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0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283" r:id="rId32"/>
    <p:sldId id="288" r:id="rId33"/>
    <p:sldId id="289" r:id="rId34"/>
    <p:sldId id="274" r:id="rId35"/>
    <p:sldId id="295" r:id="rId36"/>
    <p:sldId id="290" r:id="rId37"/>
    <p:sldId id="291" r:id="rId38"/>
    <p:sldId id="292" r:id="rId39"/>
    <p:sldId id="293" r:id="rId40"/>
    <p:sldId id="294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4" r:id="rId49"/>
    <p:sldId id="305" r:id="rId50"/>
    <p:sldId id="306" r:id="rId51"/>
    <p:sldId id="303" r:id="rId52"/>
    <p:sldId id="307" r:id="rId53"/>
    <p:sldId id="308" r:id="rId54"/>
    <p:sldId id="310" r:id="rId55"/>
    <p:sldId id="315" r:id="rId56"/>
    <p:sldId id="312" r:id="rId57"/>
    <p:sldId id="311" r:id="rId58"/>
    <p:sldId id="313" r:id="rId59"/>
    <p:sldId id="314" r:id="rId60"/>
    <p:sldId id="309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7" r:id="rId81"/>
    <p:sldId id="338" r:id="rId82"/>
    <p:sldId id="339" r:id="rId83"/>
    <p:sldId id="341" r:id="rId84"/>
    <p:sldId id="335" r:id="rId85"/>
    <p:sldId id="340" r:id="rId86"/>
    <p:sldId id="342" r:id="rId87"/>
    <p:sldId id="343" r:id="rId88"/>
    <p:sldId id="344" r:id="rId89"/>
    <p:sldId id="336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84" autoAdjust="0"/>
    <p:restoredTop sz="94660"/>
  </p:normalViewPr>
  <p:slideViewPr>
    <p:cSldViewPr>
      <p:cViewPr>
        <p:scale>
          <a:sx n="66" d="100"/>
          <a:sy n="66" d="100"/>
        </p:scale>
        <p:origin x="-1662" y="-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0299-6C39-495E-893A-EC4D566A82E6}" type="datetimeFigureOut">
              <a:rPr lang="es-ES" smtClean="0"/>
              <a:t>14/04/2023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B1433-82F9-4C98-9042-D78DAE8CD2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7141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0299-6C39-495E-893A-EC4D566A82E6}" type="datetimeFigureOut">
              <a:rPr lang="es-ES" smtClean="0"/>
              <a:t>14/04/2023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B1433-82F9-4C98-9042-D78DAE8CD2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3583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0299-6C39-495E-893A-EC4D566A82E6}" type="datetimeFigureOut">
              <a:rPr lang="es-ES" smtClean="0"/>
              <a:t>14/04/2023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B1433-82F9-4C98-9042-D78DAE8CD2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909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0299-6C39-495E-893A-EC4D566A82E6}" type="datetimeFigureOut">
              <a:rPr lang="es-ES" smtClean="0"/>
              <a:t>14/04/2023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B1433-82F9-4C98-9042-D78DAE8CD2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314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0299-6C39-495E-893A-EC4D566A82E6}" type="datetimeFigureOut">
              <a:rPr lang="es-ES" smtClean="0"/>
              <a:t>14/04/2023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B1433-82F9-4C98-9042-D78DAE8CD2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586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0299-6C39-495E-893A-EC4D566A82E6}" type="datetimeFigureOut">
              <a:rPr lang="es-ES" smtClean="0"/>
              <a:t>14/04/2023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B1433-82F9-4C98-9042-D78DAE8CD2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4838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0299-6C39-495E-893A-EC4D566A82E6}" type="datetimeFigureOut">
              <a:rPr lang="es-ES" smtClean="0"/>
              <a:t>14/04/2023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B1433-82F9-4C98-9042-D78DAE8CD2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9155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0299-6C39-495E-893A-EC4D566A82E6}" type="datetimeFigureOut">
              <a:rPr lang="es-ES" smtClean="0"/>
              <a:t>14/04/2023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B1433-82F9-4C98-9042-D78DAE8CD2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9782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0299-6C39-495E-893A-EC4D566A82E6}" type="datetimeFigureOut">
              <a:rPr lang="es-ES" smtClean="0"/>
              <a:t>14/04/2023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B1433-82F9-4C98-9042-D78DAE8CD2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570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0299-6C39-495E-893A-EC4D566A82E6}" type="datetimeFigureOut">
              <a:rPr lang="es-ES" smtClean="0"/>
              <a:t>14/04/2023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B1433-82F9-4C98-9042-D78DAE8CD2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1693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0299-6C39-495E-893A-EC4D566A82E6}" type="datetimeFigureOut">
              <a:rPr lang="es-ES" smtClean="0"/>
              <a:t>14/04/2023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B1433-82F9-4C98-9042-D78DAE8CD2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8757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71000">
              <a:schemeClr val="accent1">
                <a:tint val="44500"/>
                <a:satMod val="160000"/>
                <a:lumMod val="93000"/>
                <a:lumOff val="7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60299-6C39-495E-893A-EC4D566A82E6}" type="datetimeFigureOut">
              <a:rPr lang="es-ES" smtClean="0"/>
              <a:t>14/04/2023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B1433-82F9-4C98-9042-D78DAE8CD2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266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</p:spPr>
        <p:txBody>
          <a:bodyPr/>
          <a:lstStyle/>
          <a:p>
            <a:r>
              <a:rPr lang="es-ES" dirty="0" smtClean="0"/>
              <a:t>SEGUNDAS VANGARDAS</a:t>
            </a:r>
            <a:br>
              <a:rPr lang="es-ES" dirty="0" smtClean="0"/>
            </a:br>
            <a:r>
              <a:rPr lang="es-ES" dirty="0" smtClean="0"/>
              <a:t>E ÚLTIMAS TENDENCIAS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4198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95536" y="0"/>
            <a:ext cx="8229600" cy="788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ALVAR AALTO </a:t>
            </a:r>
          </a:p>
          <a:p>
            <a:r>
              <a:rPr lang="es-ES" dirty="0" smtClean="0"/>
              <a:t>CENTRO CULTURAL (WOLFSBURG)</a:t>
            </a:r>
            <a:endParaRPr lang="es-ES" dirty="0"/>
          </a:p>
        </p:txBody>
      </p:sp>
      <p:pic>
        <p:nvPicPr>
          <p:cNvPr id="6146" name="Picture 2" descr="M:\26 - SEGUNDAS VANGARDAS\Arquitectura\Aalto. Centro cultural en Wolfsb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72" y="1124744"/>
            <a:ext cx="7248128" cy="54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23644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3131840" y="2697931"/>
            <a:ext cx="38164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ESCULTURA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302253920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2123728" y="2697931"/>
            <a:ext cx="51845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ARTE CONFESSIONAL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274506288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1475656" y="0"/>
            <a:ext cx="59046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 smtClean="0"/>
              <a:t>LOUISE BOURGEOIS</a:t>
            </a:r>
          </a:p>
          <a:p>
            <a:pPr algn="ctr"/>
            <a:r>
              <a:rPr lang="pt-BR" sz="4000" dirty="0" smtClean="0"/>
              <a:t>MAMÁ</a:t>
            </a:r>
            <a:endParaRPr lang="es-ES" sz="4000" dirty="0"/>
          </a:p>
        </p:txBody>
      </p:sp>
      <p:pic>
        <p:nvPicPr>
          <p:cNvPr id="36866" name="Picture 2" descr="M:\26 - SEGUNDAS VANGARDAS\Escultura\Louise Bourgeois. Mama. 1999. Arte Conffesio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473" y="1340768"/>
            <a:ext cx="6846526" cy="536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06288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5062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:\26 - SEGUNDAS VANGARDAS\Arquitectura\Aalto. Auditorio universidade politecnica de helsin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0" y="818814"/>
            <a:ext cx="8716252" cy="588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395536" y="0"/>
            <a:ext cx="8229600" cy="788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ALVAR AALTO </a:t>
            </a:r>
          </a:p>
          <a:p>
            <a:r>
              <a:rPr lang="es-ES" dirty="0" smtClean="0"/>
              <a:t>AUDITORIUM DA UNIVERSIDADE POLITÉCNICA - HELSINKI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3236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197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JORN UTZON</a:t>
            </a:r>
          </a:p>
          <a:p>
            <a:r>
              <a:rPr lang="es-ES" dirty="0" smtClean="0"/>
              <a:t>SYDNEY OPERA HOUSE</a:t>
            </a:r>
            <a:endParaRPr lang="es-ES" dirty="0"/>
          </a:p>
        </p:txBody>
      </p:sp>
      <p:pic>
        <p:nvPicPr>
          <p:cNvPr id="8194" name="Picture 2" descr="M:\26 - SEGUNDAS VANGARDAS\Arquitectura\SydneyOperaHouse. Jhon Utz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76" y="1938866"/>
            <a:ext cx="8591996" cy="386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236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OSCAR NIEMEYER</a:t>
            </a:r>
          </a:p>
          <a:p>
            <a:r>
              <a:rPr lang="es-ES" dirty="0" smtClean="0"/>
              <a:t>PARLAMENTO DE BRASILIA </a:t>
            </a:r>
            <a:endParaRPr lang="es-ES" dirty="0"/>
          </a:p>
        </p:txBody>
      </p:sp>
      <p:pic>
        <p:nvPicPr>
          <p:cNvPr id="9218" name="Picture 2" descr="M:\26 - SEGUNDAS VANGARDAS\Arquitectura\Parlamento de Brasilia. Oscar Niemey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88" y="1169144"/>
            <a:ext cx="7950844" cy="509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236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26604" y="-4936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CATEDRAL - BRASILIA</a:t>
            </a:r>
            <a:endParaRPr lang="es-ES" dirty="0"/>
          </a:p>
        </p:txBody>
      </p:sp>
      <p:pic>
        <p:nvPicPr>
          <p:cNvPr id="10242" name="Picture 2" descr="M:\26 - SEGUNDAS VANGARDAS\Arquitectura\Catedral de Brasilia. Oscar Niemey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36" y="599728"/>
            <a:ext cx="8100020" cy="607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236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PALACIO DE XUSTIZA - BRASILIA</a:t>
            </a:r>
            <a:endParaRPr lang="es-ES" dirty="0"/>
          </a:p>
        </p:txBody>
      </p:sp>
      <p:pic>
        <p:nvPicPr>
          <p:cNvPr id="11266" name="Picture 2" descr="M:\26 - SEGUNDAS VANGARDAS\Arquitectura\Palacio de Xustiza brasilia. Oscar Niemey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7704856" cy="57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940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9553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GIO PONTI</a:t>
            </a:r>
          </a:p>
          <a:p>
            <a:r>
              <a:rPr lang="es-ES" dirty="0" smtClean="0"/>
              <a:t>PIRELLONE (EDIFICIO PIRELLI) MILÁN</a:t>
            </a:r>
            <a:endParaRPr lang="es-ES" dirty="0"/>
          </a:p>
        </p:txBody>
      </p:sp>
      <p:pic>
        <p:nvPicPr>
          <p:cNvPr id="12290" name="Picture 2" descr="M:\26 - SEGUNDAS VANGARDAS\Arquitectura\Pirelli Tower. Gio Ponti. Plan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43000"/>
            <a:ext cx="8397553" cy="559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940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:\26 - SEGUNDAS VANGARDAS\Arquitectura\Pirelli Tower. Gio Ponti. Perf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" y="-13706"/>
            <a:ext cx="4752528" cy="68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M:\26 - SEGUNDAS VANGARDAS\Arquitectura\Pirelli Tower. Gio Ponti. Fach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42" y="44624"/>
            <a:ext cx="5022558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940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ARQUITECTURA POSTMODERNA</a:t>
            </a:r>
          </a:p>
        </p:txBody>
      </p:sp>
    </p:spTree>
    <p:extLst>
      <p:ext uri="{BB962C8B-B14F-4D97-AF65-F5344CB8AC3E}">
        <p14:creationId xmlns:p14="http://schemas.microsoft.com/office/powerpoint/2010/main" val="3053236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076056" y="476672"/>
            <a:ext cx="3701480" cy="6120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PHILIP JOHNSON E</a:t>
            </a:r>
          </a:p>
          <a:p>
            <a:r>
              <a:rPr lang="en-US" dirty="0" smtClean="0"/>
              <a:t>JOHN BURGEE -  </a:t>
            </a:r>
          </a:p>
          <a:p>
            <a:r>
              <a:rPr lang="en-US" dirty="0" smtClean="0"/>
              <a:t>AT&amp;T BUILDING</a:t>
            </a:r>
            <a:endParaRPr lang="es-ES" dirty="0"/>
          </a:p>
        </p:txBody>
      </p:sp>
      <p:pic>
        <p:nvPicPr>
          <p:cNvPr id="15362" name="Picture 2" descr="M:\26 - SEGUNDAS VANGARDAS\Arquitectura\Arquitectura Postmoderna\Jhonson e Burgein. AT&amp;T Buil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92" y="0"/>
            <a:ext cx="4058076" cy="694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520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ARQUITECTURA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8342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ROBERT VENTURI</a:t>
            </a:r>
          </a:p>
          <a:p>
            <a:r>
              <a:rPr lang="es-ES" dirty="0" smtClean="0"/>
              <a:t>CASA BRANT – COLORADO - EEUU</a:t>
            </a:r>
            <a:endParaRPr lang="es-ES" dirty="0"/>
          </a:p>
        </p:txBody>
      </p:sp>
      <p:pic>
        <p:nvPicPr>
          <p:cNvPr id="16386" name="Picture 2" descr="M:\26 - SEGUNDAS VANGARDAS\Arquitectura\Arquitectura Postmoderna\Casa Brand. Ventu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694"/>
            <a:ext cx="8300442" cy="558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520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ALDO ROSSI </a:t>
            </a:r>
          </a:p>
          <a:p>
            <a:r>
              <a:rPr lang="es-ES" dirty="0" smtClean="0"/>
              <a:t>TEATRO DO MUNDO - VENECIA</a:t>
            </a:r>
            <a:endParaRPr lang="es-ES" dirty="0"/>
          </a:p>
        </p:txBody>
      </p:sp>
      <p:pic>
        <p:nvPicPr>
          <p:cNvPr id="17410" name="Picture 2" descr="M:\26 - SEGUNDAS VANGARDAS\Arquitectura\Arquitectura Postmoderna\Teatro do Mundo de Aldo Ros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21" y="1162050"/>
            <a:ext cx="8258176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520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-1446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ARATA ISOZAKI </a:t>
            </a:r>
          </a:p>
          <a:p>
            <a:r>
              <a:rPr lang="es-ES" dirty="0" smtClean="0"/>
              <a:t>PALAU SANT JORDI - BARCELONA</a:t>
            </a:r>
            <a:endParaRPr lang="es-ES" dirty="0"/>
          </a:p>
        </p:txBody>
      </p:sp>
      <p:pic>
        <p:nvPicPr>
          <p:cNvPr id="18434" name="Picture 2" descr="M:\26 - SEGUNDAS VANGARDAS\Arquitectura\Arquitectura Postmoderna\Palau_Sant_Jordi. Arata Isoza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84" y="1126181"/>
            <a:ext cx="7488324" cy="552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520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846" y="41379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ENRIC MIRALLES – BENEDETTA TAGLIABUE</a:t>
            </a:r>
          </a:p>
          <a:p>
            <a:r>
              <a:rPr lang="es-ES" dirty="0" smtClean="0"/>
              <a:t>MERCADO STA. CATERINA - BARCELONA</a:t>
            </a:r>
            <a:endParaRPr lang="es-ES" dirty="0"/>
          </a:p>
        </p:txBody>
      </p:sp>
      <p:pic>
        <p:nvPicPr>
          <p:cNvPr id="19458" name="Picture 2" descr="M:\26 - SEGUNDAS VANGARDAS\Arquitectura\Arquitectura Postmoderna\Mercado de Santa Caterina. Enric Miral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08" y="2492896"/>
            <a:ext cx="877887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520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HIGH-TECH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3520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RENZO PIANO – RICHARD ROGERS</a:t>
            </a:r>
          </a:p>
          <a:p>
            <a:r>
              <a:rPr lang="es-ES" dirty="0" smtClean="0"/>
              <a:t>CENTRO POMPIDOU - PARIS</a:t>
            </a:r>
            <a:endParaRPr lang="es-ES" dirty="0"/>
          </a:p>
        </p:txBody>
      </p:sp>
      <p:pic>
        <p:nvPicPr>
          <p:cNvPr id="20482" name="Picture 2" descr="M:\26 - SEGUNDAS VANGARDAS\Arquitectura\High Tech\Centro Pompidou. Paris. Renzo Piano e Richard Rog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4" y="1143000"/>
            <a:ext cx="8694292" cy="509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520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36096" y="0"/>
            <a:ext cx="3341439" cy="5805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NORMAN FOSTER </a:t>
            </a:r>
          </a:p>
          <a:p>
            <a:endParaRPr lang="es-ES" dirty="0" smtClean="0"/>
          </a:p>
          <a:p>
            <a:r>
              <a:rPr lang="es-ES" dirty="0" smtClean="0"/>
              <a:t>BANCO DE HONG-KONG</a:t>
            </a:r>
            <a:endParaRPr lang="es-ES" dirty="0"/>
          </a:p>
        </p:txBody>
      </p:sp>
      <p:pic>
        <p:nvPicPr>
          <p:cNvPr id="21506" name="Picture 2" descr="M:\26 - SEGUNDAS VANGARDAS\Arquitectura\High Tech\Banco de Hong Kong. Norman Fos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3" y="-8036"/>
            <a:ext cx="5410944" cy="676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520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DECONSTRUTIVISMO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7848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ZARA HADID </a:t>
            </a:r>
          </a:p>
          <a:p>
            <a:r>
              <a:rPr lang="es-ES" dirty="0" smtClean="0"/>
              <a:t> PAVILLÓN PONTE - ZARAGOZA</a:t>
            </a:r>
            <a:endParaRPr lang="es-ES" dirty="0"/>
          </a:p>
        </p:txBody>
      </p:sp>
      <p:pic>
        <p:nvPicPr>
          <p:cNvPr id="22530" name="Picture 2" descr="M:\26 - SEGUNDAS VANGARDAS\Arquitectura\Deconstructivismo\Pavillon ponte. Zaha Hadi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54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848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 FRANK O. GEHRY </a:t>
            </a:r>
          </a:p>
          <a:p>
            <a:r>
              <a:rPr lang="es-ES" dirty="0" smtClean="0"/>
              <a:t>MUSEO GUGGENHEIM DE BILBAO</a:t>
            </a:r>
            <a:endParaRPr lang="es-ES" dirty="0"/>
          </a:p>
        </p:txBody>
      </p:sp>
      <p:pic>
        <p:nvPicPr>
          <p:cNvPr id="23554" name="Picture 2" descr="M:\26 - SEGUNDAS VANGARDAS\Arquitectura\Deconstructivismo\Guggenheim de Bilbao. Frank Geh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70" y="1484783"/>
            <a:ext cx="9265812" cy="521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848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LE CORBUSIER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3236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BODEGA DO MARQUÉS DE RISCAL </a:t>
            </a:r>
          </a:p>
          <a:p>
            <a:r>
              <a:rPr lang="pt-BR" dirty="0" smtClean="0"/>
              <a:t> A RIOXA</a:t>
            </a:r>
            <a:endParaRPr lang="es-ES" dirty="0"/>
          </a:p>
        </p:txBody>
      </p:sp>
      <p:pic>
        <p:nvPicPr>
          <p:cNvPr id="24578" name="Picture 2" descr="M:\26 - SEGUNDAS VANGARDAS\Arquitectura\Deconstructivismo\Bodega do marques de Riscal. Frank O. Geh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25" y="1556792"/>
            <a:ext cx="8855422" cy="497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848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60331" y="19888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ARQUITECTURA DE AUTOR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3520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211960" y="332656"/>
            <a:ext cx="4565576" cy="5589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JEAN NOUVEL</a:t>
            </a:r>
          </a:p>
          <a:p>
            <a:r>
              <a:rPr lang="es-ES" dirty="0" smtClean="0"/>
              <a:t>-</a:t>
            </a:r>
          </a:p>
          <a:p>
            <a:r>
              <a:rPr lang="es-ES" dirty="0" smtClean="0"/>
              <a:t>TORRE AGBAR </a:t>
            </a:r>
          </a:p>
          <a:p>
            <a:r>
              <a:rPr lang="es-ES" dirty="0" smtClean="0"/>
              <a:t>BARCELONA</a:t>
            </a:r>
          </a:p>
        </p:txBody>
      </p:sp>
      <p:pic>
        <p:nvPicPr>
          <p:cNvPr id="25603" name="Picture 3" descr="M:\26 - SEGUNDAS VANGARDAS\Arquitectura\Arquitectura de autor\Torre Agbar. Barcelona. Jean Nouv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33" y="116632"/>
            <a:ext cx="3606003" cy="642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568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580112" y="42688"/>
            <a:ext cx="3197424" cy="6554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AMPLIACIÓN DO MUSEO NACIONAL CENTRO DE ARTE  REINA SOFÍA</a:t>
            </a:r>
          </a:p>
          <a:p>
            <a:endParaRPr lang="es-ES" dirty="0" smtClean="0"/>
          </a:p>
          <a:p>
            <a:r>
              <a:rPr lang="es-ES" dirty="0" smtClean="0"/>
              <a:t>MADRID</a:t>
            </a:r>
            <a:endParaRPr lang="es-ES" dirty="0"/>
          </a:p>
        </p:txBody>
      </p:sp>
      <p:pic>
        <p:nvPicPr>
          <p:cNvPr id="26626" name="Picture 2" descr="M:\26 - SEGUNDAS VANGARDAS\Arquitectura\Arquitectura de autor\Ampliación museo Reina Sofía. Jean Nouvel. Interior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8994"/>
            <a:ext cx="5328592" cy="662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568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M:\26 - SEGUNDAS VANGARDAS\Arquitectura\Arquitectura de autor\Ampliación museo Reina Sofía. Jean Nouvel. Entrada princip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3448"/>
            <a:ext cx="8604448" cy="686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940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448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RICHARD MEIER  </a:t>
            </a:r>
          </a:p>
          <a:p>
            <a:r>
              <a:rPr lang="es-ES" dirty="0" smtClean="0"/>
              <a:t>MUSEO DE ARTE CONTEMPORANEO </a:t>
            </a:r>
          </a:p>
          <a:p>
            <a:r>
              <a:rPr lang="es-ES" dirty="0" smtClean="0"/>
              <a:t>(MACBA) BARCELONA</a:t>
            </a:r>
            <a:endParaRPr lang="es-ES" dirty="0"/>
          </a:p>
        </p:txBody>
      </p:sp>
      <p:pic>
        <p:nvPicPr>
          <p:cNvPr id="27650" name="Picture 2" descr="M:\26 - SEGUNDAS VANGARDAS\Arquitectura\Arquitectura de autor\MACBA. Richard Meier. Fach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43" y="1772816"/>
            <a:ext cx="8158708" cy="449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531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-1446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RAFAEL MONEO. MUSEO DE ARTE ROMANA DE MÉRIDA</a:t>
            </a:r>
            <a:endParaRPr lang="es-ES" dirty="0"/>
          </a:p>
        </p:txBody>
      </p:sp>
      <p:pic>
        <p:nvPicPr>
          <p:cNvPr id="28674" name="Picture 2" descr="M:\26 - SEGUNDAS VANGARDAS\Arquitectura\Arquitectura de autor\Rafael Moneo. Museo de arte romano de Merida. Fach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6" y="1159320"/>
            <a:ext cx="7702252" cy="572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568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M:\26 - SEGUNDAS VANGARDAS\Arquitectura\Arquitectura de autor\Rafael Moneo. Museo de arte romano de Merida. Interi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5152"/>
            <a:ext cx="4943475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5314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2352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AMPLIACIÓN MUSEO DO PRADO</a:t>
            </a:r>
            <a:endParaRPr lang="es-ES" dirty="0"/>
          </a:p>
        </p:txBody>
      </p:sp>
      <p:pic>
        <p:nvPicPr>
          <p:cNvPr id="30722" name="Picture 2" descr="M:\26 - SEGUNDAS VANGARDAS\Arquitectura\Arquitectura de autor\Rafael Moneo. Ampliación museo do Pra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560840" cy="56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5314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GALICIA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5531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77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UNIDADE DE HABITACIÓN (MARSELLA)</a:t>
            </a:r>
            <a:endParaRPr lang="es-ES" dirty="0"/>
          </a:p>
        </p:txBody>
      </p:sp>
      <p:pic>
        <p:nvPicPr>
          <p:cNvPr id="1026" name="Picture 2" descr="M:\26 - SEGUNDAS VANGARDAS\Arquitectura\Unidade de Habitación 1. Le Corbus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420" y="2132856"/>
            <a:ext cx="6812632" cy="392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236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23528" y="-4936"/>
            <a:ext cx="88204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ANDRES FERNANDEZ ALBALAT - ANTONIO TENREIRO</a:t>
            </a:r>
            <a:endParaRPr lang="es-ES" dirty="0" smtClean="0"/>
          </a:p>
          <a:p>
            <a:r>
              <a:rPr lang="pt-BR" dirty="0" smtClean="0"/>
              <a:t>EDIFICIO BEGANO - FABRICA DE COCA COLA (A CORUÑA)</a:t>
            </a:r>
            <a:endParaRPr lang="es-ES" dirty="0"/>
          </a:p>
        </p:txBody>
      </p:sp>
      <p:pic>
        <p:nvPicPr>
          <p:cNvPr id="31746" name="Picture 2" descr="M:\26 - SEGUNDAS VANGARDAS\Arquitectura\Galicia\Edificio Begano - Fabrica de Coca Cola A Coruña. Andres Fernandez Albalat e Antonio Tenrei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69" y="1049594"/>
            <a:ext cx="8445003" cy="56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531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26841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ANDRÉS FERNÁNDEZ ALBALAT. FÁBRICA DE SARGADELOS (CERVO)</a:t>
            </a:r>
            <a:endParaRPr lang="es-ES" dirty="0"/>
          </a:p>
        </p:txBody>
      </p:sp>
      <p:pic>
        <p:nvPicPr>
          <p:cNvPr id="32770" name="Picture 2" descr="M:\26 - SEGUNDAS VANGARDAS\Arquitectura\Galicia\Fabrica de Sargadelos. Andres Fernandez Albalat. Fach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31" y="1098376"/>
            <a:ext cx="762000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5612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:\26 - SEGUNDAS VANGARDAS\Arquitectura\Galicia\Fabrica de Sargadelos. Andres Fernandez Albalat. Vista Ae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70" y="72008"/>
            <a:ext cx="9258982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5612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ALEJANDRO DE LA SOTA</a:t>
            </a:r>
          </a:p>
          <a:p>
            <a:r>
              <a:rPr lang="es-ES" dirty="0" smtClean="0"/>
              <a:t>PAVILLÓN MUNICIPAL DE DEPORTES (PONTEVEDRA)</a:t>
            </a:r>
            <a:endParaRPr lang="es-ES" dirty="0"/>
          </a:p>
        </p:txBody>
      </p:sp>
      <p:pic>
        <p:nvPicPr>
          <p:cNvPr id="34818" name="Picture 2" descr="M:\26 - SEGUNDAS VANGARDAS\Arquitectura\Galicia\Alejandro de la Sota. Pabellon Municipal de deportes de Pontevedra. Fach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74" y="980728"/>
            <a:ext cx="8671814" cy="582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5612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ESCULTURA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75612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MINIMALISMO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35982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652119" y="980728"/>
            <a:ext cx="3491881" cy="4680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CARL ANDRÉ – EQUIVALENTE VIII</a:t>
            </a:r>
            <a:endParaRPr lang="es-ES" dirty="0"/>
          </a:p>
        </p:txBody>
      </p:sp>
      <p:pic>
        <p:nvPicPr>
          <p:cNvPr id="3" name="Picture 2" descr="M:\26 - SEGUNDAS VANGARDAS\Escultura\Carl Andre. Equivalente VIII. Minimalism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1773"/>
            <a:ext cx="5137671" cy="597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9824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90562" y="197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PLANO DE ALUMINIO E CHUMBO</a:t>
            </a:r>
            <a:endParaRPr lang="es-ES" dirty="0"/>
          </a:p>
        </p:txBody>
      </p:sp>
      <p:pic>
        <p:nvPicPr>
          <p:cNvPr id="36866" name="Picture 2" descr="M:\26 - SEGUNDAS VANGARDAS\Escultura\Carl Andre. Plano de aluminio e chumbo. Minimalis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359" y="1496197"/>
            <a:ext cx="6978005" cy="536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9824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ARTE  CONCEPTUAL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505292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14276" y="45368"/>
            <a:ext cx="8229600" cy="1943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JOSEPH KOSUTH</a:t>
            </a:r>
          </a:p>
          <a:p>
            <a:r>
              <a:rPr lang="pt-BR" dirty="0" smtClean="0"/>
              <a:t>UNHA E TRES CADEIRAS</a:t>
            </a:r>
          </a:p>
          <a:p>
            <a:endParaRPr lang="es-ES" dirty="0"/>
          </a:p>
        </p:txBody>
      </p:sp>
      <p:pic>
        <p:nvPicPr>
          <p:cNvPr id="37890" name="Picture 2" descr="M:\26 - SEGUNDAS VANGARDAS\Escultura\Joseph Cosut. Unha e tres cadeiras. Arte conceptu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9" y="1988840"/>
            <a:ext cx="8888361" cy="450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529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26 - SEGUNDAS VANGARDAS\Arquitectura\Unidade de Habitación 2. Le Corbus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4664"/>
            <a:ext cx="6114256" cy="611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2364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9553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UNHA E TRES PAS</a:t>
            </a:r>
            <a:endParaRPr lang="es-ES" dirty="0"/>
          </a:p>
        </p:txBody>
      </p:sp>
      <p:pic>
        <p:nvPicPr>
          <p:cNvPr id="38914" name="Picture 2" descr="M:\26 - SEGUNDAS VANGARDAS\Escultura\Joseph Cosut. Unha e tres pas. Arte Conceptu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13668"/>
            <a:ext cx="88011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5292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870004" y="0"/>
            <a:ext cx="3827140" cy="6237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ANDY GOLSWORTHY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(LAND ART)</a:t>
            </a:r>
          </a:p>
          <a:p>
            <a:r>
              <a:rPr lang="en-US" dirty="0" smtClean="0"/>
              <a:t> -</a:t>
            </a:r>
          </a:p>
          <a:p>
            <a:r>
              <a:rPr lang="en-US" dirty="0" smtClean="0"/>
              <a:t> SEMENTE</a:t>
            </a:r>
            <a:endParaRPr lang="es-ES" dirty="0"/>
          </a:p>
        </p:txBody>
      </p:sp>
      <p:pic>
        <p:nvPicPr>
          <p:cNvPr id="39938" name="Picture 2" descr="M:\26 - SEGUNDAS VANGARDAS\Escultura\Andy Golsworthy. Arte conceptual (Land Art). Semen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7625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9824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ARTE POVERA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272731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-49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MARIO MERZ</a:t>
            </a:r>
          </a:p>
          <a:p>
            <a:r>
              <a:rPr lang="es-ES" dirty="0" smtClean="0"/>
              <a:t>IGLÚ CON ÁRBORE</a:t>
            </a:r>
            <a:endParaRPr lang="es-ES" dirty="0"/>
          </a:p>
        </p:txBody>
      </p:sp>
      <p:pic>
        <p:nvPicPr>
          <p:cNvPr id="40962" name="Picture 2" descr="M:\26 - SEGUNDAS VANGARDAS\Escultura\Mario Merz. Iglu con arbore. Arte Po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6924700" cy="508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2731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PINTURA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272731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INFORMALISMO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11839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289128" y="1412776"/>
            <a:ext cx="3485456" cy="3808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ANTONI TAPIES </a:t>
            </a:r>
          </a:p>
          <a:p>
            <a:endParaRPr lang="es-ES" dirty="0"/>
          </a:p>
          <a:p>
            <a:r>
              <a:rPr lang="es-ES" dirty="0" smtClean="0"/>
              <a:t>- </a:t>
            </a:r>
          </a:p>
          <a:p>
            <a:r>
              <a:rPr lang="es-ES" dirty="0" smtClean="0"/>
              <a:t>PINTURA</a:t>
            </a:r>
            <a:endParaRPr lang="es-ES" dirty="0"/>
          </a:p>
        </p:txBody>
      </p:sp>
      <p:pic>
        <p:nvPicPr>
          <p:cNvPr id="1026" name="Picture 2" descr="M:\26 - SEGUNDAS VANGARDAS\Pintura\Informalismo\pintura-1955. Museo de arte Reina Sofia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8" y="44624"/>
            <a:ext cx="5251152" cy="679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1839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MARRÓN E OCRE</a:t>
            </a:r>
            <a:endParaRPr lang="es-ES" dirty="0"/>
          </a:p>
        </p:txBody>
      </p:sp>
      <p:pic>
        <p:nvPicPr>
          <p:cNvPr id="2050" name="Picture 2" descr="M:\26 - SEGUNDAS VANGARDAS\Pintura\Informalismo\marron-ocre 19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36" y="881062"/>
            <a:ext cx="6858000" cy="597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1839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7271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MANUEL MILLARES – CADRO 173</a:t>
            </a:r>
            <a:endParaRPr lang="es-ES" dirty="0"/>
          </a:p>
        </p:txBody>
      </p:sp>
      <p:pic>
        <p:nvPicPr>
          <p:cNvPr id="3074" name="Picture 2" descr="M:\26 - SEGUNDAS VANGARDAS\Pintura\Informalismo\Manuel Millares. Cadro 17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725834" cy="583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1839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076056" y="1358985"/>
            <a:ext cx="4104456" cy="4137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ANTONIO</a:t>
            </a:r>
          </a:p>
          <a:p>
            <a:r>
              <a:rPr lang="es-ES" dirty="0" smtClean="0"/>
              <a:t>SAURA </a:t>
            </a:r>
          </a:p>
          <a:p>
            <a:endParaRPr lang="es-ES" dirty="0"/>
          </a:p>
          <a:p>
            <a:r>
              <a:rPr lang="es-ES" dirty="0" smtClean="0"/>
              <a:t>BRIGITTE BARDOT</a:t>
            </a:r>
            <a:endParaRPr lang="es-ES" dirty="0"/>
          </a:p>
        </p:txBody>
      </p:sp>
      <p:pic>
        <p:nvPicPr>
          <p:cNvPr id="4098" name="Picture 2" descr="M:\26 - SEGUNDAS VANGARDAS\Pintura\Informalismo\brigitte-bardot. Antonio Sau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4" y="111763"/>
            <a:ext cx="5184576" cy="663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183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64332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IGREXA DE RONCHAMP</a:t>
            </a:r>
          </a:p>
          <a:p>
            <a:r>
              <a:rPr lang="es-ES" dirty="0" smtClean="0"/>
              <a:t>(CAPELA DE NOTRE DAME DU HAUT)</a:t>
            </a:r>
            <a:endParaRPr lang="es-ES" dirty="0"/>
          </a:p>
        </p:txBody>
      </p:sp>
      <p:pic>
        <p:nvPicPr>
          <p:cNvPr id="3" name="Picture 2" descr="M:\26 - SEGUNDAS VANGARDAS\Arquitectura\Iglesia de Ronchamp. Le Corbus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02774" cy="580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2364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pic>
        <p:nvPicPr>
          <p:cNvPr id="5122" name="Picture 2" descr="M:\26 - SEGUNDAS VANGARDAS\Pintura\Informalismo\Grito nº7. Antonio Sau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17" y="0"/>
            <a:ext cx="5344666" cy="679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5076056" y="1358985"/>
            <a:ext cx="4104456" cy="4137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BERRO Nº 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272731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2195736" y="2744098"/>
            <a:ext cx="5328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/>
              <a:t>EXPRESIONISMO ABSTRACTO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5197727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pic>
        <p:nvPicPr>
          <p:cNvPr id="6146" name="Picture 2" descr="M:\26 - SEGUNDAS VANGARDAS\Pintura\Expresionismo abstracto\Pollock- 1 número 31. 1950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12763"/>
            <a:ext cx="8724825" cy="458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915816" y="620688"/>
            <a:ext cx="3196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JACKSON POLLOCK  –   1 :  Nº 31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97727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pic>
        <p:nvPicPr>
          <p:cNvPr id="7171" name="Picture 3" descr="M:\26 - SEGUNDAS VANGARDAS\Pintura\Expresionismo abstracto\lamina-mark-rothko-verde-rojo-sobre-naranja 19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747" y="666164"/>
            <a:ext cx="4762501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131840" y="44624"/>
            <a:ext cx="280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/>
              <a:t>MARK ROTHKO</a:t>
            </a:r>
            <a:endParaRPr lang="es-ES" sz="2400" dirty="0"/>
          </a:p>
        </p:txBody>
      </p:sp>
      <p:sp>
        <p:nvSpPr>
          <p:cNvPr id="7" name="6 Rectángulo"/>
          <p:cNvSpPr/>
          <p:nvPr/>
        </p:nvSpPr>
        <p:spPr>
          <a:xfrm>
            <a:off x="3131840" y="5949280"/>
            <a:ext cx="280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/>
              <a:t>VERMELLO E VERDE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5197727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pic>
        <p:nvPicPr>
          <p:cNvPr id="8194" name="Picture 2" descr="M:\26 - SEGUNDAS VANGARDAS\Pintura\Expresionismo abstracto\Mark Rothko. Azul e gris. 19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193" y="585725"/>
            <a:ext cx="4229383" cy="468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419872" y="5718447"/>
            <a:ext cx="280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/>
              <a:t>AZUL E GRIS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5197727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3420998" y="2697931"/>
            <a:ext cx="35272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POP ART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24644598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3275856" y="2357264"/>
            <a:ext cx="35272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ANDY WARHOL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1219460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1547664" y="188640"/>
            <a:ext cx="60475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DÍPTICO MARILYN</a:t>
            </a:r>
            <a:endParaRPr lang="es-ES" sz="6000" dirty="0"/>
          </a:p>
        </p:txBody>
      </p:sp>
      <p:pic>
        <p:nvPicPr>
          <p:cNvPr id="9218" name="Picture 2" descr="M:\26 - SEGUNDAS VANGARDAS\Pintura\Pop art\Díptico de Marilyn. 1962. Andy Warho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6" b="23277"/>
          <a:stretch/>
        </p:blipFill>
        <p:spPr bwMode="auto">
          <a:xfrm>
            <a:off x="1115516" y="1223573"/>
            <a:ext cx="7143751" cy="514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460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1511298" y="0"/>
            <a:ext cx="64807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MARILYN MONROE</a:t>
            </a:r>
            <a:endParaRPr lang="es-ES" sz="6000" dirty="0"/>
          </a:p>
        </p:txBody>
      </p:sp>
      <p:pic>
        <p:nvPicPr>
          <p:cNvPr id="10242" name="Picture 2" descr="M:\26 - SEGUNDAS VANGARDAS\Pintura\Pop art\Marilyn Monroe. Andy Warhol.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36" y="1268760"/>
            <a:ext cx="8001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460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539552" y="-16240"/>
            <a:ext cx="7696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SOPA CAMPBELL´S</a:t>
            </a:r>
            <a:endParaRPr lang="es-ES" sz="6000" dirty="0"/>
          </a:p>
        </p:txBody>
      </p:sp>
      <p:pic>
        <p:nvPicPr>
          <p:cNvPr id="11266" name="Picture 2" descr="M:\26 - SEGUNDAS VANGARDAS\Pintura\Pop art\Sopa Campbell. Andy Warh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99423"/>
            <a:ext cx="3816424" cy="57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46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95536" y="522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FRAN LLOYD WRIGHT</a:t>
            </a:r>
          </a:p>
          <a:p>
            <a:r>
              <a:rPr lang="es-ES" dirty="0" smtClean="0"/>
              <a:t>MUSEO GUGGENHEIM - NOVA YORK</a:t>
            </a:r>
            <a:endParaRPr lang="es-ES" dirty="0"/>
          </a:p>
        </p:txBody>
      </p:sp>
      <p:pic>
        <p:nvPicPr>
          <p:cNvPr id="3075" name="Picture 3" descr="M:\26 - SEGUNDAS VANGARDAS\Arquitectura\Guggenheim. Wright. Fach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86" y="1058401"/>
            <a:ext cx="7554738" cy="568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2364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pic>
        <p:nvPicPr>
          <p:cNvPr id="12290" name="Picture 2" descr="M:\26 - SEGUNDAS VANGARDAS\Pintura\Pop art\Sopa Campbell. Andy Warhol. 19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24744"/>
            <a:ext cx="924102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39552" y="-16240"/>
            <a:ext cx="7696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SOPA CAMPBELL´S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1219460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2034444" y="46743"/>
            <a:ext cx="52565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COCA-COLA</a:t>
            </a:r>
            <a:endParaRPr lang="es-ES" sz="6000" dirty="0"/>
          </a:p>
        </p:txBody>
      </p:sp>
      <p:pic>
        <p:nvPicPr>
          <p:cNvPr id="13314" name="Picture 2" descr="M:\26 - SEGUNDAS VANGARDAS\Pintura\Pop art\Coca cola 4. Andy Warholl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62406"/>
            <a:ext cx="3762832" cy="547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460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pic>
        <p:nvPicPr>
          <p:cNvPr id="14338" name="Picture 2" descr="M:\26 - SEGUNDAS VANGARDAS\Pintura\Pop art\Coca cola. Andy Warholl. 1962 - 19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27" y="921578"/>
            <a:ext cx="7719617" cy="550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034444" y="46743"/>
            <a:ext cx="52565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COCA-COLA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31900678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1115616" y="116632"/>
            <a:ext cx="63487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MAO ZEDONG</a:t>
            </a:r>
            <a:endParaRPr lang="es-ES" sz="6000" dirty="0"/>
          </a:p>
        </p:txBody>
      </p:sp>
      <p:pic>
        <p:nvPicPr>
          <p:cNvPr id="15362" name="Picture 2" descr="M:\26 - SEGUNDAS VANGARDAS\Pintura\Pop art\Mao (retrato). Andy Warh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531" y="1132295"/>
            <a:ext cx="5238731" cy="516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0678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pic>
        <p:nvPicPr>
          <p:cNvPr id="16386" name="Picture 2" descr="M:\26 - SEGUNDAS VANGARDAS\Pintura\Pop art\Mao. Andy Warh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32543"/>
            <a:ext cx="8136904" cy="541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115616" y="116632"/>
            <a:ext cx="63487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MAO ZEDONG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31900678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1403648" y="0"/>
            <a:ext cx="6624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MICHAEL JACKSON</a:t>
            </a:r>
            <a:endParaRPr lang="es-ES" sz="6000" dirty="0"/>
          </a:p>
        </p:txBody>
      </p:sp>
      <p:pic>
        <p:nvPicPr>
          <p:cNvPr id="17410" name="Picture 2" descr="M:\26 - SEGUNDAS VANGARDAS\Pintura\Pop art\Michael Jackson. Andy Warh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35496"/>
            <a:ext cx="4968552" cy="573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0678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1475656" y="-60706"/>
            <a:ext cx="59766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ELIZABETH TAYLOR</a:t>
            </a:r>
            <a:endParaRPr lang="es-ES" sz="6000" dirty="0"/>
          </a:p>
        </p:txBody>
      </p:sp>
      <p:pic>
        <p:nvPicPr>
          <p:cNvPr id="18434" name="Picture 2" descr="M:\26 - SEGUNDAS VANGARDAS\Pintura\Pop art\Elisabeth Taylor. Andy Warh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54957"/>
            <a:ext cx="5904656" cy="591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5217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1895472" y="-1726"/>
            <a:ext cx="51114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ELVIS PRESLEY</a:t>
            </a:r>
            <a:endParaRPr lang="es-ES" sz="6000" dirty="0"/>
          </a:p>
        </p:txBody>
      </p:sp>
      <p:pic>
        <p:nvPicPr>
          <p:cNvPr id="19459" name="Picture 3" descr="M:\26 - SEGUNDAS VANGARDAS\Pintura\Pop art\Elvis Presley. Warh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026" y="1400944"/>
            <a:ext cx="4376335" cy="537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5217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5191178" y="2447861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ELVIS PRESLEY</a:t>
            </a:r>
            <a:endParaRPr lang="es-ES" sz="6000" dirty="0"/>
          </a:p>
        </p:txBody>
      </p:sp>
      <p:pic>
        <p:nvPicPr>
          <p:cNvPr id="20482" name="Picture 2" descr="M:\26 - SEGUNDAS VANGARDAS\Pintura\Pop art\Elvis Presley. Warhol.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33320"/>
            <a:ext cx="5076056" cy="676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5217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5183370" y="2045121"/>
            <a:ext cx="39716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CHE GUEVARA</a:t>
            </a:r>
          </a:p>
          <a:p>
            <a:pPr algn="ctr"/>
            <a:endParaRPr lang="es-ES" sz="6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6" t="9312" r="30794" b="6032"/>
          <a:stretch/>
        </p:blipFill>
        <p:spPr bwMode="auto">
          <a:xfrm>
            <a:off x="214621" y="-1726"/>
            <a:ext cx="4957750" cy="695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521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26 - SEGUNDAS VANGARDAS\Arquitectura\Guggenheim. Wright. interi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" y="288032"/>
            <a:ext cx="910579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2364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5648416" y="1706581"/>
            <a:ext cx="34955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 smtClean="0"/>
              <a:t>ROY LITCHTENSTEIN</a:t>
            </a:r>
          </a:p>
          <a:p>
            <a:pPr algn="ctr"/>
            <a:r>
              <a:rPr lang="pt-BR" sz="4000" dirty="0" smtClean="0"/>
              <a:t> </a:t>
            </a:r>
          </a:p>
          <a:p>
            <a:pPr algn="ctr"/>
            <a:r>
              <a:rPr lang="pt-BR" sz="4000" dirty="0" smtClean="0"/>
              <a:t>NU CON PIRÁMIDE</a:t>
            </a:r>
            <a:endParaRPr lang="es-ES" sz="4000" dirty="0"/>
          </a:p>
        </p:txBody>
      </p:sp>
      <p:pic>
        <p:nvPicPr>
          <p:cNvPr id="22530" name="Picture 2" descr="M:\26 - SEGUNDAS VANGARDAS\Pintura\Pop art\Desnudo con piramide. Roy Litchenstein. 19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72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6936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-252536" y="-16240"/>
            <a:ext cx="98650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dirty="0" smtClean="0"/>
              <a:t>EQUIPO CRÓNICA – A SALIÑA</a:t>
            </a:r>
            <a:endParaRPr lang="es-ES" sz="5400" dirty="0"/>
          </a:p>
        </p:txBody>
      </p:sp>
      <p:pic>
        <p:nvPicPr>
          <p:cNvPr id="23554" name="Picture 2" descr="M:\26 - SEGUNDAS VANGARDAS\Pintura\Pop art\A saliña. 1970. Equipo Crón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569" y="908720"/>
            <a:ext cx="5750751" cy="573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6936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251520" y="-16240"/>
            <a:ext cx="85260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VALLECAS MELODY</a:t>
            </a:r>
            <a:endParaRPr lang="es-ES" sz="6000" dirty="0"/>
          </a:p>
        </p:txBody>
      </p:sp>
      <p:pic>
        <p:nvPicPr>
          <p:cNvPr id="24578" name="Picture 2" descr="M:\26 - SEGUNDAS VANGARDAS\Pintura\Pop art\Vallecas Melody. Equipo Crón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8" y="1153662"/>
            <a:ext cx="7537714" cy="569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6936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1530388" y="2681691"/>
            <a:ext cx="62646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ABSTRACCIÓN POSPICTÓRICA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7730118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1763688" y="14514"/>
            <a:ext cx="50310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FRANK STELLA. CTESIPHON I</a:t>
            </a:r>
            <a:endParaRPr lang="es-ES" sz="6000" dirty="0"/>
          </a:p>
        </p:txBody>
      </p:sp>
      <p:pic>
        <p:nvPicPr>
          <p:cNvPr id="25602" name="Picture 2" descr="M:\26 - SEGUNDAS VANGARDAS\Pintura\Abstracción Postpictórica\Frank Stella. Ctesiphon I. 19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36" y="1983775"/>
            <a:ext cx="8294282" cy="453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5217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1890428" y="2357264"/>
            <a:ext cx="55446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ARTE CINÉTICA OU </a:t>
            </a:r>
          </a:p>
          <a:p>
            <a:pPr algn="ctr"/>
            <a:r>
              <a:rPr lang="pt-BR" sz="6000" dirty="0" smtClean="0"/>
              <a:t>OP ART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7730118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5148064" y="2051601"/>
            <a:ext cx="43663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 smtClean="0"/>
              <a:t>VASARELY</a:t>
            </a:r>
          </a:p>
          <a:p>
            <a:pPr algn="ctr"/>
            <a:r>
              <a:rPr lang="pt-BR" sz="3600" dirty="0" smtClean="0"/>
              <a:t>-</a:t>
            </a:r>
          </a:p>
          <a:p>
            <a:pPr algn="ctr"/>
            <a:r>
              <a:rPr lang="pt-BR" sz="3600" dirty="0" smtClean="0"/>
              <a:t>VEGA 200</a:t>
            </a:r>
            <a:endParaRPr lang="es-ES" sz="3600" dirty="0"/>
          </a:p>
        </p:txBody>
      </p:sp>
      <p:pic>
        <p:nvPicPr>
          <p:cNvPr id="26626" name="Picture 2" descr="M:\26 - SEGUNDAS VANGARDAS\Pintura\Arte Cinética ou Opart\Vasarely. Vega 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0560"/>
            <a:ext cx="5773615" cy="577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0118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480878" y="2924944"/>
            <a:ext cx="64003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 smtClean="0"/>
              <a:t>FIGURACIÓN EXPRESIONISTA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7730118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5364088" y="1155516"/>
            <a:ext cx="37526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 smtClean="0"/>
              <a:t>FRANCIS BACON</a:t>
            </a:r>
            <a:endParaRPr lang="es-ES" sz="4000" dirty="0" smtClean="0"/>
          </a:p>
          <a:p>
            <a:pPr algn="ctr"/>
            <a:endParaRPr lang="pt-BR" sz="4000" dirty="0" smtClean="0"/>
          </a:p>
          <a:p>
            <a:pPr algn="ctr"/>
            <a:r>
              <a:rPr lang="pt-BR" sz="4000" dirty="0" smtClean="0"/>
              <a:t>ESTUDO DO RETRATO DE INOCENCIO X DE VELÁZQUEZ. </a:t>
            </a:r>
            <a:endParaRPr lang="es-ES" sz="4000" dirty="0"/>
          </a:p>
        </p:txBody>
      </p:sp>
      <p:pic>
        <p:nvPicPr>
          <p:cNvPr id="28674" name="Picture 2" descr="M:\26 - SEGUNDAS VANGARDAS\Pintura\Figuración Expresionista\Estudo do retrato de Inocencio X de Velazquez. Francis Bac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16"/>
          <a:stretch/>
        </p:blipFill>
        <p:spPr bwMode="auto">
          <a:xfrm>
            <a:off x="0" y="-99392"/>
            <a:ext cx="5391386" cy="697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0118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1907704" y="2697931"/>
            <a:ext cx="5832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HIPERREALISMO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2894521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197226" y="374154"/>
            <a:ext cx="3946774" cy="579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MIES VAN DER ROHE</a:t>
            </a:r>
          </a:p>
          <a:p>
            <a:endParaRPr lang="es-ES" dirty="0"/>
          </a:p>
          <a:p>
            <a:endParaRPr lang="es-ES" dirty="0" smtClean="0"/>
          </a:p>
          <a:p>
            <a:r>
              <a:rPr lang="es-ES" dirty="0" smtClean="0"/>
              <a:t>SEAGRAM BUILDING </a:t>
            </a:r>
          </a:p>
          <a:p>
            <a:r>
              <a:rPr lang="es-ES" dirty="0" smtClean="0"/>
              <a:t>NOVA YORK</a:t>
            </a:r>
            <a:endParaRPr lang="es-ES" dirty="0"/>
          </a:p>
        </p:txBody>
      </p:sp>
      <p:pic>
        <p:nvPicPr>
          <p:cNvPr id="5122" name="Picture 2" descr="M:\26 - SEGUNDAS VANGARDAS\Arquitectura\Seagram Building. Mies van der Rho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" y="31998"/>
            <a:ext cx="5191125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23644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5751593" y="0"/>
            <a:ext cx="33924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ANTONIO LÓPEZ</a:t>
            </a:r>
          </a:p>
          <a:p>
            <a:pPr algn="ctr"/>
            <a:endParaRPr lang="pt-BR" sz="6000" dirty="0"/>
          </a:p>
          <a:p>
            <a:pPr algn="ctr"/>
            <a:endParaRPr lang="pt-BR" sz="6000" dirty="0" smtClean="0"/>
          </a:p>
          <a:p>
            <a:pPr algn="ctr"/>
            <a:endParaRPr lang="pt-BR" sz="6000" dirty="0"/>
          </a:p>
          <a:p>
            <a:pPr algn="ctr"/>
            <a:r>
              <a:rPr lang="pt-BR" sz="6000" dirty="0" smtClean="0"/>
              <a:t>LAVABO</a:t>
            </a:r>
            <a:endParaRPr lang="es-ES" sz="6000" dirty="0"/>
          </a:p>
        </p:txBody>
      </p:sp>
      <p:pic>
        <p:nvPicPr>
          <p:cNvPr id="29698" name="Picture 2" descr="M:\26 - SEGUNDAS VANGARDAS\Pintura\Hiperrealismo\Lavabo. Antonio Lópe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663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19487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300192" y="1412776"/>
            <a:ext cx="2477344" cy="2087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6300192" y="1916832"/>
            <a:ext cx="28438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A </a:t>
            </a:r>
          </a:p>
          <a:p>
            <a:pPr algn="ctr"/>
            <a:r>
              <a:rPr lang="pt-BR" sz="6000" dirty="0" smtClean="0"/>
              <a:t>GRAN VÍA DE MADRID</a:t>
            </a:r>
            <a:endParaRPr lang="es-ES" sz="6000" dirty="0"/>
          </a:p>
        </p:txBody>
      </p:sp>
      <p:pic>
        <p:nvPicPr>
          <p:cNvPr id="30722" name="Picture 2" descr="M:\26 - SEGUNDAS VANGARDAS\Pintura\Hiperrealismo\Gran Vía de Madrid. Antonio Lópe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77" y="238869"/>
            <a:ext cx="6174715" cy="62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19487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35655" y="0"/>
            <a:ext cx="9108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dirty="0" smtClean="0"/>
              <a:t>MADRID DESDE TORRES BLANCAS</a:t>
            </a:r>
            <a:endParaRPr lang="es-ES" sz="4800" dirty="0"/>
          </a:p>
        </p:txBody>
      </p:sp>
      <p:pic>
        <p:nvPicPr>
          <p:cNvPr id="31746" name="Picture 2" descr="M:\26 - SEGUNDAS VANGARDAS\Pintura\Hiperrealismo\Madrid desde torres blancas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764704"/>
            <a:ext cx="8244408" cy="605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1948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666009" y="1959268"/>
            <a:ext cx="79934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ARTE ACCIÓN E ARTE CONCEPTUAL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86619487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1674404" y="1959268"/>
            <a:ext cx="59766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MARINA ABRAMOVIC</a:t>
            </a:r>
          </a:p>
        </p:txBody>
      </p:sp>
    </p:spTree>
    <p:extLst>
      <p:ext uri="{BB962C8B-B14F-4D97-AF65-F5344CB8AC3E}">
        <p14:creationId xmlns:p14="http://schemas.microsoft.com/office/powerpoint/2010/main" val="33868584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pic>
        <p:nvPicPr>
          <p:cNvPr id="32771" name="Picture 3" descr="M:\26 - SEGUNDAS VANGARDAS\Performance\Art must be beautiful. Abramov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94" y="1062649"/>
            <a:ext cx="76200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267744" y="0"/>
            <a:ext cx="46085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/>
              <a:t>ART MUST BE </a:t>
            </a:r>
            <a:r>
              <a:rPr lang="es-ES" dirty="0" smtClean="0"/>
              <a:t>BEAUTIFUL </a:t>
            </a:r>
          </a:p>
          <a:p>
            <a:pPr algn="ctr"/>
            <a:r>
              <a:rPr lang="es-ES" dirty="0" smtClean="0"/>
              <a:t>ARTIST </a:t>
            </a:r>
            <a:r>
              <a:rPr lang="es-ES" dirty="0"/>
              <a:t>MUST BE </a:t>
            </a:r>
            <a:r>
              <a:rPr lang="es-ES" dirty="0" smtClean="0"/>
              <a:t>BEAUTIFUL</a:t>
            </a:r>
          </a:p>
          <a:p>
            <a:pPr algn="ctr"/>
            <a:r>
              <a:rPr lang="pt-BR" dirty="0"/>
              <a:t>(PERFORMANCE)</a:t>
            </a:r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685848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pic>
        <p:nvPicPr>
          <p:cNvPr id="33794" name="Picture 2" descr="M:\26 - SEGUNDAS VANGARDAS\Performance\Art must be beautiful. Abramovic. 2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15988"/>
            <a:ext cx="7488832" cy="563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267744" y="0"/>
            <a:ext cx="46085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/>
              <a:t>ART MUST BE </a:t>
            </a:r>
            <a:r>
              <a:rPr lang="es-ES" dirty="0" smtClean="0"/>
              <a:t>BEAUTIFUL </a:t>
            </a:r>
          </a:p>
          <a:p>
            <a:pPr algn="ctr"/>
            <a:r>
              <a:rPr lang="es-ES" dirty="0" smtClean="0"/>
              <a:t>ARTIST </a:t>
            </a:r>
            <a:r>
              <a:rPr lang="es-ES" dirty="0"/>
              <a:t>MUST BE </a:t>
            </a:r>
            <a:r>
              <a:rPr lang="es-ES" dirty="0" smtClean="0"/>
              <a:t>BEAUTIFUL</a:t>
            </a:r>
          </a:p>
          <a:p>
            <a:pPr algn="ctr"/>
            <a:r>
              <a:rPr lang="pt-BR" dirty="0"/>
              <a:t>(PERFORMANCE)</a:t>
            </a:r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68584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2250468" y="1700808"/>
            <a:ext cx="48245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CINDY SHERMAN (FOTOGRAFÍA)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338685848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-108520" y="-1726"/>
            <a:ext cx="9252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UNTITLED FILM STILLS</a:t>
            </a:r>
            <a:endParaRPr lang="es-ES" sz="6000" dirty="0"/>
          </a:p>
        </p:txBody>
      </p:sp>
      <p:pic>
        <p:nvPicPr>
          <p:cNvPr id="34818" name="Picture 2" descr="M:\26 - SEGUNDAS VANGARDAS\Fotografía\CindySherman. Untitle Film Stil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16" y="1013937"/>
            <a:ext cx="7632848" cy="556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5392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47936" y="2357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-108520" y="-1726"/>
            <a:ext cx="9252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 smtClean="0"/>
              <a:t>UNTITLED FILM STILLS</a:t>
            </a:r>
            <a:endParaRPr lang="es-ES" sz="6000" dirty="0"/>
          </a:p>
        </p:txBody>
      </p:sp>
      <p:pic>
        <p:nvPicPr>
          <p:cNvPr id="35842" name="Picture 2" descr="M:\26 - SEGUNDAS VANGARDAS\Fotografía\Cyndi  Sherman. Untitled film stil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120298" cy="565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5392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4821</TotalTime>
  <Words>452</Words>
  <Application>Microsoft Office PowerPoint</Application>
  <PresentationFormat>Presentación en pantalla (4:3)</PresentationFormat>
  <Paragraphs>159</Paragraphs>
  <Slides>103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103</vt:i4>
      </vt:variant>
    </vt:vector>
  </HeadingPairs>
  <TitlesOfParts>
    <vt:vector size="104" baseType="lpstr">
      <vt:lpstr>Tema de Office</vt:lpstr>
      <vt:lpstr>SEGUNDAS VANGARDAS E ÚLTIMAS TENDENCIAS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Luffi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SEGUNDAS VANGARDAS E ÚLTIMAS TENDENCIAS</dc:title>
  <dc:creator>Luffi</dc:creator>
  <cp:lastModifiedBy>Luffi</cp:lastModifiedBy>
  <cp:revision>12</cp:revision>
  <dcterms:created xsi:type="dcterms:W3CDTF">2023-04-08T12:16:04Z</dcterms:created>
  <dcterms:modified xsi:type="dcterms:W3CDTF">2023-04-14T16:12:11Z</dcterms:modified>
</cp:coreProperties>
</file>