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5" r:id="rId18"/>
    <p:sldId id="272" r:id="rId19"/>
    <p:sldId id="273" r:id="rId20"/>
    <p:sldId id="274" r:id="rId21"/>
    <p:sldId id="276" r:id="rId22"/>
    <p:sldId id="277" r:id="rId23"/>
    <p:sldId id="278" r:id="rId24"/>
    <p:sldId id="280" r:id="rId25"/>
    <p:sldId id="281" r:id="rId26"/>
    <p:sldId id="282" r:id="rId27"/>
    <p:sldId id="283" r:id="rId28"/>
    <p:sldId id="279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2" r:id="rId37"/>
    <p:sldId id="293" r:id="rId38"/>
    <p:sldId id="291" r:id="rId39"/>
    <p:sldId id="294" r:id="rId40"/>
    <p:sldId id="296" r:id="rId41"/>
    <p:sldId id="297" r:id="rId42"/>
    <p:sldId id="295" r:id="rId43"/>
    <p:sldId id="298" r:id="rId44"/>
    <p:sldId id="299" r:id="rId45"/>
    <p:sldId id="302" r:id="rId46"/>
    <p:sldId id="304" r:id="rId47"/>
    <p:sldId id="303" r:id="rId48"/>
    <p:sldId id="300" r:id="rId49"/>
    <p:sldId id="305" r:id="rId50"/>
    <p:sldId id="348" r:id="rId51"/>
    <p:sldId id="350" r:id="rId52"/>
    <p:sldId id="351" r:id="rId53"/>
    <p:sldId id="349" r:id="rId54"/>
    <p:sldId id="301" r:id="rId55"/>
    <p:sldId id="306" r:id="rId56"/>
    <p:sldId id="307" r:id="rId57"/>
    <p:sldId id="308" r:id="rId58"/>
    <p:sldId id="310" r:id="rId59"/>
    <p:sldId id="311" r:id="rId60"/>
    <p:sldId id="312" r:id="rId61"/>
    <p:sldId id="313" r:id="rId62"/>
    <p:sldId id="309" r:id="rId63"/>
    <p:sldId id="314" r:id="rId64"/>
    <p:sldId id="315" r:id="rId65"/>
    <p:sldId id="317" r:id="rId66"/>
    <p:sldId id="318" r:id="rId67"/>
    <p:sldId id="316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5" r:id="rId94"/>
    <p:sldId id="347" r:id="rId95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8" autoAdjust="0"/>
    <p:restoredTop sz="94660"/>
  </p:normalViewPr>
  <p:slideViewPr>
    <p:cSldViewPr>
      <p:cViewPr>
        <p:scale>
          <a:sx n="33" d="100"/>
          <a:sy n="33" d="100"/>
        </p:scale>
        <p:origin x="-1410" y="-8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8848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065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8322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15574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59274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447725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952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2710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400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5469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6236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F2DC96-0287-45E6-8C40-CAE2C88908D0}" type="datetimeFigureOut">
              <a:rPr lang="es-ES" smtClean="0"/>
              <a:t>16/03/2021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EE2BB-2421-4165-87FD-9F43E0286188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860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ARTE NEOCLÁSICA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87798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95536" y="-2703"/>
            <a:ext cx="7772400" cy="585067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PORTA MAIOR</a:t>
            </a:r>
            <a:endParaRPr lang="es-ES" dirty="0"/>
          </a:p>
        </p:txBody>
      </p:sp>
      <p:pic>
        <p:nvPicPr>
          <p:cNvPr id="7170" name="Picture 2" descr="C:\Users\Manolo\Desktop\Imaxes Arte\Imaxes Arte\Carpetas Historia-da-Arte\7. Arte Neoclásica\Arquitectura Neoclásica\Láminas de Piranesi\Roma.Porta_Maggiore_incisione_Pirane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64"/>
            <a:ext cx="8838923" cy="6275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39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045840" y="-743"/>
            <a:ext cx="7772400" cy="965188"/>
          </a:xfrm>
        </p:spPr>
        <p:txBody>
          <a:bodyPr/>
          <a:lstStyle/>
          <a:p>
            <a:r>
              <a:rPr lang="es-ES" dirty="0" smtClean="0"/>
              <a:t>ARCO TRAXANO (BENEVENTO)</a:t>
            </a:r>
            <a:endParaRPr lang="es-ES" dirty="0"/>
          </a:p>
        </p:txBody>
      </p:sp>
      <p:pic>
        <p:nvPicPr>
          <p:cNvPr id="8194" name="Picture 2" descr="C:\Users\Manolo\Desktop\Imaxes Arte\Imaxes Arte\Carpetas Historia-da-Arte\7. Arte Neoclásica\Arquitectura Neoclásica\Láminas de Piranesi\PiranesiArchTrajanBenevent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6" y="996020"/>
            <a:ext cx="8590384" cy="589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72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Manolo\Desktop\Imaxes Arte\Imaxes Arte\Carpetas Historia-da-Arte\7. Arte Neoclásica\Arquitectura Neoclásica\Láminas de Piranesi\PiranesiPyrami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64" y="836712"/>
            <a:ext cx="8244408" cy="6076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1045840" y="-743"/>
            <a:ext cx="7772400" cy="965188"/>
          </a:xfrm>
        </p:spPr>
        <p:txBody>
          <a:bodyPr/>
          <a:lstStyle/>
          <a:p>
            <a:r>
              <a:rPr lang="es-ES" dirty="0" smtClean="0"/>
              <a:t>PIRÁMIDE DE CAIO CESTIO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32772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95536" y="1"/>
            <a:ext cx="7772400" cy="1052736"/>
          </a:xfrm>
        </p:spPr>
        <p:txBody>
          <a:bodyPr/>
          <a:lstStyle/>
          <a:p>
            <a:r>
              <a:rPr lang="es-ES" dirty="0" smtClean="0"/>
              <a:t>TEATRO MARCELLO</a:t>
            </a:r>
            <a:endParaRPr lang="es-ES" dirty="0"/>
          </a:p>
        </p:txBody>
      </p:sp>
      <p:pic>
        <p:nvPicPr>
          <p:cNvPr id="10242" name="Picture 2" descr="C:\Users\Manolo\Desktop\Imaxes Arte\Imaxes Arte\Carpetas Historia-da-Arte\7. Arte Neoclásica\REbo\002-Teatro de Marcel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261"/>
            <a:ext cx="7848872" cy="5905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722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es-ES" dirty="0" smtClean="0"/>
              <a:t>PRISIÓN</a:t>
            </a:r>
            <a:endParaRPr lang="es-ES" dirty="0"/>
          </a:p>
        </p:txBody>
      </p:sp>
      <p:pic>
        <p:nvPicPr>
          <p:cNvPr id="11266" name="Picture 2" descr="C:\Users\Manolo\Desktop\Imaxes Arte\Imaxes Arte\Carpetas Historia-da-Arte\7. Arte Neoclásica\Arquitectura Neoclásica\Láminas de Piranesi\Piranesi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112" y="1124743"/>
            <a:ext cx="7452320" cy="5696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772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/>
          <a:lstStyle/>
          <a:p>
            <a:r>
              <a:rPr lang="es-ES" dirty="0" smtClean="0"/>
              <a:t>MUSEO BRITÁNICO - SMIRKE</a:t>
            </a:r>
            <a:endParaRPr lang="es-ES" dirty="0"/>
          </a:p>
        </p:txBody>
      </p:sp>
      <p:pic>
        <p:nvPicPr>
          <p:cNvPr id="12290" name="Picture 2" descr="C:\Users\Manolo\Desktop\Imaxes Arte\Imaxes Arte\Carpetas Historia-da-Arte\7. Arte Neoclásica\Arquitectura Neoclásica\Museo Británi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6825"/>
            <a:ext cx="7454900" cy="559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M:\Arte neoclásico varios\National gallery Londr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9144000" cy="485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755576" y="0"/>
            <a:ext cx="7772400" cy="1470025"/>
          </a:xfrm>
        </p:spPr>
        <p:txBody>
          <a:bodyPr/>
          <a:lstStyle/>
          <a:p>
            <a:r>
              <a:rPr lang="es-ES" dirty="0" smtClean="0"/>
              <a:t>NATIONAL GALLERY – LONDRES</a:t>
            </a:r>
            <a:br>
              <a:rPr lang="es-ES" dirty="0" smtClean="0"/>
            </a:br>
            <a:r>
              <a:rPr lang="es-ES" dirty="0" smtClean="0"/>
              <a:t>WILKINS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55576" y="-744"/>
            <a:ext cx="7772400" cy="1470025"/>
          </a:xfrm>
        </p:spPr>
        <p:txBody>
          <a:bodyPr/>
          <a:lstStyle/>
          <a:p>
            <a:r>
              <a:rPr lang="es-ES" dirty="0" smtClean="0"/>
              <a:t>TEATRO DA SCALA – MILÁN</a:t>
            </a:r>
            <a:br>
              <a:rPr lang="es-ES" dirty="0" smtClean="0"/>
            </a:br>
            <a:r>
              <a:rPr lang="es-ES" dirty="0" smtClean="0"/>
              <a:t>PIERMARINI</a:t>
            </a:r>
            <a:endParaRPr lang="es-ES" dirty="0"/>
          </a:p>
        </p:txBody>
      </p:sp>
      <p:pic>
        <p:nvPicPr>
          <p:cNvPr id="14338" name="Picture 2" descr="M:\Arte neoclásico varios\Teatro Sc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354995" cy="5159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Manolo\Desktop\Imaxes Arte\Imaxes Arte\Carpetas Historia-da-Arte\7. Arte Neoclásica\Arquitectura Neoclásica\Carl Gothard Langhans - Porta de Brandenburgo (vista aérea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88370"/>
            <a:ext cx="8424936" cy="527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683568" y="-743"/>
            <a:ext cx="8134672" cy="96518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PORTA DE BRANDENBURGO – BERLÍN</a:t>
            </a:r>
            <a:br>
              <a:rPr lang="es-ES" dirty="0" smtClean="0"/>
            </a:br>
            <a:r>
              <a:rPr lang="es-ES" dirty="0" smtClean="0"/>
              <a:t>LANGHANS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6386" name="Picture 2" descr="C:\Users\Manolo\Desktop\Imaxes Arte\Imaxes Arte\Carpetas Historia-da-Arte\7. Arte Neoclásica\Arquitectura Neoclásica\Carl Gothard Langhans - Porta de Brandenbur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14300"/>
            <a:ext cx="8845781" cy="663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971600" y="1052736"/>
            <a:ext cx="7772400" cy="1470025"/>
          </a:xfrm>
        </p:spPr>
        <p:txBody>
          <a:bodyPr/>
          <a:lstStyle/>
          <a:p>
            <a:r>
              <a:rPr lang="es-ES" dirty="0" smtClean="0"/>
              <a:t>ARQUITECTURA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33689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683568" y="-743"/>
            <a:ext cx="8134672" cy="965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GLIPTOTECA DE MUNICH</a:t>
            </a:r>
          </a:p>
          <a:p>
            <a:r>
              <a:rPr lang="es-ES" dirty="0" smtClean="0"/>
              <a:t>LEO VON KLENZE</a:t>
            </a:r>
            <a:endParaRPr lang="es-ES" dirty="0"/>
          </a:p>
        </p:txBody>
      </p:sp>
      <p:pic>
        <p:nvPicPr>
          <p:cNvPr id="17410" name="Picture 2" descr="C:\Users\Manolo\Desktop\Imaxes Arte\Imaxes Arte\Carpetas Historia-da-Arte\7. Arte Neoclásica\Arquitectura Neoclásica\Klenze - Glipotec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0" y="2276872"/>
            <a:ext cx="9150954" cy="359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11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827584" y="33164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CAPITOLIO – WASHINGTON</a:t>
            </a:r>
            <a:br>
              <a:rPr lang="es-ES" dirty="0" smtClean="0"/>
            </a:br>
            <a:r>
              <a:rPr lang="es-ES" dirty="0" smtClean="0"/>
              <a:t>THORNTON – LATROBE- BULFINCH</a:t>
            </a:r>
            <a:endParaRPr lang="es-ES" dirty="0"/>
          </a:p>
        </p:txBody>
      </p:sp>
      <p:pic>
        <p:nvPicPr>
          <p:cNvPr id="18434" name="Picture 2" descr="C:\Users\Manolo\Desktop\Imaxes Arte\Imaxes Arte\Carpetas Historia-da-Arte\7. Arte Neoclásica\Arquitectura Neoclásica\Thornton - Capitol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84784"/>
            <a:ext cx="6997486" cy="5248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87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ESCULTURA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5987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ANTONIO CANOVA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92598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796136" y="1916832"/>
            <a:ext cx="3053115" cy="2907754"/>
          </a:xfrm>
        </p:spPr>
        <p:txBody>
          <a:bodyPr/>
          <a:lstStyle/>
          <a:p>
            <a:r>
              <a:rPr lang="es-ES" dirty="0" smtClean="0"/>
              <a:t>TUMBA DO PAPA CLEMENTE XIII</a:t>
            </a:r>
            <a:endParaRPr lang="es-ES" dirty="0"/>
          </a:p>
        </p:txBody>
      </p:sp>
      <p:pic>
        <p:nvPicPr>
          <p:cNvPr id="19458" name="Picture 2" descr="C:\Users\Manolo\Desktop\Imaxes Arte\Imaxes Arte\Carpetas Historia-da-Arte\7. Arte Neoclásica\Escultura Neoclasica\Antonio Cánova\7981-tomb-of-pope-clement-xiii-antonio-cano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9" y="0"/>
            <a:ext cx="5400496" cy="7213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976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580112" y="1700808"/>
            <a:ext cx="3166120" cy="2979762"/>
          </a:xfrm>
        </p:spPr>
        <p:txBody>
          <a:bodyPr/>
          <a:lstStyle/>
          <a:p>
            <a:r>
              <a:rPr lang="es-ES" dirty="0" smtClean="0"/>
              <a:t>AS TRES GRAZAS</a:t>
            </a:r>
            <a:endParaRPr lang="es-ES" dirty="0"/>
          </a:p>
        </p:txBody>
      </p:sp>
      <p:pic>
        <p:nvPicPr>
          <p:cNvPr id="20482" name="Picture 2" descr="C:\Users\Manolo\Desktop\Imaxes Arte\Imaxes Arte\Carpetas Historia-da-Arte\7. Arte Neoclásica\Escultura Neoclasica\Antonio Cánova\Antonio Canova - As tres graz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338"/>
            <a:ext cx="5063462" cy="6751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976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000584" y="1484784"/>
            <a:ext cx="2143416" cy="3024335"/>
          </a:xfrm>
        </p:spPr>
        <p:txBody>
          <a:bodyPr>
            <a:normAutofit/>
          </a:bodyPr>
          <a:lstStyle/>
          <a:p>
            <a:r>
              <a:rPr lang="es-ES" dirty="0" smtClean="0"/>
              <a:t>EROS</a:t>
            </a:r>
            <a:br>
              <a:rPr lang="es-ES" dirty="0" smtClean="0"/>
            </a:br>
            <a:r>
              <a:rPr lang="es-ES" dirty="0" smtClean="0"/>
              <a:t> E PSIQUE</a:t>
            </a:r>
            <a:endParaRPr lang="es-ES" dirty="0"/>
          </a:p>
        </p:txBody>
      </p:sp>
      <p:pic>
        <p:nvPicPr>
          <p:cNvPr id="21506" name="Picture 2" descr="C:\Users\Manolo\Desktop\Imaxes Arte\Imaxes Arte\Carpetas Historia-da-Arte\7. Arte Neoclásica\Escultura Neoclasica\Antonio Cánova\Antonio Canova - Eros e Psiqu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" y="0"/>
            <a:ext cx="6998279" cy="666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97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26368" y="-10269"/>
            <a:ext cx="7772400" cy="1470025"/>
          </a:xfrm>
        </p:spPr>
        <p:txBody>
          <a:bodyPr/>
          <a:lstStyle/>
          <a:p>
            <a:r>
              <a:rPr lang="es-ES" dirty="0" smtClean="0"/>
              <a:t>PAULINA BONAPARTE</a:t>
            </a:r>
            <a:br>
              <a:rPr lang="es-ES" dirty="0" smtClean="0"/>
            </a:br>
            <a:r>
              <a:rPr lang="es-ES" dirty="0" smtClean="0"/>
              <a:t> (PAULINA BORGHESE)</a:t>
            </a:r>
            <a:endParaRPr lang="es-ES" dirty="0"/>
          </a:p>
        </p:txBody>
      </p:sp>
      <p:pic>
        <p:nvPicPr>
          <p:cNvPr id="22530" name="Picture 2" descr="C:\Users\Manolo\Desktop\Imaxes Arte\Imaxes Arte\Carpetas Historia-da-Arte\7. Arte Neoclásica\Escultura Neoclasica\Antonio Cánova\Canova - Paulina Burghe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149280" cy="49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0976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832970" y="548680"/>
            <a:ext cx="4311030" cy="5328591"/>
          </a:xfrm>
        </p:spPr>
        <p:txBody>
          <a:bodyPr/>
          <a:lstStyle/>
          <a:p>
            <a:r>
              <a:rPr lang="es-ES" dirty="0" smtClean="0"/>
              <a:t>HERCULES </a:t>
            </a:r>
            <a:br>
              <a:rPr lang="es-ES" dirty="0" smtClean="0"/>
            </a:br>
            <a:r>
              <a:rPr lang="es-ES" dirty="0" smtClean="0"/>
              <a:t>E</a:t>
            </a:r>
            <a:br>
              <a:rPr lang="es-ES" dirty="0" smtClean="0"/>
            </a:br>
            <a:r>
              <a:rPr lang="es-ES" dirty="0" smtClean="0"/>
              <a:t> LICAS</a:t>
            </a:r>
            <a:endParaRPr lang="es-ES" dirty="0"/>
          </a:p>
        </p:txBody>
      </p:sp>
      <p:pic>
        <p:nvPicPr>
          <p:cNvPr id="23554" name="Picture 2" descr="C:\Users\Manolo\Desktop\Imaxes Arte\Imaxes Arte\Carpetas Historia-da-Arte\7. Arte Neoclásica\Escultura Neoclasica\Antonio Cánova\Hercules e Lic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86" y="83465"/>
            <a:ext cx="4832970" cy="6729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5987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516216" y="2564904"/>
            <a:ext cx="2230016" cy="2835746"/>
          </a:xfrm>
        </p:spPr>
        <p:txBody>
          <a:bodyPr/>
          <a:lstStyle/>
          <a:p>
            <a:r>
              <a:rPr lang="es-ES" dirty="0" smtClean="0"/>
              <a:t>PERSEO</a:t>
            </a:r>
            <a:endParaRPr lang="es-ES" dirty="0"/>
          </a:p>
        </p:txBody>
      </p:sp>
      <p:pic>
        <p:nvPicPr>
          <p:cNvPr id="24578" name="Picture 2" descr="C:\Users\Manolo\Desktop\Imaxes Arte\Imaxes Arte\Carpetas Historia-da-Arte\7. Arte Neoclásica\Escultura Neoclasica\Antonio Cánova\Perse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11962" cy="67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0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" y="2704"/>
            <a:ext cx="9143999" cy="112204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PANTEÓN DE PARIS</a:t>
            </a:r>
            <a:br>
              <a:rPr lang="es-ES" dirty="0" smtClean="0"/>
            </a:br>
            <a:r>
              <a:rPr lang="es-ES" dirty="0" smtClean="0"/>
              <a:t>SOUFFLOT</a:t>
            </a:r>
            <a:endParaRPr lang="es-ES" dirty="0"/>
          </a:p>
        </p:txBody>
      </p:sp>
      <p:pic>
        <p:nvPicPr>
          <p:cNvPr id="1026" name="Picture 2" descr="C:\Users\Manolo\Desktop\Imaxes Arte\Imaxes Arte\Carpetas Historia-da-Arte\7. Arte Neoclásica\Arquitectura Neoclásica\Jacques-Germain Soufflot - Igrexa de Sainte Geneviéve ou Pante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619672" y="1196752"/>
            <a:ext cx="5904656" cy="55830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899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291014" y="1124744"/>
            <a:ext cx="2843808" cy="4104455"/>
          </a:xfrm>
        </p:spPr>
        <p:txBody>
          <a:bodyPr>
            <a:normAutofit/>
          </a:bodyPr>
          <a:lstStyle/>
          <a:p>
            <a:r>
              <a:rPr lang="es-ES" dirty="0" smtClean="0"/>
              <a:t>TUMBA DO PAPA CLEMENTE XIV</a:t>
            </a:r>
            <a:endParaRPr lang="es-ES" dirty="0"/>
          </a:p>
        </p:txBody>
      </p:sp>
      <p:pic>
        <p:nvPicPr>
          <p:cNvPr id="25602" name="Picture 2" descr="C:\Users\Manolo\Desktop\Imaxes Arte\Imaxes Arte\Carpetas Historia-da-Arte\7. Arte Neoclásica\Escultura Neoclasica\Antonio Cánova\Tomb_of_Pope_Clemens_XI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08"/>
            <a:ext cx="6103836" cy="68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038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-4936"/>
            <a:ext cx="9144000" cy="1470025"/>
          </a:xfrm>
        </p:spPr>
        <p:txBody>
          <a:bodyPr>
            <a:normAutofit/>
          </a:bodyPr>
          <a:lstStyle/>
          <a:p>
            <a:r>
              <a:rPr lang="es-ES" sz="4000" dirty="0" smtClean="0"/>
              <a:t>MAUSOLEO DA DUQUESA MARIA CRISTINA</a:t>
            </a:r>
            <a:endParaRPr lang="es-ES" sz="4000" dirty="0"/>
          </a:p>
        </p:txBody>
      </p:sp>
      <p:pic>
        <p:nvPicPr>
          <p:cNvPr id="26626" name="Picture 2" descr="C:\Users\Manolo\Desktop\Imaxes Arte\Imaxes Arte\Carpetas Historia-da-Arte\7. Arte Neoclásica\Escultura Neoclasica\Antonio Cánova\Tumba de la Duquesa Maria Crist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38436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00038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539552" y="3068960"/>
            <a:ext cx="7772400" cy="1121296"/>
          </a:xfrm>
        </p:spPr>
        <p:txBody>
          <a:bodyPr/>
          <a:lstStyle/>
          <a:p>
            <a:r>
              <a:rPr lang="es-ES" dirty="0" smtClean="0"/>
              <a:t>BERTEL THORVALDSEN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00038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C:\Users\Manolo\Desktop\Imaxes Arte\Imaxes Arte\Carpetas Historia-da-Arte\7. Arte Neoclásica\Escultura Neoclasica\Thorvaldsen\Thorvaldsen - Ganimed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672" y="1124744"/>
            <a:ext cx="6763723" cy="513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Título"/>
          <p:cNvSpPr txBox="1">
            <a:spLocks/>
          </p:cNvSpPr>
          <p:nvPr/>
        </p:nvSpPr>
        <p:spPr>
          <a:xfrm>
            <a:off x="734333" y="1910"/>
            <a:ext cx="7772400" cy="1121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GANIMEDES E A AGUIA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17226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554610" y="260648"/>
            <a:ext cx="4589390" cy="4248472"/>
          </a:xfrm>
        </p:spPr>
        <p:txBody>
          <a:bodyPr/>
          <a:lstStyle/>
          <a:p>
            <a:r>
              <a:rPr lang="es-ES" dirty="0" smtClean="0"/>
              <a:t>XASÓN E O VÉLARO DE OURO</a:t>
            </a:r>
            <a:endParaRPr lang="es-ES" dirty="0"/>
          </a:p>
        </p:txBody>
      </p:sp>
      <p:pic>
        <p:nvPicPr>
          <p:cNvPr id="28674" name="Picture 2" descr="C:\Users\Manolo\Desktop\Imaxes Arte\Imaxes Arte\Carpetas Historia-da-Arte\7. Arte Neoclásica\Escultura Neoclasica\Thorvaldsen\Thorvaldsen - Xasón co Velaro de Ou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19" y="26128"/>
            <a:ext cx="4451813" cy="6715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2262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539552" y="3068960"/>
            <a:ext cx="7772400" cy="1121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PINTURA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17226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539552" y="3068960"/>
            <a:ext cx="7772400" cy="112129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J. L. DAVID</a:t>
            </a:r>
          </a:p>
        </p:txBody>
      </p:sp>
    </p:spTree>
    <p:extLst>
      <p:ext uri="{BB962C8B-B14F-4D97-AF65-F5344CB8AC3E}">
        <p14:creationId xmlns:p14="http://schemas.microsoft.com/office/powerpoint/2010/main" val="6000916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827584" y="0"/>
            <a:ext cx="7772400" cy="7927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O XURAMENTO DOS HORACIOS</a:t>
            </a:r>
            <a:endParaRPr lang="es-ES" dirty="0"/>
          </a:p>
        </p:txBody>
      </p:sp>
      <p:pic>
        <p:nvPicPr>
          <p:cNvPr id="29698" name="Picture 2" descr="C:\Users\Manolo\Desktop\Imaxes Arte\Imaxes Arte\Carpetas Historia-da-Arte\7. Arte Neoclásica\Pintura Neoclasica\David\DAVID - O Xuramento Dos Horaci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92770"/>
            <a:ext cx="7783610" cy="6046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00916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866527"/>
          </a:xfrm>
        </p:spPr>
        <p:txBody>
          <a:bodyPr/>
          <a:lstStyle/>
          <a:p>
            <a:r>
              <a:rPr lang="es-ES" dirty="0" smtClean="0"/>
              <a:t>A MORTE DE SÓCRATES</a:t>
            </a:r>
            <a:endParaRPr lang="es-ES" dirty="0"/>
          </a:p>
        </p:txBody>
      </p:sp>
      <p:pic>
        <p:nvPicPr>
          <p:cNvPr id="30722" name="Picture 2" descr="C:\Users\Manolo\Desktop\Imaxes Arte\Imaxes Arte\Carpetas Historia-da-Arte\7. Arte Neoclásica\Pintura Neoclasica\David\DAVID -  A Morte De Sócrat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93" y="836712"/>
            <a:ext cx="926676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17226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es-ES" dirty="0" smtClean="0"/>
              <a:t>OS LICTORES LEVANDO A BRUTO OS CORPOS DOS SEUS FILLOS</a:t>
            </a:r>
            <a:endParaRPr lang="es-ES" dirty="0"/>
          </a:p>
        </p:txBody>
      </p:sp>
      <p:pic>
        <p:nvPicPr>
          <p:cNvPr id="31746" name="Picture 2" descr="C:\Users\Manolo\Desktop\Imaxes Arte\Imaxes Arte\Carpetas Historia-da-Arte\7. Arte Neoclásica\Pintura Neoclasica\David\DAVID - Os Lictores levando a Bruto os corpos dos seus fill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84784"/>
            <a:ext cx="6912768" cy="529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72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105273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LE MADELEINE </a:t>
            </a:r>
            <a:br>
              <a:rPr lang="es-ES" dirty="0" smtClean="0"/>
            </a:br>
            <a:r>
              <a:rPr lang="es-ES" dirty="0" smtClean="0"/>
              <a:t>VIGNON - </a:t>
            </a:r>
            <a:r>
              <a:rPr lang="es-ES" dirty="0" smtClean="0"/>
              <a:t>HUVÉ</a:t>
            </a:r>
            <a:endParaRPr lang="es-ES" dirty="0"/>
          </a:p>
        </p:txBody>
      </p:sp>
      <p:pic>
        <p:nvPicPr>
          <p:cNvPr id="2050" name="Picture 2" descr="C:\Users\Manolo\Desktop\Imaxes Arte\Imaxes Arte\Carpetas Historia-da-Arte\7. Arte Neoclásica\Arquitectura Neoclásica\Iglesia de la Magdalena - Pari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0859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368993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340768"/>
          </a:xfrm>
        </p:spPr>
        <p:txBody>
          <a:bodyPr/>
          <a:lstStyle/>
          <a:p>
            <a:r>
              <a:rPr lang="es-ES" dirty="0" smtClean="0"/>
              <a:t>O XURAMENTO DO XOGO DA PELOTA</a:t>
            </a:r>
            <a:endParaRPr lang="es-ES" dirty="0"/>
          </a:p>
        </p:txBody>
      </p:sp>
      <p:pic>
        <p:nvPicPr>
          <p:cNvPr id="32770" name="Picture 2" descr="M:\Arte neoclásico varios\J. L. David - O xuramento do xogo de pelo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528" y="1340768"/>
            <a:ext cx="7981988" cy="5269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432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300192" y="1484784"/>
            <a:ext cx="2158008" cy="211566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A MORTE DE MARAT</a:t>
            </a:r>
            <a:endParaRPr lang="es-ES" dirty="0"/>
          </a:p>
        </p:txBody>
      </p:sp>
      <p:pic>
        <p:nvPicPr>
          <p:cNvPr id="33794" name="Picture 2" descr="C:\Users\Manolo\Desktop\Imaxes Arte\Imaxes Arte\Carpetas Historia-da-Arte\7. Arte Neoclásica\Pintura Neoclasica\David\DAVID - A Morte De Mara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0" y="0"/>
            <a:ext cx="51418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13432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1043608" y="1"/>
            <a:ext cx="7772400" cy="945626"/>
          </a:xfrm>
        </p:spPr>
        <p:txBody>
          <a:bodyPr/>
          <a:lstStyle/>
          <a:p>
            <a:r>
              <a:rPr lang="es-ES" dirty="0" smtClean="0"/>
              <a:t>O RAPTO DAS SABINAS</a:t>
            </a:r>
            <a:endParaRPr lang="es-ES" dirty="0"/>
          </a:p>
        </p:txBody>
      </p:sp>
      <p:pic>
        <p:nvPicPr>
          <p:cNvPr id="34818" name="Picture 2" descr="M:\Arte neoclásico varios\J. L. David - O rapto das sabin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44460"/>
            <a:ext cx="7899623" cy="591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97210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467544" y="0"/>
            <a:ext cx="7772400" cy="938535"/>
          </a:xfrm>
        </p:spPr>
        <p:txBody>
          <a:bodyPr/>
          <a:lstStyle/>
          <a:p>
            <a:r>
              <a:rPr lang="es-ES" dirty="0" smtClean="0"/>
              <a:t>MADAME RECAMIER</a:t>
            </a:r>
            <a:endParaRPr lang="es-ES" dirty="0"/>
          </a:p>
        </p:txBody>
      </p:sp>
      <p:pic>
        <p:nvPicPr>
          <p:cNvPr id="35842" name="Picture 2" descr="C:\Users\Manolo\Desktop\Imaxes Arte\Imaxes Arte\Carpetas Historia-da-Arte\7. Arte Neoclásica\Pintura Neoclasica\David\DAVID - Madanme Recami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50159"/>
            <a:ext cx="8386390" cy="595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898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-10269"/>
            <a:ext cx="7772400" cy="938535"/>
          </a:xfrm>
        </p:spPr>
        <p:txBody>
          <a:bodyPr/>
          <a:lstStyle/>
          <a:p>
            <a:r>
              <a:rPr lang="es-ES" dirty="0" smtClean="0"/>
              <a:t>A COROACIÓN DE NAPOLEÓN</a:t>
            </a:r>
            <a:endParaRPr lang="es-ES" dirty="0"/>
          </a:p>
        </p:txBody>
      </p:sp>
      <p:pic>
        <p:nvPicPr>
          <p:cNvPr id="36866" name="Picture 2" descr="C:\Users\Manolo\Desktop\Imaxes Arte\Imaxes Arte\Carpetas Historia-da-Arte\7. Arte Neoclásica\Pintura Neoclasica\David\DAVID - A Coroación de napoleó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22" y="836712"/>
            <a:ext cx="8810178" cy="5550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898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7890" name="Picture 2" descr="C:\Users\Manolo\Desktop\Imaxes Arte\Imaxes Arte\Carpetas Historia-da-Arte\7. Arte Neoclásica\Pintura Neoclasica\David\DAVID  A Coroación de napoleón (detalle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99"/>
            <a:ext cx="9144000" cy="6682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950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C:\Users\Manolo\Desktop\Imaxes Arte\Imaxes Arte\Carpetas Historia-da-Arte\7. Arte Neoclásica\Pintura Neoclasica\Ingres\INGRES -  A Bañista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6563"/>
            <a:ext cx="4306984" cy="6529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2 Título"/>
          <p:cNvSpPr>
            <a:spLocks noGrp="1"/>
          </p:cNvSpPr>
          <p:nvPr>
            <p:ph type="ctrTitle"/>
          </p:nvPr>
        </p:nvSpPr>
        <p:spPr>
          <a:xfrm>
            <a:off x="5345228" y="2276872"/>
            <a:ext cx="3773595" cy="3431256"/>
          </a:xfrm>
        </p:spPr>
        <p:txBody>
          <a:bodyPr>
            <a:normAutofit/>
          </a:bodyPr>
          <a:lstStyle/>
          <a:p>
            <a:r>
              <a:rPr lang="es-ES" dirty="0" smtClean="0"/>
              <a:t>INGRES </a:t>
            </a:r>
            <a:br>
              <a:rPr lang="es-ES" dirty="0" smtClean="0"/>
            </a:br>
            <a:r>
              <a:rPr lang="es-ES" dirty="0" smtClean="0"/>
              <a:t>– </a:t>
            </a:r>
            <a:br>
              <a:rPr lang="es-ES" dirty="0" smtClean="0"/>
            </a:br>
            <a:r>
              <a:rPr lang="es-ES" dirty="0" smtClean="0"/>
              <a:t>A BAÑISTA DE VALPINÇON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22683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18306"/>
            <a:ext cx="7772400" cy="1470025"/>
          </a:xfrm>
        </p:spPr>
        <p:txBody>
          <a:bodyPr/>
          <a:lstStyle/>
          <a:p>
            <a:r>
              <a:rPr lang="es-ES" dirty="0" smtClean="0"/>
              <a:t>INGRES – A GRAN ODALISCA</a:t>
            </a:r>
            <a:endParaRPr lang="es-ES" dirty="0"/>
          </a:p>
        </p:txBody>
      </p:sp>
      <p:pic>
        <p:nvPicPr>
          <p:cNvPr id="41986" name="Picture 2" descr="C:\Users\Manolo\Desktop\Imaxes Arte\Imaxes Arte\Carpetas Historia-da-Arte\7. Arte Neoclásica\Pintura Neoclasica\Ingres\INGRES - A Gran Odalis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8081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683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17211" y="1"/>
            <a:ext cx="7772400" cy="1052736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INGRES – A APOTEOSE DE HOMERO</a:t>
            </a:r>
            <a:endParaRPr lang="es-ES" dirty="0"/>
          </a:p>
        </p:txBody>
      </p:sp>
      <p:pic>
        <p:nvPicPr>
          <p:cNvPr id="38914" name="Picture 2" descr="C:\Users\Manolo\Desktop\Imaxes Arte\Imaxes Arte\Carpetas Historia-da-Arte\7. Arte Neoclásica\REbo\Jean_Auguste_Dominique_Ingres_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268736"/>
            <a:ext cx="7407638" cy="56618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8089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50379" y="-10269"/>
            <a:ext cx="7772400" cy="1470025"/>
          </a:xfrm>
        </p:spPr>
        <p:txBody>
          <a:bodyPr/>
          <a:lstStyle/>
          <a:p>
            <a:r>
              <a:rPr lang="es-ES" dirty="0" smtClean="0"/>
              <a:t>INGRES – O BAÑO TURCO</a:t>
            </a:r>
            <a:endParaRPr lang="es-ES" dirty="0"/>
          </a:p>
        </p:txBody>
      </p:sp>
      <p:pic>
        <p:nvPicPr>
          <p:cNvPr id="43010" name="Picture 2" descr="M:\Arte neoclásico varios\Le_Bain_Turc,_by_Jean_Auguste_Dominique_Ingres,_from_C2RMF_retouche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3126" y="1393891"/>
            <a:ext cx="5429597" cy="541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22683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11560" y="0"/>
            <a:ext cx="7772400" cy="1470025"/>
          </a:xfrm>
        </p:spPr>
        <p:txBody>
          <a:bodyPr/>
          <a:lstStyle/>
          <a:p>
            <a:r>
              <a:rPr lang="es-ES" dirty="0" smtClean="0"/>
              <a:t>ARCO DE TRIUNFO DE L’ETOILE</a:t>
            </a: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CHALGRIN - RAYMOND</a:t>
            </a:r>
            <a:endParaRPr lang="es-ES" dirty="0"/>
          </a:p>
        </p:txBody>
      </p:sp>
      <p:pic>
        <p:nvPicPr>
          <p:cNvPr id="3074" name="Picture 2" descr="C:\Users\Manolo\Desktop\Imaxes Arte\Imaxes Arte\Carpetas Historia-da-Arte\7. Arte Neoclásica\Arquitectura Neoclásica\Chalgrim - Arco de triunfo de L'Éto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199" y="1549338"/>
            <a:ext cx="6921252" cy="519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694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" dirty="0" smtClean="0"/>
              <a:t>GROS </a:t>
            </a:r>
            <a:br>
              <a:rPr lang="es-ES" dirty="0" smtClean="0"/>
            </a:br>
            <a:r>
              <a:rPr lang="es-ES" dirty="0" smtClean="0"/>
              <a:t>NAPOLEÓN NA BATALLA DE EYLAU</a:t>
            </a:r>
            <a:endParaRPr lang="es-ES" dirty="0"/>
          </a:p>
        </p:txBody>
      </p:sp>
      <p:pic>
        <p:nvPicPr>
          <p:cNvPr id="1026" name="Picture 2" descr="C:\Users\Manolo\Desktop\Imaxes Arte\Imaxes Arte\Carpetas Historia-da-Arte\7. Arte Neoclásica\REbo\7eyla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412775"/>
            <a:ext cx="8064896" cy="527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296940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/>
              <a:t>GROS – A BATALLA DE ABUKIR</a:t>
            </a:r>
            <a:endParaRPr lang="es-E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3074" name="Picture 2" descr="M:\Romanticismo varios\Gros\Batalla de Abukir G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00188"/>
            <a:ext cx="8568952" cy="5094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309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35448" y="33114"/>
            <a:ext cx="3108552" cy="6824886"/>
          </a:xfrm>
        </p:spPr>
        <p:txBody>
          <a:bodyPr/>
          <a:lstStyle/>
          <a:p>
            <a:r>
              <a:rPr lang="es-ES" dirty="0" smtClean="0"/>
              <a:t>GROS</a:t>
            </a:r>
            <a:br>
              <a:rPr lang="es-ES" dirty="0" smtClean="0"/>
            </a:br>
            <a:r>
              <a:rPr lang="es-ES" dirty="0" smtClean="0"/>
              <a:t> -</a:t>
            </a:r>
            <a:br>
              <a:rPr lang="es-ES" dirty="0" smtClean="0"/>
            </a:br>
            <a:r>
              <a:rPr lang="es-ES" dirty="0" smtClean="0"/>
              <a:t>APOTEOSE DE SANTA XENOVEVA</a:t>
            </a:r>
            <a:br>
              <a:rPr lang="es-ES" dirty="0" smtClean="0"/>
            </a:br>
            <a:r>
              <a:rPr lang="es-ES" dirty="0" smtClean="0"/>
              <a:t> – </a:t>
            </a:r>
            <a:br>
              <a:rPr lang="es-ES" dirty="0" smtClean="0"/>
            </a:br>
            <a:r>
              <a:rPr lang="es-ES" dirty="0" smtClean="0"/>
              <a:t>PANTEÓN DE PARIS</a:t>
            </a:r>
            <a:endParaRPr lang="es-ES" dirty="0"/>
          </a:p>
        </p:txBody>
      </p:sp>
      <p:pic>
        <p:nvPicPr>
          <p:cNvPr id="4098" name="Picture 2" descr="M:\Apoteose de Santa Genoveva Gro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39" y="33114"/>
            <a:ext cx="6018309" cy="682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45219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97512" y="-2510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GROS  - NAPOLEÓN VISITANDO AOS APESTADO DE JAFFA</a:t>
            </a:r>
            <a:endParaRPr lang="es-ES" dirty="0"/>
          </a:p>
        </p:txBody>
      </p:sp>
      <p:pic>
        <p:nvPicPr>
          <p:cNvPr id="2050" name="Picture 2" descr="C:\Users\Manolo\Desktop\Imaxes Arte\Imaxes Arte\Carpetas Historia-da-Arte\7. Arte Neoclásica\Pintura Neoclasica\Gross\GROSS - Bonaparte visitando ós apestados de Jaff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47" y="1461690"/>
            <a:ext cx="7567130" cy="5396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386799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906810" y="0"/>
            <a:ext cx="7772400" cy="1470025"/>
          </a:xfrm>
        </p:spPr>
        <p:txBody>
          <a:bodyPr/>
          <a:lstStyle/>
          <a:p>
            <a:r>
              <a:rPr lang="es-ES" dirty="0" smtClean="0"/>
              <a:t>MENGS – O PARNASO</a:t>
            </a:r>
            <a:endParaRPr lang="es-ES" dirty="0"/>
          </a:p>
        </p:txBody>
      </p:sp>
      <p:pic>
        <p:nvPicPr>
          <p:cNvPr id="39938" name="Picture 2" descr="C:\Users\Manolo\Desktop\Imaxes Arte\Imaxes Arte\Carpetas Historia-da-Arte\7. Arte Neoclásica\Pintura Neoclasica\Mengs\MENGS - O Parnas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" y="1484784"/>
            <a:ext cx="9144000" cy="4972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950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827584" y="2564904"/>
            <a:ext cx="7772400" cy="1470025"/>
          </a:xfrm>
        </p:spPr>
        <p:txBody>
          <a:bodyPr/>
          <a:lstStyle/>
          <a:p>
            <a:r>
              <a:rPr lang="es-ES" dirty="0" smtClean="0"/>
              <a:t>ESPAÑA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322683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827584" y="2564904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ARQUITECTURA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1314937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VENTURA RODRÍGUEZ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03586627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-243408"/>
            <a:ext cx="9144000" cy="1470025"/>
          </a:xfrm>
        </p:spPr>
        <p:txBody>
          <a:bodyPr/>
          <a:lstStyle/>
          <a:p>
            <a:r>
              <a:rPr lang="es-ES" dirty="0" smtClean="0"/>
              <a:t>IGREXA DE SAN MARCOS - MADRID</a:t>
            </a:r>
            <a:endParaRPr lang="es-ES" dirty="0"/>
          </a:p>
        </p:txBody>
      </p:sp>
      <p:pic>
        <p:nvPicPr>
          <p:cNvPr id="44034" name="Picture 2" descr="M:\Arte neoclásico varios\San Marcos Ventura Rodrígu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79358"/>
            <a:ext cx="7704856" cy="5778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055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827584" y="2492896"/>
            <a:ext cx="7772400" cy="1470025"/>
          </a:xfrm>
        </p:spPr>
        <p:txBody>
          <a:bodyPr/>
          <a:lstStyle/>
          <a:p>
            <a:r>
              <a:rPr lang="es-ES" dirty="0" smtClean="0"/>
              <a:t>FRANCISCO SABATINI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446055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3635896" y="2060848"/>
            <a:ext cx="4750296" cy="2448273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COLUMNA VÊNDOME</a:t>
            </a:r>
            <a:br>
              <a:rPr lang="es-ES" dirty="0" smtClean="0"/>
            </a:br>
            <a:r>
              <a:rPr lang="es-ES" dirty="0"/>
              <a:t/>
            </a:r>
            <a:br>
              <a:rPr lang="es-ES" dirty="0"/>
            </a:br>
            <a:r>
              <a:rPr lang="es-ES" dirty="0" smtClean="0"/>
              <a:t>GONDOUIN – LEPERE</a:t>
            </a:r>
            <a:endParaRPr lang="es-ES" dirty="0"/>
          </a:p>
        </p:txBody>
      </p:sp>
      <p:pic>
        <p:nvPicPr>
          <p:cNvPr id="4098" name="Picture 2" descr="M:\Arte neoclásico varios\Columna Vendome Parí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84113"/>
            <a:ext cx="2592288" cy="7014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694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470025"/>
          </a:xfrm>
        </p:spPr>
        <p:txBody>
          <a:bodyPr/>
          <a:lstStyle/>
          <a:p>
            <a:r>
              <a:rPr lang="es-ES" dirty="0" smtClean="0"/>
              <a:t>SAN FRANCISCO O GRANDE </a:t>
            </a:r>
            <a:br>
              <a:rPr lang="es-ES" dirty="0" smtClean="0"/>
            </a:br>
            <a:r>
              <a:rPr lang="es-ES" dirty="0" smtClean="0"/>
              <a:t>MADRID</a:t>
            </a:r>
            <a:endParaRPr lang="es-ES" dirty="0"/>
          </a:p>
        </p:txBody>
      </p:sp>
      <p:pic>
        <p:nvPicPr>
          <p:cNvPr id="45058" name="Picture 2" descr="M:\Arte neoclásico varios\Basílica_de_San_Francisco_el_Grande_(Madrid)_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340768"/>
            <a:ext cx="8081654" cy="5517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0553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899592" y="3448"/>
            <a:ext cx="7772400" cy="1010543"/>
          </a:xfrm>
        </p:spPr>
        <p:txBody>
          <a:bodyPr/>
          <a:lstStyle/>
          <a:p>
            <a:r>
              <a:rPr lang="es-ES" dirty="0" smtClean="0"/>
              <a:t>PORTA DE ALCALÁ</a:t>
            </a:r>
            <a:endParaRPr lang="es-ES" dirty="0"/>
          </a:p>
        </p:txBody>
      </p:sp>
      <p:pic>
        <p:nvPicPr>
          <p:cNvPr id="46082" name="Picture 2" descr="C:\Users\Manolo\Desktop\Imaxes Arte\Imaxes Arte\Carpetas Historia-da-Arte\7. Arte Neoclásica\Arquitectura Neoclásica\Puerta-de-Alcal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657" y="885515"/>
            <a:ext cx="7903815" cy="5927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46055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18306"/>
            <a:ext cx="7772400" cy="1049765"/>
          </a:xfrm>
        </p:spPr>
        <p:txBody>
          <a:bodyPr/>
          <a:lstStyle/>
          <a:p>
            <a:r>
              <a:rPr lang="es-ES" dirty="0" smtClean="0"/>
              <a:t>MINISTERIO DE FACENDA</a:t>
            </a:r>
            <a:endParaRPr lang="es-ES" dirty="0"/>
          </a:p>
        </p:txBody>
      </p:sp>
      <p:pic>
        <p:nvPicPr>
          <p:cNvPr id="47106" name="Picture 2" descr="M:\Arte neoclásico varios\Real_Casa_de_la_Aduana_(Madrid)_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492" y="1146994"/>
            <a:ext cx="6768752" cy="5689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86627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JUAN DE VILLANUEVA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5969348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1196751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CASIÑA DE ARRIBA OU DO INFANTE </a:t>
            </a:r>
            <a:br>
              <a:rPr lang="es-ES" dirty="0" smtClean="0"/>
            </a:br>
            <a:r>
              <a:rPr lang="es-ES" dirty="0" smtClean="0"/>
              <a:t>O ESCORIAL</a:t>
            </a:r>
            <a:endParaRPr lang="es-ES" dirty="0"/>
          </a:p>
        </p:txBody>
      </p:sp>
      <p:pic>
        <p:nvPicPr>
          <p:cNvPr id="48130" name="Picture 2" descr="M:\Arte neoclásico varios\Casita de arriba El Escori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2090564"/>
            <a:ext cx="9090601" cy="398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34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683568" y="0"/>
            <a:ext cx="7772400" cy="1170433"/>
          </a:xfrm>
        </p:spPr>
        <p:txBody>
          <a:bodyPr/>
          <a:lstStyle/>
          <a:p>
            <a:r>
              <a:rPr lang="es-ES" dirty="0" smtClean="0"/>
              <a:t>ACADEMIA DE HISTORIA</a:t>
            </a:r>
            <a:endParaRPr lang="es-ES" dirty="0"/>
          </a:p>
        </p:txBody>
      </p:sp>
      <p:pic>
        <p:nvPicPr>
          <p:cNvPr id="49154" name="Picture 2" descr="M:\Arte neoclásico varios\Real Academia de Historia Juan Villanuev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887163"/>
            <a:ext cx="8172375" cy="597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3527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0" y="-9128"/>
            <a:ext cx="9144000" cy="1470025"/>
          </a:xfrm>
        </p:spPr>
        <p:txBody>
          <a:bodyPr>
            <a:normAutofit/>
          </a:bodyPr>
          <a:lstStyle/>
          <a:p>
            <a:r>
              <a:rPr lang="es-ES" dirty="0" smtClean="0"/>
              <a:t>PORTAS MONUMENTAIS DO XARDÍN BOTÁNICO  -    PORTA NORTE</a:t>
            </a:r>
            <a:endParaRPr lang="es-ES" dirty="0"/>
          </a:p>
        </p:txBody>
      </p:sp>
      <p:pic>
        <p:nvPicPr>
          <p:cNvPr id="50178" name="Picture 2" descr="M:\Arte neoclásico varios\Puerta norte jardín botánico Mad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484784"/>
            <a:ext cx="7640910" cy="5163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93527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PORTAS MONUMENTAIS DO XARDÍN BOTÁNICO  -    PORTA REAL</a:t>
            </a:r>
          </a:p>
        </p:txBody>
      </p:sp>
      <p:pic>
        <p:nvPicPr>
          <p:cNvPr id="51202" name="Picture 2" descr="M:\Arte neoclásico varios\Puerta real jardín botánico Mad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189" y="1460897"/>
            <a:ext cx="8078291" cy="5459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69348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MUSEO DO PRADO</a:t>
            </a:r>
          </a:p>
        </p:txBody>
      </p:sp>
      <p:pic>
        <p:nvPicPr>
          <p:cNvPr id="52226" name="Picture 2" descr="C:\Users\Manolo\Desktop\Imaxes Arte\Imaxes Arte\Carpetas Historia-da-Arte\7. Arte Neoclásica\Arquitectura Neoclásica\Juan de Villanueva - Fachada do Museo do Prad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89" y="1341884"/>
            <a:ext cx="7354821" cy="5516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75137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Manolo\Desktop\Imaxes Arte\Imaxes Arte\Carpetas Historia-da-Arte\7. Arte Neoclásica\Arquitectura Neoclásica\Museo del Prado escultura de Velazque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82" y="548680"/>
            <a:ext cx="8712183" cy="580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9936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>
          <a:xfrm>
            <a:off x="722312" y="0"/>
            <a:ext cx="7772400" cy="1533128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PETIT TRIANON (PARIS)</a:t>
            </a:r>
            <a:br>
              <a:rPr lang="es-ES" dirty="0" smtClean="0"/>
            </a:br>
            <a:r>
              <a:rPr lang="es-ES" dirty="0" smtClean="0"/>
              <a:t>J.C. GABRIEL</a:t>
            </a:r>
            <a:br>
              <a:rPr lang="es-ES" dirty="0" smtClean="0"/>
            </a:br>
            <a:endParaRPr lang="es-ES" dirty="0"/>
          </a:p>
        </p:txBody>
      </p:sp>
      <p:pic>
        <p:nvPicPr>
          <p:cNvPr id="5122" name="Picture 2" descr="M:\Arte neoclásico varios\Petit triano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69928"/>
            <a:ext cx="9217024" cy="578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569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OBSERVATORIO ASTRONÓMICO</a:t>
            </a:r>
          </a:p>
        </p:txBody>
      </p:sp>
      <p:pic>
        <p:nvPicPr>
          <p:cNvPr id="54274" name="Picture 2" descr="C:\Users\Manolo\Desktop\Imaxes Arte\Imaxes Arte\Carpetas Historia-da-Arte\7. Arte Neoclásica\Arquitectura Neoclásica\Observatorio astronomico de madri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4" y="1268760"/>
            <a:ext cx="8004398" cy="5327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539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ISIDRO GONZÁLEZ VELÁZQUEZ –</a:t>
            </a:r>
          </a:p>
          <a:p>
            <a:r>
              <a:rPr lang="es-ES" dirty="0" smtClean="0"/>
              <a:t>CASIÑA DO LABRADOR - ARANXUEZ</a:t>
            </a:r>
          </a:p>
        </p:txBody>
      </p:sp>
      <p:pic>
        <p:nvPicPr>
          <p:cNvPr id="55298" name="Picture 2" descr="M:\Arte neoclásico varios\Casita Labrador Aranjuez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6458" y="1534726"/>
            <a:ext cx="6471083" cy="485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539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ANTONIO LÓPEZ AGUADO </a:t>
            </a:r>
          </a:p>
          <a:p>
            <a:r>
              <a:rPr lang="es-ES" dirty="0" smtClean="0"/>
              <a:t>PORTA DE TOLEDO  (MADRID)</a:t>
            </a:r>
          </a:p>
        </p:txBody>
      </p:sp>
      <p:pic>
        <p:nvPicPr>
          <p:cNvPr id="56322" name="Picture 2" descr="M:\Arte neoclásico varios\Puerta_de_Toledo_(Madrid)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6120680" cy="551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53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SILVESTRE PÉREZ </a:t>
            </a:r>
          </a:p>
          <a:p>
            <a:r>
              <a:rPr lang="es-ES" dirty="0" smtClean="0"/>
              <a:t> FACHADA CONCELLO DONOSTI</a:t>
            </a:r>
          </a:p>
        </p:txBody>
      </p:sp>
      <p:pic>
        <p:nvPicPr>
          <p:cNvPr id="57346" name="Picture 2" descr="M:\Arte neoclásico varios\Fachada concello Donost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60897"/>
            <a:ext cx="9144000" cy="5137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240539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5705" y="270892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ESCULTURA</a:t>
            </a:r>
          </a:p>
        </p:txBody>
      </p:sp>
    </p:spTree>
    <p:extLst>
      <p:ext uri="{BB962C8B-B14F-4D97-AF65-F5344CB8AC3E}">
        <p14:creationId xmlns:p14="http://schemas.microsoft.com/office/powerpoint/2010/main" val="160333830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FRANCISCO GUTIÉRREZ</a:t>
            </a:r>
          </a:p>
          <a:p>
            <a:r>
              <a:rPr lang="es-ES" dirty="0" smtClean="0"/>
              <a:t>FONTE DA CIBELES</a:t>
            </a:r>
          </a:p>
        </p:txBody>
      </p:sp>
      <p:pic>
        <p:nvPicPr>
          <p:cNvPr id="58370" name="Picture 2" descr="M:\Arte neoclásico varios\Fuente_de_Cibel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6" y="1427732"/>
            <a:ext cx="7240356" cy="54302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0333830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VENTURA </a:t>
            </a:r>
            <a:r>
              <a:rPr lang="es-ES" dirty="0" smtClean="0"/>
              <a:t>RODRÍGUEZ</a:t>
            </a:r>
          </a:p>
          <a:p>
            <a:r>
              <a:rPr lang="es-ES" dirty="0" smtClean="0"/>
              <a:t>FONTE DE NEPTUNO</a:t>
            </a:r>
          </a:p>
        </p:txBody>
      </p:sp>
      <p:pic>
        <p:nvPicPr>
          <p:cNvPr id="59394" name="Picture 2" descr="M:\Arte neoclásico varios\Fuente_de_Neptuno_(Madrid)_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923" y="1460897"/>
            <a:ext cx="6724153" cy="504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1377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JUAN ADÁN</a:t>
            </a:r>
          </a:p>
          <a:p>
            <a:r>
              <a:rPr lang="es-ES" dirty="0" smtClean="0"/>
              <a:t>VENUS DA ALAMEDA DE OSUNA</a:t>
            </a:r>
          </a:p>
        </p:txBody>
      </p:sp>
      <p:pic>
        <p:nvPicPr>
          <p:cNvPr id="60418" name="Picture 2" descr="M:\Arte neoclásico varios\800px-029-Templete_con_la_Venus_de_Juan_Adan-Fotomontaje ojocli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57350"/>
            <a:ext cx="7620000" cy="5057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13778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DAMIÁ CAMPENY – LUCRECIA MORTA</a:t>
            </a:r>
          </a:p>
        </p:txBody>
      </p:sp>
      <p:pic>
        <p:nvPicPr>
          <p:cNvPr id="61442" name="Picture 2" descr="C:\Users\Manolo\Desktop\Imaxes Arte\Imaxes Arte\Carpetas Historia-da-Arte\7. Arte Neoclásica\Escultura Neoclasica\Lucrecia Mort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4329244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3" name="Picture 3" descr="C:\Users\Manolo\Desktop\Imaxes Arte\Imaxes Arte\Carpetas Historia-da-Arte\7. Arte Neoclásica\Escultura Neoclasica\Lucrecia Morta (Detalle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8540" y="1164800"/>
            <a:ext cx="4044372" cy="5392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137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ÁLVAREZ CUBERO </a:t>
            </a:r>
          </a:p>
          <a:p>
            <a:r>
              <a:rPr lang="es-ES" dirty="0" smtClean="0"/>
              <a:t>O SITIO DE ZARAGOZA</a:t>
            </a:r>
          </a:p>
          <a:p>
            <a:r>
              <a:rPr lang="es-ES" dirty="0" smtClean="0"/>
              <a:t> (A DEFENSA DE ZARAGOZA)</a:t>
            </a:r>
          </a:p>
        </p:txBody>
      </p:sp>
      <p:pic>
        <p:nvPicPr>
          <p:cNvPr id="62466" name="Picture 2" descr="M:\Arte neoclásico varios\Sitio de Zaragoza Álvarez Cube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978" y="1460897"/>
            <a:ext cx="3560043" cy="536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013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 smtClean="0"/>
              <a:t>LÁMINAS DE PIRANESI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9213915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7"/>
            <a:ext cx="9144000" cy="9178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ANTONI SOLÁ</a:t>
            </a:r>
          </a:p>
          <a:p>
            <a:r>
              <a:rPr lang="es-ES" dirty="0" smtClean="0"/>
              <a:t>DAOIZ E VELARDE</a:t>
            </a:r>
          </a:p>
        </p:txBody>
      </p:sp>
      <p:pic>
        <p:nvPicPr>
          <p:cNvPr id="5" name="Picture 2" descr="M:\Arte neoclásico varios\Daoiz Velard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428" y="908721"/>
            <a:ext cx="4331144" cy="6043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5176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GALICIA</a:t>
            </a:r>
          </a:p>
        </p:txBody>
      </p:sp>
    </p:spTree>
    <p:extLst>
      <p:ext uri="{BB962C8B-B14F-4D97-AF65-F5344CB8AC3E}">
        <p14:creationId xmlns:p14="http://schemas.microsoft.com/office/powerpoint/2010/main" val="325695176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10852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ARQUITECTURA</a:t>
            </a:r>
          </a:p>
        </p:txBody>
      </p:sp>
    </p:spTree>
    <p:extLst>
      <p:ext uri="{BB962C8B-B14F-4D97-AF65-F5344CB8AC3E}">
        <p14:creationId xmlns:p14="http://schemas.microsoft.com/office/powerpoint/2010/main" val="325695176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-9128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DOMINGO LOIS MONTEAGUDO</a:t>
            </a:r>
          </a:p>
          <a:p>
            <a:r>
              <a:rPr lang="es-ES" dirty="0" smtClean="0"/>
              <a:t>FACHADA DA ACIBECHERÍA </a:t>
            </a:r>
          </a:p>
          <a:p>
            <a:r>
              <a:rPr lang="es-ES" dirty="0" smtClean="0"/>
              <a:t>CATEDRAL SANTIAGO</a:t>
            </a:r>
          </a:p>
        </p:txBody>
      </p:sp>
      <p:pic>
        <p:nvPicPr>
          <p:cNvPr id="63491" name="Picture 3" descr="M:\Arte neoclásico varios\Fachada Azabachería Santi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438" y="1628800"/>
            <a:ext cx="7245994" cy="4832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95176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108520" y="3125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SÁNCHEZ BORT</a:t>
            </a:r>
          </a:p>
          <a:p>
            <a:r>
              <a:rPr lang="es-ES" dirty="0" smtClean="0"/>
              <a:t>FACHADA CATEDRAL DE LUGO</a:t>
            </a:r>
          </a:p>
        </p:txBody>
      </p:sp>
      <p:pic>
        <p:nvPicPr>
          <p:cNvPr id="64514" name="Picture 2" descr="M:\Arte neoclásico varios\Fachada Catedral de Lu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4500" y="1676400"/>
            <a:ext cx="5715000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377448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33164" y="122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IGREXA DE SAN XULIÁN</a:t>
            </a:r>
          </a:p>
          <a:p>
            <a:r>
              <a:rPr lang="es-ES" dirty="0" smtClean="0"/>
              <a:t>FERROL</a:t>
            </a:r>
          </a:p>
        </p:txBody>
      </p:sp>
      <p:pic>
        <p:nvPicPr>
          <p:cNvPr id="65538" name="Picture 2" descr="M:\Arte neoclásico varios\Ferrol_-_Concatedral_de_San_Julián_(San_Xiao)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257" y="1482228"/>
            <a:ext cx="4097967" cy="5463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3252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0716" y="503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LEMAUR – PAZO DE RAXOI</a:t>
            </a:r>
          </a:p>
        </p:txBody>
      </p:sp>
      <p:pic>
        <p:nvPicPr>
          <p:cNvPr id="66562" name="Picture 2" descr="M:\Arte neoclásico varios\Pazo de Raxo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0" y="2276872"/>
            <a:ext cx="9120336" cy="2726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23252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10852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MIGUEL FERRO CAAVEIRO</a:t>
            </a:r>
          </a:p>
        </p:txBody>
      </p:sp>
    </p:spTree>
    <p:extLst>
      <p:ext uri="{BB962C8B-B14F-4D97-AF65-F5344CB8AC3E}">
        <p14:creationId xmlns:p14="http://schemas.microsoft.com/office/powerpoint/2010/main" val="61223252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4936" y="122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CAPELA DA COMUÑÓN </a:t>
            </a:r>
          </a:p>
          <a:p>
            <a:r>
              <a:rPr lang="es-ES" dirty="0" smtClean="0"/>
              <a:t>CATEDRAL DE SANTIAGO</a:t>
            </a:r>
          </a:p>
        </p:txBody>
      </p:sp>
      <p:pic>
        <p:nvPicPr>
          <p:cNvPr id="67586" name="Picture 2" descr="M:\Arte neoclásico varios\Capilla_de_la_Comunión._Catedral_de_Santiago_de_Composte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902" y="1465833"/>
            <a:ext cx="6936068" cy="520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101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108520" y="-102096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CAPELA DAS ÁNIMAS - SANTIAGO</a:t>
            </a:r>
          </a:p>
        </p:txBody>
      </p:sp>
      <p:pic>
        <p:nvPicPr>
          <p:cNvPr id="68610" name="Picture 2" descr="M:\Arte neoclásico varios\capela ánima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9594" y="1199302"/>
            <a:ext cx="3767771" cy="5649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101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Manolo\Desktop\Imaxes Arte\Imaxes Arte\Carpetas Historia-da-Arte\7. Arte Neoclásica\Arquitectura Neoclásica\Láminas de Piranesi\Panteon de Agripa de Pirane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9219937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13915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251520" y="0"/>
            <a:ext cx="9144000" cy="1844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UNIVERSIDADE DE SANTIAGO</a:t>
            </a:r>
          </a:p>
          <a:p>
            <a:r>
              <a:rPr lang="es-ES" dirty="0" smtClean="0"/>
              <a:t>FACULTADE XEOGRAFÍA E HISTORIA</a:t>
            </a:r>
          </a:p>
          <a:p>
            <a:endParaRPr lang="es-ES" dirty="0"/>
          </a:p>
        </p:txBody>
      </p:sp>
      <p:pic>
        <p:nvPicPr>
          <p:cNvPr id="69634" name="Picture 2" descr="M:\Arte neoclásico varios\Facultade Xeografía e Historia Santiag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128" y="1323137"/>
            <a:ext cx="7056784" cy="529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371013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0" y="12204"/>
            <a:ext cx="9144000" cy="18326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MELCHOR DE PRADO MARIÑO</a:t>
            </a:r>
          </a:p>
          <a:p>
            <a:r>
              <a:rPr lang="es-ES" dirty="0" smtClean="0"/>
              <a:t>CONCATEDRAL DE VIGO</a:t>
            </a:r>
          </a:p>
          <a:p>
            <a:endParaRPr lang="es-ES" dirty="0" smtClean="0"/>
          </a:p>
        </p:txBody>
      </p:sp>
      <p:pic>
        <p:nvPicPr>
          <p:cNvPr id="70658" name="Picture 2" descr="M:\Arte neoclásico varios\Colexiata_de_Santa_María_de_Vig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0703" y="1844824"/>
            <a:ext cx="3562593" cy="4750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3404595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-108520" y="2564904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ESCULTURA</a:t>
            </a:r>
          </a:p>
        </p:txBody>
      </p:sp>
    </p:spTree>
    <p:extLst>
      <p:ext uri="{BB962C8B-B14F-4D97-AF65-F5344CB8AC3E}">
        <p14:creationId xmlns:p14="http://schemas.microsoft.com/office/powerpoint/2010/main" val="131340459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Título"/>
          <p:cNvSpPr txBox="1">
            <a:spLocks/>
          </p:cNvSpPr>
          <p:nvPr/>
        </p:nvSpPr>
        <p:spPr>
          <a:xfrm>
            <a:off x="18458" y="0"/>
            <a:ext cx="91440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 smtClean="0"/>
              <a:t>XOSÉ FERREIRO </a:t>
            </a:r>
          </a:p>
          <a:p>
            <a:r>
              <a:rPr lang="es-ES" dirty="0" smtClean="0"/>
              <a:t>CRISTO CRUCIFICADO</a:t>
            </a:r>
          </a:p>
          <a:p>
            <a:r>
              <a:rPr lang="es-ES" dirty="0" smtClean="0"/>
              <a:t> (SAN DOMINGOS DE BONAVAL)</a:t>
            </a:r>
          </a:p>
        </p:txBody>
      </p:sp>
      <p:pic>
        <p:nvPicPr>
          <p:cNvPr id="71682" name="Picture 2" descr="M:\Arte neoclásico varios\Cristo_crucificado_xosé_ferrei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23" y="1479178"/>
            <a:ext cx="7602316" cy="5054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36222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53622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369</Words>
  <Application>Microsoft Office PowerPoint</Application>
  <PresentationFormat>Presentación en pantalla (4:3)</PresentationFormat>
  <Paragraphs>108</Paragraphs>
  <Slides>94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94</vt:i4>
      </vt:variant>
    </vt:vector>
  </HeadingPairs>
  <TitlesOfParts>
    <vt:vector size="95" baseType="lpstr">
      <vt:lpstr>Tema de Office</vt:lpstr>
      <vt:lpstr>ARTE NEOCLÁSICA</vt:lpstr>
      <vt:lpstr>ARQUITECTURA</vt:lpstr>
      <vt:lpstr>PANTEÓN DE PARIS SOUFFLOT</vt:lpstr>
      <vt:lpstr>LE MADELEINE  VIGNON - HUVÉ</vt:lpstr>
      <vt:lpstr>ARCO DE TRIUNFO DE L’ETOILE CHALGRIN - RAYMOND</vt:lpstr>
      <vt:lpstr>COLUMNA VÊNDOME  GONDOUIN – LEPERE</vt:lpstr>
      <vt:lpstr>PETIT TRIANON (PARIS) J.C. GABRIEL </vt:lpstr>
      <vt:lpstr>LÁMINAS DE PIRANESI</vt:lpstr>
      <vt:lpstr>Presentación de PowerPoint</vt:lpstr>
      <vt:lpstr>PORTA MAIOR</vt:lpstr>
      <vt:lpstr>ARCO TRAXANO (BENEVENTO)</vt:lpstr>
      <vt:lpstr>PIRÁMIDE DE CAIO CESTIO</vt:lpstr>
      <vt:lpstr>TEATRO MARCELLO</vt:lpstr>
      <vt:lpstr>PRISIÓN</vt:lpstr>
      <vt:lpstr>MUSEO BRITÁNICO - SMIRKE</vt:lpstr>
      <vt:lpstr>NATIONAL GALLERY – LONDRES WILKINS</vt:lpstr>
      <vt:lpstr>TEATRO DA SCALA – MILÁN PIERMARINI</vt:lpstr>
      <vt:lpstr>PORTA DE BRANDENBURGO – BERLÍN LANGHANS</vt:lpstr>
      <vt:lpstr>Presentación de PowerPoint</vt:lpstr>
      <vt:lpstr>Presentación de PowerPoint</vt:lpstr>
      <vt:lpstr>CAPITOLIO – WASHINGTON THORNTON – LATROBE- BULFINCH</vt:lpstr>
      <vt:lpstr>ESCULTURA</vt:lpstr>
      <vt:lpstr>ANTONIO CANOVA</vt:lpstr>
      <vt:lpstr>TUMBA DO PAPA CLEMENTE XIII</vt:lpstr>
      <vt:lpstr>AS TRES GRAZAS</vt:lpstr>
      <vt:lpstr>EROS  E PSIQUE</vt:lpstr>
      <vt:lpstr>PAULINA BONAPARTE  (PAULINA BORGHESE)</vt:lpstr>
      <vt:lpstr>HERCULES  E  LICAS</vt:lpstr>
      <vt:lpstr>PERSEO</vt:lpstr>
      <vt:lpstr>TUMBA DO PAPA CLEMENTE XIV</vt:lpstr>
      <vt:lpstr>MAUSOLEO DA DUQUESA MARIA CRISTINA</vt:lpstr>
      <vt:lpstr>BERTEL THORVALDSEN</vt:lpstr>
      <vt:lpstr>Presentación de PowerPoint</vt:lpstr>
      <vt:lpstr>XASÓN E O VÉLARO DE OURO</vt:lpstr>
      <vt:lpstr>Presentación de PowerPoint</vt:lpstr>
      <vt:lpstr>Presentación de PowerPoint</vt:lpstr>
      <vt:lpstr>Presentación de PowerPoint</vt:lpstr>
      <vt:lpstr>A MORTE DE SÓCRATES</vt:lpstr>
      <vt:lpstr>OS LICTORES LEVANDO A BRUTO OS CORPOS DOS SEUS FILLOS</vt:lpstr>
      <vt:lpstr>O XURAMENTO DO XOGO DA PELOTA</vt:lpstr>
      <vt:lpstr>A MORTE DE MARAT</vt:lpstr>
      <vt:lpstr>O RAPTO DAS SABINAS</vt:lpstr>
      <vt:lpstr>MADAME RECAMIER</vt:lpstr>
      <vt:lpstr>A COROACIÓN DE NAPOLEÓN</vt:lpstr>
      <vt:lpstr>Presentación de PowerPoint</vt:lpstr>
      <vt:lpstr>INGRES  –  A BAÑISTA DE VALPINÇON</vt:lpstr>
      <vt:lpstr>INGRES – A GRAN ODALISCA</vt:lpstr>
      <vt:lpstr>INGRES – A APOTEOSE DE HOMERO</vt:lpstr>
      <vt:lpstr>INGRES – O BAÑO TURCO</vt:lpstr>
      <vt:lpstr>GROS  NAPOLEÓN NA BATALLA DE EYLAU</vt:lpstr>
      <vt:lpstr>GROS – A BATALLA DE ABUKIR</vt:lpstr>
      <vt:lpstr>GROS  - APOTEOSE DE SANTA XENOVEVA  –  PANTEÓN DE PARIS</vt:lpstr>
      <vt:lpstr>GROS  - NAPOLEÓN VISITANDO AOS APESTADO DE JAFFA</vt:lpstr>
      <vt:lpstr>MENGS – O PARNASO</vt:lpstr>
      <vt:lpstr>ESPAÑA</vt:lpstr>
      <vt:lpstr>Presentación de PowerPoint</vt:lpstr>
      <vt:lpstr>VENTURA RODRÍGUEZ</vt:lpstr>
      <vt:lpstr>IGREXA DE SAN MARCOS - MADRID</vt:lpstr>
      <vt:lpstr>FRANCISCO SABATINI</vt:lpstr>
      <vt:lpstr>SAN FRANCISCO O GRANDE  MADRID</vt:lpstr>
      <vt:lpstr>PORTA DE ALCALÁ</vt:lpstr>
      <vt:lpstr>MINISTERIO DE FACENDA</vt:lpstr>
      <vt:lpstr>JUAN DE VILLANUEVA</vt:lpstr>
      <vt:lpstr>CASIÑA DE ARRIBA OU DO INFANTE  O ESCORIAL</vt:lpstr>
      <vt:lpstr>ACADEMIA DE HISTORIA</vt:lpstr>
      <vt:lpstr>PORTAS MONUMENTAIS DO XARDÍN BOTÁNICO  -    PORTA NORTE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Luffi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 NEOCLÁSICA</dc:title>
  <dc:creator>Luffi</dc:creator>
  <cp:lastModifiedBy>Luffi</cp:lastModifiedBy>
  <cp:revision>10</cp:revision>
  <dcterms:created xsi:type="dcterms:W3CDTF">2021-03-05T19:39:37Z</dcterms:created>
  <dcterms:modified xsi:type="dcterms:W3CDTF">2021-03-16T20:05:46Z</dcterms:modified>
</cp:coreProperties>
</file>