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8" r:id="rId32"/>
    <p:sldId id="287" r:id="rId33"/>
    <p:sldId id="289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0" r:id="rId42"/>
    <p:sldId id="298" r:id="rId43"/>
    <p:sldId id="299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-1800" y="-10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74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77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416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56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97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78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93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581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57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90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3BA3-0CD1-49D8-BFBD-1C62F1352A13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0590-1F1D-4984-8593-4A043ED2F9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68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ROMÁNTICA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3488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34942" y="-4936"/>
            <a:ext cx="8113521" cy="1470025"/>
          </a:xfrm>
        </p:spPr>
        <p:txBody>
          <a:bodyPr/>
          <a:lstStyle/>
          <a:p>
            <a:r>
              <a:rPr lang="es-ES" dirty="0" smtClean="0"/>
              <a:t>A LIBERDADE GUIANDO AO POBO</a:t>
            </a:r>
            <a:endParaRPr lang="es-ES" dirty="0"/>
          </a:p>
        </p:txBody>
      </p:sp>
      <p:pic>
        <p:nvPicPr>
          <p:cNvPr id="5122" name="Picture 2" descr="C:\Users\Manolo\Desktop\Imaxes Arte\Imaxes Arte\Carpetas Historia-da-Arte\8. Arte Romántica\Pintura romantica\Delacroix\Delacroix - A Liberdade Guiando ó Po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4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38200" y="-743"/>
            <a:ext cx="7772400" cy="765448"/>
          </a:xfrm>
        </p:spPr>
        <p:txBody>
          <a:bodyPr/>
          <a:lstStyle/>
          <a:p>
            <a:r>
              <a:rPr lang="es-ES" dirty="0" smtClean="0"/>
              <a:t>MULLERES DE ALXER</a:t>
            </a:r>
            <a:endParaRPr lang="es-ES" dirty="0"/>
          </a:p>
        </p:txBody>
      </p:sp>
      <p:pic>
        <p:nvPicPr>
          <p:cNvPr id="6146" name="Picture 2" descr="C:\Users\Manolo\Desktop\Imaxes Arte\Imaxes Arte\Carpetas Historia-da-Arte\8. Arte Romántica\Pintura romantica\Delacroix\Delacroix - Mulleres de Alx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6" y="836712"/>
            <a:ext cx="7632848" cy="60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5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082551"/>
          </a:xfrm>
        </p:spPr>
        <p:txBody>
          <a:bodyPr/>
          <a:lstStyle/>
          <a:p>
            <a:r>
              <a:rPr lang="es-ES" dirty="0" smtClean="0"/>
              <a:t>GERICAULT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235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19186" y="0"/>
            <a:ext cx="3924814" cy="6858000"/>
          </a:xfrm>
        </p:spPr>
        <p:txBody>
          <a:bodyPr>
            <a:normAutofit/>
          </a:bodyPr>
          <a:lstStyle/>
          <a:p>
            <a:r>
              <a:rPr lang="es-ES" dirty="0" smtClean="0"/>
              <a:t>OFICIAL DE CAZADORES DA GARDA IMPERIAL Á CARGA</a:t>
            </a:r>
            <a:endParaRPr lang="es-ES" dirty="0"/>
          </a:p>
        </p:txBody>
      </p:sp>
      <p:pic>
        <p:nvPicPr>
          <p:cNvPr id="7170" name="Picture 2" descr="C:\Users\Manolo\Desktop\Imaxes Arte\Imaxes Arte\Carpetas Historia-da-Arte\8. Arte Romántica\Pintura romantica\Gericault\Gericault - Oficial De Cazadores Da Garda Imperial Á 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5181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0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066" y="116632"/>
            <a:ext cx="7772400" cy="794519"/>
          </a:xfrm>
        </p:spPr>
        <p:txBody>
          <a:bodyPr/>
          <a:lstStyle/>
          <a:p>
            <a:r>
              <a:rPr lang="es-ES" dirty="0" smtClean="0"/>
              <a:t>A BALSA DA MEDUSA</a:t>
            </a:r>
            <a:endParaRPr lang="es-ES" dirty="0"/>
          </a:p>
        </p:txBody>
      </p:sp>
      <p:pic>
        <p:nvPicPr>
          <p:cNvPr id="8194" name="Picture 2" descr="C:\Users\Manolo\Desktop\Imaxes Arte\Imaxes Arte\Carpetas Historia-da-Arte\8. Arte Romántica\Pintura romantica\Gericault\Gericault - A Balsa Da Med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0605"/>
            <a:ext cx="8491460" cy="57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06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508104" y="1700808"/>
            <a:ext cx="3635896" cy="3789040"/>
          </a:xfrm>
        </p:spPr>
        <p:txBody>
          <a:bodyPr/>
          <a:lstStyle/>
          <a:p>
            <a:r>
              <a:rPr lang="es-ES" dirty="0" smtClean="0"/>
              <a:t>O CLEPTÓMANO</a:t>
            </a:r>
            <a:br>
              <a:rPr lang="es-ES" dirty="0" smtClean="0"/>
            </a:br>
            <a:r>
              <a:rPr lang="es-ES" dirty="0" smtClean="0"/>
              <a:t>( O TOLO ASASINO)</a:t>
            </a:r>
            <a:endParaRPr lang="es-ES" dirty="0"/>
          </a:p>
        </p:txBody>
      </p:sp>
      <p:pic>
        <p:nvPicPr>
          <p:cNvPr id="9218" name="Picture 2" descr="M:\Romanticismo varios\Gericault - O cleptómano (O tolo asasino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68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0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INGLATERRA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65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772400" cy="866527"/>
          </a:xfrm>
        </p:spPr>
        <p:txBody>
          <a:bodyPr/>
          <a:lstStyle/>
          <a:p>
            <a:r>
              <a:rPr lang="es-ES" dirty="0" smtClean="0"/>
              <a:t>WILLIAM TURNER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065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105273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ANÍBAL E O SEU EXÉRCITO CRUZANDO OS ALPES</a:t>
            </a:r>
            <a:endParaRPr lang="es-ES" dirty="0"/>
          </a:p>
        </p:txBody>
      </p:sp>
      <p:pic>
        <p:nvPicPr>
          <p:cNvPr id="3" name="Picture 2" descr="M:\Romanticismo varios\Turner\Turner - Anibal e o seu exército cruzando os Al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198309"/>
            <a:ext cx="9178702" cy="56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36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794519"/>
          </a:xfrm>
        </p:spPr>
        <p:txBody>
          <a:bodyPr/>
          <a:lstStyle/>
          <a:p>
            <a:r>
              <a:rPr lang="es-ES" dirty="0" smtClean="0"/>
              <a:t>O INCENDIO DO PARLAMENTO</a:t>
            </a:r>
            <a:endParaRPr lang="es-ES" dirty="0"/>
          </a:p>
        </p:txBody>
      </p:sp>
      <p:pic>
        <p:nvPicPr>
          <p:cNvPr id="11266" name="Picture 2" descr="M:\Romanticismo varios\Turner\Turner - O incendio do Parlame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4" y="692696"/>
            <a:ext cx="8319070" cy="618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3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01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-743"/>
            <a:ext cx="9144000" cy="76544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 TEMERARIO REMOLCADO A DIQUE SECO</a:t>
            </a:r>
            <a:endParaRPr lang="es-ES" dirty="0"/>
          </a:p>
        </p:txBody>
      </p:sp>
      <p:pic>
        <p:nvPicPr>
          <p:cNvPr id="12290" name="Picture 2" descr="M:\Romanticismo varios\Turner\Turner - O Temerario remolcado a dique se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102657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036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-10269"/>
            <a:ext cx="7772400" cy="70296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 TEMPESTADE NA NEVE</a:t>
            </a:r>
            <a:endParaRPr lang="es-ES" dirty="0"/>
          </a:p>
        </p:txBody>
      </p:sp>
      <p:pic>
        <p:nvPicPr>
          <p:cNvPr id="13314" name="Picture 2" descr="C:\Users\Manolo\Desktop\Imaxes Arte\Imaxes Arte\Carpetas Historia-da-Arte\8. Arte Romántica\Pintura romantica\Turner\tempestad-de-nieve-Joseph-Mallord-William-Tur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5095"/>
            <a:ext cx="8172400" cy="623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7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10269"/>
            <a:ext cx="7772400" cy="1031007"/>
          </a:xfrm>
        </p:spPr>
        <p:txBody>
          <a:bodyPr/>
          <a:lstStyle/>
          <a:p>
            <a:r>
              <a:rPr lang="es-ES" dirty="0" smtClean="0"/>
              <a:t>CHUVIA, VAPOR E VELOCIDADE</a:t>
            </a:r>
            <a:endParaRPr lang="es-ES" dirty="0"/>
          </a:p>
        </p:txBody>
      </p:sp>
      <p:pic>
        <p:nvPicPr>
          <p:cNvPr id="14338" name="Picture 2" descr="C:\Users\Manolo\Desktop\Imaxes Arte\Imaxes Arte\Carpetas Historia-da-Arte\8. Arte Romántica\Pintura romantica\Turner\Turner - Chuvia, Vapor e Velocid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5" y="764704"/>
            <a:ext cx="8127007" cy="60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76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80728"/>
          </a:xfrm>
        </p:spPr>
        <p:txBody>
          <a:bodyPr/>
          <a:lstStyle/>
          <a:p>
            <a:r>
              <a:rPr lang="es-ES" dirty="0" smtClean="0"/>
              <a:t>O CASTELO DE NORHAM AO AMENCER</a:t>
            </a:r>
            <a:endParaRPr lang="es-ES" dirty="0"/>
          </a:p>
        </p:txBody>
      </p:sp>
      <p:pic>
        <p:nvPicPr>
          <p:cNvPr id="15362" name="Picture 2" descr="M:\Romanticismo varios\Turner\Turner - Castelo de Norham ao ame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1197"/>
            <a:ext cx="8005514" cy="590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76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/>
          <a:lstStyle/>
          <a:p>
            <a:r>
              <a:rPr lang="es-ES" dirty="0" smtClean="0"/>
              <a:t>JOHN CONSTABLE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827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908720"/>
          </a:xfrm>
        </p:spPr>
        <p:txBody>
          <a:bodyPr/>
          <a:lstStyle/>
          <a:p>
            <a:r>
              <a:rPr lang="es-ES" dirty="0" smtClean="0"/>
              <a:t>O CARRO DE FEO</a:t>
            </a:r>
            <a:endParaRPr lang="es-ES" dirty="0"/>
          </a:p>
        </p:txBody>
      </p:sp>
      <p:pic>
        <p:nvPicPr>
          <p:cNvPr id="16387" name="Picture 3" descr="M:\Romanticismo varios\Constable\Carro de f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1857"/>
            <a:ext cx="8783216" cy="605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69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34986" y="10305"/>
            <a:ext cx="7772400" cy="970424"/>
          </a:xfrm>
        </p:spPr>
        <p:txBody>
          <a:bodyPr/>
          <a:lstStyle/>
          <a:p>
            <a:r>
              <a:rPr lang="es-ES" dirty="0" smtClean="0"/>
              <a:t>CATEDRAL DE SALISBURY</a:t>
            </a:r>
            <a:endParaRPr lang="es-ES" dirty="0"/>
          </a:p>
        </p:txBody>
      </p:sp>
      <p:pic>
        <p:nvPicPr>
          <p:cNvPr id="17410" name="Picture 2" descr="M:\Romanticismo varios\Constable\Catedral de salisb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23578"/>
            <a:ext cx="7526583" cy="585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6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62068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CAMPO DE TRIGO</a:t>
            </a:r>
            <a:endParaRPr lang="es-ES" dirty="0"/>
          </a:p>
        </p:txBody>
      </p:sp>
      <p:pic>
        <p:nvPicPr>
          <p:cNvPr id="18434" name="Picture 2" descr="M:\Romanticismo varios\Constable\Constable - Campo de tri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7"/>
            <a:ext cx="8940080" cy="618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69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69269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STONEHENGE</a:t>
            </a:r>
            <a:endParaRPr lang="es-ES" dirty="0"/>
          </a:p>
        </p:txBody>
      </p:sp>
      <p:pic>
        <p:nvPicPr>
          <p:cNvPr id="19458" name="Picture 2" descr="M:\Romanticismo varios\Constable\Stonehe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3398"/>
            <a:ext cx="7772400" cy="1052736"/>
          </a:xfrm>
        </p:spPr>
        <p:txBody>
          <a:bodyPr/>
          <a:lstStyle/>
          <a:p>
            <a:r>
              <a:rPr lang="es-ES" dirty="0" smtClean="0"/>
              <a:t>HENRY FÜSSLI - O PESADELO</a:t>
            </a:r>
            <a:endParaRPr lang="es-ES" dirty="0"/>
          </a:p>
        </p:txBody>
      </p:sp>
      <p:pic>
        <p:nvPicPr>
          <p:cNvPr id="20482" name="Picture 2" descr="C:\Users\Manolo\Desktop\Imaxes Arte\Imaxes Arte\Carpetas Historia-da-Arte\8. Arte Romántica\Pintura romantica\Fuseli - O Pesad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15944" cy="56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5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36096" y="0"/>
            <a:ext cx="3707904" cy="6021288"/>
          </a:xfrm>
        </p:spPr>
        <p:txBody>
          <a:bodyPr>
            <a:normAutofit/>
          </a:bodyPr>
          <a:lstStyle/>
          <a:p>
            <a:r>
              <a:rPr lang="es-ES" dirty="0" smtClean="0"/>
              <a:t>FRANÇOIS RUDE </a:t>
            </a:r>
            <a:br>
              <a:rPr lang="es-ES" dirty="0" smtClean="0"/>
            </a:br>
            <a:r>
              <a:rPr lang="es-ES" dirty="0" smtClean="0"/>
              <a:t>A MARSELLESA</a:t>
            </a:r>
            <a:endParaRPr lang="es-ES" dirty="0"/>
          </a:p>
        </p:txBody>
      </p:sp>
      <p:pic>
        <p:nvPicPr>
          <p:cNvPr id="1026" name="Picture 2" descr="C:\Users\Manolo\Desktop\Imaxes Arte\Imaxes Arte\Carpetas Historia-da-Arte\8. Arte Romántica\Escultura Romántica\François Rude - A Marsell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436096" cy="612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10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66326" y="164619"/>
            <a:ext cx="4577674" cy="6504741"/>
          </a:xfrm>
        </p:spPr>
        <p:txBody>
          <a:bodyPr>
            <a:normAutofit/>
          </a:bodyPr>
          <a:lstStyle/>
          <a:p>
            <a:r>
              <a:rPr lang="es-ES" dirty="0" smtClean="0"/>
              <a:t>WILLIAM BLAKE </a:t>
            </a:r>
            <a:br>
              <a:rPr lang="es-ES" dirty="0" smtClean="0"/>
            </a:br>
            <a:r>
              <a:rPr lang="es-ES" dirty="0" smtClean="0"/>
              <a:t>-</a:t>
            </a:r>
            <a:br>
              <a:rPr lang="es-ES" dirty="0" smtClean="0"/>
            </a:br>
            <a:r>
              <a:rPr lang="es-ES" dirty="0" smtClean="0"/>
              <a:t>DANTE E VIRXÍLIO NAS PORTAS DO INFERNO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21506" name="Picture 2" descr="M:\Romanticismo varios\William Blake - Dante e virxilio nas portas do Infe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20"/>
            <a:ext cx="4566327" cy="65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5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PRERRAFAELISTAS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3177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794519"/>
          </a:xfrm>
        </p:spPr>
        <p:txBody>
          <a:bodyPr/>
          <a:lstStyle/>
          <a:p>
            <a:r>
              <a:rPr lang="es-ES" dirty="0" smtClean="0"/>
              <a:t>JOHN EVERETT MILLAIS - OFELIA</a:t>
            </a:r>
            <a:endParaRPr lang="es-ES" dirty="0"/>
          </a:p>
        </p:txBody>
      </p:sp>
      <p:pic>
        <p:nvPicPr>
          <p:cNvPr id="22530" name="Picture 2" descr="C:\Users\Manolo\Desktop\Imaxes Arte\Imaxes Arte\Carpetas Historia-da-Arte\8. Arte Romántica\Pintura romantica\Ophe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897036"/>
            <a:ext cx="8727563" cy="58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53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996720" y="0"/>
            <a:ext cx="4147279" cy="6858000"/>
          </a:xfrm>
        </p:spPr>
        <p:txBody>
          <a:bodyPr>
            <a:normAutofit/>
          </a:bodyPr>
          <a:lstStyle/>
          <a:p>
            <a:r>
              <a:rPr lang="es-ES" dirty="0" smtClean="0"/>
              <a:t>WILLIAM H. HUNT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- 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O ESPERTAR DA INOCENCIA</a:t>
            </a:r>
            <a:endParaRPr lang="es-ES" dirty="0"/>
          </a:p>
        </p:txBody>
      </p:sp>
      <p:pic>
        <p:nvPicPr>
          <p:cNvPr id="23554" name="Picture 2" descr="M:\Romanticismo varios\William Hunt - O espertar da inocen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67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71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ALEMAÑA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881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154559"/>
          </a:xfrm>
        </p:spPr>
        <p:txBody>
          <a:bodyPr/>
          <a:lstStyle/>
          <a:p>
            <a:r>
              <a:rPr lang="es-ES" dirty="0" smtClean="0"/>
              <a:t>CASPAR DAVID FRIEDRICH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881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271" y="-4936"/>
            <a:ext cx="7772400" cy="1470025"/>
          </a:xfrm>
        </p:spPr>
        <p:txBody>
          <a:bodyPr/>
          <a:lstStyle/>
          <a:p>
            <a:r>
              <a:rPr lang="es-ES" dirty="0" smtClean="0"/>
              <a:t>MONXE Á BEIRA DO MAR</a:t>
            </a:r>
            <a:endParaRPr lang="es-ES" dirty="0"/>
          </a:p>
        </p:txBody>
      </p:sp>
      <p:pic>
        <p:nvPicPr>
          <p:cNvPr id="24578" name="Picture 2" descr="C:\Users\Manolo\Desktop\Imaxes Arte\Imaxes Arte\Carpetas Historia-da-Arte\8. Arte Romántica\Pintura romantica\Friedrich\Friedrich - Monxe Á Beira Do 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8" y="1196752"/>
            <a:ext cx="8703152" cy="55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81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908720"/>
          </a:xfrm>
        </p:spPr>
        <p:txBody>
          <a:bodyPr/>
          <a:lstStyle/>
          <a:p>
            <a:r>
              <a:rPr lang="es-ES" dirty="0" smtClean="0"/>
              <a:t>MAÑÁ NO RIESENGEBIRGE</a:t>
            </a:r>
            <a:endParaRPr lang="es-ES" dirty="0"/>
          </a:p>
        </p:txBody>
      </p:sp>
      <p:pic>
        <p:nvPicPr>
          <p:cNvPr id="25602" name="Picture 2" descr="C:\Users\Manolo\Desktop\Imaxes Arte\Imaxes Arte\Carpetas Historia-da-Arte\8. Arte Romántica\Pintura romantica\Friedrich\Friedrich - Mañá No Riesengebi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97" y="968896"/>
            <a:ext cx="9276490" cy="58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874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4048" y="0"/>
            <a:ext cx="4139952" cy="6862055"/>
          </a:xfrm>
        </p:spPr>
        <p:txBody>
          <a:bodyPr/>
          <a:lstStyle/>
          <a:p>
            <a:r>
              <a:rPr lang="es-ES" dirty="0" smtClean="0"/>
              <a:t>O CAMIÑANTE SOBRE O MAR DE NÉBOA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26626" name="Picture 2" descr="C:\Users\Manolo\Desktop\Imaxes Arte\Imaxes Arte\Carpetas Historia-da-Arte\8. Arte Romántica\Pintura romantica\Friedrich\Friedrich - O Camiñante Sobre O Mar De Néb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564"/>
            <a:ext cx="5004048" cy="686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874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243408"/>
            <a:ext cx="7772400" cy="1470025"/>
          </a:xfrm>
        </p:spPr>
        <p:txBody>
          <a:bodyPr/>
          <a:lstStyle/>
          <a:p>
            <a:r>
              <a:rPr lang="es-ES" dirty="0" smtClean="0"/>
              <a:t>SAÍDA DA LÚA SOBRE O MAR</a:t>
            </a:r>
            <a:endParaRPr lang="es-ES" dirty="0"/>
          </a:p>
        </p:txBody>
      </p:sp>
      <p:pic>
        <p:nvPicPr>
          <p:cNvPr id="27650" name="Picture 2" descr="M:\Romanticismo varios\Friedrich\Caspar David Friedrich - saída da lúa sobre o 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836712"/>
            <a:ext cx="7488832" cy="58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5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PINTURA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010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1525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 OCÉANO GLACIAL  OU O NAUFRAXIO DA ESPERANZA</a:t>
            </a:r>
            <a:endParaRPr lang="es-ES" dirty="0"/>
          </a:p>
        </p:txBody>
      </p:sp>
      <p:pic>
        <p:nvPicPr>
          <p:cNvPr id="28674" name="Picture 2" descr="M:\Romanticismo varios\Friedrich\Caspar David Friedrich - o oceano glacial oou o naufraxio da esperan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1" y="1152524"/>
            <a:ext cx="7618413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5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580112" y="1"/>
            <a:ext cx="3563887" cy="6857999"/>
          </a:xfrm>
        </p:spPr>
        <p:txBody>
          <a:bodyPr/>
          <a:lstStyle/>
          <a:p>
            <a:r>
              <a:rPr lang="es-ES" dirty="0" smtClean="0"/>
              <a:t>OTTO RUNGE – </a:t>
            </a:r>
            <a:br>
              <a:rPr lang="es-ES" dirty="0" smtClean="0"/>
            </a:br>
            <a:r>
              <a:rPr lang="es-ES" dirty="0" smtClean="0"/>
              <a:t>A PEQUENA MAÑÁ</a:t>
            </a:r>
            <a:endParaRPr lang="es-ES" dirty="0"/>
          </a:p>
        </p:txBody>
      </p:sp>
      <p:pic>
        <p:nvPicPr>
          <p:cNvPr id="29698" name="Picture 2" descr="C:\Users\Manolo\Desktop\Imaxes Arte\Imaxes Arte\Carpetas Historia-da-Arte\8. Arte Romántica\Pintura romantica\Otto Runge - A Pequena Mañ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" y="0"/>
            <a:ext cx="5207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71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OS NAZARENOS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183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-2232"/>
            <a:ext cx="9144000" cy="91095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FRIEDRICH OVERBECK</a:t>
            </a:r>
            <a:br>
              <a:rPr lang="es-ES" dirty="0" smtClean="0"/>
            </a:br>
            <a:r>
              <a:rPr lang="es-ES" dirty="0" smtClean="0"/>
              <a:t>XERMANIA E ITALIA</a:t>
            </a:r>
            <a:endParaRPr lang="es-ES" dirty="0"/>
          </a:p>
        </p:txBody>
      </p:sp>
      <p:pic>
        <p:nvPicPr>
          <p:cNvPr id="30722" name="Picture 2" descr="C:\Users\Manolo\Desktop\Imaxes Arte\Imaxes Arte\Carpetas Historia-da-Arte\8. Arte Romántica\Pintura romantica\Overbeck - Xermania e Ita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21" y="1175312"/>
            <a:ext cx="6377239" cy="5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FRANCIA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01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DELACROIX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856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"/>
            <a:ext cx="7772400" cy="980728"/>
          </a:xfrm>
        </p:spPr>
        <p:txBody>
          <a:bodyPr/>
          <a:lstStyle/>
          <a:p>
            <a:r>
              <a:rPr lang="es-ES" dirty="0" smtClean="0"/>
              <a:t>A BARCA DE DANTE</a:t>
            </a:r>
            <a:endParaRPr lang="es-ES" dirty="0"/>
          </a:p>
        </p:txBody>
      </p:sp>
      <p:pic>
        <p:nvPicPr>
          <p:cNvPr id="2050" name="Picture 2" descr="C:\Users\Manolo\Desktop\Imaxes Arte\Imaxes Arte\Carpetas Historia-da-Arte\8. Arte Romántica\Pintura romantica\Delacroix\Delacroix - A Barca de D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18580" cy="569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45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91797" y="548680"/>
            <a:ext cx="3352203" cy="5688632"/>
          </a:xfrm>
        </p:spPr>
        <p:txBody>
          <a:bodyPr/>
          <a:lstStyle/>
          <a:p>
            <a:r>
              <a:rPr lang="es-ES" dirty="0" smtClean="0"/>
              <a:t>A MATANZA DE SCIO (QUÍOS)</a:t>
            </a:r>
            <a:endParaRPr lang="es-ES" dirty="0"/>
          </a:p>
        </p:txBody>
      </p:sp>
      <p:pic>
        <p:nvPicPr>
          <p:cNvPr id="3074" name="Picture 2" descr="C:\Users\Manolo\Desktop\Imaxes Arte\Imaxes Arte\Carpetas Historia-da-Arte\8. Arte Romántica\Pintura romantica\Delacroix\Delacroix - A Matanza De Quí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9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4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Manolo\Desktop\Imaxes Arte\Imaxes Arte\Carpetas Historia-da-Arte\8. Arte Romántica\Pintura romantica\Delacroix\Delacroix - Morte De Sardanapa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0" y="858314"/>
            <a:ext cx="7522468" cy="59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99914" y="34925"/>
            <a:ext cx="7772400" cy="823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 MORTE DE SARDANÁPALO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0645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152</Words>
  <Application>Microsoft Office PowerPoint</Application>
  <PresentationFormat>Presentación en pantalla (4:3)</PresentationFormat>
  <Paragraphs>43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ARTE ROMÁNTICA</vt:lpstr>
      <vt:lpstr>ESCULTURA</vt:lpstr>
      <vt:lpstr>FRANÇOIS RUDE  A MARSELLESA</vt:lpstr>
      <vt:lpstr>PINTURA</vt:lpstr>
      <vt:lpstr>FRANCIA</vt:lpstr>
      <vt:lpstr>DELACROIX</vt:lpstr>
      <vt:lpstr>A BARCA DE DANTE</vt:lpstr>
      <vt:lpstr>A MATANZA DE SCIO (QUÍOS)</vt:lpstr>
      <vt:lpstr>Presentación de PowerPoint</vt:lpstr>
      <vt:lpstr>A LIBERDADE GUIANDO AO POBO</vt:lpstr>
      <vt:lpstr>MULLERES DE ALXER</vt:lpstr>
      <vt:lpstr>GERICAULT</vt:lpstr>
      <vt:lpstr>OFICIAL DE CAZADORES DA GARDA IMPERIAL Á CARGA</vt:lpstr>
      <vt:lpstr>A BALSA DA MEDUSA</vt:lpstr>
      <vt:lpstr>O CLEPTÓMANO ( O TOLO ASASINO)</vt:lpstr>
      <vt:lpstr>INGLATERRA</vt:lpstr>
      <vt:lpstr>WILLIAM TURNER</vt:lpstr>
      <vt:lpstr>ANÍBAL E O SEU EXÉRCITO CRUZANDO OS ALPES</vt:lpstr>
      <vt:lpstr>O INCENDIO DO PARLAMENTO</vt:lpstr>
      <vt:lpstr>O TEMERARIO REMOLCADO A DIQUE SECO</vt:lpstr>
      <vt:lpstr>A TEMPESTADE NA NEVE</vt:lpstr>
      <vt:lpstr>CHUVIA, VAPOR E VELOCIDADE</vt:lpstr>
      <vt:lpstr>O CASTELO DE NORHAM AO AMENCER</vt:lpstr>
      <vt:lpstr>JOHN CONSTABLE</vt:lpstr>
      <vt:lpstr>O CARRO DE FEO</vt:lpstr>
      <vt:lpstr>CATEDRAL DE SALISBURY</vt:lpstr>
      <vt:lpstr>CAMPO DE TRIGO</vt:lpstr>
      <vt:lpstr>STONEHENGE</vt:lpstr>
      <vt:lpstr>HENRY FÜSSLI - O PESADELO</vt:lpstr>
      <vt:lpstr>WILLIAM BLAKE  - DANTE E VIRXÍLIO NAS PORTAS DO INFERNO </vt:lpstr>
      <vt:lpstr>PRERRAFAELISTAS</vt:lpstr>
      <vt:lpstr>JOHN EVERETT MILLAIS - OFELIA</vt:lpstr>
      <vt:lpstr>WILLIAM H. HUNT  -   O ESPERTAR DA INOCENCIA</vt:lpstr>
      <vt:lpstr>ALEMAÑA</vt:lpstr>
      <vt:lpstr>CASPAR DAVID FRIEDRICH</vt:lpstr>
      <vt:lpstr>MONXE Á BEIRA DO MAR</vt:lpstr>
      <vt:lpstr>MAÑÁ NO RIESENGEBIRGE</vt:lpstr>
      <vt:lpstr>O CAMIÑANTE SOBRE O MAR DE NÉBOA </vt:lpstr>
      <vt:lpstr>SAÍDA DA LÚA SOBRE O MAR</vt:lpstr>
      <vt:lpstr>O OCÉANO GLACIAL  OU O NAUFRAXIO DA ESPERANZA</vt:lpstr>
      <vt:lpstr>OTTO RUNGE –  A PEQUENA MAÑÁ</vt:lpstr>
      <vt:lpstr>OS NAZARENOS</vt:lpstr>
      <vt:lpstr>FRIEDRICH OVERBECK XERMANIA E ITALIA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ROMÁNTICA</dc:title>
  <dc:creator>Luffi</dc:creator>
  <cp:lastModifiedBy>Luffi</cp:lastModifiedBy>
  <cp:revision>4</cp:revision>
  <dcterms:created xsi:type="dcterms:W3CDTF">2021-03-16T20:07:15Z</dcterms:created>
  <dcterms:modified xsi:type="dcterms:W3CDTF">2021-03-16T20:40:05Z</dcterms:modified>
</cp:coreProperties>
</file>