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1" r:id="rId18"/>
    <p:sldId id="273" r:id="rId19"/>
    <p:sldId id="272" r:id="rId20"/>
    <p:sldId id="274" r:id="rId21"/>
    <p:sldId id="280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75" r:id="rId31"/>
    <p:sldId id="288" r:id="rId32"/>
    <p:sldId id="286" r:id="rId33"/>
    <p:sldId id="292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DA94-7937-4AA7-AAFC-62D8E0AA9603}" type="datetimeFigureOut">
              <a:rPr lang="es-ES" smtClean="0"/>
              <a:pPr/>
              <a:t>07/04/2021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011C-82C6-4761-AC20-34AB91D7A7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7705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DA94-7937-4AA7-AAFC-62D8E0AA9603}" type="datetimeFigureOut">
              <a:rPr lang="es-ES" smtClean="0"/>
              <a:pPr/>
              <a:t>07/04/2021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011C-82C6-4761-AC20-34AB91D7A7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863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DA94-7937-4AA7-AAFC-62D8E0AA9603}" type="datetimeFigureOut">
              <a:rPr lang="es-ES" smtClean="0"/>
              <a:pPr/>
              <a:t>07/04/2021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011C-82C6-4761-AC20-34AB91D7A7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24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DA94-7937-4AA7-AAFC-62D8E0AA9603}" type="datetimeFigureOut">
              <a:rPr lang="es-ES" smtClean="0"/>
              <a:pPr/>
              <a:t>07/04/2021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011C-82C6-4761-AC20-34AB91D7A7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9384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DA94-7937-4AA7-AAFC-62D8E0AA9603}" type="datetimeFigureOut">
              <a:rPr lang="es-ES" smtClean="0"/>
              <a:pPr/>
              <a:t>07/04/2021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011C-82C6-4761-AC20-34AB91D7A7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4308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DA94-7937-4AA7-AAFC-62D8E0AA9603}" type="datetimeFigureOut">
              <a:rPr lang="es-ES" smtClean="0"/>
              <a:pPr/>
              <a:t>07/04/2021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011C-82C6-4761-AC20-34AB91D7A7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5302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DA94-7937-4AA7-AAFC-62D8E0AA9603}" type="datetimeFigureOut">
              <a:rPr lang="es-ES" smtClean="0"/>
              <a:pPr/>
              <a:t>07/04/2021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011C-82C6-4761-AC20-34AB91D7A7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0657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DA94-7937-4AA7-AAFC-62D8E0AA9603}" type="datetimeFigureOut">
              <a:rPr lang="es-ES" smtClean="0"/>
              <a:pPr/>
              <a:t>07/04/2021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011C-82C6-4761-AC20-34AB91D7A7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0924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DA94-7937-4AA7-AAFC-62D8E0AA9603}" type="datetimeFigureOut">
              <a:rPr lang="es-ES" smtClean="0"/>
              <a:pPr/>
              <a:t>07/04/2021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011C-82C6-4761-AC20-34AB91D7A7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9293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DA94-7937-4AA7-AAFC-62D8E0AA9603}" type="datetimeFigureOut">
              <a:rPr lang="es-ES" smtClean="0"/>
              <a:pPr/>
              <a:t>07/04/2021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011C-82C6-4761-AC20-34AB91D7A7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0687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DA94-7937-4AA7-AAFC-62D8E0AA9603}" type="datetimeFigureOut">
              <a:rPr lang="es-ES" smtClean="0"/>
              <a:pPr/>
              <a:t>07/04/2021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011C-82C6-4761-AC20-34AB91D7A7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3112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1DA94-7937-4AA7-AAFC-62D8E0AA9603}" type="datetimeFigureOut">
              <a:rPr lang="es-ES" smtClean="0"/>
              <a:pPr/>
              <a:t>07/04/2021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011C-82C6-4761-AC20-34AB91D7A7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8012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ARQUITECTURA - SÉCULO XIX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740694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229600" cy="2295128"/>
          </a:xfrm>
        </p:spPr>
        <p:txBody>
          <a:bodyPr>
            <a:normAutofit/>
          </a:bodyPr>
          <a:lstStyle/>
          <a:p>
            <a:r>
              <a:rPr lang="es-ES" smtClean="0"/>
              <a:t>ARQUITECTURA </a:t>
            </a:r>
            <a:r>
              <a:rPr lang="es-ES" dirty="0" smtClean="0"/>
              <a:t>HISTORICISTA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80522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:\Arquitectura s. XIX varios\Austria_Parla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802562" cy="53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295796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PARLAMENTO AUSTRÍACO (VIENA)</a:t>
            </a:r>
            <a:br>
              <a:rPr lang="es-ES" dirty="0" smtClean="0"/>
            </a:br>
            <a:r>
              <a:rPr lang="es-ES" dirty="0" smtClean="0"/>
              <a:t>THEOPHIL HANSEN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57377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:\Arquitectura s. XIX varios\Westminster_pa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54038"/>
            <a:ext cx="7183107" cy="538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295796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PARLAMENTO BRITÁNICO (LONDRES)</a:t>
            </a:r>
            <a:br>
              <a:rPr lang="es-ES" dirty="0" smtClean="0"/>
            </a:br>
            <a:r>
              <a:rPr lang="es-ES" dirty="0" smtClean="0"/>
              <a:t>AUGUSTUS PUGIN – CHARLES BARRY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57377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2008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RECINTO AMURALLADO DE CARCASONNE (RESTAURACIÓN)</a:t>
            </a:r>
            <a:br>
              <a:rPr lang="es-ES" dirty="0" smtClean="0"/>
            </a:br>
            <a:r>
              <a:rPr lang="es-ES" dirty="0" smtClean="0"/>
              <a:t>VIOLLET-LE-DUC</a:t>
            </a:r>
            <a:endParaRPr lang="es-ES" dirty="0"/>
          </a:p>
        </p:txBody>
      </p:sp>
      <p:pic>
        <p:nvPicPr>
          <p:cNvPr id="7170" name="Picture 2" descr="M:\Arquitectura s. XIX varios\Carcasson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6468"/>
            <a:ext cx="8601076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7377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4048" y="72008"/>
            <a:ext cx="3960440" cy="6785992"/>
          </a:xfrm>
        </p:spPr>
        <p:txBody>
          <a:bodyPr>
            <a:normAutofit/>
          </a:bodyPr>
          <a:lstStyle/>
          <a:p>
            <a:r>
              <a:rPr lang="es-ES" dirty="0" smtClean="0"/>
              <a:t>IGREXA DE SAINT DENIS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VIOLLET-LE-DUC</a:t>
            </a:r>
            <a:endParaRPr lang="es-ES" dirty="0"/>
          </a:p>
        </p:txBody>
      </p:sp>
      <p:pic>
        <p:nvPicPr>
          <p:cNvPr id="8194" name="Picture 2" descr="M:\Arquitectura s. XIX varios\Saint-Den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95" y="83417"/>
            <a:ext cx="4440997" cy="672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7377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:\Arquitectura s. XIX varios\uni barcel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0" y="72008"/>
            <a:ext cx="8964488" cy="105273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UNIVERSIDADE DE BARCELONA</a:t>
            </a:r>
            <a:br>
              <a:rPr lang="es-ES" dirty="0" smtClean="0"/>
            </a:br>
            <a:r>
              <a:rPr lang="es-ES" dirty="0" smtClean="0"/>
              <a:t>ELIES ROGENT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57377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:\Arquitectura s. XIX varios\Salón de lectura Biblioteca Nacional París - Labrou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424" y="1556792"/>
            <a:ext cx="7834008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0" y="72008"/>
            <a:ext cx="8964488" cy="1556792"/>
          </a:xfrm>
        </p:spPr>
        <p:txBody>
          <a:bodyPr>
            <a:noAutofit/>
          </a:bodyPr>
          <a:lstStyle/>
          <a:p>
            <a:r>
              <a:rPr lang="es-ES" sz="3200" dirty="0" smtClean="0"/>
              <a:t>GRANDE SALÓN DE LECTURAS DA BIBLIOTECA NACIONAL DE PARÍS (SAINTE GENEVIÈVE)</a:t>
            </a:r>
            <a:br>
              <a:rPr lang="es-ES" sz="3200" dirty="0" smtClean="0"/>
            </a:br>
            <a:r>
              <a:rPr lang="es-ES" sz="3200" dirty="0" smtClean="0"/>
              <a:t>HENRY LABROUSTE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2240636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2008"/>
            <a:ext cx="8964488" cy="908720"/>
          </a:xfrm>
        </p:spPr>
        <p:txBody>
          <a:bodyPr>
            <a:noAutofit/>
          </a:bodyPr>
          <a:lstStyle/>
          <a:p>
            <a:r>
              <a:rPr lang="es-ES" sz="3200" dirty="0" smtClean="0"/>
              <a:t>PAVILLÓN REAL DE BRIGHTON</a:t>
            </a:r>
            <a:br>
              <a:rPr lang="es-ES" sz="3200" dirty="0" smtClean="0"/>
            </a:br>
            <a:r>
              <a:rPr lang="es-ES" sz="3200" dirty="0" smtClean="0"/>
              <a:t>JOHN NASH</a:t>
            </a:r>
            <a:endParaRPr lang="es-ES" sz="3200" dirty="0"/>
          </a:p>
        </p:txBody>
      </p:sp>
      <p:pic>
        <p:nvPicPr>
          <p:cNvPr id="11266" name="Picture 2" descr="M:\Arquitectura s. XIX varios\Brighton_royal_pavil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78180" cy="548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0636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2008"/>
            <a:ext cx="8964488" cy="1268760"/>
          </a:xfrm>
        </p:spPr>
        <p:txBody>
          <a:bodyPr>
            <a:noAutofit/>
          </a:bodyPr>
          <a:lstStyle/>
          <a:p>
            <a:r>
              <a:rPr lang="es-ES" sz="3200" dirty="0" smtClean="0"/>
              <a:t>MUSEO DE HISTORIA DA CIENCIA  (OXFORD)</a:t>
            </a:r>
            <a:br>
              <a:rPr lang="es-ES" sz="3200" dirty="0" smtClean="0"/>
            </a:br>
            <a:r>
              <a:rPr lang="es-ES" sz="3200" dirty="0" smtClean="0"/>
              <a:t>DEANE WOODWARD</a:t>
            </a:r>
            <a:endParaRPr lang="es-ES" sz="3200" dirty="0"/>
          </a:p>
        </p:txBody>
      </p:sp>
      <p:pic>
        <p:nvPicPr>
          <p:cNvPr id="12290" name="Picture 2" descr="M:\Arquitectura s. XIX varios\museo historia natural Oxfo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784" y="1268760"/>
            <a:ext cx="8099648" cy="552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0636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2348880"/>
            <a:ext cx="8964488" cy="1556792"/>
          </a:xfrm>
        </p:spPr>
        <p:txBody>
          <a:bodyPr>
            <a:noAutofit/>
          </a:bodyPr>
          <a:lstStyle/>
          <a:p>
            <a:r>
              <a:rPr lang="es-ES" sz="3200" dirty="0" smtClean="0"/>
              <a:t>ARQUITECTURA DO FERRO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224063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URBANISMO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01290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:\Arquitectura s. XIX varios\Ironbridge coalbrookd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88" y="1340768"/>
            <a:ext cx="908961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0" y="24780"/>
            <a:ext cx="8964488" cy="1243980"/>
          </a:xfrm>
        </p:spPr>
        <p:txBody>
          <a:bodyPr>
            <a:noAutofit/>
          </a:bodyPr>
          <a:lstStyle/>
          <a:p>
            <a:r>
              <a:rPr lang="es-ES" sz="3200" dirty="0" smtClean="0"/>
              <a:t>PONTE DE COALBROOKDALE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2240636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008" y="0"/>
            <a:ext cx="8964488" cy="1340768"/>
          </a:xfrm>
        </p:spPr>
        <p:txBody>
          <a:bodyPr>
            <a:noAutofit/>
          </a:bodyPr>
          <a:lstStyle/>
          <a:p>
            <a:r>
              <a:rPr lang="es-ES" sz="3200" dirty="0" smtClean="0"/>
              <a:t>CRISTAL PALACE</a:t>
            </a:r>
            <a:br>
              <a:rPr lang="es-ES" sz="3200" dirty="0" smtClean="0"/>
            </a:br>
            <a:r>
              <a:rPr lang="es-ES" sz="3200" dirty="0" smtClean="0"/>
              <a:t>JOSEPH PAXTON</a:t>
            </a:r>
            <a:endParaRPr lang="es-ES" sz="3200" dirty="0"/>
          </a:p>
        </p:txBody>
      </p:sp>
      <p:pic>
        <p:nvPicPr>
          <p:cNvPr id="14338" name="Picture 2" descr="M:\Arquitectura s. XIX varios\Cristal Palace Ext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96944" cy="530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8471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:\Arquitectura s. XIX varios\Crystal Palace Int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947" y="17445"/>
            <a:ext cx="8641533" cy="68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8471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649" y="12080"/>
            <a:ext cx="8964488" cy="1256680"/>
          </a:xfrm>
        </p:spPr>
        <p:txBody>
          <a:bodyPr>
            <a:noAutofit/>
          </a:bodyPr>
          <a:lstStyle/>
          <a:p>
            <a:r>
              <a:rPr lang="es-ES" sz="3200" dirty="0" smtClean="0"/>
              <a:t>TORRE EIFFEL</a:t>
            </a:r>
            <a:br>
              <a:rPr lang="es-ES" sz="3200" dirty="0" smtClean="0"/>
            </a:br>
            <a:r>
              <a:rPr lang="es-ES" sz="3200" dirty="0" smtClean="0"/>
              <a:t>GUSTAVE EIFFEL</a:t>
            </a:r>
            <a:endParaRPr lang="es-ES" sz="3200" dirty="0"/>
          </a:p>
        </p:txBody>
      </p:sp>
      <p:pic>
        <p:nvPicPr>
          <p:cNvPr id="16386" name="Picture 2" descr="M:\Arquitectura s. XIX varios\Torre Eiff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8471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:\Arquitectura s. XIX varios\Garab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8301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4649" y="12080"/>
            <a:ext cx="8964488" cy="1126221"/>
          </a:xfrm>
        </p:spPr>
        <p:txBody>
          <a:bodyPr>
            <a:noAutofit/>
          </a:bodyPr>
          <a:lstStyle/>
          <a:p>
            <a:r>
              <a:rPr lang="es-ES" sz="3200" dirty="0" smtClean="0"/>
              <a:t>VIADUTO DO GARABIT</a:t>
            </a:r>
            <a:br>
              <a:rPr lang="es-ES" sz="3200" dirty="0" smtClean="0"/>
            </a:br>
            <a:r>
              <a:rPr lang="es-ES" sz="3200" dirty="0" smtClean="0"/>
              <a:t>GUSTAVE EIFFEL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3528471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:\Arquitectura s. XIX varios\Paris exposicion universal galeria de maquin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564904"/>
            <a:ext cx="900641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07504" y="476672"/>
            <a:ext cx="8964488" cy="1832744"/>
          </a:xfrm>
        </p:spPr>
        <p:txBody>
          <a:bodyPr>
            <a:noAutofit/>
          </a:bodyPr>
          <a:lstStyle/>
          <a:p>
            <a:r>
              <a:rPr lang="es-ES" sz="3200" dirty="0" smtClean="0"/>
              <a:t>GALERÍA DE MÁQUINAS DA EXPOSICIÓN UNIVERSAL DE PARÍS </a:t>
            </a:r>
            <a:br>
              <a:rPr lang="es-ES" sz="3200" dirty="0" smtClean="0"/>
            </a:br>
            <a:r>
              <a:rPr lang="es-ES" sz="3200" dirty="0" smtClean="0"/>
              <a:t>DUTERT - CONTAMIN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976575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:\Arquitectura s. XIX varios\interior galeria de maquin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8" y="2022583"/>
            <a:ext cx="9142884" cy="299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6575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008" y="2420888"/>
            <a:ext cx="8964488" cy="1832744"/>
          </a:xfrm>
        </p:spPr>
        <p:txBody>
          <a:bodyPr>
            <a:noAutofit/>
          </a:bodyPr>
          <a:lstStyle/>
          <a:p>
            <a:r>
              <a:rPr lang="es-ES" sz="3200" dirty="0" smtClean="0"/>
              <a:t>ESCOLA DE CHICAGO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976575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:\Arquitectura s. XIX varios\Auditorium Building Chica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1921"/>
            <a:ext cx="8568455" cy="571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8388424" cy="896640"/>
          </a:xfrm>
        </p:spPr>
        <p:txBody>
          <a:bodyPr>
            <a:noAutofit/>
          </a:bodyPr>
          <a:lstStyle/>
          <a:p>
            <a:r>
              <a:rPr lang="es-ES" sz="3200" dirty="0" smtClean="0"/>
              <a:t>AUDITORIUM BUILDING (CHICAGO)</a:t>
            </a:r>
            <a:br>
              <a:rPr lang="es-ES" sz="3200" dirty="0" smtClean="0"/>
            </a:br>
            <a:r>
              <a:rPr lang="es-ES" sz="3200" dirty="0" smtClean="0"/>
              <a:t>SULLIVAN-ADLER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2172082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92280" y="0"/>
            <a:ext cx="2232248" cy="6858000"/>
          </a:xfrm>
        </p:spPr>
        <p:txBody>
          <a:bodyPr>
            <a:noAutofit/>
          </a:bodyPr>
          <a:lstStyle/>
          <a:p>
            <a:r>
              <a:rPr lang="es-ES" sz="3200" dirty="0" smtClean="0"/>
              <a:t>ALMACÉNS CARSON, PIRIE E SCOTT</a:t>
            </a:r>
            <a:br>
              <a:rPr lang="es-ES" sz="3200" dirty="0" smtClean="0"/>
            </a:br>
            <a:r>
              <a:rPr lang="es-ES" sz="3200" dirty="0"/>
              <a:t>-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SULLIVAN</a:t>
            </a:r>
            <a:endParaRPr lang="es-ES" sz="3200" dirty="0"/>
          </a:p>
        </p:txBody>
      </p:sp>
      <p:pic>
        <p:nvPicPr>
          <p:cNvPr id="21506" name="Picture 2" descr="M:\Arquitectura s. XIX varios\Almacéns Carson, Pirie e Sco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2" y="143662"/>
            <a:ext cx="7141046" cy="659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208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PLAN URBANÍSTICO DE PARÍS</a:t>
            </a:r>
            <a:br>
              <a:rPr lang="es-ES" dirty="0" smtClean="0"/>
            </a:br>
            <a:r>
              <a:rPr lang="es-ES" dirty="0" smtClean="0"/>
              <a:t>(1853) - BARÓN HAUSSMANN</a:t>
            </a:r>
            <a:endParaRPr lang="es-ES" dirty="0"/>
          </a:p>
        </p:txBody>
      </p:sp>
      <p:pic>
        <p:nvPicPr>
          <p:cNvPr id="3" name="Picture 2" descr="M:\Arquitectura s. XIX varios\Plano París Barón Haussmann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594419" cy="499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9437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08104" y="908720"/>
            <a:ext cx="3312368" cy="5040560"/>
          </a:xfrm>
        </p:spPr>
        <p:txBody>
          <a:bodyPr>
            <a:noAutofit/>
          </a:bodyPr>
          <a:lstStyle/>
          <a:p>
            <a:r>
              <a:rPr lang="es-ES" sz="3200" dirty="0" smtClean="0"/>
              <a:t>GUARANTY BUILDING</a:t>
            </a:r>
            <a:br>
              <a:rPr lang="es-ES" sz="3200" dirty="0" smtClean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(BUFFALO </a:t>
            </a:r>
            <a:br>
              <a:rPr lang="es-ES" sz="3200" dirty="0" smtClean="0"/>
            </a:br>
            <a:r>
              <a:rPr lang="es-ES" sz="3200" dirty="0" smtClean="0"/>
              <a:t>- </a:t>
            </a:r>
            <a:br>
              <a:rPr lang="es-ES" sz="3200" dirty="0" smtClean="0"/>
            </a:br>
            <a:r>
              <a:rPr lang="es-ES" sz="3200" dirty="0" smtClean="0"/>
              <a:t>NOVA YORK)</a:t>
            </a:r>
            <a:br>
              <a:rPr lang="es-ES" sz="3200" dirty="0" smtClean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 smtClean="0"/>
              <a:t>SULLIVAN</a:t>
            </a:r>
            <a:endParaRPr lang="es-ES" sz="3200" dirty="0"/>
          </a:p>
        </p:txBody>
      </p:sp>
      <p:pic>
        <p:nvPicPr>
          <p:cNvPr id="22530" name="Picture 2" descr="M:\Arquitectura s. XIX varios\guaranty buil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0072" cy="696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0636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:\Arquitectura s. XIX varios\Reliance_Buil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6" y="-13692"/>
            <a:ext cx="5241218" cy="698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508104" y="908720"/>
            <a:ext cx="3312368" cy="5040560"/>
          </a:xfrm>
        </p:spPr>
        <p:txBody>
          <a:bodyPr>
            <a:noAutofit/>
          </a:bodyPr>
          <a:lstStyle/>
          <a:p>
            <a:r>
              <a:rPr lang="es-ES" sz="3200" dirty="0" smtClean="0"/>
              <a:t>RELIANCE </a:t>
            </a:r>
            <a:br>
              <a:rPr lang="es-ES" sz="3200" dirty="0" smtClean="0"/>
            </a:br>
            <a:r>
              <a:rPr lang="es-ES" sz="3200" dirty="0" smtClean="0"/>
              <a:t>BUILDING</a:t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(CHICAGO)</a:t>
            </a:r>
            <a:br>
              <a:rPr lang="es-ES" sz="3200" dirty="0" smtClean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 smtClean="0"/>
              <a:t>BURHAM-ROOT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244793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08104" y="908720"/>
            <a:ext cx="3312368" cy="5040560"/>
          </a:xfrm>
        </p:spPr>
        <p:txBody>
          <a:bodyPr>
            <a:noAutofit/>
          </a:bodyPr>
          <a:lstStyle/>
          <a:p>
            <a:r>
              <a:rPr lang="es-ES" sz="3200" dirty="0" smtClean="0"/>
              <a:t>MONADNOCK</a:t>
            </a:r>
            <a:br>
              <a:rPr lang="es-ES" sz="3200" dirty="0" smtClean="0"/>
            </a:br>
            <a:r>
              <a:rPr lang="es-ES" sz="3200" dirty="0" smtClean="0"/>
              <a:t>BUILDING</a:t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(CHICAGO)</a:t>
            </a:r>
            <a:br>
              <a:rPr lang="es-ES" sz="3200" dirty="0" smtClean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 smtClean="0"/>
              <a:t>BURHAM-ROOT</a:t>
            </a:r>
            <a:endParaRPr lang="es-ES" sz="3200" dirty="0"/>
          </a:p>
        </p:txBody>
      </p:sp>
      <p:pic>
        <p:nvPicPr>
          <p:cNvPr id="24578" name="Picture 2" descr="M:\Arquitectura s. XIX varios\Monadno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4458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793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803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M:\Arquitectura s. XIX varios\Plano París Barón Haussman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8476"/>
            <a:ext cx="7128792" cy="581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639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2295128"/>
          </a:xfrm>
        </p:spPr>
        <p:txBody>
          <a:bodyPr>
            <a:normAutofit/>
          </a:bodyPr>
          <a:lstStyle/>
          <a:p>
            <a:r>
              <a:rPr lang="es-ES" dirty="0" smtClean="0"/>
              <a:t>PLANO DO PROXECTO DO ENSANCHE DE BARCELONA (1859) ILDEFONS CERDÁ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9272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Arquitectura s. XIX varios\Plan Cer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734" y="480342"/>
            <a:ext cx="8777754" cy="58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705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2295128"/>
          </a:xfrm>
        </p:spPr>
        <p:txBody>
          <a:bodyPr>
            <a:normAutofit/>
          </a:bodyPr>
          <a:lstStyle/>
          <a:p>
            <a:r>
              <a:rPr lang="es-ES" dirty="0" smtClean="0"/>
              <a:t>PLANO DA CIDADE LINEAL DE MADRID (1882)</a:t>
            </a:r>
            <a:br>
              <a:rPr lang="es-ES" dirty="0" smtClean="0"/>
            </a:br>
            <a:r>
              <a:rPr lang="es-ES" dirty="0" smtClean="0"/>
              <a:t>ARTURO SORIA</a:t>
            </a:r>
            <a:endParaRPr lang="es-ES" dirty="0"/>
          </a:p>
        </p:txBody>
      </p:sp>
      <p:pic>
        <p:nvPicPr>
          <p:cNvPr id="5" name="Picture 2" descr="M:\Arquitectura s. XIX varios\ciudad line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34191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601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229600" cy="2295128"/>
          </a:xfrm>
        </p:spPr>
        <p:txBody>
          <a:bodyPr>
            <a:normAutofit/>
          </a:bodyPr>
          <a:lstStyle/>
          <a:p>
            <a:r>
              <a:rPr lang="es-ES" dirty="0" smtClean="0"/>
              <a:t>PLANO DO ENSANCHE DE MADRID (1860)</a:t>
            </a:r>
            <a:br>
              <a:rPr lang="es-ES" dirty="0" smtClean="0"/>
            </a:br>
            <a:r>
              <a:rPr lang="es-ES" dirty="0" smtClean="0"/>
              <a:t>CARLOS MARÍA DE CASTRO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8052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Arquitectura s. XIX varios\Plano_del_Ensanche_de_Madr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775" y="0"/>
            <a:ext cx="7576641" cy="684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0522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128</Words>
  <Application>Microsoft Office PowerPoint</Application>
  <PresentationFormat>Presentación en pantalla (4:3)</PresentationFormat>
  <Paragraphs>27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ARQUITECTURA - SÉCULO XIX</vt:lpstr>
      <vt:lpstr>URBANISMO</vt:lpstr>
      <vt:lpstr>PLAN URBANÍSTICO DE PARÍS (1853) - BARÓN HAUSSMANN</vt:lpstr>
      <vt:lpstr>Diapositiva 4</vt:lpstr>
      <vt:lpstr>PLANO DO PROXECTO DO ENSANCHE DE BARCELONA (1859) ILDEFONS CERDÁ</vt:lpstr>
      <vt:lpstr>Diapositiva 6</vt:lpstr>
      <vt:lpstr>PLANO DA CIDADE LINEAL DE MADRID (1882) ARTURO SORIA</vt:lpstr>
      <vt:lpstr>PLANO DO ENSANCHE DE MADRID (1860) CARLOS MARÍA DE CASTRO</vt:lpstr>
      <vt:lpstr>Diapositiva 9</vt:lpstr>
      <vt:lpstr>ARQUITECTURA HISTORICISTA</vt:lpstr>
      <vt:lpstr>PARLAMENTO AUSTRÍACO (VIENA) THEOPHIL HANSEN</vt:lpstr>
      <vt:lpstr>PARLAMENTO BRITÁNICO (LONDRES) AUGUSTUS PUGIN – CHARLES BARRY</vt:lpstr>
      <vt:lpstr>RECINTO AMURALLADO DE CARCASONNE (RESTAURACIÓN) VIOLLET-LE-DUC</vt:lpstr>
      <vt:lpstr>IGREXA DE SAINT DENIS  VIOLLET-LE-DUC</vt:lpstr>
      <vt:lpstr>UNIVERSIDADE DE BARCELONA ELIES ROGENT</vt:lpstr>
      <vt:lpstr>GRANDE SALÓN DE LECTURAS DA BIBLIOTECA NACIONAL DE PARÍS (SAINTE GENEVIÈVE) HENRY LABROUSTE</vt:lpstr>
      <vt:lpstr>PAVILLÓN REAL DE BRIGHTON JOHN NASH</vt:lpstr>
      <vt:lpstr>MUSEO DE HISTORIA DA CIENCIA  (OXFORD) DEANE WOODWARD</vt:lpstr>
      <vt:lpstr>ARQUITECTURA DO FERRO</vt:lpstr>
      <vt:lpstr>PONTE DE COALBROOKDALE</vt:lpstr>
      <vt:lpstr>CRISTAL PALACE JOSEPH PAXTON</vt:lpstr>
      <vt:lpstr>Diapositiva 22</vt:lpstr>
      <vt:lpstr>TORRE EIFFEL GUSTAVE EIFFEL</vt:lpstr>
      <vt:lpstr>VIADUTO DO GARABIT GUSTAVE EIFFEL</vt:lpstr>
      <vt:lpstr>GALERÍA DE MÁQUINAS DA EXPOSICIÓN UNIVERSAL DE PARÍS  DUTERT - CONTAMIN</vt:lpstr>
      <vt:lpstr>Diapositiva 26</vt:lpstr>
      <vt:lpstr>ESCOLA DE CHICAGO</vt:lpstr>
      <vt:lpstr>AUDITORIUM BUILDING (CHICAGO) SULLIVAN-ADLER</vt:lpstr>
      <vt:lpstr>ALMACÉNS CARSON, PIRIE E SCOTT - SULLIVAN</vt:lpstr>
      <vt:lpstr>GUARANTY BUILDING   (BUFFALO  -  NOVA YORK)  SULLIVAN</vt:lpstr>
      <vt:lpstr>RELIANCE  BUILDING   (CHICAGO)  BURHAM-ROOT</vt:lpstr>
      <vt:lpstr>MONADNOCK BUILDING   (CHICAGO)  BURHAM-ROOT</vt:lpstr>
      <vt:lpstr>Diapositiva 33</vt:lpstr>
    </vt:vector>
  </TitlesOfParts>
  <Company>Luffi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ARQUITECTURA - SÉCULO XIX</dc:title>
  <dc:creator>Luffi</dc:creator>
  <cp:lastModifiedBy>Reboredo</cp:lastModifiedBy>
  <cp:revision>5</cp:revision>
  <dcterms:created xsi:type="dcterms:W3CDTF">2021-03-31T18:43:06Z</dcterms:created>
  <dcterms:modified xsi:type="dcterms:W3CDTF">2021-04-07T08:17:51Z</dcterms:modified>
</cp:coreProperties>
</file>