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6" r:id="rId17"/>
    <p:sldId id="271" r:id="rId18"/>
    <p:sldId id="273" r:id="rId19"/>
    <p:sldId id="272" r:id="rId20"/>
    <p:sldId id="274" r:id="rId21"/>
    <p:sldId id="280" r:id="rId22"/>
    <p:sldId id="277" r:id="rId23"/>
    <p:sldId id="278" r:id="rId24"/>
    <p:sldId id="279" r:id="rId25"/>
    <p:sldId id="281" r:id="rId26"/>
    <p:sldId id="282" r:id="rId27"/>
    <p:sldId id="283" r:id="rId28"/>
    <p:sldId id="284" r:id="rId29"/>
    <p:sldId id="285" r:id="rId30"/>
    <p:sldId id="275" r:id="rId31"/>
    <p:sldId id="288" r:id="rId32"/>
    <p:sldId id="286" r:id="rId33"/>
    <p:sldId id="292" r:id="rId3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864" y="-5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1DA94-7937-4AA7-AAFC-62D8E0AA9603}" type="datetimeFigureOut">
              <a:rPr lang="es-ES" smtClean="0"/>
              <a:pPr/>
              <a:t>07/04/2021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7011C-82C6-4761-AC20-34AB91D7A77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977059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1DA94-7937-4AA7-AAFC-62D8E0AA9603}" type="datetimeFigureOut">
              <a:rPr lang="es-ES" smtClean="0"/>
              <a:pPr/>
              <a:t>07/04/2021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7011C-82C6-4761-AC20-34AB91D7A77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58633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1DA94-7937-4AA7-AAFC-62D8E0AA9603}" type="datetimeFigureOut">
              <a:rPr lang="es-ES" smtClean="0"/>
              <a:pPr/>
              <a:t>07/04/2021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7011C-82C6-4761-AC20-34AB91D7A77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8241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1DA94-7937-4AA7-AAFC-62D8E0AA9603}" type="datetimeFigureOut">
              <a:rPr lang="es-ES" smtClean="0"/>
              <a:pPr/>
              <a:t>07/04/2021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7011C-82C6-4761-AC20-34AB91D7A77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593845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1DA94-7937-4AA7-AAFC-62D8E0AA9603}" type="datetimeFigureOut">
              <a:rPr lang="es-ES" smtClean="0"/>
              <a:pPr/>
              <a:t>07/04/2021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7011C-82C6-4761-AC20-34AB91D7A77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343086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1DA94-7937-4AA7-AAFC-62D8E0AA9603}" type="datetimeFigureOut">
              <a:rPr lang="es-ES" smtClean="0"/>
              <a:pPr/>
              <a:t>07/04/2021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7011C-82C6-4761-AC20-34AB91D7A77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653029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1DA94-7937-4AA7-AAFC-62D8E0AA9603}" type="datetimeFigureOut">
              <a:rPr lang="es-ES" smtClean="0"/>
              <a:pPr/>
              <a:t>07/04/2021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7011C-82C6-4761-AC20-34AB91D7A77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006570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1DA94-7937-4AA7-AAFC-62D8E0AA9603}" type="datetimeFigureOut">
              <a:rPr lang="es-ES" smtClean="0"/>
              <a:pPr/>
              <a:t>07/04/2021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7011C-82C6-4761-AC20-34AB91D7A77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009246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1DA94-7937-4AA7-AAFC-62D8E0AA9603}" type="datetimeFigureOut">
              <a:rPr lang="es-ES" smtClean="0"/>
              <a:pPr/>
              <a:t>07/04/2021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7011C-82C6-4761-AC20-34AB91D7A77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092933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1DA94-7937-4AA7-AAFC-62D8E0AA9603}" type="datetimeFigureOut">
              <a:rPr lang="es-ES" smtClean="0"/>
              <a:pPr/>
              <a:t>07/04/2021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7011C-82C6-4761-AC20-34AB91D7A77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606872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1DA94-7937-4AA7-AAFC-62D8E0AA9603}" type="datetimeFigureOut">
              <a:rPr lang="es-ES" smtClean="0"/>
              <a:pPr/>
              <a:t>07/04/2021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7011C-82C6-4761-AC20-34AB91D7A77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831121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21DA94-7937-4AA7-AAFC-62D8E0AA9603}" type="datetimeFigureOut">
              <a:rPr lang="es-ES" smtClean="0"/>
              <a:pPr/>
              <a:t>07/04/2021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07011C-82C6-4761-AC20-34AB91D7A77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080128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ARQUITECTURA - SÉCULO XIX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27406944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1988840"/>
            <a:ext cx="8229600" cy="2295128"/>
          </a:xfrm>
        </p:spPr>
        <p:txBody>
          <a:bodyPr>
            <a:normAutofit/>
          </a:bodyPr>
          <a:lstStyle/>
          <a:p>
            <a:r>
              <a:rPr lang="es-ES" smtClean="0"/>
              <a:t>ARQUITECTURA </a:t>
            </a:r>
            <a:r>
              <a:rPr lang="es-ES" dirty="0" smtClean="0"/>
              <a:t>HISTORICISTA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9805225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M:\Arquitectura s. XIX varios\Austria_Parlame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68760"/>
            <a:ext cx="7802562" cy="5357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1 Título"/>
          <p:cNvSpPr>
            <a:spLocks noGrp="1"/>
          </p:cNvSpPr>
          <p:nvPr>
            <p:ph type="title"/>
          </p:nvPr>
        </p:nvSpPr>
        <p:spPr>
          <a:xfrm>
            <a:off x="295796" y="0"/>
            <a:ext cx="8229600" cy="126876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PARLAMENTO AUSTRÍACO (VIENA)</a:t>
            </a:r>
            <a:br>
              <a:rPr lang="es-ES" dirty="0" smtClean="0"/>
            </a:br>
            <a:r>
              <a:rPr lang="es-ES" dirty="0" smtClean="0"/>
              <a:t>THEOPHIL HANSEN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4573777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M:\Arquitectura s. XIX varios\Westminster_pala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354038"/>
            <a:ext cx="7183107" cy="5387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1 Título"/>
          <p:cNvSpPr>
            <a:spLocks noGrp="1"/>
          </p:cNvSpPr>
          <p:nvPr>
            <p:ph type="title"/>
          </p:nvPr>
        </p:nvSpPr>
        <p:spPr>
          <a:xfrm>
            <a:off x="295796" y="0"/>
            <a:ext cx="8229600" cy="126876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PARLAMENTO BRITÁNICO (LONDRES)</a:t>
            </a:r>
            <a:br>
              <a:rPr lang="es-ES" dirty="0" smtClean="0"/>
            </a:br>
            <a:r>
              <a:rPr lang="es-ES" dirty="0" smtClean="0"/>
              <a:t>AUGUSTUS PUGIN – CHARLES BARRY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4573777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72008"/>
            <a:ext cx="8229600" cy="1700808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RECINTO AMURALLADO DE CARCASONNE (RESTAURACIÓN)</a:t>
            </a:r>
            <a:br>
              <a:rPr lang="es-ES" dirty="0" smtClean="0"/>
            </a:br>
            <a:r>
              <a:rPr lang="es-ES" dirty="0" smtClean="0"/>
              <a:t>VIOLLET-LE-DUC</a:t>
            </a:r>
            <a:endParaRPr lang="es-ES" dirty="0"/>
          </a:p>
        </p:txBody>
      </p:sp>
      <p:pic>
        <p:nvPicPr>
          <p:cNvPr id="7170" name="Picture 2" descr="M:\Arquitectura s. XIX varios\Carcassonn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26468"/>
            <a:ext cx="8601076" cy="491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573777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4048" y="72008"/>
            <a:ext cx="3960440" cy="6785992"/>
          </a:xfrm>
        </p:spPr>
        <p:txBody>
          <a:bodyPr>
            <a:normAutofit/>
          </a:bodyPr>
          <a:lstStyle/>
          <a:p>
            <a:r>
              <a:rPr lang="es-ES" dirty="0" smtClean="0"/>
              <a:t>IGREXA DE SAINT DENIS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VIOLLET-LE-DUC</a:t>
            </a:r>
            <a:endParaRPr lang="es-ES" dirty="0"/>
          </a:p>
        </p:txBody>
      </p:sp>
      <p:pic>
        <p:nvPicPr>
          <p:cNvPr id="8194" name="Picture 2" descr="M:\Arquitectura s. XIX varios\Saint-Deni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995" y="83417"/>
            <a:ext cx="4440997" cy="6729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573777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M:\Arquitectura s. XIX varios\uni barcelo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268760"/>
            <a:ext cx="7272808" cy="5454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1 Título"/>
          <p:cNvSpPr>
            <a:spLocks noGrp="1"/>
          </p:cNvSpPr>
          <p:nvPr>
            <p:ph type="title"/>
          </p:nvPr>
        </p:nvSpPr>
        <p:spPr>
          <a:xfrm>
            <a:off x="0" y="72008"/>
            <a:ext cx="8964488" cy="1052736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UNIVERSIDADE DE BARCELONA</a:t>
            </a:r>
            <a:br>
              <a:rPr lang="es-ES" dirty="0" smtClean="0"/>
            </a:br>
            <a:r>
              <a:rPr lang="es-ES" dirty="0" smtClean="0"/>
              <a:t>ELIES ROGENT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4573777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M:\Arquitectura s. XIX varios\Salón de lectura Biblioteca Nacional París - Labroust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6424" y="1556792"/>
            <a:ext cx="7834008" cy="52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1 Título"/>
          <p:cNvSpPr>
            <a:spLocks noGrp="1"/>
          </p:cNvSpPr>
          <p:nvPr>
            <p:ph type="title"/>
          </p:nvPr>
        </p:nvSpPr>
        <p:spPr>
          <a:xfrm>
            <a:off x="0" y="72008"/>
            <a:ext cx="8964488" cy="1556792"/>
          </a:xfrm>
        </p:spPr>
        <p:txBody>
          <a:bodyPr>
            <a:noAutofit/>
          </a:bodyPr>
          <a:lstStyle/>
          <a:p>
            <a:r>
              <a:rPr lang="es-ES" sz="3200" dirty="0" smtClean="0"/>
              <a:t>GRANDE SALÓN DE LECTURAS DA BIBLIOTECA NACIONAL DE PARÍS (SAINTE GENEVIÈVE)</a:t>
            </a:r>
            <a:br>
              <a:rPr lang="es-ES" sz="3200" dirty="0" smtClean="0"/>
            </a:br>
            <a:r>
              <a:rPr lang="es-ES" sz="3200" dirty="0" smtClean="0"/>
              <a:t>HENRY LABROUSTE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xmlns="" val="22406363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72008"/>
            <a:ext cx="8964488" cy="908720"/>
          </a:xfrm>
        </p:spPr>
        <p:txBody>
          <a:bodyPr>
            <a:noAutofit/>
          </a:bodyPr>
          <a:lstStyle/>
          <a:p>
            <a:r>
              <a:rPr lang="es-ES" sz="3200" dirty="0" smtClean="0"/>
              <a:t>PAVILLÓN REAL DE BRIGHTON</a:t>
            </a:r>
            <a:br>
              <a:rPr lang="es-ES" sz="3200" dirty="0" smtClean="0"/>
            </a:br>
            <a:r>
              <a:rPr lang="es-ES" sz="3200" dirty="0" smtClean="0"/>
              <a:t>JOHN NASH</a:t>
            </a:r>
            <a:endParaRPr lang="es-ES" sz="3200" dirty="0"/>
          </a:p>
        </p:txBody>
      </p:sp>
      <p:pic>
        <p:nvPicPr>
          <p:cNvPr id="11266" name="Picture 2" descr="M:\Arquitectura s. XIX varios\Brighton_royal_pavil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752"/>
            <a:ext cx="8778180" cy="5480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406363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72008"/>
            <a:ext cx="8964488" cy="1268760"/>
          </a:xfrm>
        </p:spPr>
        <p:txBody>
          <a:bodyPr>
            <a:noAutofit/>
          </a:bodyPr>
          <a:lstStyle/>
          <a:p>
            <a:r>
              <a:rPr lang="es-ES" sz="3200" dirty="0" smtClean="0"/>
              <a:t>MUSEO DE HISTORIA DA CIENCIA  (OXFORD)</a:t>
            </a:r>
            <a:br>
              <a:rPr lang="es-ES" sz="3200" dirty="0" smtClean="0"/>
            </a:br>
            <a:r>
              <a:rPr lang="es-ES" sz="3200" dirty="0" smtClean="0"/>
              <a:t>DEANE WOODWARD</a:t>
            </a:r>
            <a:endParaRPr lang="es-ES" sz="3200" dirty="0"/>
          </a:p>
        </p:txBody>
      </p:sp>
      <p:pic>
        <p:nvPicPr>
          <p:cNvPr id="12290" name="Picture 2" descr="M:\Arquitectura s. XIX varios\museo historia natural Oxfor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0784" y="1268760"/>
            <a:ext cx="8099648" cy="5529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406363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496" y="2348880"/>
            <a:ext cx="8964488" cy="1556792"/>
          </a:xfrm>
        </p:spPr>
        <p:txBody>
          <a:bodyPr>
            <a:noAutofit/>
          </a:bodyPr>
          <a:lstStyle/>
          <a:p>
            <a:r>
              <a:rPr lang="es-ES" sz="3200" dirty="0" smtClean="0"/>
              <a:t>ARQUITECTURA DO FERRO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xmlns="" val="2240636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2924944"/>
            <a:ext cx="8229600" cy="1143000"/>
          </a:xfrm>
        </p:spPr>
        <p:txBody>
          <a:bodyPr>
            <a:normAutofit/>
          </a:bodyPr>
          <a:lstStyle/>
          <a:p>
            <a:r>
              <a:rPr lang="es-ES" dirty="0" smtClean="0"/>
              <a:t>URBANISMO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6012907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M:\Arquitectura s. XIX varios\Ironbridge coalbrookda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888" y="1340768"/>
            <a:ext cx="9089616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1 Título"/>
          <p:cNvSpPr>
            <a:spLocks noGrp="1"/>
          </p:cNvSpPr>
          <p:nvPr>
            <p:ph type="title"/>
          </p:nvPr>
        </p:nvSpPr>
        <p:spPr>
          <a:xfrm>
            <a:off x="0" y="24780"/>
            <a:ext cx="8964488" cy="1243980"/>
          </a:xfrm>
        </p:spPr>
        <p:txBody>
          <a:bodyPr>
            <a:noAutofit/>
          </a:bodyPr>
          <a:lstStyle/>
          <a:p>
            <a:r>
              <a:rPr lang="es-ES" sz="3200" dirty="0" smtClean="0"/>
              <a:t>PONTE DE COALBROOKDALE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xmlns="" val="22406363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008" y="0"/>
            <a:ext cx="8964488" cy="1340768"/>
          </a:xfrm>
        </p:spPr>
        <p:txBody>
          <a:bodyPr>
            <a:noAutofit/>
          </a:bodyPr>
          <a:lstStyle/>
          <a:p>
            <a:r>
              <a:rPr lang="es-ES" sz="3200" dirty="0" smtClean="0"/>
              <a:t>CRISTAL PALACE</a:t>
            </a:r>
            <a:br>
              <a:rPr lang="es-ES" sz="3200" dirty="0" smtClean="0"/>
            </a:br>
            <a:r>
              <a:rPr lang="es-ES" sz="3200" dirty="0" smtClean="0"/>
              <a:t>JOSEPH PAXTON</a:t>
            </a:r>
            <a:endParaRPr lang="es-ES" sz="3200" dirty="0"/>
          </a:p>
        </p:txBody>
      </p:sp>
      <p:pic>
        <p:nvPicPr>
          <p:cNvPr id="14338" name="Picture 2" descr="M:\Arquitectura s. XIX varios\Cristal Palace Exterio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8496944" cy="5301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284710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M:\Arquitectura s. XIX varios\Crystal Palace Interio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947" y="17445"/>
            <a:ext cx="8641533" cy="6840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284710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649" y="12080"/>
            <a:ext cx="8964488" cy="1256680"/>
          </a:xfrm>
        </p:spPr>
        <p:txBody>
          <a:bodyPr>
            <a:noAutofit/>
          </a:bodyPr>
          <a:lstStyle/>
          <a:p>
            <a:r>
              <a:rPr lang="es-ES" sz="3200" dirty="0" smtClean="0"/>
              <a:t>TORRE EIFFEL</a:t>
            </a:r>
            <a:br>
              <a:rPr lang="es-ES" sz="3200" dirty="0" smtClean="0"/>
            </a:br>
            <a:r>
              <a:rPr lang="es-ES" sz="3200" dirty="0" smtClean="0"/>
              <a:t>GUSTAVE EIFFEL</a:t>
            </a:r>
            <a:endParaRPr lang="es-ES" sz="3200" dirty="0"/>
          </a:p>
        </p:txBody>
      </p:sp>
      <p:pic>
        <p:nvPicPr>
          <p:cNvPr id="16386" name="Picture 2" descr="M:\Arquitectura s. XIX varios\Torre Eiffe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68760"/>
            <a:ext cx="8208912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284710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M:\Arquitectura s. XIX varios\Garabi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38301"/>
            <a:ext cx="7632848" cy="5724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1 Título"/>
          <p:cNvSpPr>
            <a:spLocks noGrp="1"/>
          </p:cNvSpPr>
          <p:nvPr>
            <p:ph type="title"/>
          </p:nvPr>
        </p:nvSpPr>
        <p:spPr>
          <a:xfrm>
            <a:off x="14649" y="12080"/>
            <a:ext cx="8964488" cy="1126221"/>
          </a:xfrm>
        </p:spPr>
        <p:txBody>
          <a:bodyPr>
            <a:noAutofit/>
          </a:bodyPr>
          <a:lstStyle/>
          <a:p>
            <a:r>
              <a:rPr lang="es-ES" sz="3200" dirty="0" smtClean="0"/>
              <a:t>VIADUTO DO GARABIT</a:t>
            </a:r>
            <a:br>
              <a:rPr lang="es-ES" sz="3200" dirty="0" smtClean="0"/>
            </a:br>
            <a:r>
              <a:rPr lang="es-ES" sz="3200" dirty="0" smtClean="0"/>
              <a:t>GUSTAVE EIFFEL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xmlns="" val="35284710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M:\Arquitectura s. XIX varios\Paris exposicion universal galeria de maquina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96" y="2564904"/>
            <a:ext cx="9006419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1 Título"/>
          <p:cNvSpPr>
            <a:spLocks noGrp="1"/>
          </p:cNvSpPr>
          <p:nvPr>
            <p:ph type="title"/>
          </p:nvPr>
        </p:nvSpPr>
        <p:spPr>
          <a:xfrm>
            <a:off x="107504" y="476672"/>
            <a:ext cx="8964488" cy="1832744"/>
          </a:xfrm>
        </p:spPr>
        <p:txBody>
          <a:bodyPr>
            <a:noAutofit/>
          </a:bodyPr>
          <a:lstStyle/>
          <a:p>
            <a:r>
              <a:rPr lang="es-ES" sz="3200" dirty="0" smtClean="0"/>
              <a:t>GALERÍA DE MÁQUINAS DA EXPOSICIÓN UNIVERSAL DE PARÍS </a:t>
            </a:r>
            <a:br>
              <a:rPr lang="es-ES" sz="3200" dirty="0" smtClean="0"/>
            </a:br>
            <a:r>
              <a:rPr lang="es-ES" sz="3200" dirty="0" smtClean="0"/>
              <a:t>DUTERT - CONTAMIN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xmlns="" val="9765752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M:\Arquitectura s. XIX varios\interior galeria de maquina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628" y="2022583"/>
            <a:ext cx="9142884" cy="2990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765752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008" y="2420888"/>
            <a:ext cx="8964488" cy="1832744"/>
          </a:xfrm>
        </p:spPr>
        <p:txBody>
          <a:bodyPr>
            <a:noAutofit/>
          </a:bodyPr>
          <a:lstStyle/>
          <a:p>
            <a:r>
              <a:rPr lang="es-ES" sz="3200" dirty="0" smtClean="0"/>
              <a:t>ESCOLA DE CHICAGO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xmlns="" val="9765752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M:\Arquitectura s. XIX varios\Auditorium Building Chica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11921"/>
            <a:ext cx="8568455" cy="5711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1 Título"/>
          <p:cNvSpPr>
            <a:spLocks noGrp="1"/>
          </p:cNvSpPr>
          <p:nvPr>
            <p:ph type="title"/>
          </p:nvPr>
        </p:nvSpPr>
        <p:spPr>
          <a:xfrm>
            <a:off x="179512" y="0"/>
            <a:ext cx="8388424" cy="896640"/>
          </a:xfrm>
        </p:spPr>
        <p:txBody>
          <a:bodyPr>
            <a:noAutofit/>
          </a:bodyPr>
          <a:lstStyle/>
          <a:p>
            <a:r>
              <a:rPr lang="es-ES" sz="3200" dirty="0" smtClean="0"/>
              <a:t>AUDITORIUM BUILDING (CHICAGO)</a:t>
            </a:r>
            <a:br>
              <a:rPr lang="es-ES" sz="3200" dirty="0" smtClean="0"/>
            </a:br>
            <a:r>
              <a:rPr lang="es-ES" sz="3200" dirty="0" smtClean="0"/>
              <a:t>SULLIVAN-ADLER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xmlns="" val="21720822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092280" y="0"/>
            <a:ext cx="2232248" cy="6858000"/>
          </a:xfrm>
        </p:spPr>
        <p:txBody>
          <a:bodyPr>
            <a:noAutofit/>
          </a:bodyPr>
          <a:lstStyle/>
          <a:p>
            <a:r>
              <a:rPr lang="es-ES" sz="3200" dirty="0" smtClean="0"/>
              <a:t>ALMACÉNS CARSON, PIRIE E SCOTT</a:t>
            </a:r>
            <a:br>
              <a:rPr lang="es-ES" sz="3200" dirty="0" smtClean="0"/>
            </a:br>
            <a:r>
              <a:rPr lang="es-ES" sz="3200" dirty="0"/>
              <a:t>-</a:t>
            </a:r>
            <a:r>
              <a:rPr lang="es-ES" sz="3200" dirty="0" smtClean="0"/>
              <a:t/>
            </a:r>
            <a:br>
              <a:rPr lang="es-ES" sz="3200" dirty="0" smtClean="0"/>
            </a:br>
            <a:r>
              <a:rPr lang="es-ES" sz="3200" dirty="0" smtClean="0"/>
              <a:t>SULLIVAN</a:t>
            </a:r>
            <a:endParaRPr lang="es-ES" sz="3200" dirty="0"/>
          </a:p>
        </p:txBody>
      </p:sp>
      <p:pic>
        <p:nvPicPr>
          <p:cNvPr id="21506" name="Picture 2" descr="M:\Arquitectura s. XIX varios\Almacéns Carson, Pirie e Scot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242" y="143662"/>
            <a:ext cx="7141046" cy="6597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72082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PLAN URBANÍSTICO DE PARÍS</a:t>
            </a:r>
            <a:br>
              <a:rPr lang="es-ES" dirty="0" smtClean="0"/>
            </a:br>
            <a:r>
              <a:rPr lang="es-ES" dirty="0" smtClean="0"/>
              <a:t>(1853) - BARÓN HAUSSMANN</a:t>
            </a:r>
            <a:endParaRPr lang="es-ES" dirty="0"/>
          </a:p>
        </p:txBody>
      </p:sp>
      <p:pic>
        <p:nvPicPr>
          <p:cNvPr id="3" name="Picture 2" descr="M:\Arquitectura s. XIX varios\Plano París Barón Haussmann 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556792"/>
            <a:ext cx="4594419" cy="4991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194372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508104" y="908720"/>
            <a:ext cx="3312368" cy="5040560"/>
          </a:xfrm>
        </p:spPr>
        <p:txBody>
          <a:bodyPr>
            <a:noAutofit/>
          </a:bodyPr>
          <a:lstStyle/>
          <a:p>
            <a:r>
              <a:rPr lang="es-ES" sz="3200" dirty="0" smtClean="0"/>
              <a:t>GUARANTY BUILDING</a:t>
            </a:r>
            <a:br>
              <a:rPr lang="es-ES" sz="3200" dirty="0" smtClean="0"/>
            </a:br>
            <a:r>
              <a:rPr lang="es-ES" sz="3200" dirty="0"/>
              <a:t/>
            </a:r>
            <a:br>
              <a:rPr lang="es-ES" sz="3200" dirty="0"/>
            </a:br>
            <a:r>
              <a:rPr lang="es-ES" sz="3200" dirty="0" smtClean="0"/>
              <a:t/>
            </a:r>
            <a:br>
              <a:rPr lang="es-ES" sz="3200" dirty="0" smtClean="0"/>
            </a:br>
            <a:r>
              <a:rPr lang="es-ES" sz="3200" dirty="0" smtClean="0"/>
              <a:t>(BUFFALO </a:t>
            </a:r>
            <a:br>
              <a:rPr lang="es-ES" sz="3200" dirty="0" smtClean="0"/>
            </a:br>
            <a:r>
              <a:rPr lang="es-ES" sz="3200" dirty="0" smtClean="0"/>
              <a:t>- </a:t>
            </a:r>
            <a:br>
              <a:rPr lang="es-ES" sz="3200" dirty="0" smtClean="0"/>
            </a:br>
            <a:r>
              <a:rPr lang="es-ES" sz="3200" dirty="0" smtClean="0"/>
              <a:t>NOVA YORK)</a:t>
            </a:r>
            <a:br>
              <a:rPr lang="es-ES" sz="3200" dirty="0" smtClean="0"/>
            </a:br>
            <a:r>
              <a:rPr lang="es-ES" sz="3200" dirty="0"/>
              <a:t/>
            </a:r>
            <a:br>
              <a:rPr lang="es-ES" sz="3200" dirty="0"/>
            </a:br>
            <a:r>
              <a:rPr lang="es-ES" sz="3200" dirty="0" smtClean="0"/>
              <a:t>SULLIVAN</a:t>
            </a:r>
            <a:endParaRPr lang="es-ES" sz="3200" dirty="0"/>
          </a:p>
        </p:txBody>
      </p:sp>
      <p:pic>
        <p:nvPicPr>
          <p:cNvPr id="22530" name="Picture 2" descr="M:\Arquitectura s. XIX varios\guaranty buildi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20072" cy="6960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406363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:\Arquitectura s. XIX varios\Reliance_Buildi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06" y="-13692"/>
            <a:ext cx="5241218" cy="6988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5508104" y="908720"/>
            <a:ext cx="3312368" cy="5040560"/>
          </a:xfrm>
        </p:spPr>
        <p:txBody>
          <a:bodyPr>
            <a:noAutofit/>
          </a:bodyPr>
          <a:lstStyle/>
          <a:p>
            <a:r>
              <a:rPr lang="es-ES" sz="3200" dirty="0" smtClean="0"/>
              <a:t>RELIANCE </a:t>
            </a:r>
            <a:br>
              <a:rPr lang="es-ES" sz="3200" dirty="0" smtClean="0"/>
            </a:br>
            <a:r>
              <a:rPr lang="es-ES" sz="3200" dirty="0" smtClean="0"/>
              <a:t>BUILDING</a:t>
            </a:r>
            <a:br>
              <a:rPr lang="es-ES" sz="3200" dirty="0" smtClean="0"/>
            </a:br>
            <a:r>
              <a:rPr lang="es-ES" sz="3200" dirty="0" smtClean="0"/>
              <a:t/>
            </a:r>
            <a:br>
              <a:rPr lang="es-ES" sz="3200" dirty="0" smtClean="0"/>
            </a:br>
            <a:r>
              <a:rPr lang="es-ES" sz="3200" dirty="0" smtClean="0"/>
              <a:t/>
            </a:r>
            <a:br>
              <a:rPr lang="es-ES" sz="3200" dirty="0" smtClean="0"/>
            </a:br>
            <a:r>
              <a:rPr lang="es-ES" sz="3200" dirty="0" smtClean="0"/>
              <a:t>(CHICAGO)</a:t>
            </a:r>
            <a:br>
              <a:rPr lang="es-ES" sz="3200" dirty="0" smtClean="0"/>
            </a:br>
            <a:r>
              <a:rPr lang="es-ES" sz="3200" dirty="0"/>
              <a:t/>
            </a:r>
            <a:br>
              <a:rPr lang="es-ES" sz="3200" dirty="0"/>
            </a:br>
            <a:r>
              <a:rPr lang="es-ES" sz="3200" dirty="0" smtClean="0"/>
              <a:t>BURHAM-ROOT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xmlns="" val="2447936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508104" y="908720"/>
            <a:ext cx="3312368" cy="5040560"/>
          </a:xfrm>
        </p:spPr>
        <p:txBody>
          <a:bodyPr>
            <a:noAutofit/>
          </a:bodyPr>
          <a:lstStyle/>
          <a:p>
            <a:r>
              <a:rPr lang="es-ES" sz="3200" dirty="0" smtClean="0"/>
              <a:t>MONADNOCK</a:t>
            </a:r>
            <a:br>
              <a:rPr lang="es-ES" sz="3200" dirty="0" smtClean="0"/>
            </a:br>
            <a:r>
              <a:rPr lang="es-ES" sz="3200" dirty="0" smtClean="0"/>
              <a:t>BUILDING</a:t>
            </a:r>
            <a:br>
              <a:rPr lang="es-ES" sz="3200" dirty="0" smtClean="0"/>
            </a:br>
            <a:r>
              <a:rPr lang="es-ES" sz="3200" dirty="0" smtClean="0"/>
              <a:t/>
            </a:r>
            <a:br>
              <a:rPr lang="es-ES" sz="3200" dirty="0" smtClean="0"/>
            </a:br>
            <a:r>
              <a:rPr lang="es-ES" sz="3200" dirty="0" smtClean="0"/>
              <a:t/>
            </a:r>
            <a:br>
              <a:rPr lang="es-ES" sz="3200" dirty="0" smtClean="0"/>
            </a:br>
            <a:r>
              <a:rPr lang="es-ES" sz="3200" dirty="0" smtClean="0"/>
              <a:t>(CHICAGO)</a:t>
            </a:r>
            <a:br>
              <a:rPr lang="es-ES" sz="3200" dirty="0" smtClean="0"/>
            </a:br>
            <a:r>
              <a:rPr lang="es-ES" sz="3200" dirty="0"/>
              <a:t/>
            </a:r>
            <a:br>
              <a:rPr lang="es-ES" sz="3200" dirty="0"/>
            </a:br>
            <a:r>
              <a:rPr lang="es-ES" sz="3200" dirty="0" smtClean="0"/>
              <a:t>BURHAM-ROOT</a:t>
            </a:r>
            <a:endParaRPr lang="es-ES" sz="3200" dirty="0"/>
          </a:p>
        </p:txBody>
      </p:sp>
      <p:pic>
        <p:nvPicPr>
          <p:cNvPr id="24578" name="Picture 2" descr="M:\Arquitectura s. XIX varios\Monadnoc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"/>
            <a:ext cx="44582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47936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38039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M:\Arquitectura s. XIX varios\Plano París Barón Haussmann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498476"/>
            <a:ext cx="7128792" cy="5811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263967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467544" y="1772816"/>
            <a:ext cx="8229600" cy="2295128"/>
          </a:xfrm>
        </p:spPr>
        <p:txBody>
          <a:bodyPr>
            <a:normAutofit/>
          </a:bodyPr>
          <a:lstStyle/>
          <a:p>
            <a:r>
              <a:rPr lang="es-ES" dirty="0" smtClean="0"/>
              <a:t>PLANO DO PROXECTO DO ENSANCHE DE BARCELONA (1859) ILDEFONS CERDÁ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4192720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:\Arquitectura s. XIX varios\Plan Cerd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6734" y="480342"/>
            <a:ext cx="8777754" cy="5828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07050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2295128"/>
          </a:xfrm>
        </p:spPr>
        <p:txBody>
          <a:bodyPr>
            <a:normAutofit/>
          </a:bodyPr>
          <a:lstStyle/>
          <a:p>
            <a:r>
              <a:rPr lang="es-ES" dirty="0" smtClean="0"/>
              <a:t>PLANO DA CIDADE LINEAL DE MADRID (1882)</a:t>
            </a:r>
            <a:br>
              <a:rPr lang="es-ES" dirty="0" smtClean="0"/>
            </a:br>
            <a:r>
              <a:rPr lang="es-ES" dirty="0" smtClean="0"/>
              <a:t>ARTURO SORIA</a:t>
            </a:r>
            <a:endParaRPr lang="es-ES" dirty="0"/>
          </a:p>
        </p:txBody>
      </p:sp>
      <p:pic>
        <p:nvPicPr>
          <p:cNvPr id="5" name="Picture 2" descr="M:\Arquitectura s. XIX varios\ciudad line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2420888"/>
            <a:ext cx="8341910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060161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Título"/>
          <p:cNvSpPr>
            <a:spLocks noGrp="1"/>
          </p:cNvSpPr>
          <p:nvPr>
            <p:ph type="title"/>
          </p:nvPr>
        </p:nvSpPr>
        <p:spPr>
          <a:xfrm>
            <a:off x="323528" y="1988840"/>
            <a:ext cx="8229600" cy="2295128"/>
          </a:xfrm>
        </p:spPr>
        <p:txBody>
          <a:bodyPr>
            <a:normAutofit/>
          </a:bodyPr>
          <a:lstStyle/>
          <a:p>
            <a:r>
              <a:rPr lang="es-ES" dirty="0" smtClean="0"/>
              <a:t>PLANO DO ENSANCHE DE MADRID (1860)</a:t>
            </a:r>
            <a:br>
              <a:rPr lang="es-ES" dirty="0" smtClean="0"/>
            </a:br>
            <a:r>
              <a:rPr lang="es-ES" dirty="0" smtClean="0"/>
              <a:t>CARLOS MARÍA DE CASTRO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980522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M:\Arquitectura s. XIX varios\Plano_del_Ensanche_de_Madri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9775" y="0"/>
            <a:ext cx="7576641" cy="6844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805225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128</Words>
  <Application>Microsoft Office PowerPoint</Application>
  <PresentationFormat>Presentación en pantalla (4:3)</PresentationFormat>
  <Paragraphs>27</Paragraphs>
  <Slides>33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34" baseType="lpstr">
      <vt:lpstr>Tema de Office</vt:lpstr>
      <vt:lpstr>ARQUITECTURA - SÉCULO XIX</vt:lpstr>
      <vt:lpstr>URBANISMO</vt:lpstr>
      <vt:lpstr>PLAN URBANÍSTICO DE PARÍS (1853) - BARÓN HAUSSMANN</vt:lpstr>
      <vt:lpstr>Diapositiva 4</vt:lpstr>
      <vt:lpstr>PLANO DO PROXECTO DO ENSANCHE DE BARCELONA (1859) ILDEFONS CERDÁ</vt:lpstr>
      <vt:lpstr>Diapositiva 6</vt:lpstr>
      <vt:lpstr>PLANO DA CIDADE LINEAL DE MADRID (1882) ARTURO SORIA</vt:lpstr>
      <vt:lpstr>PLANO DO ENSANCHE DE MADRID (1860) CARLOS MARÍA DE CASTRO</vt:lpstr>
      <vt:lpstr>Diapositiva 9</vt:lpstr>
      <vt:lpstr>ARQUITECTURA HISTORICISTA</vt:lpstr>
      <vt:lpstr>PARLAMENTO AUSTRÍACO (VIENA) THEOPHIL HANSEN</vt:lpstr>
      <vt:lpstr>PARLAMENTO BRITÁNICO (LONDRES) AUGUSTUS PUGIN – CHARLES BARRY</vt:lpstr>
      <vt:lpstr>RECINTO AMURALLADO DE CARCASONNE (RESTAURACIÓN) VIOLLET-LE-DUC</vt:lpstr>
      <vt:lpstr>IGREXA DE SAINT DENIS  VIOLLET-LE-DUC</vt:lpstr>
      <vt:lpstr>UNIVERSIDADE DE BARCELONA ELIES ROGENT</vt:lpstr>
      <vt:lpstr>GRANDE SALÓN DE LECTURAS DA BIBLIOTECA NACIONAL DE PARÍS (SAINTE GENEVIÈVE) HENRY LABROUSTE</vt:lpstr>
      <vt:lpstr>PAVILLÓN REAL DE BRIGHTON JOHN NASH</vt:lpstr>
      <vt:lpstr>MUSEO DE HISTORIA DA CIENCIA  (OXFORD) DEANE WOODWARD</vt:lpstr>
      <vt:lpstr>ARQUITECTURA DO FERRO</vt:lpstr>
      <vt:lpstr>PONTE DE COALBROOKDALE</vt:lpstr>
      <vt:lpstr>CRISTAL PALACE JOSEPH PAXTON</vt:lpstr>
      <vt:lpstr>Diapositiva 22</vt:lpstr>
      <vt:lpstr>TORRE EIFFEL GUSTAVE EIFFEL</vt:lpstr>
      <vt:lpstr>VIADUTO DO GARABIT GUSTAVE EIFFEL</vt:lpstr>
      <vt:lpstr>GALERÍA DE MÁQUINAS DA EXPOSICIÓN UNIVERSAL DE PARÍS  DUTERT - CONTAMIN</vt:lpstr>
      <vt:lpstr>Diapositiva 26</vt:lpstr>
      <vt:lpstr>ESCOLA DE CHICAGO</vt:lpstr>
      <vt:lpstr>AUDITORIUM BUILDING (CHICAGO) SULLIVAN-ADLER</vt:lpstr>
      <vt:lpstr>ALMACÉNS CARSON, PIRIE E SCOTT - SULLIVAN</vt:lpstr>
      <vt:lpstr>GUARANTY BUILDING   (BUFFALO  -  NOVA YORK)  SULLIVAN</vt:lpstr>
      <vt:lpstr>RELIANCE  BUILDING   (CHICAGO)  BURHAM-ROOT</vt:lpstr>
      <vt:lpstr>MONADNOCK BUILDING   (CHICAGO)  BURHAM-ROOT</vt:lpstr>
      <vt:lpstr>Diapositiva 33</vt:lpstr>
    </vt:vector>
  </TitlesOfParts>
  <Company>Luffi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ARQUITECTURA - SÉCULO XIX</dc:title>
  <dc:creator>Luffi</dc:creator>
  <cp:lastModifiedBy>Reboredo</cp:lastModifiedBy>
  <cp:revision>5</cp:revision>
  <dcterms:created xsi:type="dcterms:W3CDTF">2021-03-31T18:43:06Z</dcterms:created>
  <dcterms:modified xsi:type="dcterms:W3CDTF">2021-04-07T08:17:51Z</dcterms:modified>
</cp:coreProperties>
</file>