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58"/>
  </p:notesMasterIdLst>
  <p:handoutMasterIdLst>
    <p:handoutMasterId r:id="rId59"/>
  </p:handoutMasterIdLst>
  <p:sldIdLst>
    <p:sldId id="256" r:id="rId3"/>
    <p:sldId id="274" r:id="rId4"/>
    <p:sldId id="258" r:id="rId5"/>
    <p:sldId id="493" r:id="rId6"/>
    <p:sldId id="494" r:id="rId7"/>
    <p:sldId id="495" r:id="rId8"/>
    <p:sldId id="496" r:id="rId9"/>
    <p:sldId id="497" r:id="rId10"/>
    <p:sldId id="498" r:id="rId11"/>
    <p:sldId id="499" r:id="rId12"/>
    <p:sldId id="500" r:id="rId13"/>
    <p:sldId id="501" r:id="rId14"/>
    <p:sldId id="502" r:id="rId15"/>
    <p:sldId id="503" r:id="rId16"/>
    <p:sldId id="504" r:id="rId17"/>
    <p:sldId id="505" r:id="rId18"/>
    <p:sldId id="506" r:id="rId19"/>
    <p:sldId id="507" r:id="rId20"/>
    <p:sldId id="508" r:id="rId21"/>
    <p:sldId id="509" r:id="rId22"/>
    <p:sldId id="510" r:id="rId23"/>
    <p:sldId id="511" r:id="rId24"/>
    <p:sldId id="512" r:id="rId25"/>
    <p:sldId id="513" r:id="rId26"/>
    <p:sldId id="515" r:id="rId27"/>
    <p:sldId id="514" r:id="rId28"/>
    <p:sldId id="516" r:id="rId29"/>
    <p:sldId id="517" r:id="rId30"/>
    <p:sldId id="518" r:id="rId31"/>
    <p:sldId id="519" r:id="rId32"/>
    <p:sldId id="520" r:id="rId33"/>
    <p:sldId id="521" r:id="rId34"/>
    <p:sldId id="522" r:id="rId35"/>
    <p:sldId id="523" r:id="rId36"/>
    <p:sldId id="524" r:id="rId37"/>
    <p:sldId id="525" r:id="rId38"/>
    <p:sldId id="526" r:id="rId39"/>
    <p:sldId id="527" r:id="rId40"/>
    <p:sldId id="528" r:id="rId41"/>
    <p:sldId id="529" r:id="rId42"/>
    <p:sldId id="530" r:id="rId43"/>
    <p:sldId id="531" r:id="rId44"/>
    <p:sldId id="532" r:id="rId45"/>
    <p:sldId id="533" r:id="rId46"/>
    <p:sldId id="534" r:id="rId47"/>
    <p:sldId id="535" r:id="rId48"/>
    <p:sldId id="536" r:id="rId49"/>
    <p:sldId id="537" r:id="rId50"/>
    <p:sldId id="539" r:id="rId51"/>
    <p:sldId id="538" r:id="rId52"/>
    <p:sldId id="540" r:id="rId53"/>
    <p:sldId id="541" r:id="rId54"/>
    <p:sldId id="542" r:id="rId55"/>
    <p:sldId id="545" r:id="rId56"/>
    <p:sldId id="546" r:id="rId57"/>
  </p:sldIdLst>
  <p:sldSz cx="12192000" cy="6858000"/>
  <p:notesSz cx="6889750" cy="967105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notesMaster" Target="notesMasters/notesMaster1.xml"/><Relationship Id="rId5" Type="http://schemas.openxmlformats.org/officeDocument/2006/relationships/slide" Target="slides/slide3.xml"/><Relationship Id="rId61" Type="http://schemas.openxmlformats.org/officeDocument/2006/relationships/viewProps" Target="viewProp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handoutMaster" Target="handoutMasters/handoutMaster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86309" cy="484094"/>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901832" y="0"/>
            <a:ext cx="2986309" cy="484094"/>
          </a:xfrm>
          <a:prstGeom prst="rect">
            <a:avLst/>
          </a:prstGeom>
        </p:spPr>
        <p:txBody>
          <a:bodyPr vert="horz" lIns="91440" tIns="45720" rIns="91440" bIns="45720" rtlCol="0"/>
          <a:lstStyle>
            <a:lvl1pPr algn="r">
              <a:defRPr sz="1200"/>
            </a:lvl1pPr>
          </a:lstStyle>
          <a:p>
            <a:fld id="{046028E7-76AB-4A6C-848B-9313E8F8DB8E}" type="datetimeFigureOut">
              <a:rPr lang="es-ES" smtClean="0"/>
              <a:pPr/>
              <a:t>29/11/2025</a:t>
            </a:fld>
            <a:endParaRPr lang="es-ES"/>
          </a:p>
        </p:txBody>
      </p:sp>
      <p:sp>
        <p:nvSpPr>
          <p:cNvPr id="4" name="Marcador de pie de página 3"/>
          <p:cNvSpPr>
            <a:spLocks noGrp="1"/>
          </p:cNvSpPr>
          <p:nvPr>
            <p:ph type="ftr" sz="quarter" idx="2"/>
          </p:nvPr>
        </p:nvSpPr>
        <p:spPr>
          <a:xfrm>
            <a:off x="0" y="9186956"/>
            <a:ext cx="2986309" cy="484094"/>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901832" y="9186956"/>
            <a:ext cx="2986309" cy="484094"/>
          </a:xfrm>
          <a:prstGeom prst="rect">
            <a:avLst/>
          </a:prstGeom>
        </p:spPr>
        <p:txBody>
          <a:bodyPr vert="horz" lIns="91440" tIns="45720" rIns="91440" bIns="45720" rtlCol="0" anchor="b"/>
          <a:lstStyle>
            <a:lvl1pPr algn="r">
              <a:defRPr sz="1200"/>
            </a:lvl1pPr>
          </a:lstStyle>
          <a:p>
            <a:fld id="{216C1DB2-FD6B-499B-9B99-5DFBE7AEAAF5}" type="slidenum">
              <a:rPr lang="es-ES" smtClean="0"/>
              <a:pPr/>
              <a:t>‹Nº›</a:t>
            </a:fld>
            <a:endParaRPr lang="es-ES"/>
          </a:p>
        </p:txBody>
      </p:sp>
    </p:spTree>
    <p:extLst>
      <p:ext uri="{BB962C8B-B14F-4D97-AF65-F5344CB8AC3E}">
        <p14:creationId xmlns:p14="http://schemas.microsoft.com/office/powerpoint/2010/main" val="15198832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4" name="PlaceHolder 1"/>
          <p:cNvSpPr>
            <a:spLocks noGrp="1" noRot="1" noChangeAspect="1"/>
          </p:cNvSpPr>
          <p:nvPr>
            <p:ph type="sldImg"/>
          </p:nvPr>
        </p:nvSpPr>
        <p:spPr>
          <a:xfrm>
            <a:off x="220663" y="735013"/>
            <a:ext cx="6446837" cy="3625850"/>
          </a:xfrm>
          <a:prstGeom prst="rect">
            <a:avLst/>
          </a:prstGeom>
        </p:spPr>
        <p:txBody>
          <a:bodyPr lIns="0" tIns="0" rIns="0" bIns="0" anchor="ctr">
            <a:noAutofit/>
          </a:bodyPr>
          <a:lstStyle/>
          <a:p>
            <a:pPr algn="ctr"/>
            <a:r>
              <a:rPr lang="es-ES" sz="4000" b="0" strike="noStrike" spc="-1">
                <a:latin typeface="Arial"/>
              </a:rPr>
              <a:t>Pulse para desplazar la diapositiva</a:t>
            </a:r>
          </a:p>
        </p:txBody>
      </p:sp>
      <p:sp>
        <p:nvSpPr>
          <p:cNvPr id="115" name="PlaceHolder 2"/>
          <p:cNvSpPr>
            <a:spLocks noGrp="1"/>
          </p:cNvSpPr>
          <p:nvPr>
            <p:ph type="body"/>
          </p:nvPr>
        </p:nvSpPr>
        <p:spPr>
          <a:xfrm>
            <a:off x="689005" y="4593666"/>
            <a:ext cx="5511709" cy="4351723"/>
          </a:xfrm>
          <a:prstGeom prst="rect">
            <a:avLst/>
          </a:prstGeom>
        </p:spPr>
        <p:txBody>
          <a:bodyPr lIns="0" tIns="0" rIns="0" bIns="0">
            <a:noAutofit/>
          </a:bodyPr>
          <a:lstStyle/>
          <a:p>
            <a:r>
              <a:rPr lang="es-ES" sz="1800" b="0" strike="noStrike" spc="-1">
                <a:latin typeface="Arial"/>
              </a:rPr>
              <a:t>Pulse para editar el formato de las notas</a:t>
            </a:r>
          </a:p>
        </p:txBody>
      </p:sp>
      <p:sp>
        <p:nvSpPr>
          <p:cNvPr id="116" name="PlaceHolder 3"/>
          <p:cNvSpPr>
            <a:spLocks noGrp="1"/>
          </p:cNvSpPr>
          <p:nvPr>
            <p:ph type="hdr"/>
          </p:nvPr>
        </p:nvSpPr>
        <p:spPr>
          <a:xfrm>
            <a:off x="0" y="0"/>
            <a:ext cx="2989952" cy="483235"/>
          </a:xfrm>
          <a:prstGeom prst="rect">
            <a:avLst/>
          </a:prstGeom>
        </p:spPr>
        <p:txBody>
          <a:bodyPr lIns="0" tIns="0" rIns="0" bIns="0">
            <a:noAutofit/>
          </a:bodyPr>
          <a:lstStyle/>
          <a:p>
            <a:r>
              <a:rPr lang="es-ES" sz="1300" b="0" strike="noStrike" spc="-1">
                <a:latin typeface="Times New Roman"/>
              </a:rPr>
              <a:t>&lt;cabecera&gt;</a:t>
            </a:r>
          </a:p>
        </p:txBody>
      </p:sp>
      <p:sp>
        <p:nvSpPr>
          <p:cNvPr id="117" name="PlaceHolder 4"/>
          <p:cNvSpPr>
            <a:spLocks noGrp="1"/>
          </p:cNvSpPr>
          <p:nvPr>
            <p:ph type="dt"/>
          </p:nvPr>
        </p:nvSpPr>
        <p:spPr>
          <a:xfrm>
            <a:off x="3899766" y="0"/>
            <a:ext cx="2989952" cy="483235"/>
          </a:xfrm>
          <a:prstGeom prst="rect">
            <a:avLst/>
          </a:prstGeom>
        </p:spPr>
        <p:txBody>
          <a:bodyPr lIns="0" tIns="0" rIns="0" bIns="0">
            <a:noAutofit/>
          </a:bodyPr>
          <a:lstStyle/>
          <a:p>
            <a:pPr algn="r"/>
            <a:r>
              <a:rPr lang="es-ES" sz="1300" b="0" strike="noStrike" spc="-1">
                <a:latin typeface="Times New Roman"/>
              </a:rPr>
              <a:t>&lt;fecha/hora&gt;</a:t>
            </a:r>
          </a:p>
        </p:txBody>
      </p:sp>
      <p:sp>
        <p:nvSpPr>
          <p:cNvPr id="118" name="PlaceHolder 5"/>
          <p:cNvSpPr>
            <a:spLocks noGrp="1"/>
          </p:cNvSpPr>
          <p:nvPr>
            <p:ph type="ftr"/>
          </p:nvPr>
        </p:nvSpPr>
        <p:spPr>
          <a:xfrm>
            <a:off x="0" y="9187658"/>
            <a:ext cx="2989952" cy="483235"/>
          </a:xfrm>
          <a:prstGeom prst="rect">
            <a:avLst/>
          </a:prstGeom>
        </p:spPr>
        <p:txBody>
          <a:bodyPr lIns="0" tIns="0" rIns="0" bIns="0" anchor="b">
            <a:noAutofit/>
          </a:bodyPr>
          <a:lstStyle/>
          <a:p>
            <a:r>
              <a:rPr lang="es-ES" sz="1300" b="0" strike="noStrike" spc="-1">
                <a:latin typeface="Times New Roman"/>
              </a:rPr>
              <a:t>&lt;pie de página&gt;</a:t>
            </a:r>
          </a:p>
        </p:txBody>
      </p:sp>
      <p:sp>
        <p:nvSpPr>
          <p:cNvPr id="119" name="PlaceHolder 6"/>
          <p:cNvSpPr>
            <a:spLocks noGrp="1"/>
          </p:cNvSpPr>
          <p:nvPr>
            <p:ph type="sldNum"/>
          </p:nvPr>
        </p:nvSpPr>
        <p:spPr>
          <a:xfrm>
            <a:off x="3899766" y="9187658"/>
            <a:ext cx="2989952" cy="483235"/>
          </a:xfrm>
          <a:prstGeom prst="rect">
            <a:avLst/>
          </a:prstGeom>
        </p:spPr>
        <p:txBody>
          <a:bodyPr lIns="0" tIns="0" rIns="0" bIns="0" anchor="b">
            <a:noAutofit/>
          </a:bodyPr>
          <a:lstStyle/>
          <a:p>
            <a:pPr algn="r"/>
            <a:fld id="{FB3F16AF-1967-45FE-80E6-17D2113956DF}" type="slidenum">
              <a:rPr lang="es-ES" sz="1300" b="0" strike="noStrike" spc="-1">
                <a:latin typeface="Times New Roman"/>
              </a:rPr>
              <a:pPr algn="r"/>
              <a:t>‹Nº›</a:t>
            </a:fld>
            <a:endParaRPr lang="es-ES" sz="1300" b="0" strike="noStrike" spc="-1">
              <a:latin typeface="Times New Roman"/>
            </a:endParaRPr>
          </a:p>
        </p:txBody>
      </p:sp>
    </p:spTree>
    <p:extLst>
      <p:ext uri="{BB962C8B-B14F-4D97-AF65-F5344CB8AC3E}">
        <p14:creationId xmlns:p14="http://schemas.microsoft.com/office/powerpoint/2010/main" val="205763142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1</a:t>
            </a:fld>
            <a:endParaRPr lang="es-ES" sz="1300" b="0" strike="noStrike" spc="-1">
              <a:latin typeface="Times New Roman"/>
            </a:endParaRPr>
          </a:p>
        </p:txBody>
      </p:sp>
    </p:spTree>
    <p:extLst>
      <p:ext uri="{BB962C8B-B14F-4D97-AF65-F5344CB8AC3E}">
        <p14:creationId xmlns:p14="http://schemas.microsoft.com/office/powerpoint/2010/main" val="35179101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11</a:t>
            </a:fld>
            <a:endParaRPr lang="es-ES" sz="1300" b="0" strike="noStrike" spc="-1">
              <a:latin typeface="Times New Roman"/>
            </a:endParaRPr>
          </a:p>
        </p:txBody>
      </p:sp>
    </p:spTree>
    <p:extLst>
      <p:ext uri="{BB962C8B-B14F-4D97-AF65-F5344CB8AC3E}">
        <p14:creationId xmlns:p14="http://schemas.microsoft.com/office/powerpoint/2010/main" val="16198793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12</a:t>
            </a:fld>
            <a:endParaRPr lang="es-ES" sz="1300" b="0" strike="noStrike" spc="-1">
              <a:latin typeface="Times New Roman"/>
            </a:endParaRPr>
          </a:p>
        </p:txBody>
      </p:sp>
    </p:spTree>
    <p:extLst>
      <p:ext uri="{BB962C8B-B14F-4D97-AF65-F5344CB8AC3E}">
        <p14:creationId xmlns:p14="http://schemas.microsoft.com/office/powerpoint/2010/main" val="39389749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13</a:t>
            </a:fld>
            <a:endParaRPr lang="es-ES" sz="1300" b="0" strike="noStrike" spc="-1">
              <a:latin typeface="Times New Roman"/>
            </a:endParaRPr>
          </a:p>
        </p:txBody>
      </p:sp>
    </p:spTree>
    <p:extLst>
      <p:ext uri="{BB962C8B-B14F-4D97-AF65-F5344CB8AC3E}">
        <p14:creationId xmlns:p14="http://schemas.microsoft.com/office/powerpoint/2010/main" val="13726492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14</a:t>
            </a:fld>
            <a:endParaRPr lang="es-ES" sz="1300" b="0" strike="noStrike" spc="-1">
              <a:latin typeface="Times New Roman"/>
            </a:endParaRPr>
          </a:p>
        </p:txBody>
      </p:sp>
    </p:spTree>
    <p:extLst>
      <p:ext uri="{BB962C8B-B14F-4D97-AF65-F5344CB8AC3E}">
        <p14:creationId xmlns:p14="http://schemas.microsoft.com/office/powerpoint/2010/main" val="10998206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15</a:t>
            </a:fld>
            <a:endParaRPr lang="es-ES" sz="1300" b="0" strike="noStrike" spc="-1">
              <a:latin typeface="Times New Roman"/>
            </a:endParaRPr>
          </a:p>
        </p:txBody>
      </p:sp>
    </p:spTree>
    <p:extLst>
      <p:ext uri="{BB962C8B-B14F-4D97-AF65-F5344CB8AC3E}">
        <p14:creationId xmlns:p14="http://schemas.microsoft.com/office/powerpoint/2010/main" val="4053200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16</a:t>
            </a:fld>
            <a:endParaRPr lang="es-ES" sz="1300" b="0" strike="noStrike" spc="-1">
              <a:latin typeface="Times New Roman"/>
            </a:endParaRPr>
          </a:p>
        </p:txBody>
      </p:sp>
    </p:spTree>
    <p:extLst>
      <p:ext uri="{BB962C8B-B14F-4D97-AF65-F5344CB8AC3E}">
        <p14:creationId xmlns:p14="http://schemas.microsoft.com/office/powerpoint/2010/main" val="20501206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17</a:t>
            </a:fld>
            <a:endParaRPr lang="es-ES" sz="1300" b="0" strike="noStrike" spc="-1">
              <a:latin typeface="Times New Roman"/>
            </a:endParaRPr>
          </a:p>
        </p:txBody>
      </p:sp>
    </p:spTree>
    <p:extLst>
      <p:ext uri="{BB962C8B-B14F-4D97-AF65-F5344CB8AC3E}">
        <p14:creationId xmlns:p14="http://schemas.microsoft.com/office/powerpoint/2010/main" val="18234992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18</a:t>
            </a:fld>
            <a:endParaRPr lang="es-ES" sz="1300" b="0" strike="noStrike" spc="-1">
              <a:latin typeface="Times New Roman"/>
            </a:endParaRPr>
          </a:p>
        </p:txBody>
      </p:sp>
    </p:spTree>
    <p:extLst>
      <p:ext uri="{BB962C8B-B14F-4D97-AF65-F5344CB8AC3E}">
        <p14:creationId xmlns:p14="http://schemas.microsoft.com/office/powerpoint/2010/main" val="15839474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19</a:t>
            </a:fld>
            <a:endParaRPr lang="es-ES" sz="1300" b="0" strike="noStrike" spc="-1">
              <a:latin typeface="Times New Roman"/>
            </a:endParaRPr>
          </a:p>
        </p:txBody>
      </p:sp>
    </p:spTree>
    <p:extLst>
      <p:ext uri="{BB962C8B-B14F-4D97-AF65-F5344CB8AC3E}">
        <p14:creationId xmlns:p14="http://schemas.microsoft.com/office/powerpoint/2010/main" val="30840777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20</a:t>
            </a:fld>
            <a:endParaRPr lang="es-ES" sz="1300" b="0" strike="noStrike" spc="-1">
              <a:latin typeface="Times New Roman"/>
            </a:endParaRPr>
          </a:p>
        </p:txBody>
      </p:sp>
    </p:spTree>
    <p:extLst>
      <p:ext uri="{BB962C8B-B14F-4D97-AF65-F5344CB8AC3E}">
        <p14:creationId xmlns:p14="http://schemas.microsoft.com/office/powerpoint/2010/main" val="3424789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3</a:t>
            </a:fld>
            <a:endParaRPr lang="es-ES" sz="1300" b="0" strike="noStrike" spc="-1">
              <a:latin typeface="Times New Roman"/>
            </a:endParaRPr>
          </a:p>
        </p:txBody>
      </p:sp>
    </p:spTree>
    <p:extLst>
      <p:ext uri="{BB962C8B-B14F-4D97-AF65-F5344CB8AC3E}">
        <p14:creationId xmlns:p14="http://schemas.microsoft.com/office/powerpoint/2010/main" val="22679898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21</a:t>
            </a:fld>
            <a:endParaRPr lang="es-ES" sz="1300" b="0" strike="noStrike" spc="-1">
              <a:latin typeface="Times New Roman"/>
            </a:endParaRPr>
          </a:p>
        </p:txBody>
      </p:sp>
    </p:spTree>
    <p:extLst>
      <p:ext uri="{BB962C8B-B14F-4D97-AF65-F5344CB8AC3E}">
        <p14:creationId xmlns:p14="http://schemas.microsoft.com/office/powerpoint/2010/main" val="20205768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22</a:t>
            </a:fld>
            <a:endParaRPr lang="es-ES" sz="1300" b="0" strike="noStrike" spc="-1">
              <a:latin typeface="Times New Roman"/>
            </a:endParaRPr>
          </a:p>
        </p:txBody>
      </p:sp>
    </p:spTree>
    <p:extLst>
      <p:ext uri="{BB962C8B-B14F-4D97-AF65-F5344CB8AC3E}">
        <p14:creationId xmlns:p14="http://schemas.microsoft.com/office/powerpoint/2010/main" val="6547145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23</a:t>
            </a:fld>
            <a:endParaRPr lang="es-ES" sz="1300" b="0" strike="noStrike" spc="-1">
              <a:latin typeface="Times New Roman"/>
            </a:endParaRPr>
          </a:p>
        </p:txBody>
      </p:sp>
    </p:spTree>
    <p:extLst>
      <p:ext uri="{BB962C8B-B14F-4D97-AF65-F5344CB8AC3E}">
        <p14:creationId xmlns:p14="http://schemas.microsoft.com/office/powerpoint/2010/main" val="2665571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24</a:t>
            </a:fld>
            <a:endParaRPr lang="es-ES" sz="1300" b="0" strike="noStrike" spc="-1">
              <a:latin typeface="Times New Roman"/>
            </a:endParaRPr>
          </a:p>
        </p:txBody>
      </p:sp>
    </p:spTree>
    <p:extLst>
      <p:ext uri="{BB962C8B-B14F-4D97-AF65-F5344CB8AC3E}">
        <p14:creationId xmlns:p14="http://schemas.microsoft.com/office/powerpoint/2010/main" val="20440802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25</a:t>
            </a:fld>
            <a:endParaRPr lang="es-ES" sz="1300" b="0" strike="noStrike" spc="-1">
              <a:latin typeface="Times New Roman"/>
            </a:endParaRPr>
          </a:p>
        </p:txBody>
      </p:sp>
    </p:spTree>
    <p:extLst>
      <p:ext uri="{BB962C8B-B14F-4D97-AF65-F5344CB8AC3E}">
        <p14:creationId xmlns:p14="http://schemas.microsoft.com/office/powerpoint/2010/main" val="32876867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26</a:t>
            </a:fld>
            <a:endParaRPr lang="es-ES" sz="1300" b="0" strike="noStrike" spc="-1">
              <a:latin typeface="Times New Roman"/>
            </a:endParaRPr>
          </a:p>
        </p:txBody>
      </p:sp>
    </p:spTree>
    <p:extLst>
      <p:ext uri="{BB962C8B-B14F-4D97-AF65-F5344CB8AC3E}">
        <p14:creationId xmlns:p14="http://schemas.microsoft.com/office/powerpoint/2010/main" val="25773810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27</a:t>
            </a:fld>
            <a:endParaRPr lang="es-ES" sz="1300" b="0" strike="noStrike" spc="-1">
              <a:latin typeface="Times New Roman"/>
            </a:endParaRPr>
          </a:p>
        </p:txBody>
      </p:sp>
    </p:spTree>
    <p:extLst>
      <p:ext uri="{BB962C8B-B14F-4D97-AF65-F5344CB8AC3E}">
        <p14:creationId xmlns:p14="http://schemas.microsoft.com/office/powerpoint/2010/main" val="40816260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28</a:t>
            </a:fld>
            <a:endParaRPr lang="es-ES" sz="1300" b="0" strike="noStrike" spc="-1">
              <a:latin typeface="Times New Roman"/>
            </a:endParaRPr>
          </a:p>
        </p:txBody>
      </p:sp>
    </p:spTree>
    <p:extLst>
      <p:ext uri="{BB962C8B-B14F-4D97-AF65-F5344CB8AC3E}">
        <p14:creationId xmlns:p14="http://schemas.microsoft.com/office/powerpoint/2010/main" val="4974636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29</a:t>
            </a:fld>
            <a:endParaRPr lang="es-ES" sz="1300" b="0" strike="noStrike" spc="-1">
              <a:latin typeface="Times New Roman"/>
            </a:endParaRPr>
          </a:p>
        </p:txBody>
      </p:sp>
    </p:spTree>
    <p:extLst>
      <p:ext uri="{BB962C8B-B14F-4D97-AF65-F5344CB8AC3E}">
        <p14:creationId xmlns:p14="http://schemas.microsoft.com/office/powerpoint/2010/main" val="10539537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30</a:t>
            </a:fld>
            <a:endParaRPr lang="es-ES" sz="1300" b="0" strike="noStrike" spc="-1">
              <a:latin typeface="Times New Roman"/>
            </a:endParaRPr>
          </a:p>
        </p:txBody>
      </p:sp>
    </p:spTree>
    <p:extLst>
      <p:ext uri="{BB962C8B-B14F-4D97-AF65-F5344CB8AC3E}">
        <p14:creationId xmlns:p14="http://schemas.microsoft.com/office/powerpoint/2010/main" val="4232642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4</a:t>
            </a:fld>
            <a:endParaRPr lang="es-ES" sz="1300" b="0" strike="noStrike" spc="-1">
              <a:latin typeface="Times New Roman"/>
            </a:endParaRPr>
          </a:p>
        </p:txBody>
      </p:sp>
    </p:spTree>
    <p:extLst>
      <p:ext uri="{BB962C8B-B14F-4D97-AF65-F5344CB8AC3E}">
        <p14:creationId xmlns:p14="http://schemas.microsoft.com/office/powerpoint/2010/main" val="33932175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31</a:t>
            </a:fld>
            <a:endParaRPr lang="es-ES" sz="1300" b="0" strike="noStrike" spc="-1">
              <a:latin typeface="Times New Roman"/>
            </a:endParaRPr>
          </a:p>
        </p:txBody>
      </p:sp>
    </p:spTree>
    <p:extLst>
      <p:ext uri="{BB962C8B-B14F-4D97-AF65-F5344CB8AC3E}">
        <p14:creationId xmlns:p14="http://schemas.microsoft.com/office/powerpoint/2010/main" val="46109437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32</a:t>
            </a:fld>
            <a:endParaRPr lang="es-ES" sz="1300" b="0" strike="noStrike" spc="-1">
              <a:latin typeface="Times New Roman"/>
            </a:endParaRPr>
          </a:p>
        </p:txBody>
      </p:sp>
    </p:spTree>
    <p:extLst>
      <p:ext uri="{BB962C8B-B14F-4D97-AF65-F5344CB8AC3E}">
        <p14:creationId xmlns:p14="http://schemas.microsoft.com/office/powerpoint/2010/main" val="35873429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33</a:t>
            </a:fld>
            <a:endParaRPr lang="es-ES" sz="1300" b="0" strike="noStrike" spc="-1">
              <a:latin typeface="Times New Roman"/>
            </a:endParaRPr>
          </a:p>
        </p:txBody>
      </p:sp>
    </p:spTree>
    <p:extLst>
      <p:ext uri="{BB962C8B-B14F-4D97-AF65-F5344CB8AC3E}">
        <p14:creationId xmlns:p14="http://schemas.microsoft.com/office/powerpoint/2010/main" val="26919917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34</a:t>
            </a:fld>
            <a:endParaRPr lang="es-ES" sz="1300" b="0" strike="noStrike" spc="-1">
              <a:latin typeface="Times New Roman"/>
            </a:endParaRPr>
          </a:p>
        </p:txBody>
      </p:sp>
    </p:spTree>
    <p:extLst>
      <p:ext uri="{BB962C8B-B14F-4D97-AF65-F5344CB8AC3E}">
        <p14:creationId xmlns:p14="http://schemas.microsoft.com/office/powerpoint/2010/main" val="35831889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35</a:t>
            </a:fld>
            <a:endParaRPr lang="es-ES" sz="1300" b="0" strike="noStrike" spc="-1">
              <a:latin typeface="Times New Roman"/>
            </a:endParaRPr>
          </a:p>
        </p:txBody>
      </p:sp>
    </p:spTree>
    <p:extLst>
      <p:ext uri="{BB962C8B-B14F-4D97-AF65-F5344CB8AC3E}">
        <p14:creationId xmlns:p14="http://schemas.microsoft.com/office/powerpoint/2010/main" val="65066403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36</a:t>
            </a:fld>
            <a:endParaRPr lang="es-ES" sz="1300" b="0" strike="noStrike" spc="-1">
              <a:latin typeface="Times New Roman"/>
            </a:endParaRPr>
          </a:p>
        </p:txBody>
      </p:sp>
    </p:spTree>
    <p:extLst>
      <p:ext uri="{BB962C8B-B14F-4D97-AF65-F5344CB8AC3E}">
        <p14:creationId xmlns:p14="http://schemas.microsoft.com/office/powerpoint/2010/main" val="204311482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37</a:t>
            </a:fld>
            <a:endParaRPr lang="es-ES" sz="1300" b="0" strike="noStrike" spc="-1">
              <a:latin typeface="Times New Roman"/>
            </a:endParaRPr>
          </a:p>
        </p:txBody>
      </p:sp>
    </p:spTree>
    <p:extLst>
      <p:ext uri="{BB962C8B-B14F-4D97-AF65-F5344CB8AC3E}">
        <p14:creationId xmlns:p14="http://schemas.microsoft.com/office/powerpoint/2010/main" val="5593086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38</a:t>
            </a:fld>
            <a:endParaRPr lang="es-ES" sz="1300" b="0" strike="noStrike" spc="-1">
              <a:latin typeface="Times New Roman"/>
            </a:endParaRPr>
          </a:p>
        </p:txBody>
      </p:sp>
    </p:spTree>
    <p:extLst>
      <p:ext uri="{BB962C8B-B14F-4D97-AF65-F5344CB8AC3E}">
        <p14:creationId xmlns:p14="http://schemas.microsoft.com/office/powerpoint/2010/main" val="248909317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39</a:t>
            </a:fld>
            <a:endParaRPr lang="es-ES" sz="1300" b="0" strike="noStrike" spc="-1">
              <a:latin typeface="Times New Roman"/>
            </a:endParaRPr>
          </a:p>
        </p:txBody>
      </p:sp>
    </p:spTree>
    <p:extLst>
      <p:ext uri="{BB962C8B-B14F-4D97-AF65-F5344CB8AC3E}">
        <p14:creationId xmlns:p14="http://schemas.microsoft.com/office/powerpoint/2010/main" val="150119260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40</a:t>
            </a:fld>
            <a:endParaRPr lang="es-ES" sz="1300" b="0" strike="noStrike" spc="-1">
              <a:latin typeface="Times New Roman"/>
            </a:endParaRPr>
          </a:p>
        </p:txBody>
      </p:sp>
    </p:spTree>
    <p:extLst>
      <p:ext uri="{BB962C8B-B14F-4D97-AF65-F5344CB8AC3E}">
        <p14:creationId xmlns:p14="http://schemas.microsoft.com/office/powerpoint/2010/main" val="3208614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5</a:t>
            </a:fld>
            <a:endParaRPr lang="es-ES" sz="1300" b="0" strike="noStrike" spc="-1">
              <a:latin typeface="Times New Roman"/>
            </a:endParaRPr>
          </a:p>
        </p:txBody>
      </p:sp>
    </p:spTree>
    <p:extLst>
      <p:ext uri="{BB962C8B-B14F-4D97-AF65-F5344CB8AC3E}">
        <p14:creationId xmlns:p14="http://schemas.microsoft.com/office/powerpoint/2010/main" val="236889724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41</a:t>
            </a:fld>
            <a:endParaRPr lang="es-ES" sz="1300" b="0" strike="noStrike" spc="-1">
              <a:latin typeface="Times New Roman"/>
            </a:endParaRPr>
          </a:p>
        </p:txBody>
      </p:sp>
    </p:spTree>
    <p:extLst>
      <p:ext uri="{BB962C8B-B14F-4D97-AF65-F5344CB8AC3E}">
        <p14:creationId xmlns:p14="http://schemas.microsoft.com/office/powerpoint/2010/main" val="269592291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42</a:t>
            </a:fld>
            <a:endParaRPr lang="es-ES" sz="1300" b="0" strike="noStrike" spc="-1">
              <a:latin typeface="Times New Roman"/>
            </a:endParaRPr>
          </a:p>
        </p:txBody>
      </p:sp>
    </p:spTree>
    <p:extLst>
      <p:ext uri="{BB962C8B-B14F-4D97-AF65-F5344CB8AC3E}">
        <p14:creationId xmlns:p14="http://schemas.microsoft.com/office/powerpoint/2010/main" val="211721665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43</a:t>
            </a:fld>
            <a:endParaRPr lang="es-ES" sz="1300" b="0" strike="noStrike" spc="-1">
              <a:latin typeface="Times New Roman"/>
            </a:endParaRPr>
          </a:p>
        </p:txBody>
      </p:sp>
    </p:spTree>
    <p:extLst>
      <p:ext uri="{BB962C8B-B14F-4D97-AF65-F5344CB8AC3E}">
        <p14:creationId xmlns:p14="http://schemas.microsoft.com/office/powerpoint/2010/main" val="123423226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44</a:t>
            </a:fld>
            <a:endParaRPr lang="es-ES" sz="1300" b="0" strike="noStrike" spc="-1">
              <a:latin typeface="Times New Roman"/>
            </a:endParaRPr>
          </a:p>
        </p:txBody>
      </p:sp>
    </p:spTree>
    <p:extLst>
      <p:ext uri="{BB962C8B-B14F-4D97-AF65-F5344CB8AC3E}">
        <p14:creationId xmlns:p14="http://schemas.microsoft.com/office/powerpoint/2010/main" val="63520662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45</a:t>
            </a:fld>
            <a:endParaRPr lang="es-ES" sz="1300" b="0" strike="noStrike" spc="-1">
              <a:latin typeface="Times New Roman"/>
            </a:endParaRPr>
          </a:p>
        </p:txBody>
      </p:sp>
    </p:spTree>
    <p:extLst>
      <p:ext uri="{BB962C8B-B14F-4D97-AF65-F5344CB8AC3E}">
        <p14:creationId xmlns:p14="http://schemas.microsoft.com/office/powerpoint/2010/main" val="228645532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46</a:t>
            </a:fld>
            <a:endParaRPr lang="es-ES" sz="1300" b="0" strike="noStrike" spc="-1">
              <a:latin typeface="Times New Roman"/>
            </a:endParaRPr>
          </a:p>
        </p:txBody>
      </p:sp>
    </p:spTree>
    <p:extLst>
      <p:ext uri="{BB962C8B-B14F-4D97-AF65-F5344CB8AC3E}">
        <p14:creationId xmlns:p14="http://schemas.microsoft.com/office/powerpoint/2010/main" val="177768928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47</a:t>
            </a:fld>
            <a:endParaRPr lang="es-ES" sz="1300" b="0" strike="noStrike" spc="-1">
              <a:latin typeface="Times New Roman"/>
            </a:endParaRPr>
          </a:p>
        </p:txBody>
      </p:sp>
    </p:spTree>
    <p:extLst>
      <p:ext uri="{BB962C8B-B14F-4D97-AF65-F5344CB8AC3E}">
        <p14:creationId xmlns:p14="http://schemas.microsoft.com/office/powerpoint/2010/main" val="315838647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48</a:t>
            </a:fld>
            <a:endParaRPr lang="es-ES" sz="1300" b="0" strike="noStrike" spc="-1">
              <a:latin typeface="Times New Roman"/>
            </a:endParaRPr>
          </a:p>
        </p:txBody>
      </p:sp>
    </p:spTree>
    <p:extLst>
      <p:ext uri="{BB962C8B-B14F-4D97-AF65-F5344CB8AC3E}">
        <p14:creationId xmlns:p14="http://schemas.microsoft.com/office/powerpoint/2010/main" val="109589911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49</a:t>
            </a:fld>
            <a:endParaRPr lang="es-ES" sz="1300" b="0" strike="noStrike" spc="-1">
              <a:latin typeface="Times New Roman"/>
            </a:endParaRPr>
          </a:p>
        </p:txBody>
      </p:sp>
    </p:spTree>
    <p:extLst>
      <p:ext uri="{BB962C8B-B14F-4D97-AF65-F5344CB8AC3E}">
        <p14:creationId xmlns:p14="http://schemas.microsoft.com/office/powerpoint/2010/main" val="427594511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50</a:t>
            </a:fld>
            <a:endParaRPr lang="es-ES" sz="1300" b="0" strike="noStrike" spc="-1">
              <a:latin typeface="Times New Roman"/>
            </a:endParaRPr>
          </a:p>
        </p:txBody>
      </p:sp>
    </p:spTree>
    <p:extLst>
      <p:ext uri="{BB962C8B-B14F-4D97-AF65-F5344CB8AC3E}">
        <p14:creationId xmlns:p14="http://schemas.microsoft.com/office/powerpoint/2010/main" val="31542361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6</a:t>
            </a:fld>
            <a:endParaRPr lang="es-ES" sz="1300" b="0" strike="noStrike" spc="-1">
              <a:latin typeface="Times New Roman"/>
            </a:endParaRPr>
          </a:p>
        </p:txBody>
      </p:sp>
    </p:spTree>
    <p:extLst>
      <p:ext uri="{BB962C8B-B14F-4D97-AF65-F5344CB8AC3E}">
        <p14:creationId xmlns:p14="http://schemas.microsoft.com/office/powerpoint/2010/main" val="181640967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51</a:t>
            </a:fld>
            <a:endParaRPr lang="es-ES" sz="1300" b="0" strike="noStrike" spc="-1">
              <a:latin typeface="Times New Roman"/>
            </a:endParaRPr>
          </a:p>
        </p:txBody>
      </p:sp>
    </p:spTree>
    <p:extLst>
      <p:ext uri="{BB962C8B-B14F-4D97-AF65-F5344CB8AC3E}">
        <p14:creationId xmlns:p14="http://schemas.microsoft.com/office/powerpoint/2010/main" val="224327775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52</a:t>
            </a:fld>
            <a:endParaRPr lang="es-ES" sz="1300" b="0" strike="noStrike" spc="-1">
              <a:latin typeface="Times New Roman"/>
            </a:endParaRPr>
          </a:p>
        </p:txBody>
      </p:sp>
    </p:spTree>
    <p:extLst>
      <p:ext uri="{BB962C8B-B14F-4D97-AF65-F5344CB8AC3E}">
        <p14:creationId xmlns:p14="http://schemas.microsoft.com/office/powerpoint/2010/main" val="146787987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53</a:t>
            </a:fld>
            <a:endParaRPr lang="es-ES" sz="1300" b="0" strike="noStrike" spc="-1">
              <a:latin typeface="Times New Roman"/>
            </a:endParaRPr>
          </a:p>
        </p:txBody>
      </p:sp>
    </p:spTree>
    <p:extLst>
      <p:ext uri="{BB962C8B-B14F-4D97-AF65-F5344CB8AC3E}">
        <p14:creationId xmlns:p14="http://schemas.microsoft.com/office/powerpoint/2010/main" val="366089803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54</a:t>
            </a:fld>
            <a:endParaRPr lang="es-ES" sz="1300" b="0" strike="noStrike" spc="-1">
              <a:latin typeface="Times New Roman"/>
            </a:endParaRPr>
          </a:p>
        </p:txBody>
      </p:sp>
    </p:spTree>
    <p:extLst>
      <p:ext uri="{BB962C8B-B14F-4D97-AF65-F5344CB8AC3E}">
        <p14:creationId xmlns:p14="http://schemas.microsoft.com/office/powerpoint/2010/main" val="336153050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55</a:t>
            </a:fld>
            <a:endParaRPr lang="es-ES" sz="1300" b="0" strike="noStrike" spc="-1">
              <a:latin typeface="Times New Roman"/>
            </a:endParaRPr>
          </a:p>
        </p:txBody>
      </p:sp>
    </p:spTree>
    <p:extLst>
      <p:ext uri="{BB962C8B-B14F-4D97-AF65-F5344CB8AC3E}">
        <p14:creationId xmlns:p14="http://schemas.microsoft.com/office/powerpoint/2010/main" val="4032587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7</a:t>
            </a:fld>
            <a:endParaRPr lang="es-ES" sz="1300" b="0" strike="noStrike" spc="-1">
              <a:latin typeface="Times New Roman"/>
            </a:endParaRPr>
          </a:p>
        </p:txBody>
      </p:sp>
    </p:spTree>
    <p:extLst>
      <p:ext uri="{BB962C8B-B14F-4D97-AF65-F5344CB8AC3E}">
        <p14:creationId xmlns:p14="http://schemas.microsoft.com/office/powerpoint/2010/main" val="26497635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8</a:t>
            </a:fld>
            <a:endParaRPr lang="es-ES" sz="1300" b="0" strike="noStrike" spc="-1">
              <a:latin typeface="Times New Roman"/>
            </a:endParaRPr>
          </a:p>
        </p:txBody>
      </p:sp>
    </p:spTree>
    <p:extLst>
      <p:ext uri="{BB962C8B-B14F-4D97-AF65-F5344CB8AC3E}">
        <p14:creationId xmlns:p14="http://schemas.microsoft.com/office/powerpoint/2010/main" val="25319778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9</a:t>
            </a:fld>
            <a:endParaRPr lang="es-ES" sz="1300" b="0" strike="noStrike" spc="-1">
              <a:latin typeface="Times New Roman"/>
            </a:endParaRPr>
          </a:p>
        </p:txBody>
      </p:sp>
    </p:spTree>
    <p:extLst>
      <p:ext uri="{BB962C8B-B14F-4D97-AF65-F5344CB8AC3E}">
        <p14:creationId xmlns:p14="http://schemas.microsoft.com/office/powerpoint/2010/main" val="8302713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idx="10"/>
          </p:nvPr>
        </p:nvSpPr>
        <p:spPr/>
        <p:txBody>
          <a:bodyPr/>
          <a:lstStyle/>
          <a:p>
            <a:pPr algn="r"/>
            <a:fld id="{FB3F16AF-1967-45FE-80E6-17D2113956DF}" type="slidenum">
              <a:rPr lang="es-ES" sz="1300" b="0" strike="noStrike" spc="-1" smtClean="0">
                <a:latin typeface="Times New Roman"/>
              </a:rPr>
              <a:pPr algn="r"/>
              <a:t>10</a:t>
            </a:fld>
            <a:endParaRPr lang="es-ES" sz="1300" b="0" strike="noStrike" spc="-1">
              <a:latin typeface="Times New Roman"/>
            </a:endParaRPr>
          </a:p>
        </p:txBody>
      </p:sp>
    </p:spTree>
    <p:extLst>
      <p:ext uri="{BB962C8B-B14F-4D97-AF65-F5344CB8AC3E}">
        <p14:creationId xmlns:p14="http://schemas.microsoft.com/office/powerpoint/2010/main" val="2610525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24"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s-ES" sz="3200" b="0" strike="noStrike" spc="-1">
              <a:latin typeface="Arial"/>
            </a:endParaRPr>
          </a:p>
        </p:txBody>
      </p:sp>
      <p:sp>
        <p:nvSpPr>
          <p:cNvPr id="25"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s-E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ES" sz="3200" b="0" strike="noStrike" spc="-1">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ES" sz="3200" b="0" strike="noStrike" spc="-1">
              <a:latin typeface="Arial"/>
            </a:endParaRPr>
          </a:p>
        </p:txBody>
      </p:sp>
      <p:sp>
        <p:nvSpPr>
          <p:cNvPr id="29"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s-ES" sz="3200" b="0" strike="noStrike" spc="-1">
              <a:latin typeface="Arial"/>
            </a:endParaRPr>
          </a:p>
        </p:txBody>
      </p:sp>
      <p:sp>
        <p:nvSpPr>
          <p:cNvPr id="30"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s-E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32"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s-ES" sz="3200" b="0" strike="noStrike" spc="-1">
              <a:latin typeface="Arial"/>
            </a:endParaRPr>
          </a:p>
        </p:txBody>
      </p:sp>
      <p:sp>
        <p:nvSpPr>
          <p:cNvPr id="33"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s-ES" sz="3200" b="0" strike="noStrike" spc="-1">
              <a:latin typeface="Arial"/>
            </a:endParaRPr>
          </a:p>
        </p:txBody>
      </p:sp>
      <p:sp>
        <p:nvSpPr>
          <p:cNvPr id="34"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s-ES" sz="3200" b="0" strike="noStrike" spc="-1">
              <a:latin typeface="Arial"/>
            </a:endParaRPr>
          </a:p>
        </p:txBody>
      </p:sp>
      <p:sp>
        <p:nvSpPr>
          <p:cNvPr id="35"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s-ES" sz="3200" b="0" strike="noStrike" spc="-1">
              <a:latin typeface="Arial"/>
            </a:endParaRPr>
          </a:p>
        </p:txBody>
      </p:sp>
      <p:sp>
        <p:nvSpPr>
          <p:cNvPr id="36"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s-ES" sz="3200" b="0" strike="noStrike" spc="-1">
              <a:latin typeface="Arial"/>
            </a:endParaRPr>
          </a:p>
        </p:txBody>
      </p:sp>
      <p:sp>
        <p:nvSpPr>
          <p:cNvPr id="37"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s-ES"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41"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s-E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43"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s-ES"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45"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ES" sz="3200" b="0" strike="noStrike" spc="-1">
              <a:latin typeface="Arial"/>
            </a:endParaRPr>
          </a:p>
        </p:txBody>
      </p:sp>
      <p:sp>
        <p:nvSpPr>
          <p:cNvPr id="46"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s-ES"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s-E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5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ES" sz="3200" b="0" strike="noStrike" spc="-1">
              <a:latin typeface="Arial"/>
            </a:endParaRPr>
          </a:p>
        </p:txBody>
      </p:sp>
      <p:sp>
        <p:nvSpPr>
          <p:cNvPr id="51"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s-ES" sz="3200" b="0" strike="noStrike" spc="-1">
              <a:latin typeface="Arial"/>
            </a:endParaRPr>
          </a:p>
        </p:txBody>
      </p:sp>
      <p:sp>
        <p:nvSpPr>
          <p:cNvPr id="52"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s-E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3"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s-E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54"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ES" sz="3200" b="0" strike="noStrike" spc="-1">
              <a:latin typeface="Arial"/>
            </a:endParaRPr>
          </a:p>
        </p:txBody>
      </p:sp>
      <p:sp>
        <p:nvSpPr>
          <p:cNvPr id="5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ES" sz="3200" b="0" strike="noStrike" spc="-1">
              <a:latin typeface="Arial"/>
            </a:endParaRPr>
          </a:p>
        </p:txBody>
      </p:sp>
      <p:sp>
        <p:nvSpPr>
          <p:cNvPr id="56"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s-ES"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58"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ES" sz="3200" b="0" strike="noStrike" spc="-1">
              <a:latin typeface="Arial"/>
            </a:endParaRPr>
          </a:p>
        </p:txBody>
      </p:sp>
      <p:sp>
        <p:nvSpPr>
          <p:cNvPr id="5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ES" sz="3200" b="0" strike="noStrike" spc="-1">
              <a:latin typeface="Arial"/>
            </a:endParaRPr>
          </a:p>
        </p:txBody>
      </p:sp>
      <p:sp>
        <p:nvSpPr>
          <p:cNvPr id="60"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s-ES"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62"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s-ES" sz="3200" b="0" strike="noStrike" spc="-1">
              <a:latin typeface="Arial"/>
            </a:endParaRPr>
          </a:p>
        </p:txBody>
      </p:sp>
      <p:sp>
        <p:nvSpPr>
          <p:cNvPr id="63"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s-ES"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6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ES" sz="3200" b="0" strike="noStrike" spc="-1">
              <a:latin typeface="Arial"/>
            </a:endParaRPr>
          </a:p>
        </p:txBody>
      </p:sp>
      <p:sp>
        <p:nvSpPr>
          <p:cNvPr id="66"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ES" sz="3200" b="0" strike="noStrike" spc="-1">
              <a:latin typeface="Arial"/>
            </a:endParaRPr>
          </a:p>
        </p:txBody>
      </p:sp>
      <p:sp>
        <p:nvSpPr>
          <p:cNvPr id="67"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s-ES" sz="3200" b="0" strike="noStrike" spc="-1">
              <a:latin typeface="Arial"/>
            </a:endParaRPr>
          </a:p>
        </p:txBody>
      </p:sp>
      <p:sp>
        <p:nvSpPr>
          <p:cNvPr id="68"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s-ES"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70"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s-ES" sz="3200" b="0" strike="noStrike" spc="-1">
              <a:latin typeface="Arial"/>
            </a:endParaRPr>
          </a:p>
        </p:txBody>
      </p:sp>
      <p:sp>
        <p:nvSpPr>
          <p:cNvPr id="71"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s-ES" sz="3200" b="0" strike="noStrike" spc="-1">
              <a:latin typeface="Arial"/>
            </a:endParaRPr>
          </a:p>
        </p:txBody>
      </p:sp>
      <p:sp>
        <p:nvSpPr>
          <p:cNvPr id="72"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s-ES" sz="3200" b="0" strike="noStrike" spc="-1">
              <a:latin typeface="Arial"/>
            </a:endParaRPr>
          </a:p>
        </p:txBody>
      </p:sp>
      <p:sp>
        <p:nvSpPr>
          <p:cNvPr id="73"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s-ES" sz="3200" b="0" strike="noStrike" spc="-1">
              <a:latin typeface="Arial"/>
            </a:endParaRPr>
          </a:p>
        </p:txBody>
      </p:sp>
      <p:sp>
        <p:nvSpPr>
          <p:cNvPr id="74"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s-ES" sz="3200" b="0" strike="noStrike" spc="-1">
              <a:latin typeface="Arial"/>
            </a:endParaRPr>
          </a:p>
        </p:txBody>
      </p:sp>
      <p:sp>
        <p:nvSpPr>
          <p:cNvPr id="75"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s-E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5"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s-E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7"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ES" sz="3200" b="0" strike="noStrike" spc="-1">
              <a:latin typeface="Arial"/>
            </a:endParaRPr>
          </a:p>
        </p:txBody>
      </p:sp>
      <p:sp>
        <p:nvSpPr>
          <p:cNvPr id="8"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s-E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s-E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ES" sz="3200" b="0" strike="noStrike" spc="-1">
              <a:latin typeface="Arial"/>
            </a:endParaRPr>
          </a:p>
        </p:txBody>
      </p:sp>
      <p:sp>
        <p:nvSpPr>
          <p:cNvPr id="13"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s-ES" sz="3200" b="0" strike="noStrike" spc="-1">
              <a:latin typeface="Arial"/>
            </a:endParaRPr>
          </a:p>
        </p:txBody>
      </p:sp>
      <p:sp>
        <p:nvSpPr>
          <p:cNvPr id="14"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s-E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16"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ES" sz="3200" b="0" strike="noStrike" spc="-1">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ES" sz="3200" b="0" strike="noStrike" spc="-1">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s-E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ES" sz="4400" b="0" strike="noStrike" spc="-1">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ES" sz="3200" b="0" strike="noStrike" spc="-1">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ES" sz="3200" b="0" strike="noStrike" spc="-1">
              <a:latin typeface="Arial"/>
            </a:endParaRPr>
          </a:p>
        </p:txBody>
      </p:sp>
      <p:sp>
        <p:nvSpPr>
          <p:cNvPr id="22"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s-E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r>
              <a:rPr lang="es-ES" sz="4400" b="0" strike="noStrike" spc="-1">
                <a:latin typeface="Arial"/>
              </a:rPr>
              <a:t>Pulse para editar el formato del texto de título</a:t>
            </a:r>
          </a:p>
        </p:txBody>
      </p:sp>
      <p:sp>
        <p:nvSpPr>
          <p:cNvPr id="3" name="PlaceHolder 2"/>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s-ES" sz="3200" b="0" strike="noStrike" spc="-1">
                <a:latin typeface="Arial"/>
              </a:rPr>
              <a:t>Pulse para editar el formato de texto del esquema</a:t>
            </a:r>
          </a:p>
          <a:p>
            <a:pPr marL="864000" lvl="1" indent="-324000">
              <a:spcBef>
                <a:spcPts val="1134"/>
              </a:spcBef>
              <a:buClr>
                <a:srgbClr val="000000"/>
              </a:buClr>
              <a:buSzPct val="75000"/>
              <a:buFont typeface="Symbol" charset="2"/>
              <a:buChar char=""/>
            </a:pPr>
            <a:r>
              <a:rPr lang="es-ES" sz="2800" b="0" strike="noStrike" spc="-1">
                <a:latin typeface="Arial"/>
              </a:rPr>
              <a:t>Segundo nivel del esquema</a:t>
            </a:r>
          </a:p>
          <a:p>
            <a:pPr marL="1296000" lvl="2" indent="-288000">
              <a:spcBef>
                <a:spcPts val="850"/>
              </a:spcBef>
              <a:buClr>
                <a:srgbClr val="000000"/>
              </a:buClr>
              <a:buSzPct val="45000"/>
              <a:buFont typeface="Wingdings" charset="2"/>
              <a:buChar char=""/>
            </a:pPr>
            <a:r>
              <a:rPr lang="es-ES" sz="2400" b="0" strike="noStrike" spc="-1">
                <a:latin typeface="Arial"/>
              </a:rPr>
              <a:t>Tercer nivel del esquema</a:t>
            </a:r>
          </a:p>
          <a:p>
            <a:pPr marL="1728000" lvl="3" indent="-216000">
              <a:spcBef>
                <a:spcPts val="567"/>
              </a:spcBef>
              <a:buClr>
                <a:srgbClr val="000000"/>
              </a:buClr>
              <a:buSzPct val="75000"/>
              <a:buFont typeface="Symbol" charset="2"/>
              <a:buChar char=""/>
            </a:pPr>
            <a:r>
              <a:rPr lang="es-ES" sz="2000" b="0" strike="noStrike" spc="-1">
                <a:latin typeface="Arial"/>
              </a:rPr>
              <a:t>Cuarto nivel del esquema</a:t>
            </a:r>
          </a:p>
          <a:p>
            <a:pPr marL="2160000" lvl="4" indent="-216000">
              <a:spcBef>
                <a:spcPts val="283"/>
              </a:spcBef>
              <a:buClr>
                <a:srgbClr val="000000"/>
              </a:buClr>
              <a:buSzPct val="45000"/>
              <a:buFont typeface="Wingdings" charset="2"/>
              <a:buChar char=""/>
            </a:pPr>
            <a:r>
              <a:rPr lang="es-ES" sz="2000" b="0" strike="noStrike" spc="-1">
                <a:latin typeface="Arial"/>
              </a:rPr>
              <a:t>Quinto nivel del esquema</a:t>
            </a:r>
          </a:p>
          <a:p>
            <a:pPr marL="2592000" lvl="5" indent="-216000">
              <a:spcBef>
                <a:spcPts val="283"/>
              </a:spcBef>
              <a:buClr>
                <a:srgbClr val="000000"/>
              </a:buClr>
              <a:buSzPct val="45000"/>
              <a:buFont typeface="Wingdings" charset="2"/>
              <a:buChar char=""/>
            </a:pPr>
            <a:r>
              <a:rPr lang="es-ES" sz="2000" b="0" strike="noStrike" spc="-1">
                <a:latin typeface="Arial"/>
              </a:rPr>
              <a:t>Sexto nivel del esquema</a:t>
            </a:r>
          </a:p>
          <a:p>
            <a:pPr marL="3024000" lvl="6" indent="-216000">
              <a:spcBef>
                <a:spcPts val="283"/>
              </a:spcBef>
              <a:buClr>
                <a:srgbClr val="000000"/>
              </a:buClr>
              <a:buSzPct val="45000"/>
              <a:buFont typeface="Wingdings" charset="2"/>
              <a:buChar char=""/>
            </a:pPr>
            <a:r>
              <a:rPr lang="es-ES" sz="2000" b="0" strike="noStrike" spc="-1">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r>
              <a:rPr lang="es-ES" sz="4400" b="0" strike="noStrike" spc="-1">
                <a:latin typeface="Arial"/>
              </a:rPr>
              <a:t>Pulse para editar el formato del texto de título</a:t>
            </a:r>
          </a:p>
        </p:txBody>
      </p:sp>
      <p:sp>
        <p:nvSpPr>
          <p:cNvPr id="39" name="PlaceHolder 2"/>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s-ES" sz="3200" b="0" strike="noStrike" spc="-1">
                <a:latin typeface="Arial"/>
              </a:rPr>
              <a:t>Pulse para editar el formato de texto del esquema</a:t>
            </a:r>
          </a:p>
          <a:p>
            <a:pPr marL="864000" lvl="1" indent="-324000">
              <a:spcBef>
                <a:spcPts val="1134"/>
              </a:spcBef>
              <a:buClr>
                <a:srgbClr val="000000"/>
              </a:buClr>
              <a:buSzPct val="75000"/>
              <a:buFont typeface="Symbol" charset="2"/>
              <a:buChar char=""/>
            </a:pPr>
            <a:r>
              <a:rPr lang="es-ES" sz="2800" b="0" strike="noStrike" spc="-1">
                <a:latin typeface="Arial"/>
              </a:rPr>
              <a:t>Segundo nivel del esquema</a:t>
            </a:r>
          </a:p>
          <a:p>
            <a:pPr marL="1296000" lvl="2" indent="-288000">
              <a:spcBef>
                <a:spcPts val="850"/>
              </a:spcBef>
              <a:buClr>
                <a:srgbClr val="000000"/>
              </a:buClr>
              <a:buSzPct val="45000"/>
              <a:buFont typeface="Wingdings" charset="2"/>
              <a:buChar char=""/>
            </a:pPr>
            <a:r>
              <a:rPr lang="es-ES" sz="2400" b="0" strike="noStrike" spc="-1">
                <a:latin typeface="Arial"/>
              </a:rPr>
              <a:t>Tercer nivel del esquema</a:t>
            </a:r>
          </a:p>
          <a:p>
            <a:pPr marL="1728000" lvl="3" indent="-216000">
              <a:spcBef>
                <a:spcPts val="567"/>
              </a:spcBef>
              <a:buClr>
                <a:srgbClr val="000000"/>
              </a:buClr>
              <a:buSzPct val="75000"/>
              <a:buFont typeface="Symbol" charset="2"/>
              <a:buChar char=""/>
            </a:pPr>
            <a:r>
              <a:rPr lang="es-ES" sz="2000" b="0" strike="noStrike" spc="-1">
                <a:latin typeface="Arial"/>
              </a:rPr>
              <a:t>Cuarto nivel del esquema</a:t>
            </a:r>
          </a:p>
          <a:p>
            <a:pPr marL="2160000" lvl="4" indent="-216000">
              <a:spcBef>
                <a:spcPts val="283"/>
              </a:spcBef>
              <a:buClr>
                <a:srgbClr val="000000"/>
              </a:buClr>
              <a:buSzPct val="45000"/>
              <a:buFont typeface="Wingdings" charset="2"/>
              <a:buChar char=""/>
            </a:pPr>
            <a:r>
              <a:rPr lang="es-ES" sz="2000" b="0" strike="noStrike" spc="-1">
                <a:latin typeface="Arial"/>
              </a:rPr>
              <a:t>Quinto nivel del esquema</a:t>
            </a:r>
          </a:p>
          <a:p>
            <a:pPr marL="2592000" lvl="5" indent="-216000">
              <a:spcBef>
                <a:spcPts val="283"/>
              </a:spcBef>
              <a:buClr>
                <a:srgbClr val="000000"/>
              </a:buClr>
              <a:buSzPct val="45000"/>
              <a:buFont typeface="Wingdings" charset="2"/>
              <a:buChar char=""/>
            </a:pPr>
            <a:r>
              <a:rPr lang="es-ES" sz="2000" b="0" strike="noStrike" spc="-1">
                <a:latin typeface="Arial"/>
              </a:rPr>
              <a:t>Sexto nivel del esquema</a:t>
            </a:r>
          </a:p>
          <a:p>
            <a:pPr marL="3024000" lvl="6" indent="-216000">
              <a:spcBef>
                <a:spcPts val="283"/>
              </a:spcBef>
              <a:buClr>
                <a:srgbClr val="000000"/>
              </a:buClr>
              <a:buSzPct val="45000"/>
              <a:buFont typeface="Wingdings" charset="2"/>
              <a:buChar char=""/>
            </a:pPr>
            <a:r>
              <a:rPr lang="es-ES" sz="2000" b="0" strike="noStrike" spc="-1">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3" Type="http://schemas.openxmlformats.org/officeDocument/2006/relationships/hyperlink" Target="https://www.esdras.org/" TargetMode="External"/><Relationship Id="rId2" Type="http://schemas.openxmlformats.org/officeDocument/2006/relationships/notesSlide" Target="../notesSlides/notesSlide43.xml"/><Relationship Id="rId1" Type="http://schemas.openxmlformats.org/officeDocument/2006/relationships/slideLayout" Target="../slideLayouts/slideLayout13.xml"/><Relationship Id="rId5" Type="http://schemas.openxmlformats.org/officeDocument/2006/relationships/hyperlink" Target="https://greenalia.es/" TargetMode="External"/><Relationship Id="rId4" Type="http://schemas.openxmlformats.org/officeDocument/2006/relationships/hyperlink" Target="https://esteyco.com/projects/elisa/index.html" TargetMode="Externa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3" Type="http://schemas.openxmlformats.org/officeDocument/2006/relationships/hyperlink" Target="https://www.youtube.com/watch?v=Uk4LlN7qIaA" TargetMode="External"/><Relationship Id="rId7" Type="http://schemas.openxmlformats.org/officeDocument/2006/relationships/hyperlink" Target="https://www.youtube.com/watch?v=LklUVkMPl8g" TargetMode="External"/><Relationship Id="rId2" Type="http://schemas.openxmlformats.org/officeDocument/2006/relationships/notesSlide" Target="../notesSlides/notesSlide54.xml"/><Relationship Id="rId1" Type="http://schemas.openxmlformats.org/officeDocument/2006/relationships/slideLayout" Target="../slideLayouts/slideLayout13.xml"/><Relationship Id="rId6" Type="http://schemas.openxmlformats.org/officeDocument/2006/relationships/hyperlink" Target="https://www.youtube.com/hashtag/aerogenerador" TargetMode="External"/><Relationship Id="rId5" Type="http://schemas.openxmlformats.org/officeDocument/2006/relationships/hyperlink" Target="https://www.youtube.com/watch?v=TVTgsv8NYSY" TargetMode="External"/><Relationship Id="rId4" Type="http://schemas.openxmlformats.org/officeDocument/2006/relationships/hyperlink" Target="https://www.youtube.com/watch?v=-dmr5DCrRbw"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CustomShape 1"/>
          <p:cNvSpPr/>
          <p:nvPr/>
        </p:nvSpPr>
        <p:spPr>
          <a:xfrm>
            <a:off x="1523880" y="1107720"/>
            <a:ext cx="9140760" cy="302639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rmAutofit/>
          </a:bodyPr>
          <a:lstStyle/>
          <a:p>
            <a:pPr algn="ctr">
              <a:lnSpc>
                <a:spcPct val="100000"/>
              </a:lnSpc>
            </a:pPr>
            <a:r>
              <a:rPr lang="gl-ES" sz="6000" b="1" spc="-1" dirty="0">
                <a:solidFill>
                  <a:srgbClr val="000000"/>
                </a:solidFill>
                <a:latin typeface="Calibri Light"/>
                <a:ea typeface="DejaVu Sans"/>
              </a:rPr>
              <a:t>UNIDAD </a:t>
            </a:r>
            <a:r>
              <a:rPr lang="gl-ES" sz="6000" b="1" spc="-1" dirty="0" smtClean="0">
                <a:solidFill>
                  <a:srgbClr val="000000"/>
                </a:solidFill>
                <a:latin typeface="Calibri Light"/>
                <a:ea typeface="DejaVu Sans"/>
              </a:rPr>
              <a:t>2</a:t>
            </a:r>
            <a:endParaRPr lang="gl-ES" sz="6000" b="1" spc="-1" dirty="0">
              <a:solidFill>
                <a:srgbClr val="000000"/>
              </a:solidFill>
              <a:latin typeface="Calibri Light"/>
              <a:ea typeface="DejaVu Sans"/>
            </a:endParaRPr>
          </a:p>
          <a:p>
            <a:pPr algn="ctr">
              <a:lnSpc>
                <a:spcPct val="100000"/>
              </a:lnSpc>
            </a:pPr>
            <a:r>
              <a:rPr lang="gl-ES" sz="6000" b="1" strike="noStrike" spc="-1" dirty="0" smtClean="0">
                <a:solidFill>
                  <a:srgbClr val="000000"/>
                </a:solidFill>
                <a:latin typeface="Calibri Light"/>
                <a:ea typeface="DejaVu Sans"/>
              </a:rPr>
              <a:t>LA ENERGÍA EÓLICA</a:t>
            </a:r>
            <a:endParaRPr lang="es-ES" sz="6000" b="0" strike="noStrike" spc="-1" dirty="0">
              <a:latin typeface="Arial"/>
            </a:endParaRPr>
          </a:p>
        </p:txBody>
      </p:sp>
      <p:sp>
        <p:nvSpPr>
          <p:cNvPr id="121" name="CustomShape 2"/>
          <p:cNvSpPr/>
          <p:nvPr/>
        </p:nvSpPr>
        <p:spPr>
          <a:xfrm>
            <a:off x="1523880" y="4606560"/>
            <a:ext cx="9140760" cy="1652400"/>
          </a:xfrm>
          <a:prstGeom prst="rect">
            <a:avLst/>
          </a:prstGeom>
          <a:noFill/>
          <a:ln w="0">
            <a:noFill/>
          </a:ln>
        </p:spPr>
        <p:style>
          <a:lnRef idx="0">
            <a:scrgbClr r="0" g="0" b="0"/>
          </a:lnRef>
          <a:fillRef idx="0">
            <a:scrgbClr r="0" g="0" b="0"/>
          </a:fillRef>
          <a:effectRef idx="0">
            <a:scrgbClr r="0" g="0" b="0"/>
          </a:effectRef>
          <a:fontRef idx="minor"/>
        </p:style>
      </p:sp>
      <p:sp>
        <p:nvSpPr>
          <p:cNvPr id="2" name="CuadroTexto 1"/>
          <p:cNvSpPr txBox="1"/>
          <p:nvPr/>
        </p:nvSpPr>
        <p:spPr>
          <a:xfrm>
            <a:off x="11809926" y="90153"/>
            <a:ext cx="553792" cy="369332"/>
          </a:xfrm>
          <a:prstGeom prst="rect">
            <a:avLst/>
          </a:prstGeom>
          <a:noFill/>
        </p:spPr>
        <p:txBody>
          <a:bodyPr wrap="square" rtlCol="0">
            <a:spAutoFit/>
          </a:bodyPr>
          <a:lstStyle/>
          <a:p>
            <a:fld id="{859B1BC7-6851-4253-BBF1-6D6AEF25DD82}" type="slidenum">
              <a:rPr lang="es-ES" smtClean="0"/>
              <a:t>1</a:t>
            </a:fld>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indent="-540000">
              <a:lnSpc>
                <a:spcPct val="110000"/>
              </a:lnSpc>
              <a:buFont typeface="+mj-lt"/>
              <a:buAutoNum type="arabicPeriod" startAt="2"/>
            </a:pPr>
            <a:r>
              <a:rPr lang="gl-ES" sz="3200" b="1" strike="noStrike" spc="-1" dirty="0" smtClean="0">
                <a:solidFill>
                  <a:srgbClr val="000000"/>
                </a:solidFill>
                <a:latin typeface="Calibri"/>
                <a:ea typeface="DejaVu Sans"/>
              </a:rPr>
              <a:t>TECNOLOGÍA:</a:t>
            </a:r>
            <a:endParaRPr lang="gl-ES" sz="3200" b="1" strike="noStrike" spc="-1" dirty="0">
              <a:solidFill>
                <a:srgbClr val="000000"/>
              </a:solidFill>
              <a:latin typeface="Calibri"/>
              <a:ea typeface="DejaVu Sans"/>
            </a:endParaRPr>
          </a:p>
          <a:p>
            <a:pPr>
              <a:lnSpc>
                <a:spcPct val="110000"/>
              </a:lnSpc>
            </a:pPr>
            <a:r>
              <a:rPr lang="es-ES" sz="2800" b="1" spc="-1" dirty="0" smtClean="0">
                <a:latin typeface="Calibri"/>
              </a:rPr>
              <a:t>2.1. EL VIENTO:</a:t>
            </a:r>
          </a:p>
          <a:p>
            <a:pPr>
              <a:lnSpc>
                <a:spcPct val="110000"/>
              </a:lnSpc>
            </a:pPr>
            <a:r>
              <a:rPr lang="es-ES" sz="2000" b="1" spc="-1" dirty="0" smtClean="0">
                <a:latin typeface="Calibri"/>
              </a:rPr>
              <a:t>A) COMO SE FORMA EL VIENTO:</a:t>
            </a:r>
          </a:p>
          <a:p>
            <a:pPr>
              <a:lnSpc>
                <a:spcPct val="110000"/>
              </a:lnSpc>
            </a:pPr>
            <a:r>
              <a:rPr lang="es-ES" sz="2000" spc="-1" dirty="0" smtClean="0">
                <a:latin typeface="Calibri"/>
              </a:rPr>
              <a:t>¿A QUÉ SE DEBE LA EXISTENCIA DEL VIENTO?</a:t>
            </a:r>
          </a:p>
          <a:p>
            <a:pPr lvl="1">
              <a:lnSpc>
                <a:spcPct val="120000"/>
              </a:lnSpc>
            </a:pPr>
            <a:r>
              <a:rPr lang="es-ES" spc="-1" dirty="0" smtClean="0">
                <a:solidFill>
                  <a:srgbClr val="FF0000"/>
                </a:solidFill>
                <a:latin typeface="Calibri"/>
              </a:rPr>
              <a:t>LA EXISTENCIA DEL VIENTO EN EL PLANETA ES CONSECUENCIA DE LA ACCIÓN DEL SOL, PUES ES LA RADIACIÓN DE ESTA ESTRELLA, EN COMBINACIÓN CON OTROS FACTORES COMO LA INCLINACIÓN Y EL DESPLAZAMIENTO DE LA TIERRA EN EL ESPACIO O LA DISTRIBUCIÓN DE LOS CONTINENTES Y LOS OCÉANOS, ACTIVA LA CIRCULACIÓN DE LAS MASAS DE AIRE EN EL GLOBO AL CALENTAR DE FORMA DESIGUAL LAS DISTINTAS ZONAS DE LA SUPERFICIE Y DE LA ATMÓSFERA TERRESTRE. </a:t>
            </a:r>
          </a:p>
          <a:p>
            <a:pPr lvl="1">
              <a:lnSpc>
                <a:spcPct val="120000"/>
              </a:lnSpc>
            </a:pPr>
            <a:r>
              <a:rPr lang="es-ES" spc="-1" dirty="0" smtClean="0">
                <a:solidFill>
                  <a:srgbClr val="FF0000"/>
                </a:solidFill>
                <a:latin typeface="Calibri"/>
              </a:rPr>
              <a:t>EL AIRE QUE MÁS SE CALIENTA SE VUELVE MÁS LIGERO (AL AGITARSE SUS MOLÉCULAS Y PERDER DENSIDAD) Y SE DESPLAZA HACIA ARRIBA, SIENDO OCUPADO SU LUGAR POR MASAS MÁS FRÍAS.</a:t>
            </a:r>
          </a:p>
          <a:p>
            <a:pPr>
              <a:lnSpc>
                <a:spcPct val="120000"/>
              </a:lnSpc>
            </a:pPr>
            <a:r>
              <a:rPr lang="es-ES" sz="2000" spc="-1" dirty="0" smtClean="0">
                <a:latin typeface="Calibri"/>
              </a:rPr>
              <a:t>¿QUÉ OCURRE A GRAN ESCALA?</a:t>
            </a:r>
          </a:p>
          <a:p>
            <a:pPr lvl="1">
              <a:lnSpc>
                <a:spcPct val="120000"/>
              </a:lnSpc>
            </a:pPr>
            <a:r>
              <a:rPr lang="es-ES" spc="-1" dirty="0" smtClean="0">
                <a:solidFill>
                  <a:srgbClr val="FF0000"/>
                </a:solidFill>
                <a:latin typeface="Calibri"/>
              </a:rPr>
              <a:t>A GRAN ESCALA, EXISTE UNA SERIE DE CORRIENTES DE VIENTO DOMINANTES QUE CIRCULAN POR TODO EL PLANETA EN CAPAS DE LA ESTRATOSFERA. </a:t>
            </a:r>
          </a:p>
          <a:p>
            <a:pPr lvl="1">
              <a:lnSpc>
                <a:spcPct val="120000"/>
              </a:lnSpc>
            </a:pPr>
            <a:r>
              <a:rPr lang="es-ES" spc="-1" dirty="0" smtClean="0">
                <a:solidFill>
                  <a:srgbClr val="FF0000"/>
                </a:solidFill>
                <a:latin typeface="Calibri"/>
              </a:rPr>
              <a:t>ESTOS VIENTOS GLOBALES SE RIGEN POR LOS </a:t>
            </a:r>
            <a:r>
              <a:rPr lang="es-ES" spc="-1" dirty="0">
                <a:solidFill>
                  <a:srgbClr val="FF0000"/>
                </a:solidFill>
                <a:latin typeface="Calibri"/>
              </a:rPr>
              <a:t>CAMBIOS </a:t>
            </a:r>
            <a:r>
              <a:rPr lang="es-ES" spc="-1" dirty="0" smtClean="0">
                <a:solidFill>
                  <a:srgbClr val="FF0000"/>
                </a:solidFill>
                <a:latin typeface="Calibri"/>
              </a:rPr>
              <a:t>DE TEMPERATURA Y DE PRESIÓN ATMOSFÉRICA, PERO TAMBIÉN POR OTROS FACTORES, QUE HACE QUE, VISTO DESDE EL ESPACIO, EL VIENTO DEL HEMISFERIO NORTE TIENDA A GIRAR EN EL SENTIDO DE LAS AGUJAS DEL RELOJ CUANDO SE ACERCA A UN ÁREA DE BAJAS PRESIONES Y EL DEL HEMISFERIO SUR LO HAGA EN DIRECCIÓN OPUESTA. </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10</a:t>
            </a:fld>
            <a:endParaRPr lang="es-ES" dirty="0"/>
          </a:p>
        </p:txBody>
      </p:sp>
    </p:spTree>
    <p:extLst>
      <p:ext uri="{BB962C8B-B14F-4D97-AF65-F5344CB8AC3E}">
        <p14:creationId xmlns:p14="http://schemas.microsoft.com/office/powerpoint/2010/main" val="1382920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a:lnSpc>
                <a:spcPct val="110000"/>
              </a:lnSpc>
            </a:pPr>
            <a:r>
              <a:rPr lang="es-ES" sz="2800" b="1" spc="-1" dirty="0" smtClean="0">
                <a:latin typeface="Calibri"/>
              </a:rPr>
              <a:t>2.1. EL VIENTO:</a:t>
            </a:r>
          </a:p>
          <a:p>
            <a:pPr>
              <a:lnSpc>
                <a:spcPct val="110000"/>
              </a:lnSpc>
            </a:pPr>
            <a:r>
              <a:rPr lang="es-ES" sz="2000" spc="-1" dirty="0" smtClean="0">
                <a:latin typeface="Calibri"/>
              </a:rPr>
              <a:t>¿QUÉ OCURRE CERCA DE LA SUPERFICIE TERRESTRE?</a:t>
            </a:r>
          </a:p>
          <a:p>
            <a:pPr lvl="1">
              <a:lnSpc>
                <a:spcPct val="120000"/>
              </a:lnSpc>
            </a:pPr>
            <a:r>
              <a:rPr lang="es-ES" spc="-1" dirty="0" smtClean="0">
                <a:solidFill>
                  <a:srgbClr val="FF0000"/>
                </a:solidFill>
                <a:latin typeface="Calibri"/>
              </a:rPr>
              <a:t>CERCA DE LA SUPERFICIE TERRESTRE, A NIVEL LOCAL, SOPLAN OTROS VIENTOS MÁS ESPECÍFICOS CARACTERIZADOS POR EL RELIEVE DEL TERRENO Y OTRAS VARIABLES COMO LA RUGOSIDAD Y LA ALTURA.</a:t>
            </a:r>
          </a:p>
          <a:p>
            <a:pPr>
              <a:lnSpc>
                <a:spcPct val="120000"/>
              </a:lnSpc>
            </a:pPr>
            <a:r>
              <a:rPr lang="es-ES" sz="2000" spc="-1" dirty="0" smtClean="0">
                <a:latin typeface="Calibri"/>
              </a:rPr>
              <a:t>¿CÓMO AFECTA LA RUGOSIDAD EN EL VIENTO?</a:t>
            </a:r>
          </a:p>
          <a:p>
            <a:pPr lvl="1">
              <a:lnSpc>
                <a:spcPct val="120000"/>
              </a:lnSpc>
            </a:pPr>
            <a:r>
              <a:rPr lang="es-ES" spc="-1" dirty="0" smtClean="0">
                <a:solidFill>
                  <a:srgbClr val="FF0000"/>
                </a:solidFill>
                <a:latin typeface="Calibri"/>
              </a:rPr>
              <a:t>UNA SUPERFICIE MUY RUGOSA COMO UN BOSQUE O UNA AGLOMERACIÓN DE CASAS CAUSARÁ TURBULENCIAS Y FRENARÁ EL VIENTO, MIENTRAS QUE OTRA MUY LISA COMO EL MAR O LAS PISTAS DE UN AEROPUERTO FAVORECERÁ EL DESPLAZAMIENTO DEL AIRE. </a:t>
            </a:r>
          </a:p>
          <a:p>
            <a:pPr>
              <a:lnSpc>
                <a:spcPct val="120000"/>
              </a:lnSpc>
            </a:pPr>
            <a:r>
              <a:rPr lang="es-ES" sz="2000" spc="-1" dirty="0" smtClean="0">
                <a:latin typeface="Calibri"/>
              </a:rPr>
              <a:t>¿CÓMO AFECTA LA ALTURA EN EL VIENTO?</a:t>
            </a:r>
          </a:p>
          <a:p>
            <a:pPr lvl="1">
              <a:lnSpc>
                <a:spcPct val="120000"/>
              </a:lnSpc>
            </a:pPr>
            <a:r>
              <a:rPr lang="es-ES" spc="-1" dirty="0" smtClean="0">
                <a:solidFill>
                  <a:srgbClr val="FF0000"/>
                </a:solidFill>
                <a:latin typeface="Calibri"/>
              </a:rPr>
              <a:t>SI EL TERRENO ES RUGOSO, SE NECESITARÁN AEROGENERADORES DE MAYOR ALTURA PARA ALCANZAR LA MISMA VELOCIDAD DE VIENTO QUE EN OTROS EMPLAZAMIENTOS MÁS LISOS.</a:t>
            </a:r>
          </a:p>
          <a:p>
            <a:pPr>
              <a:lnSpc>
                <a:spcPct val="120000"/>
              </a:lnSpc>
            </a:pPr>
            <a:r>
              <a:rPr lang="es-ES" sz="2000" spc="-1" dirty="0" smtClean="0">
                <a:latin typeface="Calibri"/>
              </a:rPr>
              <a:t>¿CÓMO SE PUEDE EVALUAR EL AUMENTO DE LA VELOCIDAD DEL VIENTO EN FUNCIÓN DE LA ALTURA?</a:t>
            </a:r>
          </a:p>
          <a:p>
            <a:pPr lvl="1">
              <a:lnSpc>
                <a:spcPct val="120000"/>
              </a:lnSpc>
            </a:pPr>
            <a:r>
              <a:rPr lang="es-ES" spc="-1" dirty="0" smtClean="0">
                <a:solidFill>
                  <a:srgbClr val="FF0000"/>
                </a:solidFill>
                <a:latin typeface="Calibri"/>
              </a:rPr>
              <a:t>EL AUMENTO DE LA VELOCIDAD DEL VIENTO EN FUNCIÓN DE LA ALTURA, EN TERRENOS NO DEMA-SIADO COMPLEJOS, PUEDE EVALUARSE MEDIANTE LA SIGUIENTE EXPRESIÓN:</a:t>
            </a:r>
          </a:p>
          <a:p>
            <a:pPr lvl="1" algn="ctr">
              <a:lnSpc>
                <a:spcPct val="120000"/>
              </a:lnSpc>
            </a:pPr>
            <a:r>
              <a:rPr lang="es-ES" spc="-1" dirty="0">
                <a:solidFill>
                  <a:srgbClr val="FF0000"/>
                </a:solidFill>
                <a:latin typeface="Calibri"/>
              </a:rPr>
              <a:t>V(h) = </a:t>
            </a:r>
            <a:r>
              <a:rPr lang="es-ES" spc="-1" dirty="0" err="1">
                <a:solidFill>
                  <a:srgbClr val="FF0000"/>
                </a:solidFill>
                <a:latin typeface="Calibri"/>
              </a:rPr>
              <a:t>Vo</a:t>
            </a:r>
            <a:r>
              <a:rPr lang="es-ES" spc="-1" dirty="0">
                <a:solidFill>
                  <a:srgbClr val="FF0000"/>
                </a:solidFill>
                <a:latin typeface="Calibri"/>
              </a:rPr>
              <a:t> * (h/</a:t>
            </a:r>
            <a:r>
              <a:rPr lang="es-ES" spc="-1" dirty="0" err="1">
                <a:solidFill>
                  <a:srgbClr val="FF0000"/>
                </a:solidFill>
                <a:latin typeface="Calibri"/>
              </a:rPr>
              <a:t>ho</a:t>
            </a:r>
            <a:r>
              <a:rPr lang="es-ES" spc="-1" dirty="0">
                <a:solidFill>
                  <a:srgbClr val="FF0000"/>
                </a:solidFill>
                <a:latin typeface="Calibri"/>
              </a:rPr>
              <a:t>)</a:t>
            </a:r>
            <a:r>
              <a:rPr lang="el-GR" spc="-1" baseline="30000" dirty="0" smtClean="0">
                <a:solidFill>
                  <a:srgbClr val="FF0000"/>
                </a:solidFill>
                <a:latin typeface="Calibri"/>
              </a:rPr>
              <a:t>α</a:t>
            </a:r>
            <a:endParaRPr lang="es-ES" spc="-1" baseline="30000" dirty="0" smtClean="0">
              <a:solidFill>
                <a:srgbClr val="FF0000"/>
              </a:solidFill>
              <a:latin typeface="Calibri"/>
            </a:endParaRPr>
          </a:p>
          <a:p>
            <a:pPr lvl="2">
              <a:lnSpc>
                <a:spcPct val="120000"/>
              </a:lnSpc>
            </a:pPr>
            <a:r>
              <a:rPr lang="es-ES" spc="-1" dirty="0">
                <a:solidFill>
                  <a:srgbClr val="FF0000"/>
                </a:solidFill>
                <a:latin typeface="Calibri"/>
              </a:rPr>
              <a:t>V(h) = </a:t>
            </a:r>
            <a:r>
              <a:rPr lang="es-ES" spc="-1" dirty="0" smtClean="0">
                <a:solidFill>
                  <a:srgbClr val="FF0000"/>
                </a:solidFill>
                <a:latin typeface="Calibri"/>
              </a:rPr>
              <a:t>VELOCIDAD DEL VIENTO QUE SE DESEA ESTIMAR, A LA ALTURA h DEL SUELO </a:t>
            </a:r>
          </a:p>
          <a:p>
            <a:pPr lvl="2">
              <a:lnSpc>
                <a:spcPct val="120000"/>
              </a:lnSpc>
            </a:pPr>
            <a:r>
              <a:rPr lang="es-ES" spc="-1" dirty="0" err="1" smtClean="0">
                <a:solidFill>
                  <a:srgbClr val="FF0000"/>
                </a:solidFill>
                <a:latin typeface="Calibri"/>
              </a:rPr>
              <a:t>Vo</a:t>
            </a:r>
            <a:r>
              <a:rPr lang="es-ES" spc="-1" dirty="0" smtClean="0">
                <a:solidFill>
                  <a:srgbClr val="FF0000"/>
                </a:solidFill>
                <a:latin typeface="Calibri"/>
              </a:rPr>
              <a:t> </a:t>
            </a:r>
            <a:r>
              <a:rPr lang="es-ES" spc="-1" dirty="0">
                <a:solidFill>
                  <a:srgbClr val="FF0000"/>
                </a:solidFill>
                <a:latin typeface="Calibri"/>
              </a:rPr>
              <a:t>= </a:t>
            </a:r>
            <a:r>
              <a:rPr lang="es-ES" spc="-1" dirty="0" smtClean="0">
                <a:solidFill>
                  <a:srgbClr val="FF0000"/>
                </a:solidFill>
                <a:latin typeface="Calibri"/>
              </a:rPr>
              <a:t>VELOCIDAD DEL VIENTO CONOCIDA A UNA ALTURA </a:t>
            </a:r>
            <a:r>
              <a:rPr lang="es-ES" spc="-1" dirty="0" err="1" smtClean="0">
                <a:solidFill>
                  <a:srgbClr val="FF0000"/>
                </a:solidFill>
                <a:latin typeface="Calibri"/>
              </a:rPr>
              <a:t>ho</a:t>
            </a:r>
            <a:r>
              <a:rPr lang="es-ES" spc="-1" dirty="0" smtClean="0">
                <a:solidFill>
                  <a:srgbClr val="FF0000"/>
                </a:solidFill>
                <a:latin typeface="Calibri"/>
              </a:rPr>
              <a:t> </a:t>
            </a:r>
          </a:p>
          <a:p>
            <a:pPr lvl="2">
              <a:lnSpc>
                <a:spcPct val="120000"/>
              </a:lnSpc>
            </a:pPr>
            <a:r>
              <a:rPr lang="es-ES" spc="-1" dirty="0" smtClean="0">
                <a:solidFill>
                  <a:srgbClr val="FF0000"/>
                </a:solidFill>
                <a:latin typeface="Calibri"/>
              </a:rPr>
              <a:t>h </a:t>
            </a:r>
            <a:r>
              <a:rPr lang="es-ES" spc="-1" dirty="0">
                <a:solidFill>
                  <a:srgbClr val="FF0000"/>
                </a:solidFill>
                <a:latin typeface="Calibri"/>
              </a:rPr>
              <a:t>= </a:t>
            </a:r>
            <a:r>
              <a:rPr lang="es-ES" spc="-1" dirty="0" smtClean="0">
                <a:solidFill>
                  <a:srgbClr val="FF0000"/>
                </a:solidFill>
                <a:latin typeface="Calibri"/>
              </a:rPr>
              <a:t>ALTURA A LA QUE SE QUIERE ESTIMAR LA VELOCIDAD DEL VIENTO </a:t>
            </a:r>
          </a:p>
          <a:p>
            <a:pPr lvl="2">
              <a:lnSpc>
                <a:spcPct val="120000"/>
              </a:lnSpc>
            </a:pPr>
            <a:r>
              <a:rPr lang="es-ES" spc="-1" dirty="0" err="1" smtClean="0">
                <a:solidFill>
                  <a:srgbClr val="FF0000"/>
                </a:solidFill>
                <a:latin typeface="Calibri"/>
              </a:rPr>
              <a:t>ho</a:t>
            </a:r>
            <a:r>
              <a:rPr lang="es-ES" spc="-1" dirty="0" smtClean="0">
                <a:solidFill>
                  <a:srgbClr val="FF0000"/>
                </a:solidFill>
                <a:latin typeface="Calibri"/>
              </a:rPr>
              <a:t> </a:t>
            </a:r>
            <a:r>
              <a:rPr lang="es-ES" spc="-1" dirty="0">
                <a:solidFill>
                  <a:srgbClr val="FF0000"/>
                </a:solidFill>
                <a:latin typeface="Calibri"/>
              </a:rPr>
              <a:t>= </a:t>
            </a:r>
            <a:r>
              <a:rPr lang="es-ES" spc="-1" dirty="0" smtClean="0">
                <a:solidFill>
                  <a:srgbClr val="FF0000"/>
                </a:solidFill>
                <a:latin typeface="Calibri"/>
              </a:rPr>
              <a:t>ALTURA DE REFERENCIA </a:t>
            </a:r>
          </a:p>
          <a:p>
            <a:pPr lvl="2">
              <a:lnSpc>
                <a:spcPct val="120000"/>
              </a:lnSpc>
            </a:pPr>
            <a:r>
              <a:rPr lang="el-GR" spc="-1" dirty="0">
                <a:solidFill>
                  <a:srgbClr val="FF0000"/>
                </a:solidFill>
                <a:latin typeface="Calibri"/>
              </a:rPr>
              <a:t>α </a:t>
            </a:r>
            <a:r>
              <a:rPr lang="es-ES" spc="-1" dirty="0" smtClean="0">
                <a:solidFill>
                  <a:srgbClr val="FF0000"/>
                </a:solidFill>
                <a:latin typeface="Calibri"/>
              </a:rPr>
              <a:t>= VALOR QUE DEPENDE DE LA RUGOSIDAD EXISTENTE EN EL EMPLAZAMIENTO </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11</a:t>
            </a:fld>
            <a:endParaRPr lang="es-ES" dirty="0"/>
          </a:p>
        </p:txBody>
      </p:sp>
    </p:spTree>
    <p:extLst>
      <p:ext uri="{BB962C8B-B14F-4D97-AF65-F5344CB8AC3E}">
        <p14:creationId xmlns:p14="http://schemas.microsoft.com/office/powerpoint/2010/main" val="1480679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5">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25">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25">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2.1. EL VIENTO:</a:t>
            </a:r>
          </a:p>
          <a:p>
            <a:pPr>
              <a:lnSpc>
                <a:spcPct val="110000"/>
              </a:lnSpc>
            </a:pPr>
            <a:r>
              <a:rPr lang="es-ES" sz="2000" spc="-1" dirty="0" smtClean="0">
                <a:latin typeface="Calibri"/>
              </a:rPr>
              <a:t>¿QUÉ ES NECESARIO ANALIZAR PARA CONOCER EL VIENTO QUE HARÁ EN UN PUNTO DETERMINADO?</a:t>
            </a:r>
          </a:p>
          <a:p>
            <a:pPr lvl="1">
              <a:lnSpc>
                <a:spcPct val="120000"/>
              </a:lnSpc>
            </a:pPr>
            <a:r>
              <a:rPr lang="es-ES" spc="-1" dirty="0" smtClean="0">
                <a:solidFill>
                  <a:srgbClr val="FF0000"/>
                </a:solidFill>
                <a:latin typeface="Calibri"/>
              </a:rPr>
              <a:t>SE DEBEN ANALIZAR TANTO LOS VIENTOS GLOBALES COMO LOS LOCALES.</a:t>
            </a:r>
          </a:p>
          <a:p>
            <a:pPr lvl="1">
              <a:lnSpc>
                <a:spcPct val="120000"/>
              </a:lnSpc>
            </a:pPr>
            <a:r>
              <a:rPr lang="es-ES" spc="-1" dirty="0" smtClean="0">
                <a:solidFill>
                  <a:srgbClr val="FF0000"/>
                </a:solidFill>
                <a:latin typeface="Calibri"/>
              </a:rPr>
              <a:t> A VECES SERÁN LOS PRIMEROS LOS QUE PREDOMINEN SOBRE LOS SEGUNDOS, Y OTRAS, AL REVÉS.</a:t>
            </a:r>
          </a:p>
          <a:p>
            <a:pPr>
              <a:lnSpc>
                <a:spcPct val="120000"/>
              </a:lnSpc>
            </a:pPr>
            <a:r>
              <a:rPr lang="es-ES" sz="2000" spc="-1" dirty="0" smtClean="0">
                <a:latin typeface="Calibri"/>
              </a:rPr>
              <a:t>¿QUÉ DOS VALORES SON CALVES PARA ANALIZAR EL VIENTO?</a:t>
            </a:r>
          </a:p>
          <a:p>
            <a:pPr marL="742950" lvl="1" indent="-285750">
              <a:lnSpc>
                <a:spcPct val="120000"/>
              </a:lnSpc>
              <a:buFont typeface="Arial" panose="020B0604020202020204" pitchFamily="34" charset="0"/>
              <a:buChar char="•"/>
            </a:pPr>
            <a:r>
              <a:rPr lang="es-ES" spc="-1" dirty="0" smtClean="0">
                <a:solidFill>
                  <a:srgbClr val="FF0000"/>
                </a:solidFill>
                <a:latin typeface="Calibri"/>
              </a:rPr>
              <a:t>SU VELOCIDAD: MEDIDA CON UN ANEMÓMETRO</a:t>
            </a:r>
          </a:p>
          <a:p>
            <a:pPr marL="742950" lvl="1" indent="-285750">
              <a:lnSpc>
                <a:spcPct val="120000"/>
              </a:lnSpc>
              <a:buFont typeface="Arial" panose="020B0604020202020204" pitchFamily="34" charset="0"/>
              <a:buChar char="•"/>
            </a:pPr>
            <a:r>
              <a:rPr lang="es-ES" spc="-1" dirty="0" smtClean="0">
                <a:solidFill>
                  <a:srgbClr val="FF0000"/>
                </a:solidFill>
                <a:latin typeface="Calibri"/>
              </a:rPr>
              <a:t>SU DIRECCIÓN: MEDIDA CON UNA VELETA</a:t>
            </a:r>
          </a:p>
          <a:p>
            <a:pPr lvl="1">
              <a:lnSpc>
                <a:spcPct val="120000"/>
              </a:lnSpc>
            </a:pPr>
            <a:r>
              <a:rPr lang="es-ES" spc="-1" dirty="0" smtClean="0">
                <a:solidFill>
                  <a:srgbClr val="FF0000"/>
                </a:solidFill>
                <a:latin typeface="Calibri"/>
              </a:rPr>
              <a:t>NO TODO EL VIENTO SIRVE PARA GENERAR ENERGÍA. </a:t>
            </a:r>
          </a:p>
          <a:p>
            <a:pPr>
              <a:lnSpc>
                <a:spcPct val="120000"/>
              </a:lnSpc>
            </a:pPr>
            <a:r>
              <a:rPr lang="es-ES" sz="2000" b="1" spc="-1" dirty="0" smtClean="0">
                <a:latin typeface="Calibri"/>
              </a:rPr>
              <a:t>B) CUANTA ENERGÍA POSEE EL VIENTO:</a:t>
            </a:r>
          </a:p>
          <a:p>
            <a:pPr>
              <a:lnSpc>
                <a:spcPct val="120000"/>
              </a:lnSpc>
            </a:pPr>
            <a:r>
              <a:rPr lang="es-ES" sz="2000" spc="-1" dirty="0" smtClean="0">
                <a:latin typeface="Calibri"/>
              </a:rPr>
              <a:t>¿CUANTA ENERGÍA POSEE EL VIENTO?</a:t>
            </a:r>
          </a:p>
          <a:p>
            <a:pPr lvl="1">
              <a:lnSpc>
                <a:spcPct val="120000"/>
              </a:lnSpc>
            </a:pPr>
            <a:r>
              <a:rPr lang="es-ES" spc="-1" dirty="0" smtClean="0">
                <a:solidFill>
                  <a:srgbClr val="FF0000"/>
                </a:solidFill>
                <a:latin typeface="Calibri"/>
              </a:rPr>
              <a:t>APROXIMADAMENTE EL 2% DE LA ENERGÍA QUE LLEGA DEL SOL SE TRANSFORMA EN ENERGÍA CINÉTICA DE LOS VIENTOS ATMOSFÉRICOS. </a:t>
            </a:r>
          </a:p>
          <a:p>
            <a:pPr lvl="1">
              <a:lnSpc>
                <a:spcPct val="120000"/>
              </a:lnSpc>
            </a:pPr>
            <a:r>
              <a:rPr lang="es-ES" spc="-1" dirty="0" smtClean="0">
                <a:solidFill>
                  <a:srgbClr val="FF0000"/>
                </a:solidFill>
                <a:latin typeface="Calibri"/>
              </a:rPr>
              <a:t>EL 35% DE ESTA ENERGÍA SE DISIPA EN LA CAPA ATMOSFÉRICA A TAN SOLO UN KILÓMETRO POR ENCIMA DEL SUELO. </a:t>
            </a:r>
          </a:p>
          <a:p>
            <a:pPr lvl="1">
              <a:lnSpc>
                <a:spcPct val="120000"/>
              </a:lnSpc>
            </a:pPr>
            <a:r>
              <a:rPr lang="es-ES" spc="-1" dirty="0" smtClean="0">
                <a:solidFill>
                  <a:srgbClr val="FF0000"/>
                </a:solidFill>
                <a:latin typeface="Calibri"/>
              </a:rPr>
              <a:t>DEL RESTO SE ESTIMA QUE POR SU ALEATORIEDAD Y DISPERSIÓN SOLO PODRÍA SER UTILIZADA 1/13 PARTE</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12</a:t>
            </a:fld>
            <a:endParaRPr lang="es-ES" dirty="0"/>
          </a:p>
        </p:txBody>
      </p:sp>
    </p:spTree>
    <p:extLst>
      <p:ext uri="{BB962C8B-B14F-4D97-AF65-F5344CB8AC3E}">
        <p14:creationId xmlns:p14="http://schemas.microsoft.com/office/powerpoint/2010/main" val="2250264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2.1. EL VIENTO:</a:t>
            </a:r>
          </a:p>
          <a:p>
            <a:pPr>
              <a:lnSpc>
                <a:spcPct val="120000"/>
              </a:lnSpc>
            </a:pPr>
            <a:r>
              <a:rPr lang="es-ES" sz="2000" b="1" spc="-1" dirty="0" smtClean="0">
                <a:latin typeface="Calibri"/>
              </a:rPr>
              <a:t>B) CUANTA ENERGÍA POSEE EL VIENTO:</a:t>
            </a:r>
          </a:p>
          <a:p>
            <a:pPr>
              <a:lnSpc>
                <a:spcPct val="120000"/>
              </a:lnSpc>
            </a:pPr>
            <a:r>
              <a:rPr lang="es-ES" sz="2000" spc="-1" dirty="0" smtClean="0">
                <a:latin typeface="Calibri"/>
              </a:rPr>
              <a:t>¿CÓMO SE APROVECHA EL VIENTO PARA GENERAR ENERGÍA ELÉCTRICA?</a:t>
            </a:r>
          </a:p>
          <a:p>
            <a:pPr lvl="1">
              <a:lnSpc>
                <a:spcPct val="120000"/>
              </a:lnSpc>
            </a:pPr>
            <a:r>
              <a:rPr lang="es-ES" spc="-1" dirty="0" smtClean="0">
                <a:solidFill>
                  <a:srgbClr val="FF0000"/>
                </a:solidFill>
                <a:latin typeface="Calibri"/>
              </a:rPr>
              <a:t>LA MASA DE AIRE EN MOVIMIENTO ES ENERGÍA CINÉTICA QUE PUEDE SER TRANSFORMADA EN ENERGÍA ELÉC-TRICA. </a:t>
            </a:r>
          </a:p>
          <a:p>
            <a:pPr lvl="1">
              <a:lnSpc>
                <a:spcPct val="120000"/>
              </a:lnSpc>
            </a:pPr>
            <a:r>
              <a:rPr lang="es-ES" spc="-1" dirty="0" smtClean="0">
                <a:solidFill>
                  <a:srgbClr val="FF0000"/>
                </a:solidFill>
                <a:latin typeface="Calibri"/>
              </a:rPr>
              <a:t>AL INCIDIR EL VIENTO SOBRE LAS PALAS DE UNA AEROTURBINA SE PRODUCE UN TRABAJO MECÁNICO DE ROTACIÓN QUE MUEVE A SU VEZ UN GENERADOR PARA PRODUCIR ELECTRICIDAD. </a:t>
            </a:r>
          </a:p>
          <a:p>
            <a:pPr>
              <a:lnSpc>
                <a:spcPct val="120000"/>
              </a:lnSpc>
            </a:pPr>
            <a:r>
              <a:rPr lang="es-ES" sz="2000" spc="-1" dirty="0" smtClean="0">
                <a:latin typeface="Calibri"/>
              </a:rPr>
              <a:t>¿DE QUÉ TRES PARÁMETROS DEPENDERÁ LA CANTIDAD DE ENERGÍA QUE CONTIENE EL VIENTO ANTES DE PASAR POR UN ROTOR EN MOVIMIENTO?</a:t>
            </a:r>
          </a:p>
          <a:p>
            <a:pPr marL="742950" lvl="1" indent="-285750">
              <a:lnSpc>
                <a:spcPct val="120000"/>
              </a:lnSpc>
              <a:buFont typeface="Arial" panose="020B0604020202020204" pitchFamily="34" charset="0"/>
              <a:buChar char="•"/>
            </a:pPr>
            <a:r>
              <a:rPr lang="es-ES" spc="-1" dirty="0" smtClean="0">
                <a:solidFill>
                  <a:srgbClr val="FF0000"/>
                </a:solidFill>
                <a:latin typeface="Calibri"/>
              </a:rPr>
              <a:t>LA VELOCIDAD DEL VIENTO INCIDENTE</a:t>
            </a:r>
          </a:p>
          <a:p>
            <a:pPr marL="742950" lvl="1" indent="-285750">
              <a:lnSpc>
                <a:spcPct val="120000"/>
              </a:lnSpc>
              <a:buFont typeface="Arial" panose="020B0604020202020204" pitchFamily="34" charset="0"/>
              <a:buChar char="•"/>
            </a:pPr>
            <a:r>
              <a:rPr lang="es-ES" spc="-1" dirty="0" smtClean="0">
                <a:solidFill>
                  <a:srgbClr val="FF0000"/>
                </a:solidFill>
                <a:latin typeface="Calibri"/>
              </a:rPr>
              <a:t>LA DENSIDAD DEL AIRE</a:t>
            </a:r>
          </a:p>
          <a:p>
            <a:pPr marL="742950" lvl="1" indent="-285750">
              <a:lnSpc>
                <a:spcPct val="120000"/>
              </a:lnSpc>
              <a:buFont typeface="Arial" panose="020B0604020202020204" pitchFamily="34" charset="0"/>
              <a:buChar char="•"/>
            </a:pPr>
            <a:r>
              <a:rPr lang="es-ES" spc="-1" dirty="0" smtClean="0">
                <a:solidFill>
                  <a:srgbClr val="FF0000"/>
                </a:solidFill>
                <a:latin typeface="Calibri"/>
              </a:rPr>
              <a:t>EL ÁREA BARRIDA POR EL ROTOR.</a:t>
            </a:r>
            <a:endParaRPr lang="es-ES" spc="-1" dirty="0">
              <a:solidFill>
                <a:srgbClr val="FF0000"/>
              </a:solidFill>
              <a:latin typeface="Calibri"/>
            </a:endParaRPr>
          </a:p>
          <a:p>
            <a:pPr>
              <a:lnSpc>
                <a:spcPct val="120000"/>
              </a:lnSpc>
            </a:pPr>
            <a:r>
              <a:rPr lang="es-ES" sz="2000" spc="-1" dirty="0" smtClean="0">
                <a:latin typeface="Calibri"/>
              </a:rPr>
              <a:t>¿POR QUÉ LA VELOCIDAD A LA QUE EL AIRE PASE POR LAS PALAS RESULTA DETERMINANTE?</a:t>
            </a:r>
          </a:p>
          <a:p>
            <a:pPr lvl="1">
              <a:lnSpc>
                <a:spcPct val="120000"/>
              </a:lnSpc>
            </a:pPr>
            <a:r>
              <a:rPr lang="es-ES" spc="-1" dirty="0" smtClean="0">
                <a:solidFill>
                  <a:srgbClr val="FF0000"/>
                </a:solidFill>
                <a:latin typeface="Calibri"/>
              </a:rPr>
              <a:t>PORQUE LA ENERGÍA CINÉTICA DEL VIENTO AUMENTA PROPORCIONALMENTE AL CUBO DE LA VELOCIDAD A LA QUE SE MUEVE.  </a:t>
            </a:r>
          </a:p>
          <a:p>
            <a:pPr lvl="1">
              <a:lnSpc>
                <a:spcPct val="120000"/>
              </a:lnSpc>
            </a:pPr>
            <a:r>
              <a:rPr lang="es-ES" spc="-1" dirty="0" smtClean="0">
                <a:solidFill>
                  <a:srgbClr val="FF0000"/>
                </a:solidFill>
                <a:latin typeface="Calibri"/>
              </a:rPr>
              <a:t>POR EJEMPLO: SI LA VELOCIDAD SE DUPLICA, LA ENERGÍA SERÁ OCHO VECES MAYOR (2</a:t>
            </a:r>
            <a:r>
              <a:rPr lang="es-ES" spc="-1" baseline="30000" dirty="0" smtClean="0">
                <a:solidFill>
                  <a:srgbClr val="FF0000"/>
                </a:solidFill>
                <a:latin typeface="Calibri"/>
              </a:rPr>
              <a:t>3</a:t>
            </a:r>
            <a:r>
              <a:rPr lang="es-ES" spc="-1" dirty="0" smtClean="0">
                <a:solidFill>
                  <a:srgbClr val="FF0000"/>
                </a:solidFill>
                <a:latin typeface="Calibri"/>
              </a:rPr>
              <a:t>).</a:t>
            </a:r>
            <a:endParaRPr lang="es-ES" spc="-1" dirty="0">
              <a:solidFill>
                <a:srgbClr val="FF0000"/>
              </a:solidFill>
              <a:latin typeface="Calibri"/>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13</a:t>
            </a:fld>
            <a:endParaRPr lang="es-ES" dirty="0"/>
          </a:p>
        </p:txBody>
      </p:sp>
    </p:spTree>
    <p:extLst>
      <p:ext uri="{BB962C8B-B14F-4D97-AF65-F5344CB8AC3E}">
        <p14:creationId xmlns:p14="http://schemas.microsoft.com/office/powerpoint/2010/main" val="2418748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2.1. EL VIENTO:</a:t>
            </a:r>
          </a:p>
          <a:p>
            <a:pPr>
              <a:lnSpc>
                <a:spcPct val="120000"/>
              </a:lnSpc>
            </a:pPr>
            <a:r>
              <a:rPr lang="es-ES" sz="2000" b="1" spc="-1" dirty="0" smtClean="0">
                <a:latin typeface="Calibri"/>
              </a:rPr>
              <a:t>B) CUANTA ENERGÍA POSEE EL VIENTO:</a:t>
            </a:r>
          </a:p>
          <a:p>
            <a:pPr>
              <a:lnSpc>
                <a:spcPct val="120000"/>
              </a:lnSpc>
            </a:pPr>
            <a:r>
              <a:rPr lang="es-ES" sz="2000" spc="-1" dirty="0" smtClean="0">
                <a:latin typeface="Calibri"/>
              </a:rPr>
              <a:t>¿POR QUÉ LA DENSIDAD DEL AIRE ES TAN IMPORTANTE EN LA DETERMINACIÓN DE LA CANTIDAD DE ENERGÍA QUE CONTIENE EL VIENTO?</a:t>
            </a:r>
          </a:p>
          <a:p>
            <a:pPr lvl="1">
              <a:lnSpc>
                <a:spcPct val="120000"/>
              </a:lnSpc>
            </a:pPr>
            <a:r>
              <a:rPr lang="es-ES" spc="-1" dirty="0" smtClean="0">
                <a:solidFill>
                  <a:srgbClr val="FF0000"/>
                </a:solidFill>
                <a:latin typeface="Calibri"/>
              </a:rPr>
              <a:t>PORQUE LA ENERGÍA CONTENIDA EN EL VIENTO AUMENTA DE FORMA PROPORCIONAL A LA MASA POR UNIDAD DE VOLUMEN DE AIRE, QUE EN CONDICIONES NORMALES (A NIVEL DEL MAR, A UNA PRESIÓN ATMOSFÉRICA DE 1.013 MILIBARES Y A UNA TEMPERATURA DE 15 °C) ES DE 1,225 KILOGRAMOS POR CADA METRO CÚBICO. </a:t>
            </a:r>
          </a:p>
          <a:p>
            <a:pPr lvl="1">
              <a:lnSpc>
                <a:spcPct val="120000"/>
              </a:lnSpc>
            </a:pPr>
            <a:r>
              <a:rPr lang="es-ES" spc="-1" dirty="0" smtClean="0">
                <a:solidFill>
                  <a:srgbClr val="FF0000"/>
                </a:solidFill>
                <a:latin typeface="Calibri"/>
              </a:rPr>
              <a:t>ESTO QUIERE DECIR QUE, CUANDO EL AIRE SE ENFRÍE Y AUMENTE DE PESO AL VOLVERSE MÁS DENSO, TRANSFERIRÁ MÁS ENERGÍA AL AEROGENERADOR. </a:t>
            </a:r>
          </a:p>
          <a:p>
            <a:pPr lvl="1">
              <a:lnSpc>
                <a:spcPct val="120000"/>
              </a:lnSpc>
            </a:pPr>
            <a:r>
              <a:rPr lang="es-ES" spc="-1" dirty="0" smtClean="0">
                <a:solidFill>
                  <a:srgbClr val="FF0000"/>
                </a:solidFill>
                <a:latin typeface="Calibri"/>
              </a:rPr>
              <a:t>POR EL CONTRARIO, CUANDO EL AIRE SE CALIENTE O CUANDO SE ASCIENDE EN ALTITUD, SERÁ MENOR LA ENERGÍA CINÉTICA QUE LLEGUE A LA TURBINA.</a:t>
            </a:r>
          </a:p>
          <a:p>
            <a:pPr>
              <a:lnSpc>
                <a:spcPct val="120000"/>
              </a:lnSpc>
            </a:pPr>
            <a:r>
              <a:rPr lang="es-ES" sz="2000" spc="-1" dirty="0" smtClean="0">
                <a:latin typeface="Calibri"/>
              </a:rPr>
              <a:t>¿POR QUÉ EL ÁREA BARRIDA POR EL ROTOR ES IMPORTANTE?</a:t>
            </a:r>
          </a:p>
          <a:p>
            <a:pPr lvl="1">
              <a:lnSpc>
                <a:spcPct val="120000"/>
              </a:lnSpc>
            </a:pPr>
            <a:r>
              <a:rPr lang="es-ES" spc="-1" dirty="0" smtClean="0">
                <a:solidFill>
                  <a:srgbClr val="FF0000"/>
                </a:solidFill>
                <a:latin typeface="Calibri"/>
              </a:rPr>
              <a:t>PORQUE CUANTO MÁS AIRE EN MOVIMIENTO SEA CAPAZ DE CAPTURAR UN AEROGENERADOR MÁS ENERGÍA CINÉTICA ENCONTRARÁ. </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14</a:t>
            </a:fld>
            <a:endParaRPr lang="es-ES" dirty="0"/>
          </a:p>
        </p:txBody>
      </p:sp>
    </p:spTree>
    <p:extLst>
      <p:ext uri="{BB962C8B-B14F-4D97-AF65-F5344CB8AC3E}">
        <p14:creationId xmlns:p14="http://schemas.microsoft.com/office/powerpoint/2010/main" val="1401371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a:lnSpc>
                <a:spcPct val="110000"/>
              </a:lnSpc>
            </a:pPr>
            <a:r>
              <a:rPr lang="es-ES" sz="2800" b="1" spc="-1" dirty="0" smtClean="0">
                <a:latin typeface="Calibri"/>
              </a:rPr>
              <a:t>2.1. EL VIENTO:</a:t>
            </a:r>
          </a:p>
          <a:p>
            <a:pPr>
              <a:lnSpc>
                <a:spcPct val="120000"/>
              </a:lnSpc>
            </a:pPr>
            <a:r>
              <a:rPr lang="es-ES" sz="2000" b="1" spc="-1" dirty="0" smtClean="0">
                <a:latin typeface="Calibri"/>
              </a:rPr>
              <a:t>B) CUANTA ENERGÍA POSEE EL VIENTO:</a:t>
            </a:r>
          </a:p>
          <a:p>
            <a:pPr>
              <a:lnSpc>
                <a:spcPct val="120000"/>
              </a:lnSpc>
            </a:pPr>
            <a:r>
              <a:rPr lang="es-ES" sz="2000" spc="-1" dirty="0" smtClean="0">
                <a:latin typeface="Calibri"/>
              </a:rPr>
              <a:t>¿CÓMO SE PUEDE CUANTIFICAR LA CANTIDAD DE ENERGÍA CONTENIDA EN EL VIENTO ANTES DE PASAR A TRAVÉS DE UN ROTOR?</a:t>
            </a:r>
          </a:p>
          <a:p>
            <a:pPr lvl="1">
              <a:lnSpc>
                <a:spcPct val="120000"/>
              </a:lnSpc>
            </a:pPr>
            <a:r>
              <a:rPr lang="es-ES" spc="-1" dirty="0" smtClean="0">
                <a:solidFill>
                  <a:srgbClr val="FF0000"/>
                </a:solidFill>
                <a:latin typeface="Calibri"/>
              </a:rPr>
              <a:t>MEDIANTE LA SIGUIENTE EXPRESIÓN:</a:t>
            </a:r>
          </a:p>
          <a:p>
            <a:pPr lvl="1" algn="ctr">
              <a:lnSpc>
                <a:spcPct val="120000"/>
              </a:lnSpc>
            </a:pPr>
            <a:r>
              <a:rPr lang="es-ES" spc="-1" dirty="0">
                <a:solidFill>
                  <a:srgbClr val="FF0000"/>
                </a:solidFill>
                <a:latin typeface="Calibri"/>
              </a:rPr>
              <a:t>P = 1/2 </a:t>
            </a:r>
            <a:r>
              <a:rPr lang="el-GR" spc="-1" dirty="0">
                <a:solidFill>
                  <a:srgbClr val="FF0000"/>
                </a:solidFill>
                <a:latin typeface="Calibri"/>
              </a:rPr>
              <a:t>ρ </a:t>
            </a:r>
            <a:r>
              <a:rPr lang="es-ES" spc="-1" dirty="0">
                <a:solidFill>
                  <a:srgbClr val="FF0000"/>
                </a:solidFill>
                <a:latin typeface="Calibri"/>
              </a:rPr>
              <a:t>S V</a:t>
            </a:r>
            <a:r>
              <a:rPr lang="es-ES" spc="-1" baseline="30000" dirty="0">
                <a:solidFill>
                  <a:srgbClr val="FF0000"/>
                </a:solidFill>
                <a:latin typeface="Calibri"/>
              </a:rPr>
              <a:t>3</a:t>
            </a:r>
            <a:r>
              <a:rPr lang="es-ES" spc="-1" dirty="0">
                <a:solidFill>
                  <a:srgbClr val="FF0000"/>
                </a:solidFill>
                <a:latin typeface="Calibri"/>
              </a:rPr>
              <a:t> </a:t>
            </a:r>
            <a:endParaRPr lang="es-ES" spc="-1" dirty="0" smtClean="0">
              <a:solidFill>
                <a:srgbClr val="FF0000"/>
              </a:solidFill>
              <a:latin typeface="Calibri"/>
            </a:endParaRPr>
          </a:p>
          <a:p>
            <a:pPr lvl="3">
              <a:lnSpc>
                <a:spcPct val="120000"/>
              </a:lnSpc>
            </a:pPr>
            <a:r>
              <a:rPr lang="es-ES" spc="-1" dirty="0">
                <a:solidFill>
                  <a:srgbClr val="FF0000"/>
                </a:solidFill>
                <a:latin typeface="Calibri"/>
              </a:rPr>
              <a:t>P = potencia en vatios (W) </a:t>
            </a:r>
            <a:endParaRPr lang="es-ES" spc="-1" dirty="0" smtClean="0">
              <a:solidFill>
                <a:srgbClr val="FF0000"/>
              </a:solidFill>
              <a:latin typeface="Calibri"/>
            </a:endParaRPr>
          </a:p>
          <a:p>
            <a:pPr lvl="3">
              <a:lnSpc>
                <a:spcPct val="120000"/>
              </a:lnSpc>
            </a:pPr>
            <a:r>
              <a:rPr lang="es-ES" spc="-1" dirty="0">
                <a:solidFill>
                  <a:srgbClr val="FF0000"/>
                </a:solidFill>
                <a:latin typeface="Calibri"/>
              </a:rPr>
              <a:t>ρ = densidad del aire en kg/m3 </a:t>
            </a:r>
            <a:endParaRPr lang="es-ES" spc="-1" dirty="0" smtClean="0">
              <a:solidFill>
                <a:srgbClr val="FF0000"/>
              </a:solidFill>
              <a:latin typeface="Calibri"/>
            </a:endParaRPr>
          </a:p>
          <a:p>
            <a:pPr lvl="3">
              <a:lnSpc>
                <a:spcPct val="120000"/>
              </a:lnSpc>
            </a:pPr>
            <a:r>
              <a:rPr lang="es-ES" spc="-1" dirty="0">
                <a:solidFill>
                  <a:srgbClr val="FF0000"/>
                </a:solidFill>
                <a:latin typeface="Calibri"/>
              </a:rPr>
              <a:t>S = superficie o área barrida por el rotor en m2 </a:t>
            </a:r>
          </a:p>
          <a:p>
            <a:pPr lvl="3">
              <a:lnSpc>
                <a:spcPct val="120000"/>
              </a:lnSpc>
            </a:pPr>
            <a:r>
              <a:rPr lang="es-ES" spc="-1" dirty="0">
                <a:solidFill>
                  <a:srgbClr val="FF0000"/>
                </a:solidFill>
                <a:latin typeface="Calibri"/>
              </a:rPr>
              <a:t>V = velocidad del viento en m/s </a:t>
            </a:r>
            <a:endParaRPr lang="es-ES" spc="-1" dirty="0" smtClean="0">
              <a:solidFill>
                <a:srgbClr val="FF0000"/>
              </a:solidFill>
              <a:latin typeface="Calibri"/>
            </a:endParaRPr>
          </a:p>
          <a:p>
            <a:pPr>
              <a:lnSpc>
                <a:spcPct val="120000"/>
              </a:lnSpc>
            </a:pPr>
            <a:r>
              <a:rPr lang="es-ES" sz="2000" spc="-1" dirty="0" smtClean="0">
                <a:latin typeface="Calibri"/>
              </a:rPr>
              <a:t>¿SE PUEDE EXTRAER TODA LA ENERGÍA CINÉTICA CONTENIDA EN EL VIENTO?</a:t>
            </a:r>
          </a:p>
          <a:p>
            <a:pPr lvl="1">
              <a:lnSpc>
                <a:spcPct val="120000"/>
              </a:lnSpc>
            </a:pPr>
            <a:r>
              <a:rPr lang="es-ES" spc="-1" dirty="0" smtClean="0">
                <a:solidFill>
                  <a:srgbClr val="FF0000"/>
                </a:solidFill>
                <a:latin typeface="Calibri"/>
              </a:rPr>
              <a:t>AUNQUE LA ENERGÍA CINÉTICA CONTENIDA EN EL VIENTO ES MUY GRANDE. SIN EMBARGO, NO PUEDE SER EXTRAÍDA TODA POR LOS AEROGENERADORES. </a:t>
            </a:r>
          </a:p>
          <a:p>
            <a:pPr>
              <a:lnSpc>
                <a:spcPct val="120000"/>
              </a:lnSpc>
            </a:pPr>
            <a:r>
              <a:rPr lang="es-ES" sz="2000" spc="-1" dirty="0">
                <a:latin typeface="Calibri"/>
              </a:rPr>
              <a:t>¿CUÁL ES EL MOTIVO?</a:t>
            </a:r>
          </a:p>
          <a:p>
            <a:pPr marL="742950" lvl="1" indent="-285750">
              <a:lnSpc>
                <a:spcPct val="120000"/>
              </a:lnSpc>
              <a:buFont typeface="Arial" panose="020B0604020202020204" pitchFamily="34" charset="0"/>
              <a:buChar char="•"/>
            </a:pPr>
            <a:r>
              <a:rPr lang="es-ES" spc="-1" dirty="0">
                <a:solidFill>
                  <a:srgbClr val="FF0000"/>
                </a:solidFill>
                <a:latin typeface="Calibri"/>
              </a:rPr>
              <a:t>PRIMERO PORQUE ESTO IMPLICARÍA DETENER POR COMPLETO EL VIENTO, LO QUE IMPEDIRÍA QUE ÉSTE PASARA DE FORMA CONTINUA A TRAVÉS DE LAS PALAS DE LA TURBINA; DE HECHO, PUEDE TEÓRICAMENTE OBTENERSE, COMO MÁXIMO, EL 59% DE LA ENERGÍA QUE LLEGA AL ROTOR.</a:t>
            </a:r>
          </a:p>
          <a:p>
            <a:pPr marL="742950" lvl="1" indent="-285750">
              <a:lnSpc>
                <a:spcPct val="120000"/>
              </a:lnSpc>
              <a:buFont typeface="Arial" panose="020B0604020202020204" pitchFamily="34" charset="0"/>
              <a:buChar char="•"/>
            </a:pPr>
            <a:r>
              <a:rPr lang="es-ES" spc="-1" dirty="0">
                <a:solidFill>
                  <a:srgbClr val="FF0000"/>
                </a:solidFill>
                <a:latin typeface="Calibri"/>
              </a:rPr>
              <a:t>SEGUNDO, PORQUE TAMBIÉN SE PIERDE PARTE EN EL PROCESO DE TRANSFORMACIÓN DE LA ENERGÍA EN LA MÁQUINA. </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15</a:t>
            </a:fld>
            <a:endParaRPr lang="es-ES" dirty="0"/>
          </a:p>
        </p:txBody>
      </p:sp>
    </p:spTree>
    <p:extLst>
      <p:ext uri="{BB962C8B-B14F-4D97-AF65-F5344CB8AC3E}">
        <p14:creationId xmlns:p14="http://schemas.microsoft.com/office/powerpoint/2010/main" val="281281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5">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2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2.1. EL VIENTO:</a:t>
            </a:r>
          </a:p>
          <a:p>
            <a:pPr>
              <a:lnSpc>
                <a:spcPct val="120000"/>
              </a:lnSpc>
            </a:pPr>
            <a:r>
              <a:rPr lang="es-ES" sz="2000" b="1" spc="-1" dirty="0" smtClean="0">
                <a:latin typeface="Calibri"/>
              </a:rPr>
              <a:t>B) CUANTA ENERGÍA POSEE EL VIENTO:</a:t>
            </a:r>
          </a:p>
          <a:p>
            <a:pPr>
              <a:lnSpc>
                <a:spcPct val="120000"/>
              </a:lnSpc>
            </a:pPr>
            <a:r>
              <a:rPr lang="es-ES" sz="2000" spc="-1" dirty="0" smtClean="0">
                <a:latin typeface="Calibri"/>
              </a:rPr>
              <a:t>EN LA ACTUALIDAD, ¿QUÉ PORCENTAJE ES CAPAZ DE APROVECHAR UN AEROGENERADOR?</a:t>
            </a:r>
          </a:p>
          <a:p>
            <a:pPr lvl="1">
              <a:lnSpc>
                <a:spcPct val="120000"/>
              </a:lnSpc>
            </a:pPr>
            <a:r>
              <a:rPr lang="es-ES" spc="-1" dirty="0" smtClean="0">
                <a:solidFill>
                  <a:srgbClr val="FF0000"/>
                </a:solidFill>
                <a:latin typeface="Calibri"/>
              </a:rPr>
              <a:t>HOY EN DÍA, UN AEROGENERADOR APROVECHA CERCA DEL 40% DE LA ENERGÍA ALMACENADA EN EL VIENTO. </a:t>
            </a:r>
          </a:p>
          <a:p>
            <a:pPr>
              <a:lnSpc>
                <a:spcPct val="120000"/>
              </a:lnSpc>
            </a:pPr>
            <a:r>
              <a:rPr lang="es-ES" sz="2000" spc="-1" dirty="0" smtClean="0">
                <a:latin typeface="Calibri"/>
              </a:rPr>
              <a:t>¿CUÁL ES EL PRINCIPAL INCONVENIENTE A LA HORA DE PRODUCIR ENERGÍA A PARTIR DEL VIENTO?</a:t>
            </a:r>
          </a:p>
          <a:p>
            <a:pPr lvl="1">
              <a:lnSpc>
                <a:spcPct val="120000"/>
              </a:lnSpc>
            </a:pPr>
            <a:r>
              <a:rPr lang="es-ES" spc="-1" dirty="0" smtClean="0">
                <a:solidFill>
                  <a:srgbClr val="FF0000"/>
                </a:solidFill>
                <a:latin typeface="Calibri"/>
              </a:rPr>
              <a:t>QUE ÉSTE NO ES UN RECURSO DEL QUE SE PUEDA DISPONER DE FORMA CONSTANTE. IGUAL APARECE QUE DESAPARECE. </a:t>
            </a:r>
          </a:p>
          <a:p>
            <a:pPr lvl="1">
              <a:lnSpc>
                <a:spcPct val="120000"/>
              </a:lnSpc>
            </a:pPr>
            <a:r>
              <a:rPr lang="es-ES" spc="-1" dirty="0" smtClean="0">
                <a:solidFill>
                  <a:srgbClr val="FF0000"/>
                </a:solidFill>
                <a:latin typeface="Calibri"/>
              </a:rPr>
              <a:t>ESTO RESULTA ESPECIALMENTE PROBLEMÁTICO PARA GESTIONAR LA OFERTA DE ENERGÍA DENTRO DE LA RED GENERAL DE SUMINISTRO, EN ESPECIAL CUANDO LOS PARQUES EÓLICOS SUPERAN YA LOS 9.000 MW DE POTENCIA. </a:t>
            </a:r>
          </a:p>
          <a:p>
            <a:pPr lvl="1">
              <a:lnSpc>
                <a:spcPct val="120000"/>
              </a:lnSpc>
            </a:pPr>
            <a:r>
              <a:rPr lang="es-ES" spc="-1" dirty="0" smtClean="0">
                <a:solidFill>
                  <a:srgbClr val="FF0000"/>
                </a:solidFill>
                <a:latin typeface="Calibri"/>
              </a:rPr>
              <a:t>POR ESTE MOTIVO, EL REAL DECRETO 436/04 INTRODUJO UNA GRAN NOVEDAD EN EL SECTOR EÓLICO ESPAÑOL, Y ES LA OBLIGACIÓN DE PREDECIR CON ANTELACIÓN CUÁNTA ENERGÍA SE VA A PRODUCIR PARA PODER PARTICIPAR EN EL MERCADO ENERGÉTICO (UNA OBLIGACIÓN QUE SE EXTENDERÁ TAMBIÉN A LAS INSTALACIONES QUE PERMANEZCAN EN TARIFA REGULADA EN ENERO DE 2007 Y TENGAN MÁS DE 10 MW DE POTENCIA). </a:t>
            </a:r>
          </a:p>
          <a:p>
            <a:pPr lvl="1">
              <a:lnSpc>
                <a:spcPct val="120000"/>
              </a:lnSpc>
            </a:pPr>
            <a:r>
              <a:rPr lang="es-ES" spc="-1" dirty="0" smtClean="0">
                <a:solidFill>
                  <a:srgbClr val="FF0000"/>
                </a:solidFill>
                <a:latin typeface="Calibri"/>
              </a:rPr>
              <a:t>ESTO ESTÁ FORZANDO A PONER A PUNTO SISTEMAS DE PREDICCIÓN METEOROLÓGICOS QUE AYUDEN A ESTIMAR CON LA MAYOR PRECISIÓN POSIBLE EL VIENTO QUE SOPLARÁ EN CADA ZONA.</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16</a:t>
            </a:fld>
            <a:endParaRPr lang="es-ES" dirty="0"/>
          </a:p>
        </p:txBody>
      </p:sp>
    </p:spTree>
    <p:extLst>
      <p:ext uri="{BB962C8B-B14F-4D97-AF65-F5344CB8AC3E}">
        <p14:creationId xmlns:p14="http://schemas.microsoft.com/office/powerpoint/2010/main" val="1495775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a:lnSpc>
                <a:spcPct val="110000"/>
              </a:lnSpc>
            </a:pPr>
            <a:r>
              <a:rPr lang="es-ES" sz="2800" b="1" spc="-1" dirty="0" smtClean="0">
                <a:latin typeface="Calibri"/>
              </a:rPr>
              <a:t>2.2. EL AEROGENERADOR:</a:t>
            </a:r>
          </a:p>
          <a:p>
            <a:pPr>
              <a:lnSpc>
                <a:spcPct val="120000"/>
              </a:lnSpc>
            </a:pPr>
            <a:r>
              <a:rPr lang="es-ES" sz="2000" b="1" spc="-1" dirty="0" smtClean="0">
                <a:latin typeface="Calibri"/>
              </a:rPr>
              <a:t>A) COMO ES UN AEROGENERADOR:</a:t>
            </a:r>
          </a:p>
          <a:p>
            <a:pPr>
              <a:lnSpc>
                <a:spcPct val="120000"/>
              </a:lnSpc>
            </a:pPr>
            <a:r>
              <a:rPr lang="es-ES" sz="2000" spc="-1" dirty="0" smtClean="0">
                <a:latin typeface="Calibri"/>
              </a:rPr>
              <a:t>¿QUÉ COMPONENTES POSEE UN AEROGENERADOR?</a:t>
            </a:r>
          </a:p>
          <a:p>
            <a:pPr marL="742950" lvl="1" indent="-285750">
              <a:lnSpc>
                <a:spcPct val="120000"/>
              </a:lnSpc>
              <a:buFont typeface="Arial" panose="020B0604020202020204" pitchFamily="34" charset="0"/>
              <a:buChar char="•"/>
            </a:pPr>
            <a:r>
              <a:rPr lang="es-ES" spc="-1" dirty="0" smtClean="0">
                <a:solidFill>
                  <a:srgbClr val="FF0000"/>
                </a:solidFill>
                <a:latin typeface="Calibri"/>
              </a:rPr>
              <a:t>TORRE</a:t>
            </a:r>
          </a:p>
          <a:p>
            <a:pPr marL="742950" lvl="1" indent="-285750">
              <a:lnSpc>
                <a:spcPct val="120000"/>
              </a:lnSpc>
              <a:buFont typeface="Arial" panose="020B0604020202020204" pitchFamily="34" charset="0"/>
              <a:buChar char="•"/>
            </a:pPr>
            <a:r>
              <a:rPr lang="es-ES" spc="-1" dirty="0" smtClean="0">
                <a:solidFill>
                  <a:srgbClr val="FF0000"/>
                </a:solidFill>
                <a:latin typeface="Calibri"/>
              </a:rPr>
              <a:t>ROTOR</a:t>
            </a:r>
          </a:p>
          <a:p>
            <a:pPr marL="742950" lvl="1" indent="-285750">
              <a:lnSpc>
                <a:spcPct val="120000"/>
              </a:lnSpc>
              <a:buFont typeface="Arial" panose="020B0604020202020204" pitchFamily="34" charset="0"/>
              <a:buChar char="•"/>
            </a:pPr>
            <a:r>
              <a:rPr lang="es-ES" spc="-1" dirty="0" smtClean="0">
                <a:solidFill>
                  <a:srgbClr val="FF0000"/>
                </a:solidFill>
                <a:latin typeface="Calibri"/>
              </a:rPr>
              <a:t>PALAS</a:t>
            </a:r>
          </a:p>
          <a:p>
            <a:pPr marL="742950" lvl="1" indent="-285750">
              <a:lnSpc>
                <a:spcPct val="120000"/>
              </a:lnSpc>
              <a:buFont typeface="Arial" panose="020B0604020202020204" pitchFamily="34" charset="0"/>
              <a:buChar char="•"/>
            </a:pPr>
            <a:r>
              <a:rPr lang="es-ES" spc="-1" dirty="0" smtClean="0">
                <a:solidFill>
                  <a:srgbClr val="FF0000"/>
                </a:solidFill>
                <a:latin typeface="Calibri"/>
              </a:rPr>
              <a:t>GÓNDOLA</a:t>
            </a:r>
          </a:p>
          <a:p>
            <a:pPr marL="742950" lvl="1" indent="-285750">
              <a:lnSpc>
                <a:spcPct val="120000"/>
              </a:lnSpc>
              <a:buFont typeface="Arial" panose="020B0604020202020204" pitchFamily="34" charset="0"/>
              <a:buChar char="•"/>
            </a:pPr>
            <a:r>
              <a:rPr lang="es-ES" spc="-1" dirty="0" smtClean="0">
                <a:solidFill>
                  <a:srgbClr val="FF0000"/>
                </a:solidFill>
                <a:latin typeface="Calibri"/>
              </a:rPr>
              <a:t>MULTIPLICADOR</a:t>
            </a:r>
          </a:p>
          <a:p>
            <a:pPr marL="742950" lvl="1" indent="-285750">
              <a:lnSpc>
                <a:spcPct val="120000"/>
              </a:lnSpc>
              <a:buFont typeface="Arial" panose="020B0604020202020204" pitchFamily="34" charset="0"/>
              <a:buChar char="•"/>
            </a:pPr>
            <a:r>
              <a:rPr lang="es-ES" spc="-1" dirty="0" smtClean="0">
                <a:solidFill>
                  <a:srgbClr val="FF0000"/>
                </a:solidFill>
                <a:latin typeface="Calibri"/>
              </a:rPr>
              <a:t>GENERADOR</a:t>
            </a:r>
          </a:p>
          <a:p>
            <a:pPr marL="742950" lvl="1" indent="-285750">
              <a:lnSpc>
                <a:spcPct val="120000"/>
              </a:lnSpc>
              <a:buFont typeface="Arial" panose="020B0604020202020204" pitchFamily="34" charset="0"/>
              <a:buChar char="•"/>
            </a:pPr>
            <a:r>
              <a:rPr lang="es-ES" spc="-1" dirty="0" smtClean="0">
                <a:solidFill>
                  <a:srgbClr val="FF0000"/>
                </a:solidFill>
                <a:latin typeface="Calibri"/>
              </a:rPr>
              <a:t>CONTROLADOR ELECTRÓNICO</a:t>
            </a:r>
          </a:p>
          <a:p>
            <a:pPr marL="742950" lvl="1" indent="-285750">
              <a:lnSpc>
                <a:spcPct val="120000"/>
              </a:lnSpc>
              <a:buFont typeface="Arial" panose="020B0604020202020204" pitchFamily="34" charset="0"/>
              <a:buChar char="•"/>
            </a:pPr>
            <a:r>
              <a:rPr lang="es-ES" spc="-1" dirty="0" smtClean="0">
                <a:solidFill>
                  <a:srgbClr val="FF0000"/>
                </a:solidFill>
                <a:latin typeface="Calibri"/>
              </a:rPr>
              <a:t>SISTEMAS HIDRÁULICOS</a:t>
            </a:r>
          </a:p>
          <a:p>
            <a:pPr marL="742950" lvl="1" indent="-285750">
              <a:lnSpc>
                <a:spcPct val="120000"/>
              </a:lnSpc>
              <a:buFont typeface="Arial" panose="020B0604020202020204" pitchFamily="34" charset="0"/>
              <a:buChar char="•"/>
            </a:pPr>
            <a:r>
              <a:rPr lang="es-ES" spc="-1" dirty="0" smtClean="0">
                <a:solidFill>
                  <a:srgbClr val="FF0000"/>
                </a:solidFill>
                <a:latin typeface="Calibri"/>
              </a:rPr>
              <a:t>SISTEMA DE ORIENTACIÓN.</a:t>
            </a:r>
          </a:p>
          <a:p>
            <a:pPr>
              <a:lnSpc>
                <a:spcPct val="120000"/>
              </a:lnSpc>
            </a:pPr>
            <a:r>
              <a:rPr lang="es-ES" sz="2000" spc="-1" dirty="0" smtClean="0">
                <a:latin typeface="Calibri"/>
              </a:rPr>
              <a:t>¿QUÉ ES LA TORRE?</a:t>
            </a:r>
          </a:p>
          <a:p>
            <a:pPr lvl="1">
              <a:lnSpc>
                <a:spcPct val="120000"/>
              </a:lnSpc>
            </a:pPr>
            <a:r>
              <a:rPr lang="es-ES" spc="-1" dirty="0" smtClean="0">
                <a:solidFill>
                  <a:srgbClr val="FF0000"/>
                </a:solidFill>
                <a:latin typeface="Calibri"/>
              </a:rPr>
              <a:t>SOPORTA LA GÓNDOLA Y EL ROTOR. </a:t>
            </a:r>
          </a:p>
          <a:p>
            <a:pPr lvl="1">
              <a:lnSpc>
                <a:spcPct val="120000"/>
              </a:lnSpc>
            </a:pPr>
            <a:r>
              <a:rPr lang="es-ES" spc="-1" dirty="0" smtClean="0">
                <a:solidFill>
                  <a:srgbClr val="FF0000"/>
                </a:solidFill>
                <a:latin typeface="Calibri"/>
              </a:rPr>
              <a:t>HOY EN DÍA SUELEN SER TUBULARES DE ACERO. </a:t>
            </a:r>
          </a:p>
          <a:p>
            <a:pPr lvl="1">
              <a:lnSpc>
                <a:spcPct val="120000"/>
              </a:lnSpc>
            </a:pPr>
            <a:r>
              <a:rPr lang="es-ES" spc="-1" dirty="0" smtClean="0">
                <a:solidFill>
                  <a:srgbClr val="FF0000"/>
                </a:solidFill>
                <a:latin typeface="Calibri"/>
              </a:rPr>
              <a:t>LAS DE CELOSÍA (PERFILES DE ACERO SOLDADOS) SON MÁS ECONÓMICAS, PERO HAN DEJADO DE USARSE POR ESTÉTICA Y POR SER MÁS INCÓMODAS E INSEGURAS PARA LOS TRABAJADORES. </a:t>
            </a:r>
          </a:p>
          <a:p>
            <a:pPr lvl="1">
              <a:lnSpc>
                <a:spcPct val="120000"/>
              </a:lnSpc>
            </a:pPr>
            <a:r>
              <a:rPr lang="es-ES" spc="-1" dirty="0" smtClean="0">
                <a:solidFill>
                  <a:srgbClr val="FF0000"/>
                </a:solidFill>
                <a:latin typeface="Calibri"/>
              </a:rPr>
              <a:t>EN TERRENOS RUGOSOS, LAS TORRES MÁS ALTAS CAPTARÁN VIENTOS DE MAYOR VELOCIDAD. </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17</a:t>
            </a:fld>
            <a:endParaRPr lang="es-ES" dirty="0"/>
          </a:p>
        </p:txBody>
      </p:sp>
    </p:spTree>
    <p:extLst>
      <p:ext uri="{BB962C8B-B14F-4D97-AF65-F5344CB8AC3E}">
        <p14:creationId xmlns:p14="http://schemas.microsoft.com/office/powerpoint/2010/main" val="508027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5">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25">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25">
                                            <p:txEl>
                                              <p:pRg st="14" end="14"/>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25">
                                            <p:txEl>
                                              <p:pRg st="15" end="15"/>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25">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2.2. EL AEROGENERADOR:</a:t>
            </a:r>
          </a:p>
          <a:p>
            <a:pPr>
              <a:lnSpc>
                <a:spcPct val="120000"/>
              </a:lnSpc>
            </a:pPr>
            <a:r>
              <a:rPr lang="es-ES" sz="2000" b="1" spc="-1" dirty="0" smtClean="0">
                <a:latin typeface="Calibri"/>
              </a:rPr>
              <a:t>A) COMO ES UN AEROGENERADOR:</a:t>
            </a:r>
          </a:p>
          <a:p>
            <a:pPr>
              <a:lnSpc>
                <a:spcPct val="120000"/>
              </a:lnSpc>
            </a:pPr>
            <a:r>
              <a:rPr lang="es-ES" sz="2000" spc="-1" dirty="0" smtClean="0">
                <a:latin typeface="Calibri"/>
              </a:rPr>
              <a:t>¿QUÉ ES EL ROTOR?</a:t>
            </a:r>
          </a:p>
          <a:p>
            <a:pPr lvl="1">
              <a:lnSpc>
                <a:spcPct val="120000"/>
              </a:lnSpc>
            </a:pPr>
            <a:r>
              <a:rPr lang="es-ES" spc="-1" dirty="0" smtClean="0">
                <a:solidFill>
                  <a:srgbClr val="FF0000"/>
                </a:solidFill>
                <a:latin typeface="Calibri"/>
              </a:rPr>
              <a:t>CONJUNTO FORMADO POR LAS PALAS Y EL BUJE QUE LAS UNE. </a:t>
            </a:r>
          </a:p>
          <a:p>
            <a:pPr lvl="1">
              <a:lnSpc>
                <a:spcPct val="120000"/>
              </a:lnSpc>
            </a:pPr>
            <a:r>
              <a:rPr lang="es-ES" spc="-1" dirty="0" smtClean="0">
                <a:solidFill>
                  <a:srgbClr val="FF0000"/>
                </a:solidFill>
                <a:latin typeface="Calibri"/>
              </a:rPr>
              <a:t>SIRVE PARA TRANSFORMAR LA ENERGÍA CINÉTICA DEL VIENTO EN ENERGÍA MECÁNICA. </a:t>
            </a:r>
          </a:p>
          <a:p>
            <a:pPr lvl="1">
              <a:lnSpc>
                <a:spcPct val="120000"/>
              </a:lnSpc>
            </a:pPr>
            <a:r>
              <a:rPr lang="es-ES" spc="-1" dirty="0" smtClean="0">
                <a:solidFill>
                  <a:srgbClr val="FF0000"/>
                </a:solidFill>
                <a:latin typeface="Calibri"/>
              </a:rPr>
              <a:t>CUANTO MAYOR SEA EL ÁREA BARRIDA DEL ROTOR MAYOR SERÁ LA PRODUCCIÓN. </a:t>
            </a:r>
          </a:p>
          <a:p>
            <a:pPr lvl="1">
              <a:lnSpc>
                <a:spcPct val="120000"/>
              </a:lnSpc>
            </a:pPr>
            <a:r>
              <a:rPr lang="es-ES" spc="-1" dirty="0" smtClean="0">
                <a:solidFill>
                  <a:srgbClr val="FF0000"/>
                </a:solidFill>
                <a:latin typeface="Calibri"/>
              </a:rPr>
              <a:t>LOS ROTORES PUEDEN SER:</a:t>
            </a:r>
          </a:p>
          <a:p>
            <a:pPr marL="1200150" lvl="2" indent="-285750">
              <a:lnSpc>
                <a:spcPct val="120000"/>
              </a:lnSpc>
              <a:buFont typeface="Arial" panose="020B0604020202020204" pitchFamily="34" charset="0"/>
              <a:buChar char="•"/>
            </a:pPr>
            <a:r>
              <a:rPr lang="es-ES" spc="-1" dirty="0" smtClean="0">
                <a:solidFill>
                  <a:srgbClr val="FF0000"/>
                </a:solidFill>
                <a:latin typeface="Calibri"/>
              </a:rPr>
              <a:t>DE PASO VARIABLE: QUE PERMITEN GIRAR SOBRE SÍ MISMAS A LAS PALAS</a:t>
            </a:r>
          </a:p>
          <a:p>
            <a:pPr marL="1200150" lvl="2" indent="-285750">
              <a:lnSpc>
                <a:spcPct val="120000"/>
              </a:lnSpc>
              <a:buFont typeface="Arial" panose="020B0604020202020204" pitchFamily="34" charset="0"/>
              <a:buChar char="•"/>
            </a:pPr>
            <a:r>
              <a:rPr lang="es-ES" spc="-1" dirty="0" smtClean="0">
                <a:solidFill>
                  <a:srgbClr val="FF0000"/>
                </a:solidFill>
                <a:latin typeface="Calibri"/>
              </a:rPr>
              <a:t>DE PASO FIJO: EN EL QUE NO PUEDEN GIRAR</a:t>
            </a:r>
          </a:p>
          <a:p>
            <a:pPr marL="1200150" lvl="2" indent="-285750">
              <a:lnSpc>
                <a:spcPct val="120000"/>
              </a:lnSpc>
              <a:buFont typeface="Arial" panose="020B0604020202020204" pitchFamily="34" charset="0"/>
              <a:buChar char="•"/>
            </a:pPr>
            <a:r>
              <a:rPr lang="es-ES" spc="-1" dirty="0" smtClean="0">
                <a:solidFill>
                  <a:srgbClr val="FF0000"/>
                </a:solidFill>
                <a:latin typeface="Calibri"/>
              </a:rPr>
              <a:t>DE VELOCIDAD VARIABLE: CUANDO LA VELOCIDAD DE GIRO DEL ROTOR ES VARIABLE</a:t>
            </a:r>
          </a:p>
          <a:p>
            <a:pPr marL="1200150" lvl="2" indent="-285750">
              <a:lnSpc>
                <a:spcPct val="120000"/>
              </a:lnSpc>
              <a:buFont typeface="Arial" panose="020B0604020202020204" pitchFamily="34" charset="0"/>
              <a:buChar char="•"/>
            </a:pPr>
            <a:r>
              <a:rPr lang="es-ES" spc="-1" dirty="0" smtClean="0">
                <a:solidFill>
                  <a:srgbClr val="FF0000"/>
                </a:solidFill>
                <a:latin typeface="Calibri"/>
              </a:rPr>
              <a:t>DE VELOCIDAD CONSTANTE. </a:t>
            </a:r>
          </a:p>
          <a:p>
            <a:pPr>
              <a:lnSpc>
                <a:spcPct val="120000"/>
              </a:lnSpc>
            </a:pPr>
            <a:r>
              <a:rPr lang="es-ES" sz="2000" spc="-1" dirty="0" smtClean="0">
                <a:latin typeface="Calibri"/>
              </a:rPr>
              <a:t>¿QUÉ SON LAS PALAS?</a:t>
            </a:r>
          </a:p>
          <a:p>
            <a:pPr lvl="1">
              <a:lnSpc>
                <a:spcPct val="120000"/>
              </a:lnSpc>
            </a:pPr>
            <a:r>
              <a:rPr lang="es-ES" spc="-1" dirty="0" smtClean="0">
                <a:solidFill>
                  <a:srgbClr val="FF0000"/>
                </a:solidFill>
                <a:latin typeface="Calibri"/>
              </a:rPr>
              <a:t>LAS PALAS DE UN AEROGENERADOR SON MUY SIMILARES A LAS ALAS DE UN AVIÓN. </a:t>
            </a:r>
          </a:p>
          <a:p>
            <a:pPr lvl="1">
              <a:lnSpc>
                <a:spcPct val="120000"/>
              </a:lnSpc>
            </a:pPr>
            <a:r>
              <a:rPr lang="es-ES" spc="-1" dirty="0" smtClean="0">
                <a:solidFill>
                  <a:srgbClr val="FF0000"/>
                </a:solidFill>
                <a:latin typeface="Calibri"/>
              </a:rPr>
              <a:t>HOY EN DÍA, LA MAYORÍA DE LAS TURBINAS CUENTAN CON TRES PALAS. </a:t>
            </a:r>
          </a:p>
          <a:p>
            <a:pPr lvl="1">
              <a:lnSpc>
                <a:spcPct val="120000"/>
              </a:lnSpc>
            </a:pPr>
            <a:r>
              <a:rPr lang="es-ES" spc="-1" dirty="0" smtClean="0">
                <a:solidFill>
                  <a:srgbClr val="FF0000"/>
                </a:solidFill>
                <a:latin typeface="Calibri"/>
              </a:rPr>
              <a:t>SUELEN SER DE POLIÉSTER O EPOXY REFORZADO CON FIBRA DE VIDRIO. </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18</a:t>
            </a:fld>
            <a:endParaRPr lang="es-ES" dirty="0"/>
          </a:p>
        </p:txBody>
      </p:sp>
    </p:spTree>
    <p:extLst>
      <p:ext uri="{BB962C8B-B14F-4D97-AF65-F5344CB8AC3E}">
        <p14:creationId xmlns:p14="http://schemas.microsoft.com/office/powerpoint/2010/main" val="705650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5">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25">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25">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2.2. EL AEROGENERADOR:</a:t>
            </a:r>
          </a:p>
          <a:p>
            <a:pPr>
              <a:lnSpc>
                <a:spcPct val="120000"/>
              </a:lnSpc>
            </a:pPr>
            <a:r>
              <a:rPr lang="es-ES" sz="2000" b="1" spc="-1" dirty="0" smtClean="0">
                <a:latin typeface="Calibri"/>
              </a:rPr>
              <a:t>A) COMO ES UN AEROGENERADOR:</a:t>
            </a:r>
          </a:p>
          <a:p>
            <a:pPr>
              <a:lnSpc>
                <a:spcPct val="120000"/>
              </a:lnSpc>
            </a:pPr>
            <a:r>
              <a:rPr lang="es-ES" sz="2000" spc="-1" dirty="0" smtClean="0">
                <a:latin typeface="Calibri"/>
              </a:rPr>
              <a:t>¿QUÉ ES LA GÓNDOLA?</a:t>
            </a:r>
          </a:p>
          <a:p>
            <a:pPr marL="742950" lvl="1" indent="-285750">
              <a:lnSpc>
                <a:spcPct val="120000"/>
              </a:lnSpc>
              <a:buFont typeface="Arial" panose="020B0604020202020204" pitchFamily="34" charset="0"/>
              <a:buChar char="•"/>
            </a:pPr>
            <a:r>
              <a:rPr lang="es-ES" spc="-1" dirty="0" smtClean="0">
                <a:solidFill>
                  <a:srgbClr val="FF0000"/>
                </a:solidFill>
                <a:latin typeface="Calibri"/>
              </a:rPr>
              <a:t>EN SU INTERIOR CONTIENE LOS DIFERENTES DISPOSITIVOS QUE VAN A TRANSFORMAR LA ENERGÍA MECÁNICA DEL ROTOR EN ENERGÍA ELÉCTRICA. </a:t>
            </a:r>
          </a:p>
          <a:p>
            <a:pPr marL="742950" lvl="1" indent="-285750">
              <a:lnSpc>
                <a:spcPct val="120000"/>
              </a:lnSpc>
              <a:buFont typeface="Arial" panose="020B0604020202020204" pitchFamily="34" charset="0"/>
              <a:buChar char="•"/>
            </a:pPr>
            <a:r>
              <a:rPr lang="es-ES" spc="-1" dirty="0" smtClean="0">
                <a:solidFill>
                  <a:srgbClr val="FF0000"/>
                </a:solidFill>
                <a:latin typeface="Calibri"/>
              </a:rPr>
              <a:t>EN SU EXTERIOR CUENTAN CON UN ANEMÓMETRO Y UNA VELETA QUE FACILITAN INFORMACIÓN CONTINUA A TODO EL SISTEMA PARA SU CONTROL. </a:t>
            </a:r>
          </a:p>
          <a:p>
            <a:pPr>
              <a:lnSpc>
                <a:spcPct val="120000"/>
              </a:lnSpc>
            </a:pPr>
            <a:r>
              <a:rPr lang="es-ES" sz="2000" spc="-1" dirty="0">
                <a:latin typeface="Calibri"/>
              </a:rPr>
              <a:t>¿QUÉ ES </a:t>
            </a:r>
            <a:r>
              <a:rPr lang="es-ES" sz="2000" spc="-1" dirty="0" smtClean="0">
                <a:latin typeface="Calibri"/>
              </a:rPr>
              <a:t>EL MULTIPLICADOR?</a:t>
            </a:r>
            <a:endParaRPr lang="es-ES" sz="2000" spc="-1" dirty="0">
              <a:latin typeface="Calibri"/>
            </a:endParaRPr>
          </a:p>
          <a:p>
            <a:pPr lvl="1">
              <a:lnSpc>
                <a:spcPct val="120000"/>
              </a:lnSpc>
            </a:pPr>
            <a:r>
              <a:rPr lang="es-ES" spc="-1" dirty="0" smtClean="0">
                <a:solidFill>
                  <a:srgbClr val="FF0000"/>
                </a:solidFill>
                <a:latin typeface="Calibri"/>
              </a:rPr>
              <a:t>MULTIPLICA LA VELOCIDAD DE GIRO QUE LLEGA DEL ROTOR PARA ADAPTARLA A LAS NECESIDADES DEL GENERADOR. </a:t>
            </a:r>
          </a:p>
          <a:p>
            <a:pPr lvl="1">
              <a:lnSpc>
                <a:spcPct val="120000"/>
              </a:lnSpc>
            </a:pPr>
            <a:r>
              <a:rPr lang="es-ES" spc="-1" dirty="0" smtClean="0">
                <a:solidFill>
                  <a:srgbClr val="FF0000"/>
                </a:solidFill>
                <a:latin typeface="Calibri"/>
              </a:rPr>
              <a:t>EL MOVIMIENTO DE GIRO DE LOS AEROGENERADORES SUELE </a:t>
            </a:r>
            <a:r>
              <a:rPr lang="es-ES" spc="-1" dirty="0">
                <a:solidFill>
                  <a:srgbClr val="FF0000"/>
                </a:solidFill>
                <a:latin typeface="Calibri"/>
              </a:rPr>
              <a:t>SER BASTANTE </a:t>
            </a:r>
            <a:r>
              <a:rPr lang="es-ES" spc="-1" dirty="0" smtClean="0">
                <a:solidFill>
                  <a:srgbClr val="FF0000"/>
                </a:solidFill>
                <a:latin typeface="Calibri"/>
              </a:rPr>
              <a:t>LENTO. </a:t>
            </a:r>
          </a:p>
          <a:p>
            <a:pPr lvl="1">
              <a:lnSpc>
                <a:spcPct val="120000"/>
              </a:lnSpc>
            </a:pPr>
            <a:r>
              <a:rPr lang="es-ES" spc="-1" dirty="0" smtClean="0">
                <a:solidFill>
                  <a:srgbClr val="FF0000"/>
                </a:solidFill>
                <a:latin typeface="Calibri"/>
              </a:rPr>
              <a:t>EL ROTOR DE UNA TURBINA DE 1.500 KW DE POTENCIA, POR EJEMPLO, SUELE GIRAR A UNA VELOCIDAD DE ENTRE 10 Y 20 REVOLUCIONES POR MINUTO (R.P.M.). EL MULTIPLICADOR AUMENTARÁ ESTA VELOCIDAD HASTA LAS 1.500 R.P.M. </a:t>
            </a:r>
          </a:p>
          <a:p>
            <a:pPr lvl="1">
              <a:lnSpc>
                <a:spcPct val="120000"/>
              </a:lnSpc>
            </a:pPr>
            <a:endParaRPr lang="es-ES" spc="-1" dirty="0" smtClean="0">
              <a:solidFill>
                <a:srgbClr val="FF0000"/>
              </a:solidFill>
              <a:latin typeface="Calibri"/>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19</a:t>
            </a:fld>
            <a:endParaRPr lang="es-ES" dirty="0"/>
          </a:p>
        </p:txBody>
      </p:sp>
    </p:spTree>
    <p:extLst>
      <p:ext uri="{BB962C8B-B14F-4D97-AF65-F5344CB8AC3E}">
        <p14:creationId xmlns:p14="http://schemas.microsoft.com/office/powerpoint/2010/main" val="2219462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trike="noStrike" spc="-1" dirty="0">
                <a:solidFill>
                  <a:srgbClr val="808080"/>
                </a:solidFill>
                <a:latin typeface="Calibri Light"/>
                <a:ea typeface="DejaVu Sans"/>
              </a:rPr>
              <a:t>UNIDAD </a:t>
            </a:r>
            <a:r>
              <a:rPr lang="gl-ES" sz="1600" b="1" strike="noStrike" spc="-1" dirty="0" smtClean="0">
                <a:solidFill>
                  <a:srgbClr val="808080"/>
                </a:solidFill>
                <a:latin typeface="Calibri Light"/>
                <a:ea typeface="DejaVu Sans"/>
              </a:rPr>
              <a:t>2: LA ENERGÍA EÓLICA</a:t>
            </a:r>
            <a:endParaRPr lang="gl-ES" sz="1600" b="1" strike="noStrike" spc="-1" dirty="0">
              <a:solidFill>
                <a:srgbClr val="808080"/>
              </a:solidFill>
              <a:latin typeface="Calibri Light"/>
              <a:ea typeface="DejaVu Sans"/>
            </a:endParaRPr>
          </a:p>
        </p:txBody>
      </p:sp>
      <p:sp>
        <p:nvSpPr>
          <p:cNvPr id="6" name="CustomShape 2"/>
          <p:cNvSpPr/>
          <p:nvPr/>
        </p:nvSpPr>
        <p:spPr>
          <a:xfrm>
            <a:off x="593380" y="665163"/>
            <a:ext cx="11165029" cy="605761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lnSpc>
                <a:spcPct val="100000"/>
              </a:lnSpc>
              <a:spcBef>
                <a:spcPts val="1001"/>
              </a:spcBef>
            </a:pPr>
            <a:r>
              <a:rPr lang="gl-ES" sz="3600" b="1" strike="noStrike" spc="-1" dirty="0">
                <a:solidFill>
                  <a:srgbClr val="000000"/>
                </a:solidFill>
                <a:latin typeface="Calibri"/>
                <a:ea typeface="DejaVu Sans"/>
              </a:rPr>
              <a:t>INDICE</a:t>
            </a:r>
          </a:p>
          <a:p>
            <a:pPr algn="ctr">
              <a:lnSpc>
                <a:spcPct val="100000"/>
              </a:lnSpc>
              <a:spcBef>
                <a:spcPts val="1001"/>
              </a:spcBef>
            </a:pPr>
            <a:endParaRPr lang="gl-ES" sz="1900" b="1" strike="noStrike" spc="-1" dirty="0">
              <a:solidFill>
                <a:srgbClr val="000000"/>
              </a:solidFill>
              <a:latin typeface="Calibri"/>
              <a:ea typeface="DejaVu Sans"/>
            </a:endParaRPr>
          </a:p>
          <a:p>
            <a:pPr marL="720000" indent="-540000">
              <a:lnSpc>
                <a:spcPct val="120000"/>
              </a:lnSpc>
              <a:spcBef>
                <a:spcPts val="200"/>
              </a:spcBef>
              <a:buFont typeface="+mj-lt"/>
              <a:buAutoNum type="arabicPeriod"/>
            </a:pPr>
            <a:r>
              <a:rPr lang="gl-ES" sz="3600" b="1" strike="noStrike" spc="-1" dirty="0" smtClean="0">
                <a:solidFill>
                  <a:srgbClr val="000000"/>
                </a:solidFill>
                <a:latin typeface="Calibri"/>
                <a:ea typeface="DejaVu Sans"/>
              </a:rPr>
              <a:t>SITUACIÓN ACTUAL</a:t>
            </a:r>
          </a:p>
          <a:p>
            <a:pPr marL="720000" indent="-540000">
              <a:lnSpc>
                <a:spcPct val="120000"/>
              </a:lnSpc>
              <a:spcBef>
                <a:spcPts val="200"/>
              </a:spcBef>
              <a:buFont typeface="+mj-lt"/>
              <a:buAutoNum type="arabicPeriod"/>
            </a:pPr>
            <a:r>
              <a:rPr lang="gl-ES" sz="3600" b="1" spc="-1" dirty="0" smtClean="0">
                <a:solidFill>
                  <a:srgbClr val="000000"/>
                </a:solidFill>
                <a:latin typeface="Calibri"/>
                <a:ea typeface="DejaVu Sans"/>
              </a:rPr>
              <a:t>TECNOLOGÍA</a:t>
            </a:r>
          </a:p>
          <a:p>
            <a:pPr marL="720000" indent="-540000">
              <a:lnSpc>
                <a:spcPct val="120000"/>
              </a:lnSpc>
              <a:spcBef>
                <a:spcPts val="200"/>
              </a:spcBef>
              <a:buFont typeface="+mj-lt"/>
              <a:buAutoNum type="arabicPeriod"/>
            </a:pPr>
            <a:r>
              <a:rPr lang="gl-ES" sz="3600" b="1" strike="noStrike" spc="-1" dirty="0" smtClean="0">
                <a:solidFill>
                  <a:srgbClr val="000000"/>
                </a:solidFill>
                <a:latin typeface="Calibri"/>
                <a:ea typeface="DejaVu Sans"/>
              </a:rPr>
              <a:t>LA ENERGÍA EÓLICA EN EL MAR.</a:t>
            </a:r>
          </a:p>
          <a:p>
            <a:pPr marL="720000" indent="-540000">
              <a:lnSpc>
                <a:spcPct val="120000"/>
              </a:lnSpc>
              <a:spcBef>
                <a:spcPts val="200"/>
              </a:spcBef>
              <a:buFont typeface="+mj-lt"/>
              <a:buAutoNum type="arabicPeriod"/>
            </a:pPr>
            <a:r>
              <a:rPr lang="gl-ES" sz="3600" b="1" spc="-1" dirty="0" smtClean="0">
                <a:solidFill>
                  <a:srgbClr val="000000"/>
                </a:solidFill>
                <a:latin typeface="Calibri"/>
                <a:ea typeface="DejaVu Sans"/>
              </a:rPr>
              <a:t>OTROS USOS Y APLICACIONES.</a:t>
            </a:r>
          </a:p>
          <a:p>
            <a:pPr marL="720000" indent="-540000">
              <a:lnSpc>
                <a:spcPct val="120000"/>
              </a:lnSpc>
              <a:spcBef>
                <a:spcPts val="200"/>
              </a:spcBef>
              <a:buFont typeface="+mj-lt"/>
              <a:buAutoNum type="arabicPeriod"/>
            </a:pPr>
            <a:r>
              <a:rPr lang="gl-ES" sz="3600" b="1" strike="noStrike" spc="-1" dirty="0" smtClean="0">
                <a:solidFill>
                  <a:srgbClr val="000000"/>
                </a:solidFill>
                <a:latin typeface="Calibri"/>
                <a:ea typeface="DejaVu Sans"/>
              </a:rPr>
              <a:t>SOSTINIBILIDAD Y MEDIO AMBIENTE.</a:t>
            </a:r>
          </a:p>
          <a:p>
            <a:pPr marL="720000" indent="-540000">
              <a:lnSpc>
                <a:spcPct val="120000"/>
              </a:lnSpc>
              <a:spcBef>
                <a:spcPts val="200"/>
              </a:spcBef>
              <a:buFont typeface="+mj-lt"/>
              <a:buAutoNum type="arabicPeriod"/>
            </a:pPr>
            <a:r>
              <a:rPr lang="gl-ES" sz="3600" b="1" spc="-1" dirty="0">
                <a:solidFill>
                  <a:srgbClr val="000000"/>
                </a:solidFill>
                <a:latin typeface="Calibri"/>
                <a:ea typeface="DejaVu Sans"/>
              </a:rPr>
              <a:t>I</a:t>
            </a:r>
            <a:r>
              <a:rPr lang="gl-ES" sz="3600" b="1" spc="-1" dirty="0" smtClean="0">
                <a:solidFill>
                  <a:srgbClr val="000000"/>
                </a:solidFill>
                <a:latin typeface="Calibri"/>
                <a:ea typeface="DejaVu Sans"/>
              </a:rPr>
              <a:t>NSTALACIONES MÁS REPRESENTATIVAS.</a:t>
            </a:r>
          </a:p>
        </p:txBody>
      </p:sp>
      <p:sp>
        <p:nvSpPr>
          <p:cNvPr id="2" name="CuadroTexto 1"/>
          <p:cNvSpPr txBox="1"/>
          <p:nvPr/>
        </p:nvSpPr>
        <p:spPr>
          <a:xfrm>
            <a:off x="11659602" y="0"/>
            <a:ext cx="532398" cy="369332"/>
          </a:xfrm>
          <a:prstGeom prst="rect">
            <a:avLst/>
          </a:prstGeom>
          <a:noFill/>
        </p:spPr>
        <p:txBody>
          <a:bodyPr wrap="square" rtlCol="0">
            <a:spAutoFit/>
          </a:bodyPr>
          <a:lstStyle/>
          <a:p>
            <a:fld id="{D1AFBFE7-5E3B-45E1-9AC9-D592A5564BC1}" type="slidenum">
              <a:rPr lang="es-ES" smtClean="0"/>
              <a:t>2</a:t>
            </a:fld>
            <a:endParaRPr lang="es-ES" dirty="0"/>
          </a:p>
        </p:txBody>
      </p:sp>
    </p:spTree>
    <p:extLst>
      <p:ext uri="{BB962C8B-B14F-4D97-AF65-F5344CB8AC3E}">
        <p14:creationId xmlns:p14="http://schemas.microsoft.com/office/powerpoint/2010/main" val="272856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a:lnSpc>
                <a:spcPct val="110000"/>
              </a:lnSpc>
            </a:pPr>
            <a:r>
              <a:rPr lang="es-ES" sz="2800" b="1" spc="-1" dirty="0" smtClean="0">
                <a:latin typeface="Calibri"/>
              </a:rPr>
              <a:t>2.2. EL AEROGENERADOR:</a:t>
            </a:r>
          </a:p>
          <a:p>
            <a:pPr>
              <a:lnSpc>
                <a:spcPct val="120000"/>
              </a:lnSpc>
            </a:pPr>
            <a:r>
              <a:rPr lang="es-ES" sz="2000" b="1" spc="-1" dirty="0" smtClean="0">
                <a:latin typeface="Calibri"/>
              </a:rPr>
              <a:t>A) COMO ES UN AEROGENERADOR:</a:t>
            </a:r>
          </a:p>
          <a:p>
            <a:pPr>
              <a:lnSpc>
                <a:spcPct val="120000"/>
              </a:lnSpc>
            </a:pPr>
            <a:r>
              <a:rPr lang="es-ES" sz="2000" spc="-1" dirty="0" smtClean="0">
                <a:latin typeface="Calibri"/>
              </a:rPr>
              <a:t>¿QUÉ ES EL GENERADOR?</a:t>
            </a:r>
          </a:p>
          <a:p>
            <a:pPr lvl="1">
              <a:lnSpc>
                <a:spcPct val="120000"/>
              </a:lnSpc>
            </a:pPr>
            <a:r>
              <a:rPr lang="es-ES" spc="-1" dirty="0" smtClean="0">
                <a:solidFill>
                  <a:srgbClr val="FF0000"/>
                </a:solidFill>
                <a:latin typeface="Calibri"/>
              </a:rPr>
              <a:t>TRANSFORMA LA ENERGÍA MECÁNICA EN ENERGÍA ELÉCTRICA, TAL Y COMO HACE LA DINAMO DE UNA BICICLETA, AUNQUE GENERANDO NORMALMENTE CORRIENTE ALTERNA. </a:t>
            </a:r>
          </a:p>
          <a:p>
            <a:pPr lvl="1">
              <a:lnSpc>
                <a:spcPct val="120000"/>
              </a:lnSpc>
            </a:pPr>
            <a:r>
              <a:rPr lang="es-ES" spc="-1" dirty="0" smtClean="0">
                <a:solidFill>
                  <a:srgbClr val="FF0000"/>
                </a:solidFill>
                <a:latin typeface="Calibri"/>
              </a:rPr>
              <a:t>EL ALTERNADOR PUEDE SER:</a:t>
            </a:r>
          </a:p>
          <a:p>
            <a:pPr marL="1200150" lvl="2" indent="-285750">
              <a:lnSpc>
                <a:spcPct val="120000"/>
              </a:lnSpc>
              <a:buFont typeface="Arial" panose="020B0604020202020204" pitchFamily="34" charset="0"/>
              <a:buChar char="•"/>
            </a:pPr>
            <a:r>
              <a:rPr lang="es-ES" spc="-1" dirty="0" smtClean="0">
                <a:solidFill>
                  <a:srgbClr val="FF0000"/>
                </a:solidFill>
                <a:latin typeface="Calibri"/>
              </a:rPr>
              <a:t>SÍNCRONO: </a:t>
            </a:r>
            <a:r>
              <a:rPr lang="es-ES" spc="-1" dirty="0">
                <a:solidFill>
                  <a:srgbClr val="FF0000"/>
                </a:solidFill>
                <a:latin typeface="Calibri"/>
              </a:rPr>
              <a:t>SUMINISTRA UNA ENERGÍA DE MAYOR CALIDAD, PERO ES MÁS CARO Y COMPLEJO</a:t>
            </a:r>
            <a:endParaRPr lang="es-ES" spc="-1" dirty="0" smtClean="0">
              <a:solidFill>
                <a:srgbClr val="FF0000"/>
              </a:solidFill>
              <a:latin typeface="Calibri"/>
            </a:endParaRPr>
          </a:p>
          <a:p>
            <a:pPr marL="1200150" lvl="2" indent="-285750">
              <a:lnSpc>
                <a:spcPct val="120000"/>
              </a:lnSpc>
              <a:buFont typeface="Arial" panose="020B0604020202020204" pitchFamily="34" charset="0"/>
              <a:buChar char="•"/>
            </a:pPr>
            <a:r>
              <a:rPr lang="es-ES" spc="-1" dirty="0" smtClean="0">
                <a:solidFill>
                  <a:srgbClr val="FF0000"/>
                </a:solidFill>
                <a:latin typeface="Calibri"/>
              </a:rPr>
              <a:t>ASÍNCRONO. ES EL MÁS EXTENDIDO DE LOS DOS. </a:t>
            </a:r>
          </a:p>
          <a:p>
            <a:pPr>
              <a:lnSpc>
                <a:spcPct val="120000"/>
              </a:lnSpc>
            </a:pPr>
            <a:r>
              <a:rPr lang="es-ES" sz="2000" spc="-1" dirty="0" smtClean="0">
                <a:latin typeface="Calibri"/>
              </a:rPr>
              <a:t>¿</a:t>
            </a:r>
            <a:r>
              <a:rPr lang="es-ES" sz="2000" spc="-1" dirty="0">
                <a:latin typeface="Calibri"/>
              </a:rPr>
              <a:t>QUÉ ES </a:t>
            </a:r>
            <a:r>
              <a:rPr lang="es-ES" sz="2000" spc="-1" dirty="0" smtClean="0">
                <a:latin typeface="Calibri"/>
              </a:rPr>
              <a:t>EL CONTROLADOR ELECTRÓNICO?</a:t>
            </a:r>
            <a:endParaRPr lang="es-ES" sz="2000" spc="-1" dirty="0">
              <a:latin typeface="Calibri"/>
            </a:endParaRPr>
          </a:p>
          <a:p>
            <a:pPr lvl="1">
              <a:lnSpc>
                <a:spcPct val="120000"/>
              </a:lnSpc>
            </a:pPr>
            <a:r>
              <a:rPr lang="es-ES" spc="-1" dirty="0" smtClean="0">
                <a:solidFill>
                  <a:srgbClr val="FF0000"/>
                </a:solidFill>
                <a:latin typeface="Calibri"/>
              </a:rPr>
              <a:t>UN ORDENADOR CONTROLA CONTINUAMENTE LAS CONDICIONES DE FUNCIONAMIENTO DEL AEROGENERADOR MEDIANTE EL ANÁLISIS DE LAS SEÑALES CAPTADAS POR MÚLTIPLES SENSORES QUE MIDEN TEMPERATURAS, PRESIONES, VELOCIDAD Y DIRECCIÓN DEL VIENTO, TENSIONES E INTENSIDADES ELÉCTRICAS, VIBRACIONES...</a:t>
            </a:r>
          </a:p>
          <a:p>
            <a:pPr>
              <a:lnSpc>
                <a:spcPct val="120000"/>
              </a:lnSpc>
            </a:pPr>
            <a:r>
              <a:rPr lang="es-ES" sz="2000" spc="-1" dirty="0">
                <a:latin typeface="Calibri"/>
              </a:rPr>
              <a:t>¿QUÉ </a:t>
            </a:r>
            <a:r>
              <a:rPr lang="es-ES" sz="2000" spc="-1" dirty="0" smtClean="0">
                <a:latin typeface="Calibri"/>
              </a:rPr>
              <a:t>SON LOS SISTEMAS HIDRÁULICOS?</a:t>
            </a:r>
            <a:endParaRPr lang="es-ES" sz="2000" spc="-1" dirty="0">
              <a:latin typeface="Calibri"/>
            </a:endParaRPr>
          </a:p>
          <a:p>
            <a:pPr lvl="1">
              <a:lnSpc>
                <a:spcPct val="120000"/>
              </a:lnSpc>
            </a:pPr>
            <a:r>
              <a:rPr lang="es-ES" spc="-1" dirty="0" smtClean="0">
                <a:solidFill>
                  <a:srgbClr val="FF0000"/>
                </a:solidFill>
                <a:latin typeface="Calibri"/>
              </a:rPr>
              <a:t>ELEMENTOS AUXILIARES QUE PERMITEN EL ACCIONAMIENTO DEL GIRO DE LAS PALAS SOBRE SU EJE, ASÍ COMO EL FRENADO DEL ROTOR O EL GIRO Y FRENADO DE LA GÓNDOLA. </a:t>
            </a:r>
          </a:p>
          <a:p>
            <a:pPr>
              <a:lnSpc>
                <a:spcPct val="120000"/>
              </a:lnSpc>
            </a:pPr>
            <a:r>
              <a:rPr lang="es-ES" sz="2000" spc="-1" dirty="0">
                <a:latin typeface="Calibri"/>
              </a:rPr>
              <a:t>¿QUÉ SON LOS SISTEMAS </a:t>
            </a:r>
            <a:r>
              <a:rPr lang="es-ES" sz="2000" spc="-1" dirty="0" smtClean="0">
                <a:latin typeface="Calibri"/>
              </a:rPr>
              <a:t>DE ORIENTACIÓN?</a:t>
            </a:r>
            <a:endParaRPr lang="es-ES" sz="2000" spc="-1" dirty="0">
              <a:latin typeface="Calibri"/>
            </a:endParaRPr>
          </a:p>
          <a:p>
            <a:pPr lvl="1">
              <a:lnSpc>
                <a:spcPct val="120000"/>
              </a:lnSpc>
            </a:pPr>
            <a:r>
              <a:rPr lang="es-ES" spc="-1" dirty="0" smtClean="0">
                <a:solidFill>
                  <a:srgbClr val="FF0000"/>
                </a:solidFill>
                <a:latin typeface="Calibri"/>
              </a:rPr>
              <a:t>SISTEMAS, CON AYUDA DE LOS DATOS RECOGIDOS POR LA VELETA, COLOCA SIEMPRE EL ROTOR DE MANERA PERPENDICULAR AL VIENTO. </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20</a:t>
            </a:fld>
            <a:endParaRPr lang="es-ES" dirty="0"/>
          </a:p>
        </p:txBody>
      </p:sp>
    </p:spTree>
    <p:extLst>
      <p:ext uri="{BB962C8B-B14F-4D97-AF65-F5344CB8AC3E}">
        <p14:creationId xmlns:p14="http://schemas.microsoft.com/office/powerpoint/2010/main" val="2116061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2.2. EL AEROGENERADOR:</a:t>
            </a:r>
          </a:p>
          <a:p>
            <a:pPr>
              <a:lnSpc>
                <a:spcPct val="120000"/>
              </a:lnSpc>
            </a:pPr>
            <a:r>
              <a:rPr lang="es-ES" sz="2000" b="1" spc="-1" dirty="0" smtClean="0">
                <a:latin typeface="Calibri"/>
              </a:rPr>
              <a:t>A) COMO ES UN AEROGENERADOR:</a:t>
            </a:r>
          </a:p>
          <a:p>
            <a:pPr>
              <a:lnSpc>
                <a:spcPct val="120000"/>
              </a:lnSpc>
            </a:pPr>
            <a:r>
              <a:rPr lang="es-ES" sz="2000" spc="-1" dirty="0" smtClean="0">
                <a:latin typeface="Calibri"/>
              </a:rPr>
              <a:t>¿QUÉ PARÁMETRO SE SUELE UTILIZAR PARA COMPARAR TURBINAS Y AEROGENERADORES?</a:t>
            </a:r>
          </a:p>
          <a:p>
            <a:pPr lvl="1">
              <a:lnSpc>
                <a:spcPct val="120000"/>
              </a:lnSpc>
            </a:pPr>
            <a:r>
              <a:rPr lang="es-ES" spc="-1" dirty="0" smtClean="0">
                <a:solidFill>
                  <a:srgbClr val="FF0000"/>
                </a:solidFill>
                <a:latin typeface="Calibri"/>
              </a:rPr>
              <a:t>ES COMÚN UTILIZAR LA POTENCIA NOMINAL PARA CLASIFICAR UN AEROGENERADOR. </a:t>
            </a:r>
          </a:p>
          <a:p>
            <a:pPr>
              <a:lnSpc>
                <a:spcPct val="120000"/>
              </a:lnSpc>
            </a:pPr>
            <a:r>
              <a:rPr lang="es-ES" sz="2000" spc="-1" dirty="0" smtClean="0">
                <a:latin typeface="Calibri"/>
              </a:rPr>
              <a:t>¿ESTO ES FIABLE</a:t>
            </a:r>
            <a:r>
              <a:rPr lang="es-ES" spc="-1" dirty="0" smtClean="0">
                <a:solidFill>
                  <a:srgbClr val="FF0000"/>
                </a:solidFill>
                <a:latin typeface="Calibri"/>
              </a:rPr>
              <a:t>?</a:t>
            </a:r>
          </a:p>
          <a:p>
            <a:pPr lvl="1">
              <a:lnSpc>
                <a:spcPct val="120000"/>
              </a:lnSpc>
            </a:pPr>
            <a:r>
              <a:rPr lang="es-ES" spc="-1" dirty="0" smtClean="0">
                <a:solidFill>
                  <a:srgbClr val="FF0000"/>
                </a:solidFill>
                <a:latin typeface="Calibri"/>
              </a:rPr>
              <a:t>ESTO PUEDE LLEVAR A ERRORES, SOBRE TODO SI SE USA ESTE PARÁMETRO PARA COMPARAR TURBINAS, PUES LA POTENCIA NOMINAL REPRESENTA LA CAPACIDAD DE GENERACIÓN MÁXIMA QUE PUEDE SUMINISTRAR CADA MÁQUINA. </a:t>
            </a:r>
          </a:p>
          <a:p>
            <a:pPr>
              <a:lnSpc>
                <a:spcPct val="120000"/>
              </a:lnSpc>
            </a:pPr>
            <a:r>
              <a:rPr lang="es-ES" sz="2000" spc="-1" dirty="0" smtClean="0">
                <a:latin typeface="Calibri"/>
              </a:rPr>
              <a:t>¿CÓMO ES MÁS CORRECTO DEFINIR UNA TURBINA?</a:t>
            </a:r>
          </a:p>
          <a:p>
            <a:pPr lvl="1">
              <a:lnSpc>
                <a:spcPct val="120000"/>
              </a:lnSpc>
            </a:pPr>
            <a:r>
              <a:rPr lang="es-ES" spc="-1" dirty="0" smtClean="0">
                <a:solidFill>
                  <a:srgbClr val="FF0000"/>
                </a:solidFill>
                <a:latin typeface="Calibri"/>
              </a:rPr>
              <a:t>DEFINIRLA POR SU CURVA DE POTENCIA, QUE DETERMINA LA POTENCIA QUE PROPORCIONA PARA CADA VELOCIDAD DE VIENTO. </a:t>
            </a:r>
          </a:p>
          <a:p>
            <a:pPr lvl="1">
              <a:lnSpc>
                <a:spcPct val="120000"/>
              </a:lnSpc>
            </a:pPr>
            <a:r>
              <a:rPr lang="es-ES" spc="-1" dirty="0" smtClean="0">
                <a:solidFill>
                  <a:srgbClr val="FF0000"/>
                </a:solidFill>
                <a:latin typeface="Calibri"/>
              </a:rPr>
              <a:t>SI NO SE DISPONE DE ESTA INFORMACIÓN, ENTONCES ES PREFERIBLE UTILIZAR EL DIÁMETRO DEL ROTOR, MÁS FIABLE PARA CALCULAR LA ENERGÍA QUE PUEDE GENERAR. DE HECHO, PARA IDENTIFICAR CADA MODELO DE AEROGENERADOR SE EMPLEA UNA SERIE DE LETRAS Y NÚMEROS, PERTENECIENTES, EN ESTE ORDEN, AL NOMBRE DEL FABRICANTE, EL DIÁMETRO DEL ROTOR Y SU POTENCIA NOMINAL. </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21</a:t>
            </a:fld>
            <a:endParaRPr lang="es-ES" dirty="0"/>
          </a:p>
        </p:txBody>
      </p:sp>
    </p:spTree>
    <p:extLst>
      <p:ext uri="{BB962C8B-B14F-4D97-AF65-F5344CB8AC3E}">
        <p14:creationId xmlns:p14="http://schemas.microsoft.com/office/powerpoint/2010/main" val="742000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a:lnSpc>
                <a:spcPct val="110000"/>
              </a:lnSpc>
            </a:pPr>
            <a:r>
              <a:rPr lang="es-ES" sz="2800" b="1" spc="-1" dirty="0" smtClean="0">
                <a:latin typeface="Calibri"/>
              </a:rPr>
              <a:t>2.2. EL AEROGENERADOR:</a:t>
            </a:r>
          </a:p>
          <a:p>
            <a:pPr>
              <a:lnSpc>
                <a:spcPct val="120000"/>
              </a:lnSpc>
            </a:pPr>
            <a:r>
              <a:rPr lang="es-ES" sz="2000" b="1" spc="-1" dirty="0">
                <a:latin typeface="Calibri"/>
              </a:rPr>
              <a:t>B</a:t>
            </a:r>
            <a:r>
              <a:rPr lang="es-ES" sz="2000" b="1" spc="-1" dirty="0" smtClean="0">
                <a:latin typeface="Calibri"/>
              </a:rPr>
              <a:t>) TIPOS DE TURBINAS EÓLICA:</a:t>
            </a:r>
          </a:p>
          <a:p>
            <a:pPr>
              <a:lnSpc>
                <a:spcPct val="120000"/>
              </a:lnSpc>
            </a:pPr>
            <a:r>
              <a:rPr lang="es-ES" sz="2000" spc="-1" dirty="0" smtClean="0">
                <a:latin typeface="Calibri"/>
              </a:rPr>
              <a:t>¿CUÁLES SON LOS TIPOS DE TURBINA EÓLICA MÁS HABITUALES?</a:t>
            </a:r>
          </a:p>
          <a:p>
            <a:pPr marL="800100" lvl="1" indent="-342900">
              <a:lnSpc>
                <a:spcPct val="120000"/>
              </a:lnSpc>
              <a:buFont typeface="Arial" panose="020B0604020202020204" pitchFamily="34" charset="0"/>
              <a:buChar char="•"/>
            </a:pPr>
            <a:r>
              <a:rPr lang="es-ES" u="sng" spc="-1" dirty="0" smtClean="0">
                <a:solidFill>
                  <a:srgbClr val="FF0000"/>
                </a:solidFill>
                <a:latin typeface="Calibri"/>
              </a:rPr>
              <a:t>EL AEROGENERADOR DE EJE HORIZONTAL CON ROTOR TRIPALA A BARLOVENTO</a:t>
            </a:r>
            <a:r>
              <a:rPr lang="es-ES" sz="2000" u="sng" spc="-1" dirty="0" smtClean="0">
                <a:solidFill>
                  <a:srgbClr val="FF0000"/>
                </a:solidFill>
                <a:latin typeface="Calibri"/>
              </a:rPr>
              <a:t>:</a:t>
            </a:r>
          </a:p>
          <a:p>
            <a:pPr marL="1657350" lvl="3" indent="-285750">
              <a:lnSpc>
                <a:spcPct val="120000"/>
              </a:lnSpc>
              <a:buFont typeface="Wingdings" panose="05000000000000000000" pitchFamily="2" charset="2"/>
              <a:buChar char="Ø"/>
            </a:pPr>
            <a:r>
              <a:rPr lang="es-ES" spc="-1" dirty="0" smtClean="0">
                <a:solidFill>
                  <a:srgbClr val="FF0000"/>
                </a:solidFill>
                <a:latin typeface="Calibri"/>
              </a:rPr>
              <a:t>ES EL DISEÑO MÁS COMÚN PARA LA GENERACIÓN DE ELECTRICIDAD.</a:t>
            </a:r>
          </a:p>
          <a:p>
            <a:pPr marL="1657350" lvl="3" indent="-285750">
              <a:lnSpc>
                <a:spcPct val="120000"/>
              </a:lnSpc>
              <a:buFont typeface="Wingdings" panose="05000000000000000000" pitchFamily="2" charset="2"/>
              <a:buChar char="Ø"/>
            </a:pPr>
            <a:r>
              <a:rPr lang="es-ES" spc="-1" dirty="0" smtClean="0">
                <a:solidFill>
                  <a:srgbClr val="FF0000"/>
                </a:solidFill>
                <a:latin typeface="Calibri"/>
              </a:rPr>
              <a:t>LAS TRES PALAS DEL ROTOR ESTÁN SITUADAS "A BARLOVENTO", ES DECIR, DIRECTAMENTE DE CARA AL VIENTO.</a:t>
            </a:r>
          </a:p>
          <a:p>
            <a:pPr marL="1657350" lvl="3" indent="-285750">
              <a:lnSpc>
                <a:spcPct val="120000"/>
              </a:lnSpc>
              <a:buFont typeface="Wingdings" panose="05000000000000000000" pitchFamily="2" charset="2"/>
              <a:buChar char="Ø"/>
            </a:pPr>
            <a:r>
              <a:rPr lang="es-ES" spc="-1" dirty="0" smtClean="0">
                <a:solidFill>
                  <a:srgbClr val="FF0000"/>
                </a:solidFill>
                <a:latin typeface="Calibri"/>
              </a:rPr>
              <a:t>REQUIEREN UN SISTEMA DE ORIENTACIÓN ACTIVO PARA MANTENERSE ALINEADAS CON LA DIRECCIÓN DEL VIENTO. </a:t>
            </a:r>
          </a:p>
          <a:p>
            <a:pPr marL="1657350" lvl="3" indent="-285750">
              <a:lnSpc>
                <a:spcPct val="120000"/>
              </a:lnSpc>
              <a:buFont typeface="Wingdings" panose="05000000000000000000" pitchFamily="2" charset="2"/>
              <a:buChar char="Ø"/>
            </a:pPr>
            <a:r>
              <a:rPr lang="es-ES" spc="-1" dirty="0" smtClean="0">
                <a:solidFill>
                  <a:srgbClr val="FF0000"/>
                </a:solidFill>
                <a:latin typeface="Calibri"/>
              </a:rPr>
              <a:t>ESTE TIPO DE CONFIGURACIÓN ES MUY EFICIENTE, PERO NECESITA MECANISMOS DE GIRO PARA QUE EL ROTOR ESTÉ SIEMPRE ENFRENTADO AL VIENTO, A DIFERENCIA DE LOS DISEÑOS "A SOTAVENTO". </a:t>
            </a:r>
          </a:p>
          <a:p>
            <a:pPr marL="800100" lvl="1" indent="-342900">
              <a:lnSpc>
                <a:spcPct val="120000"/>
              </a:lnSpc>
              <a:buFont typeface="Arial" panose="020B0604020202020204" pitchFamily="34" charset="0"/>
              <a:buChar char="•"/>
            </a:pPr>
            <a:r>
              <a:rPr lang="es-ES" u="sng" spc="-1" dirty="0">
                <a:solidFill>
                  <a:srgbClr val="FF0000"/>
                </a:solidFill>
                <a:latin typeface="Calibri"/>
              </a:rPr>
              <a:t>EL AEROGENERADOR </a:t>
            </a:r>
            <a:r>
              <a:rPr lang="es-ES" u="sng" spc="-1" dirty="0" smtClean="0">
                <a:solidFill>
                  <a:srgbClr val="FF0000"/>
                </a:solidFill>
                <a:latin typeface="Calibri"/>
              </a:rPr>
              <a:t>DARRIUS:</a:t>
            </a:r>
            <a:endParaRPr lang="es-ES" u="sng" spc="-1" dirty="0">
              <a:solidFill>
                <a:srgbClr val="FF0000"/>
              </a:solidFill>
              <a:latin typeface="Calibri"/>
            </a:endParaRPr>
          </a:p>
          <a:p>
            <a:pPr marL="1657350" lvl="3" indent="-285750">
              <a:lnSpc>
                <a:spcPct val="120000"/>
              </a:lnSpc>
              <a:buFont typeface="Wingdings" panose="05000000000000000000" pitchFamily="2" charset="2"/>
              <a:buChar char="Ø"/>
            </a:pPr>
            <a:r>
              <a:rPr lang="es-ES" spc="-1" dirty="0" smtClean="0">
                <a:solidFill>
                  <a:srgbClr val="FF0000"/>
                </a:solidFill>
                <a:latin typeface="Calibri"/>
              </a:rPr>
              <a:t>AEROGENERADOR QUE GIRA SOBRE UN EJE VERTICAL, PERPENDICULARMENTE AL SUELO. </a:t>
            </a:r>
          </a:p>
          <a:p>
            <a:pPr marL="1657350" lvl="3" indent="-285750">
              <a:lnSpc>
                <a:spcPct val="120000"/>
              </a:lnSpc>
              <a:buFont typeface="Wingdings" panose="05000000000000000000" pitchFamily="2" charset="2"/>
              <a:buChar char="Ø"/>
            </a:pPr>
            <a:r>
              <a:rPr lang="es-ES" spc="-1" dirty="0" smtClean="0">
                <a:solidFill>
                  <a:srgbClr val="FF0000"/>
                </a:solidFill>
                <a:latin typeface="Calibri"/>
              </a:rPr>
              <a:t>ESTÁ COMPUESTO POR UN EJE VERTICAL, EN EL QUE GIRAN VARIAS PALAS CON FORMA DE C. ALGO SIMILAR A UN BATIDOR DE HUEVOS. </a:t>
            </a:r>
          </a:p>
          <a:p>
            <a:pPr marL="1657350" lvl="3" indent="-285750">
              <a:lnSpc>
                <a:spcPct val="120000"/>
              </a:lnSpc>
              <a:buFont typeface="Wingdings" panose="05000000000000000000" pitchFamily="2" charset="2"/>
              <a:buChar char="Ø"/>
            </a:pPr>
            <a:r>
              <a:rPr lang="es-ES" spc="-1" dirty="0" smtClean="0">
                <a:solidFill>
                  <a:srgbClr val="FF0000"/>
                </a:solidFill>
                <a:latin typeface="Calibri"/>
              </a:rPr>
              <a:t>SU VENTAJA PRINCIPAL ES QUE NO NECESITA NINGÚN SISTEMA DE ORIENTACIÓN QUE LO DIRIJA HACIA EL VIENTO. </a:t>
            </a:r>
          </a:p>
          <a:p>
            <a:pPr marL="1657350" lvl="3" indent="-285750">
              <a:lnSpc>
                <a:spcPct val="120000"/>
              </a:lnSpc>
              <a:buFont typeface="Wingdings" panose="05000000000000000000" pitchFamily="2" charset="2"/>
              <a:buChar char="Ø"/>
            </a:pPr>
            <a:r>
              <a:rPr lang="es-ES" spc="-1" dirty="0" smtClean="0">
                <a:solidFill>
                  <a:srgbClr val="FF0000"/>
                </a:solidFill>
                <a:latin typeface="Calibri"/>
              </a:rPr>
              <a:t>ES MENOS EFICIENTE QUE UN AEROGENERADOR DE EJE HORIZONTAL</a:t>
            </a:r>
          </a:p>
          <a:p>
            <a:pPr marL="1657350" lvl="3" indent="-285750">
              <a:lnSpc>
                <a:spcPct val="120000"/>
              </a:lnSpc>
              <a:buFont typeface="Wingdings" panose="05000000000000000000" pitchFamily="2" charset="2"/>
              <a:buChar char="Ø"/>
            </a:pPr>
            <a:r>
              <a:rPr lang="es-ES" spc="-1" dirty="0" smtClean="0">
                <a:solidFill>
                  <a:srgbClr val="FF0000"/>
                </a:solidFill>
                <a:latin typeface="Calibri"/>
              </a:rPr>
              <a:t>REQUIERE AYUDA PARA ARRANCAR</a:t>
            </a:r>
          </a:p>
          <a:p>
            <a:pPr marL="1657350" lvl="3" indent="-285750">
              <a:lnSpc>
                <a:spcPct val="120000"/>
              </a:lnSpc>
              <a:buFont typeface="Wingdings" panose="05000000000000000000" pitchFamily="2" charset="2"/>
              <a:buChar char="Ø"/>
            </a:pPr>
            <a:r>
              <a:rPr lang="es-ES" spc="-1" dirty="0" smtClean="0">
                <a:solidFill>
                  <a:srgbClr val="FF0000"/>
                </a:solidFill>
                <a:latin typeface="Calibri"/>
              </a:rPr>
              <a:t>RECIBE MENOS VIENTO AL ESTAR PEGADO AL SUELO. </a:t>
            </a:r>
            <a:endParaRPr lang="es-ES" spc="-1" dirty="0">
              <a:solidFill>
                <a:srgbClr val="FF0000"/>
              </a:solidFill>
              <a:latin typeface="Calibri"/>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22</a:t>
            </a:fld>
            <a:endParaRPr lang="es-ES" dirty="0"/>
          </a:p>
        </p:txBody>
      </p:sp>
    </p:spTree>
    <p:extLst>
      <p:ext uri="{BB962C8B-B14F-4D97-AF65-F5344CB8AC3E}">
        <p14:creationId xmlns:p14="http://schemas.microsoft.com/office/powerpoint/2010/main" val="948958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5">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25">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25">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2.2. EL AEROGENERADOR:</a:t>
            </a:r>
          </a:p>
          <a:p>
            <a:pPr>
              <a:lnSpc>
                <a:spcPct val="120000"/>
              </a:lnSpc>
            </a:pPr>
            <a:r>
              <a:rPr lang="es-ES" sz="2000" b="1" spc="-1" dirty="0">
                <a:latin typeface="Calibri"/>
              </a:rPr>
              <a:t>B</a:t>
            </a:r>
            <a:r>
              <a:rPr lang="es-ES" sz="2000" b="1" spc="-1" dirty="0" smtClean="0">
                <a:latin typeface="Calibri"/>
              </a:rPr>
              <a:t>) TIPOS DE TURBINAS EÓLICA:</a:t>
            </a:r>
          </a:p>
          <a:p>
            <a:pPr>
              <a:lnSpc>
                <a:spcPct val="120000"/>
              </a:lnSpc>
            </a:pPr>
            <a:r>
              <a:rPr lang="es-ES" sz="2000" spc="-1" dirty="0" smtClean="0">
                <a:latin typeface="Calibri"/>
              </a:rPr>
              <a:t>¿CUÁLES SON LOS TIPOS DE TURBINA EÓLICA MÁS HABITUALES?</a:t>
            </a:r>
          </a:p>
          <a:p>
            <a:pPr marL="800100" lvl="1" indent="-342900">
              <a:lnSpc>
                <a:spcPct val="120000"/>
              </a:lnSpc>
              <a:buFont typeface="Arial" panose="020B0604020202020204" pitchFamily="34" charset="0"/>
              <a:buChar char="•"/>
            </a:pPr>
            <a:r>
              <a:rPr lang="es-ES" u="sng" spc="-1" dirty="0" smtClean="0">
                <a:solidFill>
                  <a:srgbClr val="FF0000"/>
                </a:solidFill>
                <a:latin typeface="Calibri"/>
              </a:rPr>
              <a:t>EL AEROGENERADOR MONOPALA, BIPALA, TRIPALA O MULTIPALA:</a:t>
            </a:r>
            <a:endParaRPr lang="es-ES" sz="2000" u="sng" spc="-1" dirty="0" smtClean="0">
              <a:solidFill>
                <a:srgbClr val="FF0000"/>
              </a:solidFill>
              <a:latin typeface="Calibri"/>
            </a:endParaRPr>
          </a:p>
          <a:p>
            <a:pPr marL="1657350" lvl="3" indent="-285750">
              <a:lnSpc>
                <a:spcPct val="120000"/>
              </a:lnSpc>
              <a:buFont typeface="Wingdings" panose="05000000000000000000" pitchFamily="2" charset="2"/>
              <a:buChar char="Ø"/>
            </a:pPr>
            <a:r>
              <a:rPr lang="es-ES" dirty="0" smtClean="0">
                <a:solidFill>
                  <a:srgbClr val="FF0000"/>
                </a:solidFill>
                <a:latin typeface="Calibri" panose="020F0502020204030204" pitchFamily="34" charset="0"/>
              </a:rPr>
              <a:t>POSEE UNA, DOS, TRES O MUCHAS PALAS. </a:t>
            </a:r>
          </a:p>
          <a:p>
            <a:pPr marL="1657350" lvl="3" indent="-285750">
              <a:lnSpc>
                <a:spcPct val="120000"/>
              </a:lnSpc>
              <a:buFont typeface="Wingdings" panose="05000000000000000000" pitchFamily="2" charset="2"/>
              <a:buChar char="Ø"/>
            </a:pPr>
            <a:r>
              <a:rPr lang="es-ES" dirty="0" smtClean="0">
                <a:solidFill>
                  <a:srgbClr val="FF0000"/>
                </a:solidFill>
                <a:latin typeface="Calibri" panose="020F0502020204030204" pitchFamily="34" charset="0"/>
              </a:rPr>
              <a:t>¿QUÉ RESULTA MÁS EFICIENTE PARA EXTRAER LA ENERGÍA DEL VIENTO? LOS PRIMEROS AEROGENERADORES TENÍAN UN GRAN NÚMERO DE PALAS, PERO CON LOS AÑOS SE HAN REDUCIDO A TRES. </a:t>
            </a:r>
          </a:p>
          <a:p>
            <a:pPr marL="1657350" lvl="3" indent="-285750">
              <a:lnSpc>
                <a:spcPct val="120000"/>
              </a:lnSpc>
              <a:buFont typeface="Wingdings" panose="05000000000000000000" pitchFamily="2" charset="2"/>
              <a:buChar char="Ø"/>
            </a:pPr>
            <a:r>
              <a:rPr lang="es-ES" dirty="0" smtClean="0">
                <a:solidFill>
                  <a:srgbClr val="FF0000"/>
                </a:solidFill>
                <a:latin typeface="Calibri" panose="020F0502020204030204" pitchFamily="34" charset="0"/>
              </a:rPr>
              <a:t>TRES PALAS ESTE ES EL NÚMERO MENOR DE PALAS QUE PROPORCIONA MAYOR ESTABILIDAD. ES DECIR, EL NÚMERO QUE PERMITE AHORRAR MÁS MATERIAL Y PESO, SIN COMPLICAR EL SISTEMA. </a:t>
            </a:r>
          </a:p>
          <a:p>
            <a:pPr marL="1657350" lvl="3" indent="-285750">
              <a:lnSpc>
                <a:spcPct val="120000"/>
              </a:lnSpc>
              <a:buFont typeface="Wingdings" panose="05000000000000000000" pitchFamily="2" charset="2"/>
              <a:buChar char="Ø"/>
            </a:pPr>
            <a:r>
              <a:rPr lang="es-ES" dirty="0" smtClean="0">
                <a:solidFill>
                  <a:srgbClr val="FF0000"/>
                </a:solidFill>
                <a:latin typeface="Calibri" panose="020F0502020204030204" pitchFamily="34" charset="0"/>
              </a:rPr>
              <a:t>ALGUNOS MODELOS UTILIZAN ROTORES BIPALA O MONOPALA, QUE LOGRAN UN AHORRO TODAVÍA MAYOR, PERO RESULTAN MENOS EFICIENTES Y DEBEN INTRODUCIR SISTEMAS DE CONTROL MÁS COMPLICADOS PARA MEJORAR LA ESTABILIDAD. </a:t>
            </a:r>
          </a:p>
          <a:p>
            <a:pPr marL="1657350" lvl="3" indent="-285750">
              <a:lnSpc>
                <a:spcPct val="120000"/>
              </a:lnSpc>
              <a:buFont typeface="Wingdings" panose="05000000000000000000" pitchFamily="2" charset="2"/>
              <a:buChar char="Ø"/>
            </a:pPr>
            <a:r>
              <a:rPr lang="es-ES" dirty="0" smtClean="0">
                <a:solidFill>
                  <a:srgbClr val="FF0000"/>
                </a:solidFill>
                <a:latin typeface="Calibri" panose="020F0502020204030204" pitchFamily="34" charset="0"/>
              </a:rPr>
              <a:t>EL MULTIPALA AMERICANO TAMBIÉN SIGUE UTILIZÁNDOSE, AUNQUE SOLO PARA VIENTOS MODERADOS </a:t>
            </a:r>
            <a:r>
              <a:rPr lang="es-ES" spc="-1" dirty="0" smtClean="0">
                <a:solidFill>
                  <a:srgbClr val="FF0000"/>
                </a:solidFill>
                <a:latin typeface="Calibri"/>
              </a:rPr>
              <a:t> </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23</a:t>
            </a:fld>
            <a:endParaRPr lang="es-ES" dirty="0"/>
          </a:p>
        </p:txBody>
      </p:sp>
    </p:spTree>
    <p:extLst>
      <p:ext uri="{BB962C8B-B14F-4D97-AF65-F5344CB8AC3E}">
        <p14:creationId xmlns:p14="http://schemas.microsoft.com/office/powerpoint/2010/main" val="3705885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2.2. EL AEROGENERADOR:</a:t>
            </a:r>
          </a:p>
          <a:p>
            <a:pPr>
              <a:lnSpc>
                <a:spcPct val="120000"/>
              </a:lnSpc>
            </a:pPr>
            <a:r>
              <a:rPr lang="es-ES" sz="2000" b="1" spc="-1" dirty="0">
                <a:latin typeface="Calibri"/>
              </a:rPr>
              <a:t>B</a:t>
            </a:r>
            <a:r>
              <a:rPr lang="es-ES" sz="2000" b="1" spc="-1" dirty="0" smtClean="0">
                <a:latin typeface="Calibri"/>
              </a:rPr>
              <a:t>) TIPOS DE TURBINAS EÓLICA:</a:t>
            </a:r>
          </a:p>
          <a:p>
            <a:pPr>
              <a:lnSpc>
                <a:spcPct val="120000"/>
              </a:lnSpc>
            </a:pPr>
            <a:r>
              <a:rPr lang="es-ES" sz="2000" spc="-1" dirty="0" smtClean="0">
                <a:latin typeface="Calibri"/>
              </a:rPr>
              <a:t>¿CUÁLES SON LOS TIPOS DE TURBINA EÓLICA MÁS HABITUALES?</a:t>
            </a:r>
          </a:p>
          <a:p>
            <a:pPr marL="800100" lvl="1" indent="-342900">
              <a:lnSpc>
                <a:spcPct val="120000"/>
              </a:lnSpc>
              <a:buFont typeface="Arial" panose="020B0604020202020204" pitchFamily="34" charset="0"/>
              <a:buChar char="•"/>
            </a:pPr>
            <a:r>
              <a:rPr lang="es-ES" u="sng" spc="-1" dirty="0" smtClean="0">
                <a:solidFill>
                  <a:srgbClr val="FF0000"/>
                </a:solidFill>
                <a:latin typeface="Calibri"/>
              </a:rPr>
              <a:t>EL AEROGENERADOR CON ROTOR A SOTAVENTO:</a:t>
            </a:r>
            <a:endParaRPr lang="es-ES" sz="2000" u="sng" spc="-1" dirty="0" smtClean="0">
              <a:solidFill>
                <a:srgbClr val="FF0000"/>
              </a:solidFill>
              <a:latin typeface="Calibri"/>
            </a:endParaRPr>
          </a:p>
          <a:p>
            <a:pPr marL="1657350" lvl="3" indent="-285750">
              <a:lnSpc>
                <a:spcPct val="120000"/>
              </a:lnSpc>
              <a:buFont typeface="Wingdings" panose="05000000000000000000" pitchFamily="2" charset="2"/>
              <a:buChar char="Ø"/>
            </a:pPr>
            <a:r>
              <a:rPr lang="es-ES" dirty="0" smtClean="0">
                <a:solidFill>
                  <a:srgbClr val="FF0000"/>
                </a:solidFill>
                <a:latin typeface="Calibri" panose="020F0502020204030204" pitchFamily="34" charset="0"/>
              </a:rPr>
              <a:t>EN ESTA CASO LAS PALAS SE ENCUENTRAN EN LA PARTE TRASERA DE LA GÓNDOLA. </a:t>
            </a:r>
          </a:p>
          <a:p>
            <a:pPr marL="1657350" lvl="3" indent="-285750">
              <a:lnSpc>
                <a:spcPct val="120000"/>
              </a:lnSpc>
              <a:buFont typeface="Wingdings" panose="05000000000000000000" pitchFamily="2" charset="2"/>
              <a:buChar char="Ø"/>
            </a:pPr>
            <a:r>
              <a:rPr lang="es-ES" dirty="0" smtClean="0">
                <a:solidFill>
                  <a:srgbClr val="FF0000"/>
                </a:solidFill>
                <a:latin typeface="Calibri" panose="020F0502020204030204" pitchFamily="34" charset="0"/>
              </a:rPr>
              <a:t>EN MÁQUINAS PEQUEÑAS, ESTE SISTEMA PUEDE SER INTERESANTE PARA QUE LA CARCASA DE LA GÓNDOLA HAGA DE VELETA Y ORIENTE EL AEROGENERADOR EN DIRECCIÓN AL VIENTO SIN NECESIDAD DE OTROS DISPOSITIVOS. </a:t>
            </a:r>
          </a:p>
          <a:p>
            <a:pPr>
              <a:lnSpc>
                <a:spcPct val="120000"/>
              </a:lnSpc>
            </a:pPr>
            <a:endParaRPr lang="es-ES" dirty="0" smtClean="0">
              <a:solidFill>
                <a:srgbClr val="FF0000"/>
              </a:solidFill>
              <a:latin typeface="Calibri" panose="020F0502020204030204" pitchFamily="34" charset="0"/>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24</a:t>
            </a:fld>
            <a:endParaRPr lang="es-ES" dirty="0"/>
          </a:p>
        </p:txBody>
      </p:sp>
    </p:spTree>
    <p:extLst>
      <p:ext uri="{BB962C8B-B14F-4D97-AF65-F5344CB8AC3E}">
        <p14:creationId xmlns:p14="http://schemas.microsoft.com/office/powerpoint/2010/main" val="1283021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2.2. EL AEROGENERADOR:</a:t>
            </a:r>
          </a:p>
          <a:p>
            <a:pPr marL="6120000">
              <a:lnSpc>
                <a:spcPct val="120000"/>
              </a:lnSpc>
            </a:pPr>
            <a:r>
              <a:rPr lang="es-ES" sz="2000" b="1" spc="-1" dirty="0">
                <a:latin typeface="Calibri"/>
              </a:rPr>
              <a:t>C</a:t>
            </a:r>
            <a:r>
              <a:rPr lang="es-ES" sz="2000" b="1" spc="-1" dirty="0" smtClean="0">
                <a:latin typeface="Calibri"/>
              </a:rPr>
              <a:t>) CLASIFICACIÓN DE LOS AEROGENERADOES DE EJE HORIZONTAL PARA PRODUCCIÓN ELÉCTRICA EN FUNCION DE SU POTENCIA:</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25</a:t>
            </a:fld>
            <a:endParaRPr lang="es-ES" dirty="0"/>
          </a:p>
        </p:txBody>
      </p:sp>
      <p:pic>
        <p:nvPicPr>
          <p:cNvPr id="2" name="Imagen 1"/>
          <p:cNvPicPr>
            <a:picLocks noChangeAspect="1"/>
          </p:cNvPicPr>
          <p:nvPr/>
        </p:nvPicPr>
        <p:blipFill>
          <a:blip r:embed="rId3"/>
          <a:stretch>
            <a:fillRect/>
          </a:stretch>
        </p:blipFill>
        <p:spPr>
          <a:xfrm>
            <a:off x="464590" y="1104479"/>
            <a:ext cx="6283939" cy="5773525"/>
          </a:xfrm>
          <a:prstGeom prst="rect">
            <a:avLst/>
          </a:prstGeom>
        </p:spPr>
      </p:pic>
    </p:spTree>
    <p:extLst>
      <p:ext uri="{BB962C8B-B14F-4D97-AF65-F5344CB8AC3E}">
        <p14:creationId xmlns:p14="http://schemas.microsoft.com/office/powerpoint/2010/main" val="2925307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2.2. EL AEROGENERADOR:</a:t>
            </a:r>
          </a:p>
          <a:p>
            <a:pPr>
              <a:lnSpc>
                <a:spcPct val="120000"/>
              </a:lnSpc>
            </a:pPr>
            <a:r>
              <a:rPr lang="es-ES" sz="2000" b="1" spc="-1" dirty="0">
                <a:latin typeface="Calibri"/>
              </a:rPr>
              <a:t>D) TECNOLOGÍA PROPIA DE AVIONES PARA EL DISEÑO DE LAS PALAS:</a:t>
            </a:r>
          </a:p>
          <a:p>
            <a:pPr>
              <a:lnSpc>
                <a:spcPct val="120000"/>
              </a:lnSpc>
            </a:pPr>
            <a:r>
              <a:rPr lang="es-ES" sz="2000" spc="-1" dirty="0" smtClean="0">
                <a:latin typeface="Calibri"/>
              </a:rPr>
              <a:t>¿CÓMO SE DISEÑAN LAS PALAS DE LOS AEROGENERADORES?</a:t>
            </a:r>
          </a:p>
          <a:p>
            <a:pPr lvl="1"/>
            <a:r>
              <a:rPr lang="es-ES" dirty="0" smtClean="0">
                <a:solidFill>
                  <a:srgbClr val="FF0000"/>
                </a:solidFill>
                <a:latin typeface="Calibri" panose="020F0502020204030204" pitchFamily="34" charset="0"/>
              </a:rPr>
              <a:t>EL DISEÑO DE UNA TURBINA LE DEBE MUCHO A LA TECNOLOGÍA AERONÁUTICA, AUNQUE LUEGO HAYA SIDO ADAPTADA DE FORMA ESPECÍFICA A LAS CONDICIONES EN LAS QUE TRABAJAN ESTAS MÁQUINAS. </a:t>
            </a:r>
          </a:p>
          <a:p>
            <a:pPr lvl="1"/>
            <a:r>
              <a:rPr lang="es-ES" dirty="0" smtClean="0">
                <a:solidFill>
                  <a:srgbClr val="FF0000"/>
                </a:solidFill>
                <a:latin typeface="Calibri" panose="020F0502020204030204" pitchFamily="34" charset="0"/>
              </a:rPr>
              <a:t>LOS AEROGENERADORES MODERNOS UTILIZAN PRINCIPIOS AERODINÁMICOS PROCEDENTES DE LA AVIACIÓN PARA MEJORAR LA EFICIENCIA DE LOS ROTORES, COMO EL DE SUSTENTACIÓN. </a:t>
            </a:r>
          </a:p>
          <a:p>
            <a:r>
              <a:rPr lang="es-ES" sz="2000" dirty="0" smtClean="0">
                <a:latin typeface="Calibri" panose="020F0502020204030204" pitchFamily="34" charset="0"/>
              </a:rPr>
              <a:t>¿QUÉ EXPLICA EL PRINCIPIO DE SUSTENTACIÓN?</a:t>
            </a:r>
          </a:p>
          <a:p>
            <a:pPr lvl="1"/>
            <a:r>
              <a:rPr lang="es-ES" dirty="0" smtClean="0">
                <a:solidFill>
                  <a:srgbClr val="FF0000"/>
                </a:solidFill>
                <a:latin typeface="Calibri" panose="020F0502020204030204" pitchFamily="34" charset="0"/>
              </a:rPr>
              <a:t>EXPLICA CÓMO EL PERFIL ESPECIAL DE UN ALA PROVOCA QUE EL AIRE FLUYA MÁS DESPACIO POR DEBAJO DEL ALA QUE POR ENCIMA, LO QUE CONLLEVA QUE EL AVIÓN SEA EMPUJADO HACIA ARRIBA Y SOSTENIDO ASÍ POR EL AIRE. </a:t>
            </a:r>
          </a:p>
          <a:p>
            <a:pPr lvl="1"/>
            <a:r>
              <a:rPr lang="es-ES" dirty="0" smtClean="0">
                <a:solidFill>
                  <a:srgbClr val="FF0000"/>
                </a:solidFill>
                <a:latin typeface="Calibri" panose="020F0502020204030204" pitchFamily="34" charset="0"/>
              </a:rPr>
              <a:t>ESTA SUSTENTACIÓN DEPENDE PRINCIPALMENTE DE:</a:t>
            </a:r>
          </a:p>
          <a:p>
            <a:pPr marL="1200150" lvl="2" indent="-285750">
              <a:buFont typeface="Arial" panose="020B0604020202020204" pitchFamily="34" charset="0"/>
              <a:buChar char="•"/>
            </a:pPr>
            <a:r>
              <a:rPr lang="es-ES" dirty="0">
                <a:solidFill>
                  <a:srgbClr val="FF0000"/>
                </a:solidFill>
                <a:latin typeface="Calibri" panose="020F0502020204030204" pitchFamily="34" charset="0"/>
              </a:rPr>
              <a:t>E</a:t>
            </a:r>
            <a:r>
              <a:rPr lang="es-ES" dirty="0" smtClean="0">
                <a:solidFill>
                  <a:srgbClr val="FF0000"/>
                </a:solidFill>
                <a:latin typeface="Calibri" panose="020F0502020204030204" pitchFamily="34" charset="0"/>
              </a:rPr>
              <a:t>L ÁREA EXPUESTA AL FLUJO DEL AIRE</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LA VELOCIDAD CON LA QUE INCIDE</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 LA INCLINACIÓN DEL ÁNGULO DE ATAQUE DEL ALA. </a:t>
            </a:r>
          </a:p>
          <a:p>
            <a:pPr lvl="1"/>
            <a:r>
              <a:rPr lang="es-ES" dirty="0" smtClean="0">
                <a:solidFill>
                  <a:srgbClr val="FF0000"/>
                </a:solidFill>
                <a:latin typeface="Calibri" panose="020F0502020204030204" pitchFamily="34" charset="0"/>
              </a:rPr>
              <a:t>SI EL ÁREA EXPUESTA NO ES UNIFORME O EL ALA SE INCLINA DEMASIADO, ENTONCES EL AIRE DEJA DE SOSTENER EL AVIÓN O EL AEROGENERADOR SE FRENA. </a:t>
            </a:r>
          </a:p>
          <a:p>
            <a:pPr>
              <a:lnSpc>
                <a:spcPct val="120000"/>
              </a:lnSpc>
            </a:pPr>
            <a:endParaRPr lang="es-ES" dirty="0" smtClean="0">
              <a:solidFill>
                <a:srgbClr val="FF0000"/>
              </a:solidFill>
              <a:latin typeface="Calibri" panose="020F0502020204030204" pitchFamily="34" charset="0"/>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26</a:t>
            </a:fld>
            <a:endParaRPr lang="es-ES" dirty="0"/>
          </a:p>
        </p:txBody>
      </p:sp>
    </p:spTree>
    <p:extLst>
      <p:ext uri="{BB962C8B-B14F-4D97-AF65-F5344CB8AC3E}">
        <p14:creationId xmlns:p14="http://schemas.microsoft.com/office/powerpoint/2010/main" val="4224590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2.2. EL AEROGENERADOR:</a:t>
            </a:r>
          </a:p>
          <a:p>
            <a:pPr>
              <a:lnSpc>
                <a:spcPct val="120000"/>
              </a:lnSpc>
            </a:pPr>
            <a:r>
              <a:rPr lang="es-ES" sz="2000" b="1" spc="-1" dirty="0">
                <a:latin typeface="Calibri"/>
              </a:rPr>
              <a:t>D) TECNOLOGÍA PROPIA DE AVIONES PARA EL DISEÑO DE LAS PALAS:</a:t>
            </a:r>
          </a:p>
          <a:p>
            <a:pPr>
              <a:lnSpc>
                <a:spcPct val="120000"/>
              </a:lnSpc>
            </a:pPr>
            <a:r>
              <a:rPr lang="es-ES" sz="2000" spc="-1" dirty="0" smtClean="0">
                <a:latin typeface="Calibri"/>
              </a:rPr>
              <a:t>¿CÓMO UTILIZAN LAS AEROTURBINAS MODERNAS LA RESISTENCIA Y LA SUSTENTACIÓN DEL VIENTO?</a:t>
            </a:r>
          </a:p>
          <a:p>
            <a:pPr lvl="1"/>
            <a:r>
              <a:rPr lang="es-ES" dirty="0" smtClean="0">
                <a:solidFill>
                  <a:srgbClr val="FF0000"/>
                </a:solidFill>
                <a:latin typeface="Calibri" panose="020F0502020204030204" pitchFamily="34" charset="0"/>
              </a:rPr>
              <a:t>NO SOLO LAS UTILIZAN PARA EXTRAER LA MÁXIMA ENERGÍA, SINO TAMBIÉN PARA CONTROLAR EL FUNCIONAMIENTO DE LA MÁQUINA.</a:t>
            </a:r>
          </a:p>
          <a:p>
            <a:r>
              <a:rPr lang="es-ES" sz="2000" dirty="0" smtClean="0">
                <a:latin typeface="Calibri" panose="020F0502020204030204" pitchFamily="34" charset="0"/>
              </a:rPr>
              <a:t>¿CÓMO FUNCIONAN LOS AEROGENERADORE DE PASO VARIABLE?</a:t>
            </a:r>
          </a:p>
          <a:p>
            <a:pPr lvl="1"/>
            <a:r>
              <a:rPr lang="es-ES" dirty="0" smtClean="0">
                <a:solidFill>
                  <a:srgbClr val="FF0000"/>
                </a:solidFill>
                <a:latin typeface="Calibri" panose="020F0502020204030204" pitchFamily="34" charset="0"/>
              </a:rPr>
              <a:t>EN LOS AEROGENERADORES DE PASO VARIABLE (EN LOS QUE LAS PALAS PUEDEN GIRAR SOBRE SÍ MISMAS EN EL BUJE) BASTA COLOCAR LAS PALAS EN UN ÁNGULO EN EL QUE ENCUENTREN LA FUERZA SUFICIENTE PARA QUE COMIENCEN A DAR VUELTAS. </a:t>
            </a:r>
          </a:p>
          <a:p>
            <a:pPr lvl="1"/>
            <a:r>
              <a:rPr lang="es-ES" dirty="0" smtClean="0">
                <a:solidFill>
                  <a:srgbClr val="FF0000"/>
                </a:solidFill>
                <a:latin typeface="Calibri" panose="020F0502020204030204" pitchFamily="34" charset="0"/>
              </a:rPr>
              <a:t>POR EL CONTRARIO, SI EL VIENTO SE VUELVE DEMASIADO FUERTE, ENTONCES SE GIRAN EN SENTIDO CONTRARIO Y EL ROTOR SE IRÁ FRENANDO. </a:t>
            </a:r>
          </a:p>
          <a:p>
            <a:r>
              <a:rPr lang="es-ES" sz="2000" dirty="0">
                <a:latin typeface="Calibri" panose="020F0502020204030204" pitchFamily="34" charset="0"/>
              </a:rPr>
              <a:t>¿CÓMO FUNCIONAN LOS AEROGENERADORE DE PASO </a:t>
            </a:r>
            <a:r>
              <a:rPr lang="es-ES" sz="2000" dirty="0" smtClean="0">
                <a:latin typeface="Calibri" panose="020F0502020204030204" pitchFamily="34" charset="0"/>
              </a:rPr>
              <a:t>FIJO?</a:t>
            </a:r>
            <a:endParaRPr lang="es-ES" sz="2000" dirty="0">
              <a:latin typeface="Calibri" panose="020F0502020204030204" pitchFamily="34" charset="0"/>
            </a:endParaRPr>
          </a:p>
          <a:p>
            <a:pPr lvl="1"/>
            <a:r>
              <a:rPr lang="es-ES" dirty="0" smtClean="0">
                <a:solidFill>
                  <a:srgbClr val="FF0000"/>
                </a:solidFill>
                <a:latin typeface="Calibri" panose="020F0502020204030204" pitchFamily="34" charset="0"/>
              </a:rPr>
              <a:t>EN EL CASO DE LAS PALAS DE PASO FIJO, CUYO ANCLAJE AL BUJE NO PERMITE MOVERLAS, EL DISEÑO DE LA PALA HACE QUE, LLEGADOS A UNA VELOCIDAD DE VIENTO ALTA, SEAN LOS PROPIOS PERFILES LOS QUE ENTREN EN PÉRDIDA, CONTROLANDO AERODINÁMICAMENTE LA POTENCIA DE SALIDA. </a:t>
            </a:r>
          </a:p>
          <a:p>
            <a:pPr lvl="1"/>
            <a:endParaRPr lang="es-ES" dirty="0" smtClean="0">
              <a:solidFill>
                <a:srgbClr val="FF0000"/>
              </a:solidFill>
              <a:latin typeface="Calibri" panose="020F0502020204030204" pitchFamily="34" charset="0"/>
            </a:endParaRPr>
          </a:p>
          <a:p>
            <a:pPr>
              <a:lnSpc>
                <a:spcPct val="120000"/>
              </a:lnSpc>
            </a:pPr>
            <a:endParaRPr lang="es-ES" dirty="0" smtClean="0">
              <a:solidFill>
                <a:srgbClr val="FF0000"/>
              </a:solidFill>
              <a:latin typeface="Calibri" panose="020F0502020204030204" pitchFamily="34" charset="0"/>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27</a:t>
            </a:fld>
            <a:endParaRPr lang="es-ES" dirty="0"/>
          </a:p>
        </p:txBody>
      </p:sp>
    </p:spTree>
    <p:extLst>
      <p:ext uri="{BB962C8B-B14F-4D97-AF65-F5344CB8AC3E}">
        <p14:creationId xmlns:p14="http://schemas.microsoft.com/office/powerpoint/2010/main" val="563233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2.2. EL AEROGENERADOR:</a:t>
            </a:r>
          </a:p>
          <a:p>
            <a:pPr>
              <a:lnSpc>
                <a:spcPct val="120000"/>
              </a:lnSpc>
            </a:pPr>
            <a:r>
              <a:rPr lang="es-ES" sz="2000" b="1" spc="-1" dirty="0">
                <a:latin typeface="Calibri"/>
              </a:rPr>
              <a:t>E</a:t>
            </a:r>
            <a:r>
              <a:rPr lang="es-ES" sz="2000" b="1" spc="-1" dirty="0" smtClean="0">
                <a:latin typeface="Calibri"/>
              </a:rPr>
              <a:t>) LOS “MOLINOS DE VIENTO” SE VUELVEN GIGANTES:</a:t>
            </a:r>
          </a:p>
          <a:p>
            <a:pPr>
              <a:lnSpc>
                <a:spcPct val="120000"/>
              </a:lnSpc>
            </a:pPr>
            <a:r>
              <a:rPr lang="es-ES" sz="2000" spc="-1" dirty="0" smtClean="0">
                <a:latin typeface="Calibri"/>
              </a:rPr>
              <a:t>¿CÓMO HA SIDO LA EVOLUCIÓN DE LA POTENCIA EN LOS AEROGENERADORES EN LOS ÚLTIMOS AÑOS?</a:t>
            </a:r>
          </a:p>
          <a:p>
            <a:pPr lvl="1"/>
            <a:r>
              <a:rPr lang="es-ES" dirty="0" smtClean="0">
                <a:solidFill>
                  <a:srgbClr val="FF0000"/>
                </a:solidFill>
                <a:latin typeface="Calibri" panose="020F0502020204030204" pitchFamily="34" charset="0"/>
              </a:rPr>
              <a:t>SE HA PASADO DE PEQUEÑA POTENCIA DE  POCAS DECENAS DE KILOVATIOS A COLOSOS DE VARIOS MILES; ES DECIR, SE HA MULTIPLICADO LA POTENCIA POR CIEN. </a:t>
            </a:r>
          </a:p>
          <a:p>
            <a:r>
              <a:rPr lang="es-ES" sz="2000" dirty="0" smtClean="0">
                <a:latin typeface="Calibri" panose="020F0502020204030204" pitchFamily="34" charset="0"/>
              </a:rPr>
              <a:t>¿QUÉ HA SUPUESTO ESTA REVOLUCIÓN EN EL TAMAÑO DE LAS TURBINAS?</a:t>
            </a:r>
          </a:p>
          <a:p>
            <a:pPr lvl="1"/>
            <a:r>
              <a:rPr lang="es-ES" dirty="0" smtClean="0">
                <a:solidFill>
                  <a:srgbClr val="FF0000"/>
                </a:solidFill>
                <a:latin typeface="Calibri" panose="020F0502020204030204" pitchFamily="34" charset="0"/>
              </a:rPr>
              <a:t>ESTA REVOLUCIÓN EN EL TAMAÑO DE LAS TURBINAS CONSTITUYE TODO UN HITO DE LA INGENIERÍA Y HA RESULTADO DECISIVO PARA LOGRAR EL DESPEGUE DE ESTA ENERGÍA RENOVABLE. </a:t>
            </a:r>
          </a:p>
          <a:p>
            <a:pPr lvl="1"/>
            <a:r>
              <a:rPr lang="es-ES" dirty="0" smtClean="0">
                <a:solidFill>
                  <a:srgbClr val="FF0000"/>
                </a:solidFill>
                <a:latin typeface="Calibri" panose="020F0502020204030204" pitchFamily="34" charset="0"/>
              </a:rPr>
              <a:t>SUPUSO MULTIPLICAR LA POTENCIA DE LOS PARQUES A LA VEZ QUE SE REDUCÍAN LOS COSTES POR CADA KILOVATIO: CON MENOS MÁQUINAS SE PODÍA GENERAR MÁS ENERGÍA. </a:t>
            </a:r>
          </a:p>
          <a:p>
            <a:pPr lvl="1"/>
            <a:r>
              <a:rPr lang="es-ES" dirty="0" smtClean="0">
                <a:solidFill>
                  <a:srgbClr val="FF0000"/>
                </a:solidFill>
                <a:latin typeface="Calibri" panose="020F0502020204030204" pitchFamily="34" charset="0"/>
              </a:rPr>
              <a:t>HA PERMITIDO MEJORAR LA EFICIENCIA Y LA FIABILIDAD DE LAS MÁQUINAS. </a:t>
            </a:r>
          </a:p>
          <a:p>
            <a:r>
              <a:rPr lang="es-ES" sz="2000" dirty="0">
                <a:latin typeface="Calibri" panose="020F0502020204030204" pitchFamily="34" charset="0"/>
              </a:rPr>
              <a:t>¿CUÁL HA SIDO LA PIEZA CLAVE EN ESTA EVOLUCIÓN?</a:t>
            </a:r>
          </a:p>
          <a:p>
            <a:pPr lvl="1"/>
            <a:r>
              <a:rPr lang="es-ES" dirty="0" smtClean="0">
                <a:solidFill>
                  <a:srgbClr val="FF0000"/>
                </a:solidFill>
                <a:latin typeface="Calibri" panose="020F0502020204030204" pitchFamily="34" charset="0"/>
              </a:rPr>
              <a:t>ESTÁ EN EL ROTOR DE LAS TURBINAS. </a:t>
            </a:r>
          </a:p>
          <a:p>
            <a:pPr lvl="1"/>
            <a:r>
              <a:rPr lang="es-ES" dirty="0" smtClean="0">
                <a:solidFill>
                  <a:srgbClr val="FF0000"/>
                </a:solidFill>
                <a:latin typeface="Calibri" panose="020F0502020204030204" pitchFamily="34" charset="0"/>
              </a:rPr>
              <a:t>PARA UNA MISMA POTENCIA, PONGAMOS 1.500 KW, LA MEDIA EUROPEA DEL DIÁMETRO DEL ROTOR HA PASADO DE 65 METROS EN 1997, A 69 EN 2000 Y 74 EN 2003. </a:t>
            </a:r>
          </a:p>
          <a:p>
            <a:r>
              <a:rPr lang="es-ES" sz="2000" dirty="0">
                <a:latin typeface="Calibri" panose="020F0502020204030204" pitchFamily="34" charset="0"/>
              </a:rPr>
              <a:t>¿QUÉ HA SIGNIFICADO ESTO?</a:t>
            </a:r>
          </a:p>
          <a:p>
            <a:pPr lvl="1"/>
            <a:r>
              <a:rPr lang="es-ES" dirty="0" smtClean="0">
                <a:solidFill>
                  <a:srgbClr val="FF0000"/>
                </a:solidFill>
                <a:latin typeface="Calibri" panose="020F0502020204030204" pitchFamily="34" charset="0"/>
              </a:rPr>
              <a:t>ESTO HA SIGNIFICADO TENER QUE IZAR TORRES CADA VEZ MÁS ALTAS Y AUMENTAR EL GASTO EN MATERIALES. </a:t>
            </a:r>
          </a:p>
          <a:p>
            <a:pPr lvl="1"/>
            <a:r>
              <a:rPr lang="es-ES" dirty="0" smtClean="0">
                <a:solidFill>
                  <a:srgbClr val="FF0000"/>
                </a:solidFill>
                <a:latin typeface="Calibri" panose="020F0502020204030204" pitchFamily="34" charset="0"/>
              </a:rPr>
              <a:t>SIN EMBARGO, SE HA VISTO COMPENSADO POR EL INCREMENTO DE LA PRODUCCIÓN DE ENERGÍA COMO CONSECUENCIA DEL AUMENTO DEL ÁREA BARRIDA Y DE LA CAPTACIÓN DE MEJORES VIENTOS A MAYORES ALTURAS.</a:t>
            </a:r>
          </a:p>
          <a:p>
            <a:endParaRPr lang="es-ES" dirty="0" smtClean="0">
              <a:solidFill>
                <a:srgbClr val="FF0000"/>
              </a:solidFill>
              <a:latin typeface="Calibri" panose="020F0502020204030204" pitchFamily="34" charset="0"/>
            </a:endParaRPr>
          </a:p>
          <a:p>
            <a:pPr>
              <a:lnSpc>
                <a:spcPct val="120000"/>
              </a:lnSpc>
            </a:pPr>
            <a:endParaRPr lang="es-ES" dirty="0" smtClean="0">
              <a:solidFill>
                <a:srgbClr val="FF0000"/>
              </a:solidFill>
              <a:latin typeface="Calibri" panose="020F0502020204030204" pitchFamily="34" charset="0"/>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28</a:t>
            </a:fld>
            <a:endParaRPr lang="es-ES" dirty="0"/>
          </a:p>
        </p:txBody>
      </p:sp>
    </p:spTree>
    <p:extLst>
      <p:ext uri="{BB962C8B-B14F-4D97-AF65-F5344CB8AC3E}">
        <p14:creationId xmlns:p14="http://schemas.microsoft.com/office/powerpoint/2010/main" val="248368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5">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2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2.2. EL AEROGENERADOR:</a:t>
            </a:r>
          </a:p>
          <a:p>
            <a:pPr>
              <a:lnSpc>
                <a:spcPct val="120000"/>
              </a:lnSpc>
            </a:pPr>
            <a:r>
              <a:rPr lang="es-ES" sz="2000" b="1" spc="-1" dirty="0">
                <a:latin typeface="Calibri"/>
              </a:rPr>
              <a:t>E</a:t>
            </a:r>
            <a:r>
              <a:rPr lang="es-ES" sz="2000" b="1" spc="-1" dirty="0" smtClean="0">
                <a:latin typeface="Calibri"/>
              </a:rPr>
              <a:t>) LOS “MOLINOS DE VIENTO” SE VUELVEN GIGANTES:</a:t>
            </a:r>
          </a:p>
          <a:p>
            <a:pPr>
              <a:lnSpc>
                <a:spcPct val="120000"/>
              </a:lnSpc>
            </a:pPr>
            <a:r>
              <a:rPr lang="es-ES" sz="2000" dirty="0" smtClean="0">
                <a:latin typeface="Calibri" panose="020F0502020204030204" pitchFamily="34" charset="0"/>
              </a:rPr>
              <a:t>¿Y CUÁL HA SIDO EL RESULTADO?</a:t>
            </a:r>
          </a:p>
          <a:p>
            <a:pPr lvl="1">
              <a:lnSpc>
                <a:spcPct val="120000"/>
              </a:lnSpc>
            </a:pPr>
            <a:r>
              <a:rPr lang="es-ES" dirty="0" smtClean="0">
                <a:solidFill>
                  <a:srgbClr val="FF0000"/>
                </a:solidFill>
                <a:latin typeface="Calibri" panose="020F0502020204030204" pitchFamily="34" charset="0"/>
              </a:rPr>
              <a:t>A LA VEZ QUE HA CRECIDO EL TAMAÑO DE LOS AEROGENERADORES, HA DESCENDIDO EL COSTE POR KILOVATIO DE POTENCIA. </a:t>
            </a:r>
          </a:p>
          <a:p>
            <a:pPr>
              <a:lnSpc>
                <a:spcPct val="120000"/>
              </a:lnSpc>
            </a:pPr>
            <a:r>
              <a:rPr lang="es-ES" sz="2000" dirty="0">
                <a:latin typeface="Calibri" panose="020F0502020204030204" pitchFamily="34" charset="0"/>
              </a:rPr>
              <a:t>¿CUÁL ES EL COSTE DE CADA KILOVATIO INSTALADO EN UN PARQUE EÓLICO EN ESPAÑA?</a:t>
            </a:r>
          </a:p>
          <a:p>
            <a:pPr lvl="1">
              <a:lnSpc>
                <a:spcPct val="120000"/>
              </a:lnSpc>
            </a:pPr>
            <a:r>
              <a:rPr lang="es-ES" dirty="0" smtClean="0">
                <a:solidFill>
                  <a:srgbClr val="FF0000"/>
                </a:solidFill>
                <a:latin typeface="Calibri" panose="020F0502020204030204" pitchFamily="34" charset="0"/>
              </a:rPr>
              <a:t>HOY EN DÍA ES DE UNOS 940 EUROS, CUANDO EN 1990 ERA SUPERIOR A 1.200. </a:t>
            </a:r>
          </a:p>
          <a:p>
            <a:pPr lvl="1">
              <a:lnSpc>
                <a:spcPct val="120000"/>
              </a:lnSpc>
            </a:pPr>
            <a:r>
              <a:rPr lang="es-ES" dirty="0" smtClean="0">
                <a:solidFill>
                  <a:srgbClr val="FF0000"/>
                </a:solidFill>
                <a:latin typeface="Calibri" panose="020F0502020204030204" pitchFamily="34" charset="0"/>
              </a:rPr>
              <a:t>Y A ESTO HAY QUE SUMAR UNA MAYOR PROFESIONALIZACIÓN DEL SECTOR Y LA DRÁSTICA REDUCCIÓN DE LOS GASTOS DE OPERACIÓN Y MANTENIMIENTO, QUE EN LOS ÚLTIMOS DIEZ AÑOS SE HAN REDUCIDO PRÁCTICAMENTE A LA MITAD. </a:t>
            </a:r>
          </a:p>
          <a:p>
            <a:pPr>
              <a:lnSpc>
                <a:spcPct val="120000"/>
              </a:lnSpc>
            </a:pPr>
            <a:r>
              <a:rPr lang="es-ES" sz="2000" dirty="0">
                <a:latin typeface="Calibri" panose="020F0502020204030204" pitchFamily="34" charset="0"/>
              </a:rPr>
              <a:t>¿ESTA EVOLUCIÓN SE SEGUIRÁ PRODUCIENDO?</a:t>
            </a:r>
          </a:p>
          <a:p>
            <a:pPr lvl="1"/>
            <a:r>
              <a:rPr lang="es-ES" dirty="0" smtClean="0">
                <a:solidFill>
                  <a:srgbClr val="FF0000"/>
                </a:solidFill>
                <a:latin typeface="Calibri" panose="020F0502020204030204" pitchFamily="34" charset="0"/>
              </a:rPr>
              <a:t>SE PERCIBE UN CIERTO ESTANCAMIENTO EN EL CRECIMIENTO DE LA RENTABILIDAD DE LAS NUEVAS INSTALACIONES POR LA PAULATINA DESAPARICIÓN DE LOS ENCLAVES CON VIENTOS DE MAYOR INTENSIDAD AÚN NO OCUPADOS EN EL PAÍS. </a:t>
            </a:r>
          </a:p>
          <a:p>
            <a:pPr lvl="1"/>
            <a:r>
              <a:rPr lang="es-ES" dirty="0" smtClean="0">
                <a:solidFill>
                  <a:srgbClr val="FF0000"/>
                </a:solidFill>
                <a:latin typeface="Calibri" panose="020F0502020204030204" pitchFamily="34" charset="0"/>
              </a:rPr>
              <a:t>AUNQUE LA APARICIÓN DE AEROGENERADORES DE MAYOR TAMAÑO Y EFICIENCIA SUPONE TAMBIÉN APROVECHAR MEJOR EL TERRITORIO DISPONIBLE (Y REDUCIR EL IMPACTO PAISAJÍSTICO) Y ABRE LA POSIBILIDAD DE IR RENOVANDO LOS PARQUES MEDIANTE LA SUSTITUCIÓN DE LAS TURBINAS ANTIGUAS POR OTRAS MODERNAS. UN MÉTODO CONOCIDO EN INGLÉS COMO </a:t>
            </a:r>
            <a:r>
              <a:rPr lang="es-ES" i="1" dirty="0" smtClean="0">
                <a:solidFill>
                  <a:srgbClr val="FF0000"/>
                </a:solidFill>
                <a:latin typeface="Calibri" panose="020F0502020204030204" pitchFamily="34" charset="0"/>
              </a:rPr>
              <a:t>“REPOWERING”</a:t>
            </a:r>
            <a:r>
              <a:rPr lang="es-ES" dirty="0" smtClean="0">
                <a:solidFill>
                  <a:srgbClr val="FF0000"/>
                </a:solidFill>
                <a:latin typeface="Calibri" panose="020F0502020204030204" pitchFamily="34" charset="0"/>
              </a:rPr>
              <a:t>, QUE SE ABRE PASO YA EN ALEMANIA O EN DINAMARCA </a:t>
            </a:r>
          </a:p>
          <a:p>
            <a:pPr lvl="1"/>
            <a:endParaRPr lang="es-ES" dirty="0" smtClean="0">
              <a:solidFill>
                <a:srgbClr val="FF0000"/>
              </a:solidFill>
              <a:latin typeface="Calibri" panose="020F0502020204030204" pitchFamily="34" charset="0"/>
            </a:endParaRPr>
          </a:p>
          <a:p>
            <a:pPr>
              <a:lnSpc>
                <a:spcPct val="120000"/>
              </a:lnSpc>
            </a:pPr>
            <a:endParaRPr lang="es-ES" dirty="0" smtClean="0">
              <a:solidFill>
                <a:srgbClr val="FF0000"/>
              </a:solidFill>
              <a:latin typeface="Calibri" panose="020F0502020204030204" pitchFamily="34" charset="0"/>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29</a:t>
            </a:fld>
            <a:endParaRPr lang="es-ES" dirty="0"/>
          </a:p>
        </p:txBody>
      </p:sp>
    </p:spTree>
    <p:extLst>
      <p:ext uri="{BB962C8B-B14F-4D97-AF65-F5344CB8AC3E}">
        <p14:creationId xmlns:p14="http://schemas.microsoft.com/office/powerpoint/2010/main" val="2251682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1. SITUACIÓN ACTUAL</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indent="-540000">
              <a:lnSpc>
                <a:spcPct val="110000"/>
              </a:lnSpc>
              <a:buAutoNum type="arabicPeriod"/>
            </a:pPr>
            <a:r>
              <a:rPr lang="gl-ES" sz="3200" b="1" strike="noStrike" spc="-1" dirty="0" smtClean="0">
                <a:solidFill>
                  <a:srgbClr val="000000"/>
                </a:solidFill>
                <a:latin typeface="Calibri"/>
                <a:ea typeface="DejaVu Sans"/>
              </a:rPr>
              <a:t>SITUACIÓN ACTUAL:</a:t>
            </a:r>
            <a:endParaRPr lang="gl-ES" sz="3200" b="1" strike="noStrike" spc="-1" dirty="0">
              <a:solidFill>
                <a:srgbClr val="000000"/>
              </a:solidFill>
              <a:latin typeface="Calibri"/>
              <a:ea typeface="DejaVu Sans"/>
            </a:endParaRPr>
          </a:p>
          <a:p>
            <a:pPr>
              <a:lnSpc>
                <a:spcPct val="110000"/>
              </a:lnSpc>
            </a:pPr>
            <a:r>
              <a:rPr lang="es-ES" sz="2000" spc="-1" dirty="0" smtClean="0">
                <a:latin typeface="Calibri"/>
              </a:rPr>
              <a:t>¿CUÁL ES LA SITUACIÓN ACTUAL MUNDIAL EN CUANTO A IMPLANTACIÓN DE SISTEMAS DE APROVECHAMIENTO DE LA ENERGÍA EÓLICA A NIVEL MUNDIAL?</a:t>
            </a:r>
          </a:p>
          <a:p>
            <a:pPr lvl="1">
              <a:lnSpc>
                <a:spcPct val="110000"/>
              </a:lnSpc>
            </a:pPr>
            <a:r>
              <a:rPr lang="es-ES" spc="-1" dirty="0" smtClean="0">
                <a:solidFill>
                  <a:srgbClr val="FF0000"/>
                </a:solidFill>
                <a:latin typeface="Calibri"/>
              </a:rPr>
              <a:t>LA ENERGÍA EÓLICA HA EXPERIMENTADO UN INCREMENTO INCREIBLE E IMPARABLE, CON LO QUE SE HA CONVERTIDO EN UNA DE LAS FUENTES DE ENERGÍA QUE MÁS HAN EVOLUCIONADO Y SE HAN CONSOLIDADO A NIVEL MUNDIAL.</a:t>
            </a:r>
          </a:p>
          <a:p>
            <a:pPr>
              <a:lnSpc>
                <a:spcPct val="110000"/>
              </a:lnSpc>
            </a:pPr>
            <a:r>
              <a:rPr lang="es-ES" sz="2800" b="1" spc="-1" dirty="0" smtClean="0">
                <a:latin typeface="Calibri"/>
              </a:rPr>
              <a:t>1.1. EUROPA:</a:t>
            </a:r>
          </a:p>
          <a:p>
            <a:pPr>
              <a:lnSpc>
                <a:spcPct val="110000"/>
              </a:lnSpc>
            </a:pPr>
            <a:r>
              <a:rPr lang="es-ES" sz="2000" spc="-1" dirty="0" smtClean="0">
                <a:latin typeface="Calibri"/>
              </a:rPr>
              <a:t>¿CUÁL ES LA SITUACIÓN EN EUROPA?</a:t>
            </a:r>
          </a:p>
          <a:p>
            <a:pPr lvl="1">
              <a:lnSpc>
                <a:spcPct val="120000"/>
              </a:lnSpc>
            </a:pPr>
            <a:r>
              <a:rPr lang="es-ES" spc="-1" dirty="0" smtClean="0">
                <a:solidFill>
                  <a:srgbClr val="FF0000"/>
                </a:solidFill>
                <a:latin typeface="Calibri"/>
              </a:rPr>
              <a:t>EL CONTINENTE EUROPEO SIGUE SIENDO EL MÁS DESTACADO EN EL DESARROLLO DE LA ENERGÍA EÓLICA. EN ESPECIAL TRES PAÍSES, ALEMANIA, ESPAÑA Y DINAMARCA </a:t>
            </a:r>
          </a:p>
          <a:p>
            <a:pPr>
              <a:lnSpc>
                <a:spcPct val="110000"/>
              </a:lnSpc>
            </a:pPr>
            <a:r>
              <a:rPr lang="es-ES" sz="2000" b="1" spc="-1" dirty="0" smtClean="0">
                <a:latin typeface="Calibri"/>
              </a:rPr>
              <a:t>A) ALEMANIA:</a:t>
            </a:r>
          </a:p>
          <a:p>
            <a:pPr>
              <a:lnSpc>
                <a:spcPct val="120000"/>
              </a:lnSpc>
            </a:pPr>
            <a:r>
              <a:rPr lang="es-ES" sz="2000" spc="-1" dirty="0" smtClean="0">
                <a:latin typeface="Calibri"/>
              </a:rPr>
              <a:t>¿QUÉ HA POTENCIADO LA ENORME IMPLANTACIÓN DE ESTA ENERGÍA EN ALEMANIA?</a:t>
            </a:r>
          </a:p>
          <a:p>
            <a:pPr lvl="1">
              <a:lnSpc>
                <a:spcPct val="120000"/>
              </a:lnSpc>
            </a:pPr>
            <a:r>
              <a:rPr lang="es-ES" spc="-1" dirty="0" smtClean="0">
                <a:solidFill>
                  <a:srgbClr val="FF0000"/>
                </a:solidFill>
                <a:latin typeface="Calibri"/>
              </a:rPr>
              <a:t>EL FUERTE APOYO DE LAS AUTORIDADES FEDERALES Y REGIONALES ALEMANAS HA SIDO EL FACTOR DECISIVO QUE HA CONVERTIDO A ESTE PAÍS EN EL NÚMERO UNO MUNDIAL DE LA INDUSTRIA EÓLICA. </a:t>
            </a:r>
          </a:p>
          <a:p>
            <a:pPr lvl="1">
              <a:lnSpc>
                <a:spcPct val="120000"/>
              </a:lnSpc>
            </a:pPr>
            <a:r>
              <a:rPr lang="es-ES" spc="-1" dirty="0" smtClean="0">
                <a:solidFill>
                  <a:srgbClr val="FF0000"/>
                </a:solidFill>
                <a:latin typeface="Calibri"/>
              </a:rPr>
              <a:t>A FINALES DE 2004, ALEMANIA CONTABA CON UNA POTENCIA EÓLICA ACUMULADA DE 16.630 MW, EL 35% DE LA INSTALADA EN TODO EL MUNDO. </a:t>
            </a:r>
            <a:endParaRPr lang="es-ES" spc="-1" dirty="0">
              <a:solidFill>
                <a:srgbClr val="FF0000"/>
              </a:solidFill>
              <a:latin typeface="Calibri"/>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3</a:t>
            </a:fld>
            <a:endParaRPr lang="es-E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a:lnSpc>
                <a:spcPct val="110000"/>
              </a:lnSpc>
            </a:pPr>
            <a:r>
              <a:rPr lang="es-ES" sz="2800" b="1" spc="-1" dirty="0" smtClean="0">
                <a:latin typeface="Calibri"/>
              </a:rPr>
              <a:t>2.3. EL PARQUE EÓLICO:</a:t>
            </a:r>
          </a:p>
          <a:p>
            <a:pPr>
              <a:lnSpc>
                <a:spcPct val="120000"/>
              </a:lnSpc>
            </a:pPr>
            <a:r>
              <a:rPr lang="es-ES" sz="2000" dirty="0" smtClean="0">
                <a:latin typeface="Calibri" panose="020F0502020204030204" pitchFamily="34" charset="0"/>
              </a:rPr>
              <a:t>¿CUÁL ES EL RECORRIDO DESDE QUE UN PROMOTOR SE LANZA A LA CONSTRUCCIÓN DE UN PARQUE EÓLICO HASTA QUE LOS AEROGENERADOR EMPIEZAN A VERTER ENERGÍA A LA RED ELÉCTRICA?</a:t>
            </a:r>
          </a:p>
          <a:p>
            <a:pPr lvl="1">
              <a:lnSpc>
                <a:spcPct val="120000"/>
              </a:lnSpc>
            </a:pPr>
            <a:r>
              <a:rPr lang="es-ES" dirty="0" smtClean="0">
                <a:solidFill>
                  <a:srgbClr val="FF0000"/>
                </a:solidFill>
                <a:latin typeface="Calibri" panose="020F0502020204030204" pitchFamily="34" charset="0"/>
              </a:rPr>
              <a:t>ESTE RECORRIDO SUELE TARDAR UNOS CINCO AÑOS Y UN LARGO </a:t>
            </a:r>
          </a:p>
          <a:p>
            <a:pPr>
              <a:lnSpc>
                <a:spcPct val="120000"/>
              </a:lnSpc>
            </a:pPr>
            <a:r>
              <a:rPr lang="es-ES" sz="2000" dirty="0" smtClean="0">
                <a:latin typeface="Calibri" panose="020F0502020204030204" pitchFamily="34" charset="0"/>
              </a:rPr>
              <a:t>¿CUÁNDO SE DECIDE EMPRENDER EL PROYECTO?</a:t>
            </a:r>
          </a:p>
          <a:p>
            <a:pPr lvl="1">
              <a:lnSpc>
                <a:spcPct val="120000"/>
              </a:lnSpc>
            </a:pPr>
            <a:r>
              <a:rPr lang="es-ES" dirty="0" smtClean="0">
                <a:solidFill>
                  <a:srgbClr val="FF0000"/>
                </a:solidFill>
                <a:latin typeface="Calibri" panose="020F0502020204030204" pitchFamily="34" charset="0"/>
              </a:rPr>
              <a:t>CUANDO SE COMPRUEBA QUE ES VIABLE AMBIENTAL Y ECONÓMICAMENTE.</a:t>
            </a:r>
          </a:p>
          <a:p>
            <a:pPr>
              <a:lnSpc>
                <a:spcPct val="120000"/>
              </a:lnSpc>
            </a:pPr>
            <a:r>
              <a:rPr lang="es-ES" sz="2000" b="1" dirty="0" smtClean="0">
                <a:latin typeface="Calibri" panose="020F0502020204030204" pitchFamily="34" charset="0"/>
              </a:rPr>
              <a:t>A) EVALUACIÓN ECONÓMICA</a:t>
            </a:r>
          </a:p>
          <a:p>
            <a:pPr>
              <a:lnSpc>
                <a:spcPct val="120000"/>
              </a:lnSpc>
            </a:pPr>
            <a:r>
              <a:rPr lang="es-ES" sz="2000" dirty="0" smtClean="0">
                <a:latin typeface="Calibri" panose="020F0502020204030204" pitchFamily="34" charset="0"/>
              </a:rPr>
              <a:t>¿QUÉ </a:t>
            </a:r>
            <a:r>
              <a:rPr lang="es-ES" sz="2000" dirty="0">
                <a:latin typeface="Calibri" panose="020F0502020204030204" pitchFamily="34" charset="0"/>
              </a:rPr>
              <a:t>ES LO </a:t>
            </a:r>
            <a:r>
              <a:rPr lang="es-ES" sz="2000" dirty="0" smtClean="0">
                <a:latin typeface="Calibri" panose="020F0502020204030204" pitchFamily="34" charset="0"/>
              </a:rPr>
              <a:t>PRIMERO </a:t>
            </a:r>
            <a:r>
              <a:rPr lang="es-ES" sz="2000" dirty="0">
                <a:latin typeface="Calibri" panose="020F0502020204030204" pitchFamily="34" charset="0"/>
              </a:rPr>
              <a:t>QUE HAY QUE HACER?</a:t>
            </a:r>
          </a:p>
          <a:p>
            <a:pPr lvl="1">
              <a:lnSpc>
                <a:spcPct val="120000"/>
              </a:lnSpc>
            </a:pPr>
            <a:r>
              <a:rPr lang="es-ES" dirty="0" smtClean="0">
                <a:solidFill>
                  <a:srgbClr val="FF0000"/>
                </a:solidFill>
                <a:latin typeface="Calibri" panose="020F0502020204030204" pitchFamily="34" charset="0"/>
              </a:rPr>
              <a:t>HACER UNA EVALUACIÓN RIGUROSA DE LOS VIENTOS QUE SOPLEN EN EL LUGAR SELECCIONADO</a:t>
            </a:r>
          </a:p>
          <a:p>
            <a:pPr lvl="1">
              <a:lnSpc>
                <a:spcPct val="120000"/>
              </a:lnSpc>
            </a:pPr>
            <a:r>
              <a:rPr lang="es-ES" dirty="0" smtClean="0">
                <a:solidFill>
                  <a:srgbClr val="FF0000"/>
                </a:solidFill>
                <a:latin typeface="Calibri" panose="020F0502020204030204" pitchFamily="34" charset="0"/>
              </a:rPr>
              <a:t>UN ERROR DEL 10% EN LA ESTIMACIÓN DE LA VELOCIDAD MEDIA PUEDE LLEGAR A SUPONER DESVÍOS DEL 30% EN LA PRODUCCIÓN DE ENERGÍA. </a:t>
            </a:r>
          </a:p>
          <a:p>
            <a:pPr>
              <a:lnSpc>
                <a:spcPct val="120000"/>
              </a:lnSpc>
            </a:pPr>
            <a:r>
              <a:rPr lang="es-ES" sz="2000" dirty="0" smtClean="0">
                <a:latin typeface="Calibri" panose="020F0502020204030204" pitchFamily="34" charset="0"/>
              </a:rPr>
              <a:t>¿QUÉ INCLUYE ESTA EVALUACIÓN DEL VIENTO?</a:t>
            </a:r>
          </a:p>
          <a:p>
            <a:pPr marL="742950" lvl="1" indent="-285750">
              <a:buFont typeface="Arial" panose="020B0604020202020204" pitchFamily="34" charset="0"/>
              <a:buChar char="•"/>
            </a:pPr>
            <a:r>
              <a:rPr lang="es-ES" dirty="0" smtClean="0">
                <a:solidFill>
                  <a:srgbClr val="FF0000"/>
                </a:solidFill>
                <a:latin typeface="Calibri" panose="020F0502020204030204" pitchFamily="34" charset="0"/>
              </a:rPr>
              <a:t>CALCULAR DISTRIBUCIONES ESPACIALES DE LA VELOCIDAD DEL VIENTO</a:t>
            </a:r>
          </a:p>
          <a:p>
            <a:pPr marL="742950" lvl="1" indent="-285750">
              <a:buFont typeface="Arial" panose="020B0604020202020204" pitchFamily="34" charset="0"/>
              <a:buChar char="•"/>
            </a:pPr>
            <a:r>
              <a:rPr lang="es-ES" dirty="0" smtClean="0">
                <a:solidFill>
                  <a:srgbClr val="FF0000"/>
                </a:solidFill>
                <a:latin typeface="Calibri" panose="020F0502020204030204" pitchFamily="34" charset="0"/>
              </a:rPr>
              <a:t>CALCULAR LA PRODUCCIÓN DE ENERGÍA ESPERADA A LARGO PLAZO EN UN DETERMINADO EMPLAZAMIENTO RESULTA INTERESANTE</a:t>
            </a:r>
          </a:p>
          <a:p>
            <a:pPr marL="742950" lvl="1" indent="-285750">
              <a:buFont typeface="Arial" panose="020B0604020202020204" pitchFamily="34" charset="0"/>
              <a:buChar char="•"/>
            </a:pPr>
            <a:r>
              <a:rPr lang="es-ES" dirty="0" smtClean="0">
                <a:solidFill>
                  <a:srgbClr val="FF0000"/>
                </a:solidFill>
                <a:latin typeface="Calibri" panose="020F0502020204030204" pitchFamily="34" charset="0"/>
              </a:rPr>
              <a:t>MEDIR LAS CARACTERÍSTICAS DEL VIENTO A LA ALTURA A LA QUE VAYA A SITUARSE EL BUJE DE LOS AEROGENERADORES</a:t>
            </a:r>
          </a:p>
          <a:p>
            <a:pPr marL="742950" lvl="1" indent="-285750">
              <a:buFont typeface="Arial" panose="020B0604020202020204" pitchFamily="34" charset="0"/>
              <a:buChar char="•"/>
            </a:pPr>
            <a:r>
              <a:rPr lang="es-ES" dirty="0" smtClean="0">
                <a:solidFill>
                  <a:srgbClr val="FF0000"/>
                </a:solidFill>
                <a:latin typeface="Calibri" panose="020F0502020204030204" pitchFamily="34" charset="0"/>
              </a:rPr>
              <a:t>CUANDO LA ZONA SEA GRANDE O ACCIDENTADA, SIMULTÁNEAMENTE EN VARIOS PUNTOS DEL EMPLAZAMIENTO. </a:t>
            </a:r>
          </a:p>
          <a:p>
            <a:pPr marL="742950" lvl="1" indent="-285750">
              <a:buFont typeface="Arial" panose="020B0604020202020204" pitchFamily="34" charset="0"/>
              <a:buChar char="•"/>
            </a:pPr>
            <a:r>
              <a:rPr lang="es-ES" dirty="0" smtClean="0">
                <a:solidFill>
                  <a:srgbClr val="FF0000"/>
                </a:solidFill>
                <a:latin typeface="Calibri" panose="020F0502020204030204" pitchFamily="34" charset="0"/>
              </a:rPr>
              <a:t>NO VALE SÓLO CON UNA VELOCIDAD MEDIA, QUE NO DEJA DE SER UN PROMEDIO DE LOS VIENTOS MÁS RÁPIDOS Y MÁS LENTOS, Y QUE NO DESCRIBE REALMENTE LA DISTRIBUCIÓN ESTADÍSTICA DE LA VELOCIDAD DEL</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30</a:t>
            </a:fld>
            <a:endParaRPr lang="es-ES" dirty="0"/>
          </a:p>
        </p:txBody>
      </p:sp>
    </p:spTree>
    <p:extLst>
      <p:ext uri="{BB962C8B-B14F-4D97-AF65-F5344CB8AC3E}">
        <p14:creationId xmlns:p14="http://schemas.microsoft.com/office/powerpoint/2010/main" val="2099953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5">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25">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25">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2.3. EL PARQUE EÓLICO:</a:t>
            </a:r>
          </a:p>
          <a:p>
            <a:pPr>
              <a:lnSpc>
                <a:spcPct val="120000"/>
              </a:lnSpc>
            </a:pPr>
            <a:r>
              <a:rPr lang="es-ES" sz="2000" b="1" dirty="0">
                <a:latin typeface="Calibri" panose="020F0502020204030204" pitchFamily="34" charset="0"/>
              </a:rPr>
              <a:t>A) EVALUACIÓN ECONÓMICA</a:t>
            </a:r>
          </a:p>
          <a:p>
            <a:pPr>
              <a:lnSpc>
                <a:spcPct val="120000"/>
              </a:lnSpc>
            </a:pPr>
            <a:r>
              <a:rPr lang="es-ES" sz="2000" dirty="0" smtClean="0">
                <a:latin typeface="Calibri" panose="020F0502020204030204" pitchFamily="34" charset="0"/>
              </a:rPr>
              <a:t>UNA VES EVALUADO “EL VIENTO”, ¿QUÉ ES NECESARIO HACER?</a:t>
            </a:r>
          </a:p>
          <a:p>
            <a:pPr lvl="1"/>
            <a:r>
              <a:rPr lang="es-ES" dirty="0" smtClean="0">
                <a:solidFill>
                  <a:srgbClr val="FF0000"/>
                </a:solidFill>
                <a:latin typeface="Calibri" panose="020F0502020204030204" pitchFamily="34" charset="0"/>
              </a:rPr>
              <a:t>ES ANALIZAR LA VIABILIDAD ECONÓMICA DEL PROYECTO. </a:t>
            </a:r>
          </a:p>
          <a:p>
            <a:r>
              <a:rPr lang="es-ES" sz="2000" dirty="0" smtClean="0">
                <a:latin typeface="Calibri" panose="020F0502020204030204" pitchFamily="34" charset="0"/>
              </a:rPr>
              <a:t>¿QUÉ HAY QUE TENER EN CUENTA PARA VALORAR EL PROYECTO?</a:t>
            </a:r>
          </a:p>
          <a:p>
            <a:pPr lvl="1"/>
            <a:r>
              <a:rPr lang="es-ES" dirty="0" smtClean="0">
                <a:solidFill>
                  <a:srgbClr val="FF0000"/>
                </a:solidFill>
                <a:latin typeface="Calibri" panose="020F0502020204030204" pitchFamily="34" charset="0"/>
              </a:rPr>
              <a:t>SE DEBE TENER EN CUENTA LA INVERSIÓN NECESARIA PARA:</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PROMOVER, CONSTRUIR Y PONER EN MARCHA LA PLANTA</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LOS COSTES DE EXPLOTACIÓN A LO LARGO DE LA VIDA OPERATIVA DE LA MISMA</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LA PREVISIÓN DE LA EVOLUCIÓN EN EL TIEMPO DEL PRECIO PERCIBIDO POR CADA KILOVATIO-HORA PUESTO EN RED. </a:t>
            </a:r>
          </a:p>
          <a:p>
            <a:r>
              <a:rPr lang="es-ES" sz="2000" dirty="0" smtClean="0">
                <a:latin typeface="Calibri" panose="020F0502020204030204" pitchFamily="34" charset="0"/>
              </a:rPr>
              <a:t>¿QUÉ NOS PERMITEN CONOCER ESTOS DATOS?</a:t>
            </a:r>
          </a:p>
          <a:p>
            <a:pPr lvl="1"/>
            <a:r>
              <a:rPr lang="es-ES" dirty="0" smtClean="0">
                <a:solidFill>
                  <a:srgbClr val="FF0000"/>
                </a:solidFill>
                <a:latin typeface="Calibri" panose="020F0502020204030204" pitchFamily="34" charset="0"/>
              </a:rPr>
              <a:t>CON ESTOS DATOS Y APLICANDO LA TASA IMPOSITIVA CORRESPONDIENTE SERÁ SUFICIENTE PARA CALCULAR EL BENEFICIO NETO ESTIMADO ANUALMENTE Y, AÑADIENDO LA AMORTIZACIÓN, LOS FLUJOS DE CAJA, PARA CALCULAR </a:t>
            </a:r>
            <a:r>
              <a:rPr lang="es-ES" i="1" dirty="0" smtClean="0">
                <a:solidFill>
                  <a:srgbClr val="FF0000"/>
                </a:solidFill>
                <a:latin typeface="Calibri" panose="020F0502020204030204" pitchFamily="34" charset="0"/>
              </a:rPr>
              <a:t>EX ANTE </a:t>
            </a:r>
            <a:r>
              <a:rPr lang="es-ES" dirty="0" smtClean="0">
                <a:solidFill>
                  <a:srgbClr val="FF0000"/>
                </a:solidFill>
                <a:latin typeface="Calibri" panose="020F0502020204030204" pitchFamily="34" charset="0"/>
              </a:rPr>
              <a:t>LA RENTABILIDAD ECONÓMICA DEL PROYECTO. Y, POR TANTO, LA DECISIÓN DE SEGUIR ADELANTE O NO CON LA INVERSIÓN. </a:t>
            </a:r>
          </a:p>
          <a:p>
            <a:r>
              <a:rPr lang="es-ES" sz="2000" dirty="0" smtClean="0">
                <a:latin typeface="Calibri" panose="020F0502020204030204" pitchFamily="34" charset="0"/>
              </a:rPr>
              <a:t>¿QUÉ COSTES TENDREMOS?</a:t>
            </a:r>
          </a:p>
          <a:p>
            <a:pPr marL="742950" lvl="1" indent="-285750">
              <a:buFont typeface="Arial" panose="020B0604020202020204" pitchFamily="34" charset="0"/>
              <a:buChar char="•"/>
            </a:pPr>
            <a:r>
              <a:rPr lang="es-ES" dirty="0" smtClean="0">
                <a:solidFill>
                  <a:srgbClr val="FF0000"/>
                </a:solidFill>
                <a:latin typeface="Calibri" panose="020F0502020204030204" pitchFamily="34" charset="0"/>
              </a:rPr>
              <a:t>COSTES DE INVERSIÓN DIRECTA</a:t>
            </a:r>
          </a:p>
          <a:p>
            <a:pPr marL="742950" lvl="1" indent="-285750">
              <a:buFont typeface="Arial" panose="020B0604020202020204" pitchFamily="34" charset="0"/>
              <a:buChar char="•"/>
            </a:pPr>
            <a:r>
              <a:rPr lang="es-ES" dirty="0" smtClean="0">
                <a:solidFill>
                  <a:srgbClr val="FF0000"/>
                </a:solidFill>
                <a:latin typeface="Calibri" panose="020F0502020204030204" pitchFamily="34" charset="0"/>
              </a:rPr>
              <a:t>COSTES DE EXPLOTACIÓN</a:t>
            </a:r>
          </a:p>
          <a:p>
            <a:pPr lvl="1"/>
            <a:endParaRPr lang="es-ES" dirty="0" smtClean="0">
              <a:solidFill>
                <a:srgbClr val="FF0000"/>
              </a:solidFill>
              <a:latin typeface="Calibri" panose="020F0502020204030204" pitchFamily="34" charset="0"/>
            </a:endParaRPr>
          </a:p>
          <a:p>
            <a:pPr>
              <a:lnSpc>
                <a:spcPct val="120000"/>
              </a:lnSpc>
            </a:pPr>
            <a:endParaRPr lang="es-ES" dirty="0" smtClean="0">
              <a:solidFill>
                <a:srgbClr val="FF0000"/>
              </a:solidFill>
              <a:latin typeface="Calibri" panose="020F0502020204030204" pitchFamily="34" charset="0"/>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31</a:t>
            </a:fld>
            <a:endParaRPr lang="es-ES" dirty="0"/>
          </a:p>
        </p:txBody>
      </p:sp>
    </p:spTree>
    <p:extLst>
      <p:ext uri="{BB962C8B-B14F-4D97-AF65-F5344CB8AC3E}">
        <p14:creationId xmlns:p14="http://schemas.microsoft.com/office/powerpoint/2010/main" val="250324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5">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2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2.3. EL PARQUE EÓLICO:</a:t>
            </a:r>
          </a:p>
          <a:p>
            <a:pPr>
              <a:lnSpc>
                <a:spcPct val="120000"/>
              </a:lnSpc>
            </a:pPr>
            <a:r>
              <a:rPr lang="es-ES" sz="2000" b="1" dirty="0">
                <a:latin typeface="Calibri" panose="020F0502020204030204" pitchFamily="34" charset="0"/>
              </a:rPr>
              <a:t>A) EVALUACIÓN ECONÓMICA</a:t>
            </a:r>
          </a:p>
          <a:p>
            <a:pPr>
              <a:lnSpc>
                <a:spcPct val="120000"/>
              </a:lnSpc>
            </a:pPr>
            <a:r>
              <a:rPr lang="es-ES" sz="2000" u="sng" dirty="0" smtClean="0">
                <a:latin typeface="Calibri" panose="020F0502020204030204" pitchFamily="34" charset="0"/>
              </a:rPr>
              <a:t>COSTES DE INVERSIÓN:</a:t>
            </a:r>
          </a:p>
          <a:p>
            <a:pPr>
              <a:lnSpc>
                <a:spcPct val="120000"/>
              </a:lnSpc>
            </a:pPr>
            <a:r>
              <a:rPr lang="es-ES" sz="2000" dirty="0" smtClean="0">
                <a:latin typeface="Calibri" panose="020F0502020204030204" pitchFamily="34" charset="0"/>
              </a:rPr>
              <a:t>¿CUÁL ES EL DESGLOSE PORCENTUAL DE LOS COSTES DE INVERSIÓN?</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AEROGENERADORES: 		74% </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EQUIPAMIENTO ELÉCTRICO: 	17% </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OBRA CIVIL: 			5% </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VARIOS: 			4% </a:t>
            </a:r>
          </a:p>
          <a:p>
            <a:pPr>
              <a:lnSpc>
                <a:spcPct val="120000"/>
              </a:lnSpc>
            </a:pPr>
            <a:r>
              <a:rPr lang="es-ES" sz="2000" u="sng" dirty="0">
                <a:latin typeface="Calibri" panose="020F0502020204030204" pitchFamily="34" charset="0"/>
              </a:rPr>
              <a:t>COSTES DE </a:t>
            </a:r>
            <a:r>
              <a:rPr lang="es-ES" sz="2000" u="sng" dirty="0" smtClean="0">
                <a:latin typeface="Calibri" panose="020F0502020204030204" pitchFamily="34" charset="0"/>
              </a:rPr>
              <a:t>EXPLOTACIÓN:</a:t>
            </a:r>
            <a:endParaRPr lang="es-ES" sz="2000" u="sng" dirty="0">
              <a:latin typeface="Calibri" panose="020F0502020204030204" pitchFamily="34" charset="0"/>
            </a:endParaRPr>
          </a:p>
          <a:p>
            <a:pPr>
              <a:lnSpc>
                <a:spcPct val="120000"/>
              </a:lnSpc>
            </a:pPr>
            <a:r>
              <a:rPr lang="es-ES" sz="2000" dirty="0">
                <a:latin typeface="Calibri" panose="020F0502020204030204" pitchFamily="34" charset="0"/>
              </a:rPr>
              <a:t>¿CUÁL ES EL DESGLOSE PORCENTUAL DE LOS COSTES DE </a:t>
            </a:r>
            <a:r>
              <a:rPr lang="es-ES" sz="2000" dirty="0" smtClean="0">
                <a:latin typeface="Calibri" panose="020F0502020204030204" pitchFamily="34" charset="0"/>
              </a:rPr>
              <a:t>EXPLOTACIÓN?</a:t>
            </a:r>
            <a:endParaRPr lang="es-ES" sz="2000" dirty="0">
              <a:latin typeface="Calibri" panose="020F0502020204030204" pitchFamily="34" charset="0"/>
            </a:endParaRPr>
          </a:p>
          <a:p>
            <a:pPr lvl="1"/>
            <a:r>
              <a:rPr lang="es-ES" dirty="0" smtClean="0">
                <a:solidFill>
                  <a:srgbClr val="FF0000"/>
                </a:solidFill>
                <a:latin typeface="Calibri" panose="020F0502020204030204" pitchFamily="34" charset="0"/>
              </a:rPr>
              <a:t>LOS GASTOS DE EXPLOTACIÓN HAN SUFRIDO UNA IMPORTANTE DISMINUCIÓN DURANTE LOS ÚLTIMOS AÑOS</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OPERACIÓN Y MANTENIMIENTO 	57% 	</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ALQUILER DE TERRENOS 		16% 	</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SEGUROS E IMPUESTOS 		14% </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GESTIÓN Y ADMINISTRACIÓN 	13% 	</a:t>
            </a:r>
          </a:p>
          <a:p>
            <a:pPr>
              <a:lnSpc>
                <a:spcPct val="120000"/>
              </a:lnSpc>
            </a:pPr>
            <a:endParaRPr lang="es-ES" dirty="0" smtClean="0">
              <a:solidFill>
                <a:srgbClr val="FF0000"/>
              </a:solidFill>
              <a:latin typeface="Calibri" panose="020F0502020204030204" pitchFamily="34" charset="0"/>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32</a:t>
            </a:fld>
            <a:endParaRPr lang="es-ES" dirty="0"/>
          </a:p>
        </p:txBody>
      </p:sp>
    </p:spTree>
    <p:extLst>
      <p:ext uri="{BB962C8B-B14F-4D97-AF65-F5344CB8AC3E}">
        <p14:creationId xmlns:p14="http://schemas.microsoft.com/office/powerpoint/2010/main" val="4157796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5">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25">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25">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2.3. EL PARQUE EÓLICO:</a:t>
            </a:r>
          </a:p>
          <a:p>
            <a:pPr>
              <a:lnSpc>
                <a:spcPct val="120000"/>
              </a:lnSpc>
            </a:pPr>
            <a:r>
              <a:rPr lang="es-ES" sz="2000" b="1" dirty="0" smtClean="0">
                <a:latin typeface="Calibri" panose="020F0502020204030204" pitchFamily="34" charset="0"/>
              </a:rPr>
              <a:t>B) RENTABILIDAD DEL PROYECTO:</a:t>
            </a:r>
            <a:endParaRPr lang="es-ES" sz="2000" b="1" dirty="0">
              <a:latin typeface="Calibri" panose="020F0502020204030204" pitchFamily="34" charset="0"/>
            </a:endParaRPr>
          </a:p>
          <a:p>
            <a:pPr>
              <a:lnSpc>
                <a:spcPct val="120000"/>
              </a:lnSpc>
            </a:pPr>
            <a:r>
              <a:rPr lang="es-ES" sz="2000" dirty="0" smtClean="0">
                <a:latin typeface="Calibri" panose="020F0502020204030204" pitchFamily="34" charset="0"/>
              </a:rPr>
              <a:t>¿CUÁL ES LA RENTABILIDAD DE UN PROYECTO DE PARQUE EÓLICO?</a:t>
            </a:r>
          </a:p>
          <a:p>
            <a:pPr marL="742950" lvl="1"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TOMADO UN PARQUE TIPO Y CONSIDERANDO LA RENTABILIDAD DEL PROYECTO (SIN FINANCIACIÓN) PARA EL PARQUE TIPO, CON UNA PRODUCCIÓN MEDIA DE 2.350 HORAS ANUALES EQUIVALENTES, EN RELACIÓN CON LOS GASTOS DE EXPLOTACIÓN ES QUE EVOLUCIONARÁN DE ACUERDO CON EL IPC PREVISTO (2,5%), EN CONSECUENCIA NO VARIARÁN EN TÉRMINOS REALES A LO LARGO DE SU VIDA. </a:t>
            </a:r>
          </a:p>
          <a:p>
            <a:pPr marL="742950" lvl="1"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EN CUANTO A LOS INGRESOS POR VENTA DE ENERGÍA ELÉCTRICA SE HA ELE-GIDO LA OPCIÓN TARIFA REGULADA SIGUIENDO UNA EVOLUCIÓN, DURANTE LOS 20 AÑOS DE VIDA ÚTIL DE LA INSTALACIÓN, ESTIMADA EN UN INCRE-MENTO MEDIO ANUAL DEL 1,4%. </a:t>
            </a:r>
          </a:p>
          <a:p>
            <a:pPr marL="742950" lvl="1"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CON LOS DATOS ANTERIORES SE OBTIENE UNA TASA INTERNA DE RENDIMIENTO (TIR) DEL PROYECTO, SIN FINANCIACIÓN, EN MONEDA CORRIENTE, DESPUÉS DE IMPUESTOS SUPERIOR AL 7% Y SIN RIESGO REGULATORIO. </a:t>
            </a:r>
          </a:p>
          <a:p>
            <a:pPr>
              <a:lnSpc>
                <a:spcPct val="120000"/>
              </a:lnSpc>
            </a:pPr>
            <a:endParaRPr lang="es-ES" dirty="0" smtClean="0">
              <a:solidFill>
                <a:srgbClr val="FF0000"/>
              </a:solidFill>
              <a:latin typeface="Calibri" panose="020F0502020204030204" pitchFamily="34" charset="0"/>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33</a:t>
            </a:fld>
            <a:endParaRPr lang="es-ES" dirty="0"/>
          </a:p>
        </p:txBody>
      </p:sp>
    </p:spTree>
    <p:extLst>
      <p:ext uri="{BB962C8B-B14F-4D97-AF65-F5344CB8AC3E}">
        <p14:creationId xmlns:p14="http://schemas.microsoft.com/office/powerpoint/2010/main" val="1981880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a:lnSpc>
                <a:spcPct val="110000"/>
              </a:lnSpc>
            </a:pPr>
            <a:r>
              <a:rPr lang="es-ES" sz="2800" b="1" spc="-1" dirty="0" smtClean="0">
                <a:latin typeface="Calibri"/>
              </a:rPr>
              <a:t>2.3. EL PARQUE EÓLICO:</a:t>
            </a:r>
          </a:p>
          <a:p>
            <a:pPr>
              <a:lnSpc>
                <a:spcPct val="120000"/>
              </a:lnSpc>
            </a:pPr>
            <a:r>
              <a:rPr lang="es-ES" sz="2000" b="1" dirty="0">
                <a:latin typeface="Calibri" panose="020F0502020204030204" pitchFamily="34" charset="0"/>
              </a:rPr>
              <a:t>C</a:t>
            </a:r>
            <a:r>
              <a:rPr lang="es-ES" sz="2000" b="1" dirty="0" smtClean="0">
                <a:latin typeface="Calibri" panose="020F0502020204030204" pitchFamily="34" charset="0"/>
              </a:rPr>
              <a:t>) SENSIBILIDAD ECONÓMICA-FINANCIERA:</a:t>
            </a:r>
            <a:endParaRPr lang="es-ES" sz="2000" b="1" dirty="0">
              <a:latin typeface="Calibri" panose="020F0502020204030204" pitchFamily="34" charset="0"/>
            </a:endParaRPr>
          </a:p>
          <a:p>
            <a:pPr>
              <a:lnSpc>
                <a:spcPct val="120000"/>
              </a:lnSpc>
            </a:pPr>
            <a:r>
              <a:rPr lang="es-ES" sz="2000" dirty="0" smtClean="0">
                <a:latin typeface="Calibri" panose="020F0502020204030204" pitchFamily="34" charset="0"/>
              </a:rPr>
              <a:t>¿CUÁL ES LA SENSIBILIDAD ECONÓMICA-FINANCIERA DE UN PROYECTO DE ESTE TIPO?</a:t>
            </a:r>
          </a:p>
          <a:p>
            <a:pPr lvl="1">
              <a:lnSpc>
                <a:spcPct val="120000"/>
              </a:lnSpc>
            </a:pPr>
            <a:r>
              <a:rPr lang="es-ES" dirty="0" smtClean="0">
                <a:solidFill>
                  <a:srgbClr val="FF0000"/>
                </a:solidFill>
                <a:latin typeface="Calibri" panose="020F0502020204030204" pitchFamily="34" charset="0"/>
              </a:rPr>
              <a:t>SI SE CONSIDERA LA FINANCIACIÓN Y SE REALIZA UN ANÁLISIS DE SENSIBILIDAD CON LAS DIFERENTES VARIABLES DEL PROYECTO SE MUESTRA QUE DESDE EL PUNTO DE VISTA ECONÓMICO-FINANCIERO ES:</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EXTREMADAMENTE SENSIBLE AL PRECIO DE VENTA DEL KWH PRODUCIDO. </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MUY SENSIBLE A LA PRODUCCIÓN Y A LA RELACIÓN FONDOS PROPIOS/FONDOS AJENOS A LARGO PLAZO.</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SENSIBLE A LA INVERSIÓN, A LOS GASTOS DE EXPLOTACIÓN, AL TIPO DE INTERÉS DEL PRÉSTAMO Y A LA DURACIÓN DEL MISMO.</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MENOS SENSIBLE A LA INFLACIÓN (SI NO SE SUPERA EL 4%) Y AL PERÍODO DE AMORTIZACIÓN FISCAL (ATENDIENDO A LO QUE MARCA LA LEGISLACIÓN VIGENTE). </a:t>
            </a:r>
          </a:p>
          <a:p>
            <a:pPr>
              <a:lnSpc>
                <a:spcPct val="120000"/>
              </a:lnSpc>
            </a:pPr>
            <a:r>
              <a:rPr lang="es-ES" sz="2000" b="1" dirty="0" smtClean="0">
                <a:latin typeface="Calibri" panose="020F0502020204030204" pitchFamily="34" charset="0"/>
              </a:rPr>
              <a:t>D) COMPOSICIÓN</a:t>
            </a:r>
          </a:p>
          <a:p>
            <a:pPr>
              <a:lnSpc>
                <a:spcPct val="120000"/>
              </a:lnSpc>
            </a:pPr>
            <a:r>
              <a:rPr lang="es-ES" sz="2000" dirty="0" smtClean="0">
                <a:latin typeface="Calibri" panose="020F0502020204030204" pitchFamily="34" charset="0"/>
              </a:rPr>
              <a:t>¿CUÁLES SON LOA ELEMENTOS DE LOAS QUE DEBE CONTAR UN PARQUE EÓLICO?</a:t>
            </a:r>
          </a:p>
          <a:p>
            <a:pPr lvl="1">
              <a:lnSpc>
                <a:spcPct val="120000"/>
              </a:lnSpc>
            </a:pPr>
            <a:r>
              <a:rPr lang="es-ES" dirty="0" smtClean="0">
                <a:solidFill>
                  <a:srgbClr val="FF0000"/>
                </a:solidFill>
                <a:latin typeface="Calibri" panose="020F0502020204030204" pitchFamily="34" charset="0"/>
              </a:rPr>
              <a:t>AUNQUE CADA PARQUE EÓLICO TIENE UNAS CARACTERÍSTICAS DIFERENTES, TODO PARQUE EÓLICO CONTARÁ CON LOS SIGUIENTES ELEMENTOS:</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TERRENOS</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AEROGENERADORES.</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INFRAESTRUCTURA ELÉCTRICA</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INFRAESTRUCTURA DE CONTROL</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OTRAS DEPENDENCIAS.</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34</a:t>
            </a:fld>
            <a:endParaRPr lang="es-ES" dirty="0"/>
          </a:p>
        </p:txBody>
      </p:sp>
    </p:spTree>
    <p:extLst>
      <p:ext uri="{BB962C8B-B14F-4D97-AF65-F5344CB8AC3E}">
        <p14:creationId xmlns:p14="http://schemas.microsoft.com/office/powerpoint/2010/main" val="387371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2" end="1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3" end="13"/>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5">
                                            <p:txEl>
                                              <p:pRg st="14" end="14"/>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25">
                                            <p:txEl>
                                              <p:pRg st="15" end="15"/>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2500" lnSpcReduction="20000"/>
          </a:bodyPr>
          <a:lstStyle/>
          <a:p>
            <a:pPr>
              <a:lnSpc>
                <a:spcPct val="110000"/>
              </a:lnSpc>
            </a:pPr>
            <a:r>
              <a:rPr lang="es-ES" sz="2800" b="1" spc="-1" dirty="0" smtClean="0">
                <a:latin typeface="Calibri"/>
              </a:rPr>
              <a:t>2.3. EL PARQUE EÓLICO:</a:t>
            </a:r>
          </a:p>
          <a:p>
            <a:pPr>
              <a:lnSpc>
                <a:spcPct val="120000"/>
              </a:lnSpc>
            </a:pPr>
            <a:r>
              <a:rPr lang="es-ES" sz="2000" b="1" dirty="0">
                <a:latin typeface="Calibri" panose="020F0502020204030204" pitchFamily="34" charset="0"/>
              </a:rPr>
              <a:t>D) COMPOSICIÓN</a:t>
            </a:r>
          </a:p>
          <a:p>
            <a:pPr marL="800100" lvl="1" indent="-342900">
              <a:lnSpc>
                <a:spcPct val="120000"/>
              </a:lnSpc>
              <a:buFont typeface="Arial" panose="020B0604020202020204" pitchFamily="34" charset="0"/>
              <a:buChar char="•"/>
            </a:pPr>
            <a:r>
              <a:rPr lang="es-ES" sz="2000" dirty="0" smtClean="0">
                <a:latin typeface="Calibri" panose="020F0502020204030204" pitchFamily="34" charset="0"/>
              </a:rPr>
              <a:t>TERRENOS:</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SUELEN SER PROPIEDAD DE MUNICIPIOS O PARTICULARES A LOS QUE SE ALQUILA QUE REPRESENTAN UN 3,5 %  DEL VALOR DE LA ENERGÍA PRODUCIDA.</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ESTE ALQUILER ESTÁ AYUDANDO MUY POSITIVAMENTE A PROMOCIONAR LA ENERGÍA EÓLICA EN LAS POBLACIONES RURALES. </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UNAS DE LAS VIRTUDES DE ESTA FUENTE DE ENERGÍA ES QUE LA INSTALACIÓN DE LOS AEROGENERADORES NO IMPIDE QUE SE SIGA APROVECHANDO LOS TERRENOS PARA OTROS USOS, COMO CAMPOS AGRÍCOLAS O PASTOS. </a:t>
            </a:r>
          </a:p>
          <a:p>
            <a:pPr marL="742950" lvl="1" indent="-285750">
              <a:lnSpc>
                <a:spcPct val="120000"/>
              </a:lnSpc>
              <a:buFont typeface="Arial" panose="020B0604020202020204" pitchFamily="34" charset="0"/>
              <a:buChar char="•"/>
            </a:pPr>
            <a:r>
              <a:rPr lang="es-ES" sz="2000" dirty="0" smtClean="0">
                <a:latin typeface="Calibri" panose="020F0502020204030204" pitchFamily="34" charset="0"/>
              </a:rPr>
              <a:t>AEROGENERADORES.</a:t>
            </a:r>
          </a:p>
          <a:p>
            <a:pPr marL="1200150" lvl="2" indent="-285750">
              <a:lnSpc>
                <a:spcPct val="120000"/>
              </a:lnSpc>
              <a:buFont typeface="Arial" panose="020B0604020202020204" pitchFamily="34" charset="0"/>
              <a:buChar char="•"/>
            </a:pPr>
            <a:r>
              <a:rPr lang="es-ES" sz="1900" dirty="0" smtClean="0">
                <a:solidFill>
                  <a:srgbClr val="FF0000"/>
                </a:solidFill>
                <a:latin typeface="Calibri" panose="020F0502020204030204" pitchFamily="34" charset="0"/>
              </a:rPr>
              <a:t>PARA SACAR EL MÁXIMO RENDIMIENTO A LOS RECURSOS EÓLICOS, LOS AEROGENERADORES DEBEN ALINEARSE DE FORMA PERPENDICULAR A LA DIRECCIÓN PREDOMINANTE DE LOS VIENTOS QUE PROPORCIONEN MAYOR GENERACIÓN ELÉCTRICA. </a:t>
            </a:r>
          </a:p>
          <a:p>
            <a:pPr marL="1200150" lvl="2" indent="-285750">
              <a:lnSpc>
                <a:spcPct val="120000"/>
              </a:lnSpc>
              <a:buFont typeface="Arial" panose="020B0604020202020204" pitchFamily="34" charset="0"/>
              <a:buChar char="•"/>
            </a:pPr>
            <a:r>
              <a:rPr lang="es-ES" sz="1900" dirty="0" smtClean="0">
                <a:solidFill>
                  <a:srgbClr val="FF0000"/>
                </a:solidFill>
                <a:latin typeface="Calibri" panose="020F0502020204030204" pitchFamily="34" charset="0"/>
              </a:rPr>
              <a:t>EN CUANTO A LA SEPARACIÓN ENTRE MÁQUINAS, ÉSTA DEPENDERÁ DEL DIÁMETRO DE LOS ROTORES, LA DISPONIBILIDAD DE TERRENO Y LA DIRECCIÓN DE LOS VIENTOS DOMINANTES. GENERALMENTE SE SUPERAN LOS 2,5 DIÁMETROS DEL ROTOR PARA AEROGENERADORES SITUADOS EN UNA MISMA HILERA Y LOS 7,5 DIÁMETROS PARA AEROGENERADORES DE HILERAS PARALELAS. </a:t>
            </a:r>
          </a:p>
          <a:p>
            <a:pPr marL="1200150" lvl="2" indent="-285750">
              <a:lnSpc>
                <a:spcPct val="120000"/>
              </a:lnSpc>
              <a:buFont typeface="Arial" panose="020B0604020202020204" pitchFamily="34" charset="0"/>
              <a:buChar char="•"/>
            </a:pPr>
            <a:r>
              <a:rPr lang="es-ES" sz="1900" dirty="0" smtClean="0">
                <a:solidFill>
                  <a:srgbClr val="FF0000"/>
                </a:solidFill>
                <a:latin typeface="Calibri" panose="020F0502020204030204" pitchFamily="34" charset="0"/>
              </a:rPr>
              <a:t>EN LA FASE DE CONSTRUCCIÓN DEBE TENERSE EN CUENTA TAMBIÉN EL TAMAÑO CADA VEZ MAYOR DE LAS AEROTURBINAS Y LA NECESIDAD DE ACCESOS AMPLIOS POR LOS QUE ENTREN LOS REMOLQUES CON LAS PIEZAS Y LAS GRÚAS DE MONTAJE PARA ELEVAR GÓNDOLAS CON PESOS DEL ORDEN DE LAS 100 TONELADAS (Y EN UN FUTURO PRÓXIMO SUPERIORES). </a:t>
            </a:r>
            <a:endParaRPr lang="es-ES" sz="1900" dirty="0">
              <a:solidFill>
                <a:srgbClr val="FF0000"/>
              </a:solidFill>
              <a:latin typeface="Calibri" panose="020F0502020204030204" pitchFamily="34" charset="0"/>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35</a:t>
            </a:fld>
            <a:endParaRPr lang="es-ES" dirty="0"/>
          </a:p>
        </p:txBody>
      </p:sp>
    </p:spTree>
    <p:extLst>
      <p:ext uri="{BB962C8B-B14F-4D97-AF65-F5344CB8AC3E}">
        <p14:creationId xmlns:p14="http://schemas.microsoft.com/office/powerpoint/2010/main" val="806658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a:lnSpc>
                <a:spcPct val="110000"/>
              </a:lnSpc>
            </a:pPr>
            <a:r>
              <a:rPr lang="es-ES" sz="2800" b="1" spc="-1" dirty="0" smtClean="0">
                <a:latin typeface="Calibri"/>
              </a:rPr>
              <a:t>2.3. EL PARQUE EÓLICO:</a:t>
            </a:r>
          </a:p>
          <a:p>
            <a:pPr>
              <a:lnSpc>
                <a:spcPct val="120000"/>
              </a:lnSpc>
            </a:pPr>
            <a:r>
              <a:rPr lang="es-ES" sz="2000" b="1" dirty="0">
                <a:latin typeface="Calibri" panose="020F0502020204030204" pitchFamily="34" charset="0"/>
              </a:rPr>
              <a:t>D) COMPOSICIÓN</a:t>
            </a:r>
          </a:p>
          <a:p>
            <a:pPr marL="742950" lvl="1" indent="-285750">
              <a:lnSpc>
                <a:spcPct val="120000"/>
              </a:lnSpc>
              <a:buFont typeface="Arial" panose="020B0604020202020204" pitchFamily="34" charset="0"/>
              <a:buChar char="•"/>
            </a:pPr>
            <a:r>
              <a:rPr lang="es-ES" sz="2000" dirty="0" smtClean="0">
                <a:latin typeface="Calibri" panose="020F0502020204030204" pitchFamily="34" charset="0"/>
              </a:rPr>
              <a:t>INFRAESTRUCTURA ELÉCTRICA</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ES LA INFRAESTRUCTURA PARA RECOGER LA ENERGÍA DE LOS AEROGENERADORES (NORMALMENTE A 690 VOLTIOS DE TENSIÓN) Y LLEVARLA HASTA LA LÍNEA DE DISTRIBUCIÓN DE LA COMPAÑÍA ELÉCTRICA MÁS ADECUADA O HASTA LAS GRANDES LÍNEAS DE TRANSPORTE DE REE (DE HASTA 400.000 V). </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EN INSTALACIONES DE POCA POTENCIA LA EVACUACIÓN SE REALIZA A LA TENSIÓN DE GENERACIÓN DE LOS AEROGENERADORES HASTA UN TRANSFORMADOR QUE ELEVA LA TENSIÓN HASTA LA EXISTENTE EN EL PUNTO DE CONEXIÓN, SIENDO LAS PÉRDIDAS ELÉCTRICAS IMPORTANTES. </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EN GRANDES INSTALACIONES, EN CAMBIO, SE SUELEN AGRUPAR POR SECTORES LOS AEROGENERADORES, EXISTIENDO DISTINTOS TRANSFORMADORES. EN ESTOS CASOS SE NECESITAN LÍNEAS DE MEDIA TENSIÓN AÉREAS, DE UNOS 30.000 V, QUE VAN DESDE LOS TRANSFORMADORES HASTA UNA SUBESTACIÓN CENTRAL DEL PARQUE, DONDE SE ELEVA LA TENSIÓN HASTA ALCANZAR LA DE LA DISTRIBUCIÓN GE-NERAL DE LA COMPAÑÍA ELÉCTRICA. </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CON EL OBJETO DE REDUCIR EL IMPACTO VISUAL QUE OCASIONAN EN EL PAISAJE LOS CENTROS DE TRANSFORMACIÓN DISPERSOS POR EL PARQUE ES HABITUAL QUE LOS AEROGENERADORES INCORPOREN EN SU INTERIOR EL TRANSFORMADOR ELEVADOR DE BAJA A MEDIA TENSIÓN -BT/MT- (DISMINUYÉNDOSE LAS PÉRDIDAS ELÉCTRICAS PERO INCREMENTÁNDOSE EL COSTE DE LA INVERSIÓN) Y MEDIANTE LÍNEAS SUBTERRÁNEAS LLEVAR LA ENERGÍA PRODUCIDA HASTA LA SUBESTACIÓN CENTRAL DEL PARQUE EÓLICO. </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36</a:t>
            </a:fld>
            <a:endParaRPr lang="es-ES" dirty="0"/>
          </a:p>
        </p:txBody>
      </p:sp>
    </p:spTree>
    <p:extLst>
      <p:ext uri="{BB962C8B-B14F-4D97-AF65-F5344CB8AC3E}">
        <p14:creationId xmlns:p14="http://schemas.microsoft.com/office/powerpoint/2010/main" val="3085119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2</a:t>
            </a:r>
            <a:r>
              <a:rPr lang="gl-ES" sz="1600" b="1" spc="-1" dirty="0" smtClean="0">
                <a:solidFill>
                  <a:srgbClr val="808080"/>
                </a:solidFill>
                <a:latin typeface="Calibri Light"/>
              </a:rPr>
              <a:t>. TECNOLOGÍA</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2.3. EL PARQUE EÓLICO:</a:t>
            </a:r>
          </a:p>
          <a:p>
            <a:pPr>
              <a:lnSpc>
                <a:spcPct val="120000"/>
              </a:lnSpc>
            </a:pPr>
            <a:r>
              <a:rPr lang="es-ES" sz="2000" b="1" dirty="0">
                <a:latin typeface="Calibri" panose="020F0502020204030204" pitchFamily="34" charset="0"/>
              </a:rPr>
              <a:t>D) COMPOSICIÓN</a:t>
            </a:r>
          </a:p>
          <a:p>
            <a:pPr marL="742950" lvl="1" indent="-285750">
              <a:lnSpc>
                <a:spcPct val="120000"/>
              </a:lnSpc>
              <a:buFont typeface="Arial" panose="020B0604020202020204" pitchFamily="34" charset="0"/>
              <a:buChar char="•"/>
            </a:pPr>
            <a:r>
              <a:rPr lang="es-ES" sz="2000" dirty="0" smtClean="0">
                <a:latin typeface="Calibri" panose="020F0502020204030204" pitchFamily="34" charset="0"/>
              </a:rPr>
              <a:t>INFRAESTRUCTURA </a:t>
            </a:r>
            <a:r>
              <a:rPr lang="es-ES" sz="2000" dirty="0">
                <a:latin typeface="Calibri" panose="020F0502020204030204" pitchFamily="34" charset="0"/>
              </a:rPr>
              <a:t>DE </a:t>
            </a:r>
            <a:r>
              <a:rPr lang="es-ES" sz="2000" dirty="0" smtClean="0">
                <a:latin typeface="Calibri" panose="020F0502020204030204" pitchFamily="34" charset="0"/>
              </a:rPr>
              <a:t>CONTROL</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AUNQUE UN PARQUE EÓLICO ESTÁ HOY TOTALMENTE AUTOMATIZADO Y NO REQUIERE LA INTERVEN-CIÓN HUMANA PARA FUNCIONAR, A PARTIR DE CIERTO TAMAÑO ESTAS INSTALACIONES CUENTAN CON UN CENTRO DE CONTROL QUE RECIBE Y ANALIZA TODOS LOS DATOS DE FUNCIONAMIENTO Y AMBIEN-TALES REGISTRADOS POR LOS AEROGENERADORES. </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UN OPERADOR PUEDE SEGUIR EN SU PANTALLA DE ORDENADOR TODOS LOS PORMENORES DEL PARQUE O DETECTAR CUALQUIER INCIDENCIA, LO QUE RESULTA MUY ÚTIL PARA OPTIMIZAR SU OPERACIÓN. </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LOS VALORES CAPTADOS SIRVEN TAMBIÉN PARA GENERAR BASES DE DATOS HISTÓRICAS DEL FUNCIONAMIENTO DEL PARQUE, QUE SON FUNDAMENTALES PARA IMPLEMENTAR Y PONER A PUNTO EL PROGRAMA DE MANTENIMIENTO PREDICTIVO DE LA INSTALACIÓN. </a:t>
            </a:r>
            <a:endParaRPr lang="es-ES" sz="2000" dirty="0" smtClean="0">
              <a:latin typeface="Calibri" panose="020F0502020204030204" pitchFamily="34" charset="0"/>
            </a:endParaRPr>
          </a:p>
          <a:p>
            <a:pPr marL="742950" lvl="1" indent="-285750">
              <a:lnSpc>
                <a:spcPct val="120000"/>
              </a:lnSpc>
              <a:buFont typeface="Arial" panose="020B0604020202020204" pitchFamily="34" charset="0"/>
              <a:buChar char="•"/>
            </a:pPr>
            <a:r>
              <a:rPr lang="es-ES" sz="2000" dirty="0" smtClean="0">
                <a:latin typeface="Calibri" panose="020F0502020204030204" pitchFamily="34" charset="0"/>
              </a:rPr>
              <a:t>OTRAS </a:t>
            </a:r>
            <a:r>
              <a:rPr lang="es-ES" sz="2000" dirty="0">
                <a:latin typeface="Calibri" panose="020F0502020204030204" pitchFamily="34" charset="0"/>
              </a:rPr>
              <a:t>DEPENDENCIAS</a:t>
            </a:r>
            <a:r>
              <a:rPr lang="es-ES" sz="2000" dirty="0" smtClean="0">
                <a:latin typeface="Calibri" panose="020F0502020204030204" pitchFamily="34" charset="0"/>
              </a:rPr>
              <a:t>.</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LA INSTALACIÓN SUELE CONTAR ADEMÁS CON ALGÚN ALMACÉN DONDE GUARDAR REPUESTOS, CONSUMIBLES Y HERRAMIENTAS Y DONDE ACUMULAR EL ACEITE USADO DE LOS AEROGENERADORES. </a:t>
            </a:r>
          </a:p>
          <a:p>
            <a:pPr marL="1200150" lvl="2" indent="-285750">
              <a:lnSpc>
                <a:spcPct val="120000"/>
              </a:lnSpc>
              <a:buFont typeface="Arial" panose="020B0604020202020204" pitchFamily="34" charset="0"/>
              <a:buChar char="•"/>
            </a:pPr>
            <a:r>
              <a:rPr lang="es-ES" dirty="0" smtClean="0">
                <a:solidFill>
                  <a:srgbClr val="FF0000"/>
                </a:solidFill>
                <a:latin typeface="Calibri" panose="020F0502020204030204" pitchFamily="34" charset="0"/>
              </a:rPr>
              <a:t>ESTE ES EL RESIDUO MÁS IMPORTANTE GENERADO POR UNA INSTALACIÓN, YA QUE CADA 18 MESES SE DEBE RENOVAR EL ACEITE DE LAS MÁQUINAS. </a:t>
            </a:r>
            <a:endParaRPr lang="es-ES" dirty="0">
              <a:solidFill>
                <a:srgbClr val="FF0000"/>
              </a:solidFill>
              <a:latin typeface="Calibri" panose="020F0502020204030204" pitchFamily="34" charset="0"/>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37</a:t>
            </a:fld>
            <a:endParaRPr lang="es-ES" dirty="0"/>
          </a:p>
        </p:txBody>
      </p:sp>
    </p:spTree>
    <p:extLst>
      <p:ext uri="{BB962C8B-B14F-4D97-AF65-F5344CB8AC3E}">
        <p14:creationId xmlns:p14="http://schemas.microsoft.com/office/powerpoint/2010/main" val="3980433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3. LA ENERGÍA ELÓLICA DEL MAR</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indent="-540000">
              <a:lnSpc>
                <a:spcPct val="110000"/>
              </a:lnSpc>
              <a:buFont typeface="+mj-lt"/>
              <a:buAutoNum type="arabicPeriod" startAt="3"/>
            </a:pPr>
            <a:r>
              <a:rPr lang="gl-ES" sz="3200" b="1" strike="noStrike" spc="-1" dirty="0" smtClean="0">
                <a:solidFill>
                  <a:srgbClr val="000000"/>
                </a:solidFill>
                <a:latin typeface="Calibri"/>
                <a:ea typeface="DejaVu Sans"/>
              </a:rPr>
              <a:t>LA ENERGÍA EÓLICA DEL MAR:</a:t>
            </a:r>
            <a:endParaRPr lang="gl-ES" sz="3200" b="1" strike="noStrike" spc="-1" dirty="0">
              <a:solidFill>
                <a:srgbClr val="000000"/>
              </a:solidFill>
              <a:latin typeface="Calibri"/>
              <a:ea typeface="DejaVu Sans"/>
            </a:endParaRPr>
          </a:p>
          <a:p>
            <a:pPr>
              <a:lnSpc>
                <a:spcPct val="110000"/>
              </a:lnSpc>
            </a:pPr>
            <a:r>
              <a:rPr lang="es-ES" sz="2800" b="1" spc="-1" dirty="0">
                <a:latin typeface="Calibri"/>
              </a:rPr>
              <a:t>3</a:t>
            </a:r>
            <a:r>
              <a:rPr lang="es-ES" sz="2800" b="1" spc="-1" dirty="0" smtClean="0">
                <a:latin typeface="Calibri"/>
              </a:rPr>
              <a:t>.1. LOS RECURSOS EÓLICOS EN EL MAR:</a:t>
            </a:r>
          </a:p>
          <a:p>
            <a:pPr>
              <a:lnSpc>
                <a:spcPct val="110000"/>
              </a:lnSpc>
            </a:pPr>
            <a:r>
              <a:rPr lang="es-ES" sz="2000" spc="-1" dirty="0" smtClean="0">
                <a:latin typeface="Calibri"/>
              </a:rPr>
              <a:t>¿QUÉ POTENCIAL POSEE EL MAR COMO RECURSO EÓLICO?</a:t>
            </a:r>
          </a:p>
          <a:p>
            <a:pPr lvl="1">
              <a:lnSpc>
                <a:spcPct val="120000"/>
              </a:lnSpc>
            </a:pPr>
            <a:r>
              <a:rPr lang="es-ES" spc="-1" dirty="0" smtClean="0">
                <a:solidFill>
                  <a:srgbClr val="FF0000"/>
                </a:solidFill>
                <a:latin typeface="Calibri"/>
              </a:rPr>
              <a:t>DIFERENTES ESTUDIOS LLEVADOS A CABO ESTIMAN EN UNOS 3.000 TWH/AÑO LA CANTIDAD DE ENERGÍA QUE SE PODRÍA EXTRAER, Y DE ELLOS, 140 TWH/AÑO EN ESPAÑA. </a:t>
            </a:r>
          </a:p>
          <a:p>
            <a:pPr lvl="1">
              <a:lnSpc>
                <a:spcPct val="120000"/>
              </a:lnSpc>
            </a:pPr>
            <a:r>
              <a:rPr lang="es-ES" spc="-1" dirty="0" smtClean="0">
                <a:solidFill>
                  <a:srgbClr val="FF0000"/>
                </a:solidFill>
                <a:latin typeface="Calibri"/>
              </a:rPr>
              <a:t>OTROS REBAJAN ESTE CÁLCULO A ALREDEDOR DE 500 TWH/AÑO7 EN EL CONTINENTE Y 7 TWH/AÑO EN ESPAÑA, LO QUE SIGUE SIENDO UN VALOR APRECIABLE. </a:t>
            </a:r>
          </a:p>
          <a:p>
            <a:pPr lvl="1">
              <a:lnSpc>
                <a:spcPct val="120000"/>
              </a:lnSpc>
            </a:pPr>
            <a:r>
              <a:rPr lang="es-ES" spc="-1" dirty="0" smtClean="0">
                <a:solidFill>
                  <a:srgbClr val="FF0000"/>
                </a:solidFill>
                <a:latin typeface="Calibri"/>
              </a:rPr>
              <a:t>EN CUALQUIER CASO, EL DATO QUE MEJOR REFLEJA EL PO-TENCIAL DE ESTA TECNOLOGÍA ES QUE EN LA ACTUALIDAD SON YA MÁS DE 20.000 LOS MEGAVATIOS PROPUESTOS EN LOS MARES DEL NORTE DE EUROPA.</a:t>
            </a:r>
          </a:p>
          <a:p>
            <a:pPr>
              <a:lnSpc>
                <a:spcPct val="120000"/>
              </a:lnSpc>
            </a:pPr>
            <a:r>
              <a:rPr lang="es-ES" spc="-1" dirty="0" smtClean="0">
                <a:solidFill>
                  <a:srgbClr val="FF0000"/>
                </a:solidFill>
                <a:latin typeface="Calibri"/>
              </a:rPr>
              <a:t> </a:t>
            </a:r>
            <a:r>
              <a:rPr lang="es-ES" sz="2000" spc="-1" dirty="0" smtClean="0">
                <a:latin typeface="Calibri"/>
              </a:rPr>
              <a:t>¿CUÁLES SON LAS CONDICIONES ESPECIALES QUE PRESENTAN EL MEDIO MARINO PARA EL APROVECHAMIENTO DE LA ENERGÍA EÓLICA?</a:t>
            </a:r>
          </a:p>
          <a:p>
            <a:pPr marL="742950" lvl="1" indent="-285750">
              <a:lnSpc>
                <a:spcPct val="120000"/>
              </a:lnSpc>
              <a:buFont typeface="Arial" panose="020B0604020202020204" pitchFamily="34" charset="0"/>
              <a:buChar char="•"/>
            </a:pPr>
            <a:r>
              <a:rPr lang="es-ES" spc="-1" dirty="0" smtClean="0">
                <a:solidFill>
                  <a:srgbClr val="FF0000"/>
                </a:solidFill>
                <a:latin typeface="Calibri"/>
              </a:rPr>
              <a:t>EN EL MAR LA RUGOSIDAD SUPERFICIAL ES MUY BAJA EN COMPARACIÓN CON EL MEDIO TERRESTRE Y NO EXISTEN OBSTÁCULOS QUE PUEDAN REDUCIR LA VELOCIDAD DEL VIENTO. ESTO FAVORECE LA CIRCULACIÓN DEL VIENTO A MAYORES VELOCIDADES Y HACE INNECESARIO EL TENER QUE SUBIR LA ALTURA DE LA TORRE MÁS DE LO QUE OBLIGUE LA SUMA DEL SEMIDIÁMETRO DEL ROTOR Y LA ALTURA MÁXIMA DE LA OLA PREVISTA. POR LO GENERAL, LOS VIENTOS VAN GANANDO EN VELOCIDAD AL SEPARARNOS DE LA COSTA.</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38</a:t>
            </a:fld>
            <a:endParaRPr lang="es-ES" dirty="0"/>
          </a:p>
        </p:txBody>
      </p:sp>
    </p:spTree>
    <p:extLst>
      <p:ext uri="{BB962C8B-B14F-4D97-AF65-F5344CB8AC3E}">
        <p14:creationId xmlns:p14="http://schemas.microsoft.com/office/powerpoint/2010/main" val="2259731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3. LA ENERGÍA ELÓLICA DEL MAR</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2500"/>
          </a:bodyPr>
          <a:lstStyle/>
          <a:p>
            <a:pPr indent="-540000">
              <a:lnSpc>
                <a:spcPct val="110000"/>
              </a:lnSpc>
              <a:buFont typeface="+mj-lt"/>
              <a:buAutoNum type="arabicPeriod" startAt="3"/>
            </a:pPr>
            <a:r>
              <a:rPr lang="gl-ES" sz="3200" b="1" strike="noStrike" spc="-1" dirty="0" smtClean="0">
                <a:solidFill>
                  <a:srgbClr val="000000"/>
                </a:solidFill>
                <a:latin typeface="Calibri"/>
                <a:ea typeface="DejaVu Sans"/>
              </a:rPr>
              <a:t>LA ENERGÍA EÓLICA DEL MAR:</a:t>
            </a:r>
            <a:endParaRPr lang="gl-ES" sz="3200" b="1" strike="noStrike" spc="-1" dirty="0">
              <a:solidFill>
                <a:srgbClr val="000000"/>
              </a:solidFill>
              <a:latin typeface="Calibri"/>
              <a:ea typeface="DejaVu Sans"/>
            </a:endParaRPr>
          </a:p>
          <a:p>
            <a:pPr>
              <a:lnSpc>
                <a:spcPct val="110000"/>
              </a:lnSpc>
            </a:pPr>
            <a:r>
              <a:rPr lang="es-ES" sz="2800" b="1" spc="-1" dirty="0">
                <a:latin typeface="Calibri"/>
              </a:rPr>
              <a:t>3</a:t>
            </a:r>
            <a:r>
              <a:rPr lang="es-ES" sz="2800" b="1" spc="-1" dirty="0" smtClean="0">
                <a:latin typeface="Calibri"/>
              </a:rPr>
              <a:t>.1. LOS RECURSOS EÓLICOS EN EL MAR:</a:t>
            </a:r>
          </a:p>
          <a:p>
            <a:pPr>
              <a:lnSpc>
                <a:spcPct val="110000"/>
              </a:lnSpc>
            </a:pPr>
            <a:r>
              <a:rPr lang="es-ES" sz="2000" spc="-1" dirty="0" smtClean="0">
                <a:latin typeface="Calibri"/>
              </a:rPr>
              <a:t>¿CUÁLES SON LAS CONDICIONES ESPECIALES QUE PRESENTAN EL MEDIO MARINO PARA EL APROVECHAMIENTO DE LA ENERGÍA EÓLICA?</a:t>
            </a:r>
          </a:p>
          <a:p>
            <a:pPr marL="742950" lvl="1" indent="-285750">
              <a:lnSpc>
                <a:spcPct val="120000"/>
              </a:lnSpc>
              <a:buFont typeface="Arial" panose="020B0604020202020204" pitchFamily="34" charset="0"/>
              <a:buChar char="•"/>
            </a:pPr>
            <a:r>
              <a:rPr lang="es-ES" spc="-1" dirty="0" smtClean="0">
                <a:solidFill>
                  <a:srgbClr val="FF0000"/>
                </a:solidFill>
                <a:latin typeface="Calibri"/>
              </a:rPr>
              <a:t>EL RECURSO EÓLICO ES MAYOR Y MENOS TURBULENTO QUE EN LOCALIZACIONES PRÓXIMAS EN LÍNEA DE COSTA SIN ACCIDENTES GEOGRÁFICOS. LA EXISTENCIA DE MENOR TURBULENCIA AMBIENTAL EN EL MAR DISMINUYE LA FATIGA A LA CUAL SE ENCUENTRA SOMETIDO UN AEROGENERADOR AISLADO, Y AUMENTA SU VIDA ÚTIL.</a:t>
            </a:r>
          </a:p>
          <a:p>
            <a:pPr marL="742950" lvl="1" indent="-285750">
              <a:lnSpc>
                <a:spcPct val="120000"/>
              </a:lnSpc>
              <a:buFont typeface="Arial" panose="020B0604020202020204" pitchFamily="34" charset="0"/>
              <a:buChar char="•"/>
            </a:pPr>
            <a:r>
              <a:rPr lang="es-ES" spc="-1" dirty="0" smtClean="0">
                <a:solidFill>
                  <a:srgbClr val="FF0000"/>
                </a:solidFill>
                <a:latin typeface="Calibri"/>
              </a:rPr>
              <a:t>LAS ÁREAS MARINAS DISPONEN ADEMÁS DE ENORMES ESPACIOS DONDE COLOCAR AEROGENERA-DORES, LO QUE OFRECE LA POSIBILIDAD DE INSTALAR PARQUES MUCHO MÁS GRANDES QUE EN TIERRA. EL PARQUE DE ARKLOW BANK, EN IRLANDA, EN EL QUE PARTICIPA LA EMPRESA ESPAÑOLA ACCIONA, TIENE PROYECTADO AMPLIARSE A 520 MW, PERO HAY PROPUESTAS EN ALEMANIA Y EN FRANCIA PARA CREAR INSTALACIONES DE MÁS DE 1.000 MW.</a:t>
            </a:r>
          </a:p>
          <a:p>
            <a:pPr marL="742950" lvl="1" indent="-285750">
              <a:lnSpc>
                <a:spcPct val="120000"/>
              </a:lnSpc>
              <a:buFont typeface="Arial" panose="020B0604020202020204" pitchFamily="34" charset="0"/>
              <a:buChar char="•"/>
            </a:pPr>
            <a:r>
              <a:rPr lang="es-ES" spc="-1" dirty="0" smtClean="0">
                <a:solidFill>
                  <a:srgbClr val="FF0000"/>
                </a:solidFill>
                <a:latin typeface="Calibri"/>
              </a:rPr>
              <a:t>LA VASTEDAD DE ESTE MEDIO, UNIDO A SU LEJANÍA CON LOS NÚCLEOS DE POBLACIÓN, CONSIGUE REDUCIR TAMBIÉN EL IMPACTO VISUAL SOBRE EL PAISAJE.</a:t>
            </a:r>
          </a:p>
          <a:p>
            <a:pPr marL="742950" lvl="1" indent="-285750">
              <a:lnSpc>
                <a:spcPct val="120000"/>
              </a:lnSpc>
              <a:buFont typeface="Arial" panose="020B0604020202020204" pitchFamily="34" charset="0"/>
              <a:buChar char="•"/>
            </a:pPr>
            <a:r>
              <a:rPr lang="es-ES" spc="-1" dirty="0" smtClean="0">
                <a:solidFill>
                  <a:srgbClr val="FF0000"/>
                </a:solidFill>
                <a:latin typeface="Calibri"/>
              </a:rPr>
              <a:t>SU UBICACIÓN LEJOS DE LUGARES HABITADOS PERMITE SUAVIZAR LAS RESTRICCIONES IMPUESTAS POR LAS AUTORI-DADES AMBIENTALES EN RELACIÓN CON LA EMISIÓN Y PROPAGACIÓN DE RUIDO E INCREMENTAR LA VELOCIDAD DE PUNTA DE PALA, CON LA CORRESPONDIENTE DISMINUCIÓN DE SU PESO Y DE LAS ESTRUCTURAS QUE LAS SOPORTAN, CONSIGUIENDO UNA REDUCCIÓN SIGNIFICATIVA DEL COSTE DE FABRICACIÓN DEL AEROGENERADOR EN SU CONJUNTO.</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39</a:t>
            </a:fld>
            <a:endParaRPr lang="es-ES" dirty="0"/>
          </a:p>
        </p:txBody>
      </p:sp>
    </p:spTree>
    <p:extLst>
      <p:ext uri="{BB962C8B-B14F-4D97-AF65-F5344CB8AC3E}">
        <p14:creationId xmlns:p14="http://schemas.microsoft.com/office/powerpoint/2010/main" val="1823238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1. SITUACIÓN ACTUAL</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1.1. EUROPA:</a:t>
            </a:r>
          </a:p>
          <a:p>
            <a:pPr>
              <a:lnSpc>
                <a:spcPct val="110000"/>
              </a:lnSpc>
            </a:pPr>
            <a:r>
              <a:rPr lang="es-ES" sz="2000" b="1" spc="-1" dirty="0">
                <a:latin typeface="Calibri"/>
              </a:rPr>
              <a:t>B</a:t>
            </a:r>
            <a:r>
              <a:rPr lang="es-ES" sz="2000" b="1" spc="-1" dirty="0" smtClean="0">
                <a:latin typeface="Calibri"/>
              </a:rPr>
              <a:t>) DINAMARCA:</a:t>
            </a:r>
          </a:p>
          <a:p>
            <a:pPr>
              <a:lnSpc>
                <a:spcPct val="120000"/>
              </a:lnSpc>
            </a:pPr>
            <a:r>
              <a:rPr lang="es-ES" sz="2000" spc="-1" dirty="0" smtClean="0">
                <a:latin typeface="Calibri"/>
              </a:rPr>
              <a:t>¿QUÉ HA POTENCIADO LA ENORME IMPLANTACIÓN DE ESTA ENERGÍA EN DINAMARCA?</a:t>
            </a:r>
          </a:p>
          <a:p>
            <a:pPr lvl="1">
              <a:lnSpc>
                <a:spcPct val="120000"/>
              </a:lnSpc>
            </a:pPr>
            <a:r>
              <a:rPr lang="es-ES" spc="-1" dirty="0">
                <a:solidFill>
                  <a:srgbClr val="FF0000"/>
                </a:solidFill>
                <a:latin typeface="Calibri"/>
              </a:rPr>
              <a:t>LA INDUSTRIA DANESA DE AEROGENERADORES, QUE DOMINA EL MERCADO MUNDIAL DESDE LOS AÑOS 80 </a:t>
            </a:r>
            <a:endParaRPr lang="es-ES" spc="-1" dirty="0" smtClean="0">
              <a:solidFill>
                <a:srgbClr val="FF0000"/>
              </a:solidFill>
              <a:latin typeface="Calibri"/>
            </a:endParaRPr>
          </a:p>
          <a:p>
            <a:pPr>
              <a:lnSpc>
                <a:spcPct val="120000"/>
              </a:lnSpc>
            </a:pPr>
            <a:r>
              <a:rPr lang="es-ES" sz="2000" spc="-1" dirty="0" smtClean="0">
                <a:latin typeface="Calibri"/>
              </a:rPr>
              <a:t>¿CUÁL ES LA SITUACIÓN DE DINAMARCA EN CUANTO A GENERACIÓN EÓLICA?</a:t>
            </a:r>
          </a:p>
          <a:p>
            <a:pPr lvl="1">
              <a:lnSpc>
                <a:spcPct val="120000"/>
              </a:lnSpc>
            </a:pPr>
            <a:r>
              <a:rPr lang="es-ES" spc="-1" dirty="0" smtClean="0">
                <a:solidFill>
                  <a:srgbClr val="FF0000"/>
                </a:solidFill>
                <a:latin typeface="Calibri"/>
              </a:rPr>
              <a:t>EN 2004 DE UNA POTENCIA EÓLICA ACUMULADA DE 3.120 MW, CAPAZ DE PROPORCIONAR EN UN AÑO MEDIO EL 20% DE SU CONSUMO DE ELECTRICIDAD. </a:t>
            </a:r>
          </a:p>
          <a:p>
            <a:pPr lvl="1">
              <a:lnSpc>
                <a:spcPct val="120000"/>
              </a:lnSpc>
            </a:pPr>
            <a:r>
              <a:rPr lang="es-ES" spc="-1" dirty="0" smtClean="0">
                <a:solidFill>
                  <a:srgbClr val="FF0000"/>
                </a:solidFill>
                <a:latin typeface="Calibri"/>
              </a:rPr>
              <a:t>SIN EMBARGO, ÚLTIMAMENTE EL CRECIMIENTO DEL PARQUE EÓLICO DANÉS PRÁCTICAMENTE SE HA PARALIZADO. </a:t>
            </a:r>
          </a:p>
          <a:p>
            <a:pPr>
              <a:lnSpc>
                <a:spcPct val="110000"/>
              </a:lnSpc>
            </a:pPr>
            <a:r>
              <a:rPr lang="es-ES" sz="2000" b="1" spc="-1" dirty="0">
                <a:latin typeface="Calibri"/>
              </a:rPr>
              <a:t>C</a:t>
            </a:r>
            <a:r>
              <a:rPr lang="es-ES" sz="2000" b="1" spc="-1" dirty="0" smtClean="0">
                <a:latin typeface="Calibri"/>
              </a:rPr>
              <a:t>) REINO UNIDO:</a:t>
            </a:r>
            <a:endParaRPr lang="es-ES" sz="2000" b="1" spc="-1" dirty="0">
              <a:latin typeface="Calibri"/>
            </a:endParaRPr>
          </a:p>
          <a:p>
            <a:pPr>
              <a:lnSpc>
                <a:spcPct val="120000"/>
              </a:lnSpc>
            </a:pPr>
            <a:r>
              <a:rPr lang="es-ES" sz="2000" spc="-1" dirty="0">
                <a:latin typeface="Calibri"/>
              </a:rPr>
              <a:t>¿CUÁL ES LA SITUACIÓN DE DINAMARCA EN CUANTO A GENERACIÓN EÓLICA?</a:t>
            </a:r>
          </a:p>
          <a:p>
            <a:pPr lvl="1">
              <a:lnSpc>
                <a:spcPct val="120000"/>
              </a:lnSpc>
            </a:pPr>
            <a:r>
              <a:rPr lang="es-ES" spc="-1" dirty="0" smtClean="0">
                <a:solidFill>
                  <a:srgbClr val="FF0000"/>
                </a:solidFill>
                <a:latin typeface="Calibri"/>
              </a:rPr>
              <a:t>LOS </a:t>
            </a:r>
            <a:r>
              <a:rPr lang="es-ES" spc="-1" dirty="0">
                <a:solidFill>
                  <a:srgbClr val="FF0000"/>
                </a:solidFill>
                <a:latin typeface="Calibri"/>
              </a:rPr>
              <a:t>ATLAS EÓLICOS MUESTRAN QUE EL REINO UNIDO CUENTA CON LOS MAYORES RECURSOS EÓLICOS DEL CONTINENTE </a:t>
            </a:r>
            <a:endParaRPr lang="es-ES" spc="-1" dirty="0" smtClean="0">
              <a:solidFill>
                <a:srgbClr val="FF0000"/>
              </a:solidFill>
              <a:latin typeface="Calibri"/>
            </a:endParaRPr>
          </a:p>
          <a:p>
            <a:pPr lvl="1">
              <a:lnSpc>
                <a:spcPct val="120000"/>
              </a:lnSpc>
            </a:pPr>
            <a:r>
              <a:rPr lang="es-ES" spc="-1" dirty="0">
                <a:solidFill>
                  <a:srgbClr val="FF0000"/>
                </a:solidFill>
                <a:latin typeface="Calibri"/>
              </a:rPr>
              <a:t>SIN EMBARGO, ES AHORA CUANDO EMPIEZA A EXPLOTARLOS. EN 2004, ESTE PAÍS DISPONÍA DE UNA POTENCIA EÓLICA ACUMULADA DE 890 MW, DE LOS QUE MÁS DE 120 ESTABAN EN EL MAR</a:t>
            </a:r>
            <a:endParaRPr lang="es-ES" spc="-1" dirty="0" smtClean="0">
              <a:solidFill>
                <a:srgbClr val="FF0000"/>
              </a:solidFill>
              <a:latin typeface="Calibri"/>
            </a:endParaRPr>
          </a:p>
          <a:p>
            <a:pPr lvl="1">
              <a:lnSpc>
                <a:spcPct val="120000"/>
              </a:lnSpc>
            </a:pPr>
            <a:endParaRPr lang="es-ES" spc="-1" dirty="0" smtClean="0">
              <a:solidFill>
                <a:srgbClr val="FF0000"/>
              </a:solidFill>
              <a:latin typeface="Calibri"/>
            </a:endParaRPr>
          </a:p>
          <a:p>
            <a:pPr lvl="1">
              <a:lnSpc>
                <a:spcPct val="120000"/>
              </a:lnSpc>
            </a:pPr>
            <a:endParaRPr lang="es-ES" spc="-1" dirty="0">
              <a:solidFill>
                <a:srgbClr val="FF0000"/>
              </a:solidFill>
              <a:latin typeface="Calibri"/>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4</a:t>
            </a:fld>
            <a:endParaRPr lang="es-ES" dirty="0"/>
          </a:p>
        </p:txBody>
      </p:sp>
    </p:spTree>
    <p:extLst>
      <p:ext uri="{BB962C8B-B14F-4D97-AF65-F5344CB8AC3E}">
        <p14:creationId xmlns:p14="http://schemas.microsoft.com/office/powerpoint/2010/main" val="3864998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3. LA ENERGÍA ELÓLICA DEL MAR</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indent="-540000">
              <a:lnSpc>
                <a:spcPct val="110000"/>
              </a:lnSpc>
              <a:buFont typeface="+mj-lt"/>
              <a:buAutoNum type="arabicPeriod" startAt="3"/>
            </a:pPr>
            <a:r>
              <a:rPr lang="gl-ES" sz="3200" b="1" strike="noStrike" spc="-1" dirty="0" smtClean="0">
                <a:solidFill>
                  <a:srgbClr val="000000"/>
                </a:solidFill>
                <a:latin typeface="Calibri"/>
                <a:ea typeface="DejaVu Sans"/>
              </a:rPr>
              <a:t>LA ENERGÍA EÓLICA DEL MAR:</a:t>
            </a:r>
            <a:endParaRPr lang="gl-ES" sz="3200" b="1" strike="noStrike" spc="-1" dirty="0">
              <a:solidFill>
                <a:srgbClr val="000000"/>
              </a:solidFill>
              <a:latin typeface="Calibri"/>
              <a:ea typeface="DejaVu Sans"/>
            </a:endParaRPr>
          </a:p>
          <a:p>
            <a:pPr>
              <a:lnSpc>
                <a:spcPct val="110000"/>
              </a:lnSpc>
            </a:pPr>
            <a:r>
              <a:rPr lang="es-ES" sz="2800" b="1" spc="-1" dirty="0">
                <a:latin typeface="Calibri"/>
              </a:rPr>
              <a:t>3</a:t>
            </a:r>
            <a:r>
              <a:rPr lang="es-ES" sz="2800" b="1" spc="-1" dirty="0" smtClean="0">
                <a:latin typeface="Calibri"/>
              </a:rPr>
              <a:t>.1. LOS RECURSOS EÓLICOS EN EL MAR:</a:t>
            </a:r>
          </a:p>
          <a:p>
            <a:pPr>
              <a:lnSpc>
                <a:spcPct val="110000"/>
              </a:lnSpc>
            </a:pPr>
            <a:r>
              <a:rPr lang="es-ES" sz="2000" spc="-1" dirty="0" smtClean="0">
                <a:latin typeface="Calibri"/>
              </a:rPr>
              <a:t>AHORA BIEN, NO TODOS SON VENTAJES, ¿CUÁLES SON LAS DESVENTAJAS DE LA ENERGÍA EÓLICA MARINA?</a:t>
            </a:r>
          </a:p>
          <a:p>
            <a:pPr marL="742950" lvl="1" indent="-285750">
              <a:lnSpc>
                <a:spcPct val="120000"/>
              </a:lnSpc>
              <a:buFont typeface="Arial" panose="020B0604020202020204" pitchFamily="34" charset="0"/>
              <a:buChar char="•"/>
            </a:pPr>
            <a:r>
              <a:rPr lang="es-ES" spc="-1" dirty="0" smtClean="0">
                <a:solidFill>
                  <a:srgbClr val="FF0000"/>
                </a:solidFill>
                <a:latin typeface="Calibri"/>
              </a:rPr>
              <a:t>LA EVALUACIÓN DEL RECURSO EÓLICO EN LA ZONA DE DISCONTINUIDAD COSTERA (&lt; 10 KM) ES MÁS COMPLEJA Y MUCHO MÁS CARA QUE EN TIERRA.</a:t>
            </a:r>
          </a:p>
          <a:p>
            <a:pPr marL="742950" lvl="1" indent="-285750">
              <a:lnSpc>
                <a:spcPct val="120000"/>
              </a:lnSpc>
              <a:buFont typeface="Arial" panose="020B0604020202020204" pitchFamily="34" charset="0"/>
              <a:buChar char="•"/>
            </a:pPr>
            <a:r>
              <a:rPr lang="es-ES" spc="-1" dirty="0" smtClean="0">
                <a:solidFill>
                  <a:srgbClr val="FF0000"/>
                </a:solidFill>
                <a:latin typeface="Calibri"/>
              </a:rPr>
              <a:t>NO EXISTEN INFRAESTRUCTURAS ELÉCTRICAS QUE CONECTEN LAS ÁREAS CON MAYORES RECURSOS EÓLICOS EN MITAD DEL MAR CON LOS CENTROS DE CONSUMO. </a:t>
            </a:r>
          </a:p>
          <a:p>
            <a:pPr marL="742950" lvl="1" indent="-285750">
              <a:lnSpc>
                <a:spcPct val="120000"/>
              </a:lnSpc>
              <a:buFont typeface="Arial" panose="020B0604020202020204" pitchFamily="34" charset="0"/>
              <a:buChar char="•"/>
            </a:pPr>
            <a:r>
              <a:rPr lang="es-ES" spc="-1" dirty="0" smtClean="0">
                <a:solidFill>
                  <a:srgbClr val="FF0000"/>
                </a:solidFill>
                <a:latin typeface="Calibri"/>
              </a:rPr>
              <a:t>LOS COSTES DE LA CIMENTACIÓN Y LAS REDES ELÉCTRICAS DE ESTAS INSTALACIONES ENCARECEN EN GRAN MEDIDA LA TECNOLOGÍA OFFSHORE: </a:t>
            </a:r>
          </a:p>
          <a:p>
            <a:pPr marL="1200150" lvl="2" indent="-285750">
              <a:lnSpc>
                <a:spcPct val="120000"/>
              </a:lnSpc>
              <a:buFont typeface="Wingdings" panose="05000000000000000000" pitchFamily="2" charset="2"/>
              <a:buChar char="Ø"/>
            </a:pPr>
            <a:r>
              <a:rPr lang="es-ES" sz="1600" spc="-1" dirty="0" smtClean="0">
                <a:solidFill>
                  <a:srgbClr val="FF0000"/>
                </a:solidFill>
                <a:latin typeface="Calibri"/>
              </a:rPr>
              <a:t>SI EN TIERRA LOS AEROGENERADORES SUPONEN DEL ORDEN DEL 75% DE LA INVERSIÓN TOTAL DE UN PARQUE EÓLICO, EN EL MAR REPRESENTAN APROXIMADAMENTE UN 55%. </a:t>
            </a:r>
          </a:p>
          <a:p>
            <a:pPr marL="1200150" lvl="2" indent="-285750">
              <a:lnSpc>
                <a:spcPct val="120000"/>
              </a:lnSpc>
              <a:buFont typeface="Wingdings" panose="05000000000000000000" pitchFamily="2" charset="2"/>
              <a:buChar char="Ø"/>
            </a:pPr>
            <a:r>
              <a:rPr lang="es-ES" sz="1600" spc="-1" dirty="0" smtClean="0">
                <a:solidFill>
                  <a:srgbClr val="FF0000"/>
                </a:solidFill>
                <a:latin typeface="Calibri"/>
              </a:rPr>
              <a:t>POR SU PARTE, EL COSTE DE LA OBRA CIVIL EN UN PARQUE EÓLICO MARINO TIPO SE ESTIMA EN UN 20% DEL TOTAL (FRENTE AL 5% EN TIERRA FIRME) </a:t>
            </a:r>
          </a:p>
          <a:p>
            <a:pPr marL="1200150" lvl="2" indent="-285750">
              <a:lnSpc>
                <a:spcPct val="120000"/>
              </a:lnSpc>
              <a:buFont typeface="Wingdings" panose="05000000000000000000" pitchFamily="2" charset="2"/>
              <a:buChar char="Ø"/>
            </a:pPr>
            <a:r>
              <a:rPr lang="es-ES" sz="1600" spc="-1" dirty="0" smtClean="0">
                <a:solidFill>
                  <a:srgbClr val="FF0000"/>
                </a:solidFill>
                <a:latin typeface="Calibri"/>
              </a:rPr>
              <a:t>EL COSTE DE LAS INFRAESTRUCTURAS ELÉCTRICAS EN OTRO 20% (15% EN TIERRA). </a:t>
            </a:r>
          </a:p>
          <a:p>
            <a:pPr marL="742950" lvl="1" indent="-285750">
              <a:lnSpc>
                <a:spcPct val="120000"/>
              </a:lnSpc>
              <a:buFont typeface="Arial" panose="020B0604020202020204" pitchFamily="34" charset="0"/>
              <a:buChar char="•"/>
            </a:pPr>
            <a:r>
              <a:rPr lang="es-ES" spc="-1" dirty="0" smtClean="0">
                <a:solidFill>
                  <a:srgbClr val="FF0000"/>
                </a:solidFill>
                <a:latin typeface="Calibri"/>
              </a:rPr>
              <a:t>LAS LIMITACIONES DE ACCESO Y LAS DIFICULTADES PARA TRABAJAR EN MEDIO DEL MAR EN LA FASE DE MONTAJE Y EN EL MANTENIMIENTO DE LA INSTALACIÓN.</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40</a:t>
            </a:fld>
            <a:endParaRPr lang="es-ES" dirty="0"/>
          </a:p>
        </p:txBody>
      </p:sp>
    </p:spTree>
    <p:extLst>
      <p:ext uri="{BB962C8B-B14F-4D97-AF65-F5344CB8AC3E}">
        <p14:creationId xmlns:p14="http://schemas.microsoft.com/office/powerpoint/2010/main" val="1975603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3. LA ENERGÍA ELÓLICA DEL MAR</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indent="-540000">
              <a:lnSpc>
                <a:spcPct val="110000"/>
              </a:lnSpc>
              <a:buFont typeface="+mj-lt"/>
              <a:buAutoNum type="arabicPeriod" startAt="3"/>
            </a:pPr>
            <a:r>
              <a:rPr lang="gl-ES" sz="3200" b="1" strike="noStrike" spc="-1" dirty="0" smtClean="0">
                <a:solidFill>
                  <a:srgbClr val="000000"/>
                </a:solidFill>
                <a:latin typeface="Calibri"/>
                <a:ea typeface="DejaVu Sans"/>
              </a:rPr>
              <a:t>LA ENERGÍA EÓLICA DEL MAR:</a:t>
            </a:r>
            <a:endParaRPr lang="gl-ES" sz="3200" b="1" strike="noStrike" spc="-1" dirty="0">
              <a:solidFill>
                <a:srgbClr val="000000"/>
              </a:solidFill>
              <a:latin typeface="Calibri"/>
              <a:ea typeface="DejaVu Sans"/>
            </a:endParaRPr>
          </a:p>
          <a:p>
            <a:pPr>
              <a:lnSpc>
                <a:spcPct val="110000"/>
              </a:lnSpc>
            </a:pPr>
            <a:r>
              <a:rPr lang="es-ES" sz="2800" b="1" spc="-1" dirty="0">
                <a:latin typeface="Calibri"/>
              </a:rPr>
              <a:t>3</a:t>
            </a:r>
            <a:r>
              <a:rPr lang="es-ES" sz="2800" b="1" spc="-1" dirty="0" smtClean="0">
                <a:latin typeface="Calibri"/>
              </a:rPr>
              <a:t>.1. LOS RECURSOS EÓLICOS EN EL MAR:</a:t>
            </a:r>
          </a:p>
          <a:p>
            <a:pPr>
              <a:lnSpc>
                <a:spcPct val="110000"/>
              </a:lnSpc>
            </a:pPr>
            <a:r>
              <a:rPr lang="es-ES" sz="2000" spc="-1" dirty="0" smtClean="0">
                <a:latin typeface="Calibri"/>
              </a:rPr>
              <a:t>AHORA BIEN, NO TODOS SON VENTAJES, ¿CUÁLES SON LAS DESVENTAJAS DE LA ENERGÍA EÓLICA MARINA?</a:t>
            </a:r>
          </a:p>
          <a:p>
            <a:pPr marL="742950" lvl="1" indent="-285750">
              <a:lnSpc>
                <a:spcPct val="120000"/>
              </a:lnSpc>
              <a:buFont typeface="Arial" panose="020B0604020202020204" pitchFamily="34" charset="0"/>
              <a:buChar char="•"/>
            </a:pPr>
            <a:r>
              <a:rPr lang="es-ES" spc="-1" dirty="0" smtClean="0">
                <a:solidFill>
                  <a:srgbClr val="FF0000"/>
                </a:solidFill>
                <a:latin typeface="Calibri"/>
              </a:rPr>
              <a:t>EL AUMENTO DE LOS COSTES Y DIFICULTADES DE CONSTRUCCIÓN, SEGÚN EL PROYECTO VAYA ALEJÁNDOSE DE LA COSTA O AUMENTE LA PROFUNDIDAD MARINA, SIENDO ESTE ÚLTIMO UNO DE LOS PRINCIPALES ARGUMENTOS ESGRIMIDOS PARA JUSTIFICAR LA NULA PENETRACIÓN DE LA ENERGÍA EÓLICA MARINA EN ESPAÑA (PUES LA MAYORÍA DE LAS AGUAS SUPERAN LA PROFUNDIDAD MÁXIMA ECONÓMICAMENTE VIABLE EN LA ACTUALIDAD: 25 METROS).</a:t>
            </a:r>
          </a:p>
          <a:p>
            <a:pPr marL="742950" lvl="1" indent="-285750">
              <a:lnSpc>
                <a:spcPct val="120000"/>
              </a:lnSpc>
              <a:buFont typeface="Arial" panose="020B0604020202020204" pitchFamily="34" charset="0"/>
              <a:buChar char="•"/>
            </a:pPr>
            <a:r>
              <a:rPr lang="es-ES" spc="-1" dirty="0" smtClean="0">
                <a:solidFill>
                  <a:srgbClr val="FF0000"/>
                </a:solidFill>
                <a:latin typeface="Calibri"/>
              </a:rPr>
              <a:t>DEBIDO A LA MAYOR PROPAGACIÓN DE LAS TURBULENCIAS POR LA BAJA RUGOSIDAD DEL MAR, EL EFECTO PROVOCADO POR LA PROPIA ESTELA DE LOS AEROGENERADORES SOBRE EL RESTO DE LAS MÁQUINAS DE UN PARQUE EÓLICO ES MÁS IMPORTANTE EN ESTE MEDIO QUE EN TIERRA, LO QUE DISMINUYE LA VIDA ÚTIL DE LAS TURBINAS. PARA EVITARLO, LAS MÁQUINAS REQUIEREN MÁS SEPARACIÓN ENTRE ELLAS Y ESTO IMPLICA UN AUMENTO DE LA INVERSIÓN.</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41</a:t>
            </a:fld>
            <a:endParaRPr lang="es-ES" dirty="0"/>
          </a:p>
        </p:txBody>
      </p:sp>
    </p:spTree>
    <p:extLst>
      <p:ext uri="{BB962C8B-B14F-4D97-AF65-F5344CB8AC3E}">
        <p14:creationId xmlns:p14="http://schemas.microsoft.com/office/powerpoint/2010/main" val="248088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3. LA ENERGÍA ELÓLICA DEL MAR</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indent="-540000">
              <a:lnSpc>
                <a:spcPct val="110000"/>
              </a:lnSpc>
              <a:buFont typeface="+mj-lt"/>
              <a:buAutoNum type="arabicPeriod" startAt="3"/>
            </a:pPr>
            <a:r>
              <a:rPr lang="gl-ES" sz="3200" b="1" strike="noStrike" spc="-1" dirty="0" smtClean="0">
                <a:solidFill>
                  <a:srgbClr val="000000"/>
                </a:solidFill>
                <a:latin typeface="Calibri"/>
                <a:ea typeface="DejaVu Sans"/>
              </a:rPr>
              <a:t>LA ENERGÍA EÓLICA DEL MAR:</a:t>
            </a:r>
            <a:endParaRPr lang="gl-ES" sz="3200" b="1" strike="noStrike" spc="-1" dirty="0">
              <a:solidFill>
                <a:srgbClr val="000000"/>
              </a:solidFill>
              <a:latin typeface="Calibri"/>
              <a:ea typeface="DejaVu Sans"/>
            </a:endParaRPr>
          </a:p>
          <a:p>
            <a:pPr>
              <a:lnSpc>
                <a:spcPct val="110000"/>
              </a:lnSpc>
            </a:pPr>
            <a:r>
              <a:rPr lang="es-ES" sz="2800" b="1" spc="-1" dirty="0" smtClean="0">
                <a:latin typeface="Calibri"/>
              </a:rPr>
              <a:t>3.2. EVOLUCIÓN DE LA TECNOLOGÍA MAR ADENTRO:</a:t>
            </a:r>
          </a:p>
          <a:p>
            <a:pPr>
              <a:lnSpc>
                <a:spcPct val="110000"/>
              </a:lnSpc>
            </a:pPr>
            <a:r>
              <a:rPr lang="es-ES" sz="2000" spc="-1" dirty="0" smtClean="0">
                <a:latin typeface="Calibri"/>
              </a:rPr>
              <a:t>¿CÓMO HA EVOLUCIONADO LA TECNOLOGÍA EN LA ENERGÍA EÓLICA DEL MAR?</a:t>
            </a:r>
          </a:p>
          <a:p>
            <a:pPr marL="742950" lvl="1" indent="-285750">
              <a:lnSpc>
                <a:spcPct val="120000"/>
              </a:lnSpc>
              <a:buFont typeface="Arial" panose="020B0604020202020204" pitchFamily="34" charset="0"/>
              <a:buChar char="•"/>
            </a:pPr>
            <a:r>
              <a:rPr lang="es-ES" spc="-1" dirty="0" smtClean="0">
                <a:solidFill>
                  <a:srgbClr val="FF0000"/>
                </a:solidFill>
                <a:latin typeface="Calibri"/>
              </a:rPr>
              <a:t>LOS AEROGENERADORES HAN LLEGADO HASTA LOS 5 MW DE POTENCIA NOMINAL Y HAN INCORPORADO MEJORAS PARA EL TRABAJO EN EL MAR, COMO UNA MAYOR VELOCIDAD PUNTA DE PALA (CON PALAS MÁS DELGADAS Y MENOS PESADAS) Y UN MAYOR EQUIPAMIENTO EN LAS GÓNDOLAS PARA MEJORAR EL TRABAJO DE MANTENIMIENTO (HELIPUERTOS). </a:t>
            </a:r>
          </a:p>
          <a:p>
            <a:pPr marL="742950" lvl="1" indent="-285750">
              <a:lnSpc>
                <a:spcPct val="120000"/>
              </a:lnSpc>
              <a:buFont typeface="Arial" panose="020B0604020202020204" pitchFamily="34" charset="0"/>
              <a:buChar char="•"/>
            </a:pPr>
            <a:r>
              <a:rPr lang="es-ES" spc="-1" dirty="0" smtClean="0">
                <a:solidFill>
                  <a:srgbClr val="FF0000"/>
                </a:solidFill>
                <a:latin typeface="Calibri"/>
              </a:rPr>
              <a:t>LOS OBJETIVOS A CONSEGUIR PARA LOS NUEVOS DESARROLLOS DE GRANDES AEROGENERADORES MARINOS EN CUANTO A CARACTERÍSTICAS TÉCNICAS SON: </a:t>
            </a:r>
          </a:p>
          <a:p>
            <a:pPr marL="1200150" lvl="2" indent="-285750">
              <a:lnSpc>
                <a:spcPct val="120000"/>
              </a:lnSpc>
              <a:buFont typeface="Wingdings" panose="05000000000000000000" pitchFamily="2" charset="2"/>
              <a:buChar char="Ø"/>
            </a:pPr>
            <a:r>
              <a:rPr lang="es-ES" spc="-1" dirty="0" smtClean="0">
                <a:solidFill>
                  <a:srgbClr val="FF0000"/>
                </a:solidFill>
                <a:latin typeface="Calibri"/>
              </a:rPr>
              <a:t>25 KG DE PESO DE GÓNDOLA MÁS ROTOR (TOP HEAD MASS) POR CADA M2 DE ÁREA BARRIDA</a:t>
            </a:r>
          </a:p>
          <a:p>
            <a:pPr marL="1200150" lvl="2" indent="-285750">
              <a:lnSpc>
                <a:spcPct val="120000"/>
              </a:lnSpc>
              <a:buFont typeface="Wingdings" panose="05000000000000000000" pitchFamily="2" charset="2"/>
              <a:buChar char="Ø"/>
            </a:pPr>
            <a:r>
              <a:rPr lang="es-ES" spc="-1" dirty="0" smtClean="0">
                <a:solidFill>
                  <a:srgbClr val="FF0000"/>
                </a:solidFill>
                <a:latin typeface="Calibri"/>
              </a:rPr>
              <a:t>50 KG POR KW DE POTENCIA NOMINAL. </a:t>
            </a:r>
          </a:p>
          <a:p>
            <a:pPr marL="742950" lvl="1" indent="-285750">
              <a:lnSpc>
                <a:spcPct val="120000"/>
              </a:lnSpc>
              <a:buFont typeface="Arial" panose="020B0604020202020204" pitchFamily="34" charset="0"/>
              <a:buChar char="•"/>
            </a:pPr>
            <a:r>
              <a:rPr lang="es-ES" spc="-1" dirty="0" smtClean="0">
                <a:solidFill>
                  <a:srgbClr val="FF0000"/>
                </a:solidFill>
                <a:latin typeface="Calibri"/>
              </a:rPr>
              <a:t>LAS MAYORES LIMITACIONES DE LAS MÁQUINAS SON DE TIPO LOGÍSTICO: EL TRASLADO DE LAS PIEZAS Y EL MONTAJE EN ALTA MAR. </a:t>
            </a:r>
          </a:p>
          <a:p>
            <a:pPr marL="742950" lvl="1" indent="-285750">
              <a:lnSpc>
                <a:spcPct val="120000"/>
              </a:lnSpc>
              <a:buFont typeface="Arial" panose="020B0604020202020204" pitchFamily="34" charset="0"/>
              <a:buChar char="•"/>
            </a:pPr>
            <a:r>
              <a:rPr lang="es-ES" spc="-1" dirty="0" smtClean="0">
                <a:solidFill>
                  <a:srgbClr val="FF0000"/>
                </a:solidFill>
                <a:latin typeface="Calibri"/>
              </a:rPr>
              <a:t>EL GRAN DESAFÍO DE LAS INSTALACIONES MAR ADENTRO SIGUE SIENDO REDUCIR LOS COSTES DE LAS CIMENTACIONES, DE LAS QUE EXISTEN DISTINTAS VARIANTES</a:t>
            </a:r>
          </a:p>
          <a:p>
            <a:pPr marL="742950" lvl="1" indent="-285750">
              <a:lnSpc>
                <a:spcPct val="120000"/>
              </a:lnSpc>
              <a:buFont typeface="Arial" panose="020B0604020202020204" pitchFamily="34" charset="0"/>
              <a:buChar char="•"/>
            </a:pPr>
            <a:r>
              <a:rPr lang="es-ES" spc="-1" dirty="0">
                <a:solidFill>
                  <a:srgbClr val="FF0000"/>
                </a:solidFill>
                <a:latin typeface="Calibri"/>
              </a:rPr>
              <a:t>PARA DISMINUIR AL MÁXIMO LAS PÉRDIDAS ELECTROMAGNÉTICAS EN LOS PARQUES EÓLICOS MARINOS DEBIDO A SU GRAN TAMAÑO Y A LAS </a:t>
            </a:r>
            <a:r>
              <a:rPr lang="es-ES" spc="-1" dirty="0" smtClean="0">
                <a:solidFill>
                  <a:srgbClr val="FF0000"/>
                </a:solidFill>
                <a:latin typeface="Calibri"/>
              </a:rPr>
              <a:t>CONSIDERABLES </a:t>
            </a:r>
            <a:r>
              <a:rPr lang="es-ES" spc="-1" dirty="0">
                <a:solidFill>
                  <a:srgbClr val="FF0000"/>
                </a:solidFill>
                <a:latin typeface="Calibri"/>
              </a:rPr>
              <a:t>DISTANCIAS ENTRE EL LUGAR DE GENERACIÓN Y LOS PUNTOS DE CONSUMO, SE ESTÁ ANALIZANDO LA POSIBILIDAD DE GENERAR EN CONTINUA Y REALIZAR EL TRANSPORTE A MUY ALTA TENSIÓN TRAS LA CORRESPONDIENTE </a:t>
            </a:r>
            <a:r>
              <a:rPr lang="es-ES" spc="-1" dirty="0" smtClean="0">
                <a:solidFill>
                  <a:srgbClr val="FF0000"/>
                </a:solidFill>
                <a:latin typeface="Calibri"/>
              </a:rPr>
              <a:t>TRANSFORMACIÓN</a:t>
            </a:r>
            <a:endParaRPr lang="es-ES" spc="-1" dirty="0">
              <a:solidFill>
                <a:srgbClr val="FF0000"/>
              </a:solidFill>
              <a:latin typeface="Calibri"/>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42</a:t>
            </a:fld>
            <a:endParaRPr lang="es-ES" dirty="0"/>
          </a:p>
        </p:txBody>
      </p:sp>
    </p:spTree>
    <p:extLst>
      <p:ext uri="{BB962C8B-B14F-4D97-AF65-F5344CB8AC3E}">
        <p14:creationId xmlns:p14="http://schemas.microsoft.com/office/powerpoint/2010/main" val="2191158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3. LA ENERGÍA ELÓLICA DEL MAR</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indent="-540000">
              <a:lnSpc>
                <a:spcPct val="110000"/>
              </a:lnSpc>
              <a:buFont typeface="+mj-lt"/>
              <a:buAutoNum type="arabicPeriod" startAt="3"/>
            </a:pPr>
            <a:r>
              <a:rPr lang="gl-ES" sz="3200" b="1" strike="noStrike" spc="-1" dirty="0" smtClean="0">
                <a:solidFill>
                  <a:srgbClr val="000000"/>
                </a:solidFill>
                <a:latin typeface="Calibri"/>
                <a:ea typeface="DejaVu Sans"/>
              </a:rPr>
              <a:t>LA ENERGÍA EÓLICA DEL MAR:</a:t>
            </a:r>
            <a:endParaRPr lang="gl-ES" sz="3200" b="1" strike="noStrike" spc="-1" dirty="0">
              <a:solidFill>
                <a:srgbClr val="000000"/>
              </a:solidFill>
              <a:latin typeface="Calibri"/>
              <a:ea typeface="DejaVu Sans"/>
            </a:endParaRPr>
          </a:p>
          <a:p>
            <a:pPr>
              <a:lnSpc>
                <a:spcPct val="110000"/>
              </a:lnSpc>
            </a:pPr>
            <a:r>
              <a:rPr lang="es-ES" sz="2800" b="1" spc="-1" dirty="0" smtClean="0">
                <a:latin typeface="Calibri"/>
              </a:rPr>
              <a:t>3.3. PARQUE EÓLICOS MARINOS EN LA COSTAS ESPAÑOLA:</a:t>
            </a:r>
          </a:p>
          <a:p>
            <a:pPr>
              <a:lnSpc>
                <a:spcPct val="110000"/>
              </a:lnSpc>
            </a:pPr>
            <a:r>
              <a:rPr lang="es-ES" sz="2000" spc="-1" dirty="0" smtClean="0">
                <a:latin typeface="Calibri"/>
              </a:rPr>
              <a:t>¿CUÁL ES LA SITUACIÓN DE LOS PARQUES EÓLICOS MARINOS EN ESPAÑA?</a:t>
            </a:r>
          </a:p>
          <a:p>
            <a:pPr lvl="1">
              <a:lnSpc>
                <a:spcPct val="110000"/>
              </a:lnSpc>
            </a:pPr>
            <a:r>
              <a:rPr lang="es-ES" spc="-1" dirty="0" smtClean="0">
                <a:solidFill>
                  <a:srgbClr val="FF0000"/>
                </a:solidFill>
                <a:latin typeface="Calibri"/>
              </a:rPr>
              <a:t>EN LA ACTUALIDAD NO HAY INSTALADO NINGUNO, EXISTEN VARIOS PROYECTO</a:t>
            </a:r>
          </a:p>
          <a:p>
            <a:pPr>
              <a:lnSpc>
                <a:spcPct val="110000"/>
              </a:lnSpc>
            </a:pPr>
            <a:r>
              <a:rPr lang="es-ES" sz="2000" spc="-1" dirty="0" smtClean="0">
                <a:latin typeface="Calibri"/>
              </a:rPr>
              <a:t>¿CUÁLES SON ALGUNOS DE LOS MOTIVOS DE ESTA FALTA DE DESARROLLO EN ESPAÑA?</a:t>
            </a:r>
          </a:p>
          <a:p>
            <a:pPr marL="742950" lvl="1" indent="-285750">
              <a:lnSpc>
                <a:spcPct val="110000"/>
              </a:lnSpc>
              <a:buFont typeface="Arial" panose="020B0604020202020204" pitchFamily="34" charset="0"/>
              <a:buChar char="•"/>
            </a:pPr>
            <a:r>
              <a:rPr lang="es-ES" spc="-1" dirty="0" smtClean="0">
                <a:solidFill>
                  <a:srgbClr val="FF0000"/>
                </a:solidFill>
                <a:latin typeface="Calibri"/>
              </a:rPr>
              <a:t>REQUIERE UNA GRAN INVERSIÓN</a:t>
            </a:r>
          </a:p>
          <a:p>
            <a:pPr marL="742950" lvl="1" indent="-285750">
              <a:lnSpc>
                <a:spcPct val="110000"/>
              </a:lnSpc>
              <a:buFont typeface="Arial" panose="020B0604020202020204" pitchFamily="34" charset="0"/>
              <a:buChar char="•"/>
            </a:pPr>
            <a:r>
              <a:rPr lang="es-ES" spc="-1" dirty="0" smtClean="0">
                <a:solidFill>
                  <a:srgbClr val="FF0000"/>
                </a:solidFill>
                <a:latin typeface="Calibri"/>
              </a:rPr>
              <a:t>MAYOR COMPLEJIDAD, TANTO EN LA CONSTRUCCIÓN COMO EN EL MANTENIMIENTO.</a:t>
            </a:r>
          </a:p>
          <a:p>
            <a:pPr marL="742950" lvl="1" indent="-285750">
              <a:lnSpc>
                <a:spcPct val="110000"/>
              </a:lnSpc>
              <a:buFont typeface="Arial" panose="020B0604020202020204" pitchFamily="34" charset="0"/>
              <a:buChar char="•"/>
            </a:pPr>
            <a:r>
              <a:rPr lang="es-ES" spc="-1" dirty="0" smtClean="0">
                <a:solidFill>
                  <a:srgbClr val="FF0000"/>
                </a:solidFill>
                <a:latin typeface="Calibri"/>
              </a:rPr>
              <a:t>ALTERACIÓN DE LOS FONDOS MARINOS, A CAUSA DE LA CIMENTACIÓN DE LAS TURBINAS FIJAS, O DEL ANCLA EN EL CASO DE LAS FLOTANTES, Y EL DESPLIEGUE DE CABLEADO.</a:t>
            </a:r>
          </a:p>
          <a:p>
            <a:pPr marL="742950" lvl="1" indent="-285750">
              <a:lnSpc>
                <a:spcPct val="110000"/>
              </a:lnSpc>
              <a:buFont typeface="Arial" panose="020B0604020202020204" pitchFamily="34" charset="0"/>
              <a:buChar char="•"/>
            </a:pPr>
            <a:r>
              <a:rPr lang="es-ES" spc="-1" dirty="0" smtClean="0">
                <a:solidFill>
                  <a:srgbClr val="FF0000"/>
                </a:solidFill>
                <a:latin typeface="Calibri"/>
              </a:rPr>
              <a:t>IMPACTO SOBRE LA FAUNA MARINA, LA AVIFAUNA Y LAS RUTAS DE MIGRACIÓN.</a:t>
            </a:r>
          </a:p>
          <a:p>
            <a:pPr marL="742950" lvl="1" indent="-285750">
              <a:lnSpc>
                <a:spcPct val="110000"/>
              </a:lnSpc>
              <a:buFont typeface="Arial" panose="020B0604020202020204" pitchFamily="34" charset="0"/>
              <a:buChar char="•"/>
            </a:pPr>
            <a:r>
              <a:rPr lang="es-ES" spc="-1" dirty="0" smtClean="0">
                <a:solidFill>
                  <a:srgbClr val="FF0000"/>
                </a:solidFill>
                <a:latin typeface="Calibri"/>
              </a:rPr>
              <a:t>AFECTACIÓN DE LA DINÁMICA DE SEDIMENTACIÓN Y EROSIÓN COSTERA.</a:t>
            </a:r>
          </a:p>
          <a:p>
            <a:pPr marL="742950" lvl="1" indent="-285750">
              <a:lnSpc>
                <a:spcPct val="110000"/>
              </a:lnSpc>
              <a:buFont typeface="Arial" panose="020B0604020202020204" pitchFamily="34" charset="0"/>
              <a:buChar char="•"/>
            </a:pPr>
            <a:r>
              <a:rPr lang="es-ES" spc="-1" dirty="0" smtClean="0">
                <a:solidFill>
                  <a:srgbClr val="FF0000"/>
                </a:solidFill>
                <a:latin typeface="Calibri"/>
              </a:rPr>
              <a:t>ALTO NIVEL DE CORROSIÓN POR EL MEDIO SALINO.</a:t>
            </a:r>
          </a:p>
          <a:p>
            <a:pPr marL="742950" lvl="1" indent="-285750">
              <a:lnSpc>
                <a:spcPct val="110000"/>
              </a:lnSpc>
              <a:buFont typeface="Arial" panose="020B0604020202020204" pitchFamily="34" charset="0"/>
              <a:buChar char="•"/>
            </a:pPr>
            <a:r>
              <a:rPr lang="es-ES" spc="-1" dirty="0" smtClean="0">
                <a:solidFill>
                  <a:srgbClr val="FF0000"/>
                </a:solidFill>
                <a:latin typeface="Calibri"/>
              </a:rPr>
              <a:t>EFECTOS SOBRE LA NAVEGACIÓN Y LOS RECURSOS PESQUEROS.</a:t>
            </a:r>
          </a:p>
          <a:p>
            <a:pPr>
              <a:lnSpc>
                <a:spcPct val="110000"/>
              </a:lnSpc>
            </a:pPr>
            <a:r>
              <a:rPr lang="es-ES" sz="2200" spc="-1" dirty="0">
                <a:latin typeface="Calibri"/>
              </a:rPr>
              <a:t>¿</a:t>
            </a:r>
            <a:r>
              <a:rPr lang="es-ES" sz="2200" spc="-1" dirty="0" smtClean="0">
                <a:latin typeface="Calibri"/>
              </a:rPr>
              <a:t>CUÁL ES LA PERSPECTIVA DE FUTURO?</a:t>
            </a:r>
          </a:p>
          <a:p>
            <a:pPr lvl="1"/>
            <a:r>
              <a:rPr lang="es-ES" dirty="0" smtClean="0">
                <a:solidFill>
                  <a:srgbClr val="FF0000"/>
                </a:solidFill>
                <a:latin typeface="Calibri" panose="020F0502020204030204" pitchFamily="34" charset="0"/>
              </a:rPr>
              <a:t>EN 2022, SE PRESENTARON ANTE EL MINISTERIO PARA LA TRANSICIÓN ECOLÓGICA 45 PROYECTOS DE EÓLICA MARINA PARA CINCO DEMARCACIONES MARINA:</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NORATLÁNTICA</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LEVANTINO-BALEAR</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ESTRECHO Y ALBORÁN</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SUDATLÁNTICA</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CANARIA</a:t>
            </a:r>
            <a:endParaRPr lang="es-ES" spc="-1" dirty="0">
              <a:solidFill>
                <a:srgbClr val="FF0000"/>
              </a:solidFill>
              <a:latin typeface="Calibri"/>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43</a:t>
            </a:fld>
            <a:endParaRPr lang="es-ES" dirty="0"/>
          </a:p>
        </p:txBody>
      </p:sp>
    </p:spTree>
    <p:extLst>
      <p:ext uri="{BB962C8B-B14F-4D97-AF65-F5344CB8AC3E}">
        <p14:creationId xmlns:p14="http://schemas.microsoft.com/office/powerpoint/2010/main" val="2658147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5">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25">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25">
                                            <p:txEl>
                                              <p:pRg st="14" end="14"/>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25">
                                            <p:txEl>
                                              <p:pRg st="15" end="15"/>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25">
                                            <p:txEl>
                                              <p:pRg st="16" end="16"/>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125">
                                            <p:txEl>
                                              <p:pRg st="17" end="17"/>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125">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3. LA ENERGÍA ELÓLICA DEL MAR</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indent="-540000">
              <a:lnSpc>
                <a:spcPct val="110000"/>
              </a:lnSpc>
              <a:buFont typeface="+mj-lt"/>
              <a:buAutoNum type="arabicPeriod" startAt="3"/>
            </a:pPr>
            <a:r>
              <a:rPr lang="gl-ES" sz="3200" b="1" strike="noStrike" spc="-1" dirty="0" smtClean="0">
                <a:solidFill>
                  <a:srgbClr val="000000"/>
                </a:solidFill>
                <a:latin typeface="Calibri"/>
                <a:ea typeface="DejaVu Sans"/>
              </a:rPr>
              <a:t>LA ENERGÍA EÓLICA DEL MAR:</a:t>
            </a:r>
            <a:endParaRPr lang="gl-ES" sz="3200" b="1" strike="noStrike" spc="-1" dirty="0">
              <a:solidFill>
                <a:srgbClr val="000000"/>
              </a:solidFill>
              <a:latin typeface="Calibri"/>
              <a:ea typeface="DejaVu Sans"/>
            </a:endParaRPr>
          </a:p>
          <a:p>
            <a:pPr>
              <a:lnSpc>
                <a:spcPct val="110000"/>
              </a:lnSpc>
            </a:pPr>
            <a:r>
              <a:rPr lang="es-ES" sz="2800" b="1" spc="-1" dirty="0" smtClean="0">
                <a:latin typeface="Calibri"/>
              </a:rPr>
              <a:t>3.3. PARQUE EÓLICOS MARINOS EN LA COSTAS ESPAÑOLA:</a:t>
            </a:r>
          </a:p>
          <a:p>
            <a:pPr>
              <a:lnSpc>
                <a:spcPct val="110000"/>
              </a:lnSpc>
            </a:pPr>
            <a:r>
              <a:rPr lang="es-ES" sz="2000" spc="-1" dirty="0" smtClean="0">
                <a:latin typeface="Calibri"/>
              </a:rPr>
              <a:t>¿CUÁL ES LA PERSPECTIVA DE FUTURO?</a:t>
            </a:r>
          </a:p>
          <a:p>
            <a:pPr lvl="1"/>
            <a:r>
              <a:rPr lang="es-ES" dirty="0" smtClean="0">
                <a:solidFill>
                  <a:srgbClr val="FF0000"/>
                </a:solidFill>
                <a:latin typeface="Calibri" panose="020F0502020204030204" pitchFamily="34" charset="0"/>
              </a:rPr>
              <a:t>ENTRE LOS PROYECTOS DE PARQUES EÓLICOS MARINOS EN ESPAÑA EN MARCHA O A LA ESPERA DE APROBACIÓN, SE INCLUYEN:</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EL PARQUE EÓLICO MARINO EXPERIMENTAL MAR DE CANARIAS , IMPULSADO POR </a:t>
            </a:r>
            <a:r>
              <a:rPr lang="es-ES" dirty="0" smtClean="0">
                <a:solidFill>
                  <a:srgbClr val="FF0000"/>
                </a:solidFill>
                <a:latin typeface="Calibri" panose="020F0502020204030204" pitchFamily="34" charset="0"/>
                <a:hlinkClick r:id="rId3"/>
              </a:rPr>
              <a:t>ESDRAS AUTOMÁTICA</a:t>
            </a:r>
            <a:r>
              <a:rPr lang="es-ES" dirty="0" smtClean="0">
                <a:solidFill>
                  <a:srgbClr val="FF0000"/>
                </a:solidFill>
                <a:latin typeface="Calibri" panose="020F0502020204030204" pitchFamily="34" charset="0"/>
              </a:rPr>
              <a:t>, CUENTA CON UNA CAPACIDAD DE 10 MEGAVATIOS, GRACIAS A DOS MOLINOS DE 5 MW DE POTENCIA CADA UNO. </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EL PARQUE OFFSHORE ELISA, CONSTRUIDO COMO PARTE DEL </a:t>
            </a:r>
            <a:r>
              <a:rPr lang="es-ES" dirty="0" smtClean="0">
                <a:solidFill>
                  <a:srgbClr val="FF0000"/>
                </a:solidFill>
                <a:latin typeface="Calibri" panose="020F0502020204030204" pitchFamily="34" charset="0"/>
                <a:hlinkClick r:id="rId4"/>
              </a:rPr>
              <a:t>PROYECTO ELICAN</a:t>
            </a:r>
            <a:r>
              <a:rPr lang="es-ES" dirty="0" smtClean="0">
                <a:solidFill>
                  <a:srgbClr val="FF0000"/>
                </a:solidFill>
                <a:latin typeface="Calibri" panose="020F0502020204030204" pitchFamily="34" charset="0"/>
              </a:rPr>
              <a:t>, ES EL PRIMER AEROGENERADOR MARINO DE ESPAÑA Y EL PRIMERO DE CIMENTACIÓN FIJA DEL SUR DE EUROPA.</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EL PARQUE EÓLICO GOFIO, TAMBIÉN SITUADO EN LA ISLA DE GRAN CANARIA, ES UNA INSTALACIÓN OFFSHORE FLOTANTE. SEGÚN </a:t>
            </a:r>
            <a:r>
              <a:rPr lang="es-ES" dirty="0" smtClean="0">
                <a:solidFill>
                  <a:srgbClr val="FF0000"/>
                </a:solidFill>
                <a:latin typeface="Calibri" panose="020F0502020204030204" pitchFamily="34" charset="0"/>
                <a:hlinkClick r:id="rId5"/>
              </a:rPr>
              <a:t>GREENALIA</a:t>
            </a:r>
            <a:r>
              <a:rPr lang="es-ES" dirty="0" smtClean="0">
                <a:solidFill>
                  <a:srgbClr val="FF0000"/>
                </a:solidFill>
                <a:latin typeface="Calibri" panose="020F0502020204030204" pitchFamily="34" charset="0"/>
              </a:rPr>
              <a:t>, LA EMPRESA A CARGO DEL PROYECTO, TIENE UNA POTENCIA DE 50 MW, QUE PUEDE ABASTECER A MÁS DE 70.000 HOGARES. </a:t>
            </a:r>
          </a:p>
          <a:p>
            <a:pPr marL="1200150" lvl="2" indent="-285750">
              <a:buFont typeface="Arial" panose="020B0604020202020204" pitchFamily="34" charset="0"/>
              <a:buChar char="•"/>
            </a:pPr>
            <a:r>
              <a:rPr lang="es-ES" dirty="0" smtClean="0">
                <a:solidFill>
                  <a:srgbClr val="FF0000"/>
                </a:solidFill>
                <a:latin typeface="Calibri" panose="020F0502020204030204" pitchFamily="34" charset="0"/>
              </a:rPr>
              <a:t>LA PLATAFORMA DE ENSAYOS DE ENERGÍAS MARINAS BIMEP, EN EL PAÍS VASCO, CONSTA DE DOS PLATAFORMAS DE CIMENTACIÓN FLOTANTE CON SUS RESPECTIVAS TURBINAS EÓLICAS.</a:t>
            </a:r>
          </a:p>
          <a:p>
            <a:pPr>
              <a:lnSpc>
                <a:spcPct val="110000"/>
              </a:lnSpc>
            </a:pPr>
            <a:endParaRPr lang="es-ES" spc="-1" dirty="0">
              <a:solidFill>
                <a:srgbClr val="FF0000"/>
              </a:solidFill>
              <a:latin typeface="Calibri"/>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44</a:t>
            </a:fld>
            <a:endParaRPr lang="es-ES" dirty="0"/>
          </a:p>
        </p:txBody>
      </p:sp>
    </p:spTree>
    <p:extLst>
      <p:ext uri="{BB962C8B-B14F-4D97-AF65-F5344CB8AC3E}">
        <p14:creationId xmlns:p14="http://schemas.microsoft.com/office/powerpoint/2010/main" val="2268462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4</a:t>
            </a:r>
            <a:r>
              <a:rPr lang="gl-ES" sz="1600" b="1" spc="-1" dirty="0" smtClean="0">
                <a:solidFill>
                  <a:srgbClr val="808080"/>
                </a:solidFill>
                <a:latin typeface="Calibri Light"/>
              </a:rPr>
              <a:t>. OTROS USOS Y APLICACIONES</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indent="-540000">
              <a:lnSpc>
                <a:spcPct val="110000"/>
              </a:lnSpc>
              <a:buFont typeface="+mj-lt"/>
              <a:buAutoNum type="arabicPeriod" startAt="4"/>
            </a:pPr>
            <a:r>
              <a:rPr lang="gl-ES" sz="3200" b="1" strike="noStrike" spc="-1" dirty="0" smtClean="0">
                <a:solidFill>
                  <a:srgbClr val="000000"/>
                </a:solidFill>
                <a:latin typeface="Calibri"/>
                <a:ea typeface="DejaVu Sans"/>
              </a:rPr>
              <a:t>OTROS USOS Y APLICACIONES:</a:t>
            </a:r>
            <a:endParaRPr lang="gl-ES" sz="3200" b="1" strike="noStrike" spc="-1" dirty="0">
              <a:solidFill>
                <a:srgbClr val="000000"/>
              </a:solidFill>
              <a:latin typeface="Calibri"/>
              <a:ea typeface="DejaVu Sans"/>
            </a:endParaRPr>
          </a:p>
          <a:p>
            <a:pPr>
              <a:lnSpc>
                <a:spcPct val="110000"/>
              </a:lnSpc>
            </a:pPr>
            <a:r>
              <a:rPr lang="es-ES" sz="2000" spc="-1" dirty="0" smtClean="0">
                <a:latin typeface="Calibri"/>
              </a:rPr>
              <a:t>A PARTE DE LA GENERACIÓN ELÉCTRICA, ¿PARA QUÉ OTROS USOS SE PUEDE UTILIZAR LA ENERGÍA EÓLICA?</a:t>
            </a:r>
          </a:p>
          <a:p>
            <a:pPr marL="742950" lvl="1" indent="-285750">
              <a:buFont typeface="Arial" panose="020B0604020202020204" pitchFamily="34" charset="0"/>
              <a:buChar char="•"/>
            </a:pPr>
            <a:r>
              <a:rPr lang="es-ES" dirty="0" smtClean="0">
                <a:solidFill>
                  <a:srgbClr val="FF0000"/>
                </a:solidFill>
                <a:latin typeface="Calibri" panose="020F0502020204030204" pitchFamily="34" charset="0"/>
              </a:rPr>
              <a:t>GENERACIÓN ELÉCTRICA A ESCALA “MINI”</a:t>
            </a:r>
          </a:p>
          <a:p>
            <a:pPr marL="742950" lvl="1" indent="-285750">
              <a:buFont typeface="Arial" panose="020B0604020202020204" pitchFamily="34" charset="0"/>
              <a:buChar char="•"/>
            </a:pPr>
            <a:r>
              <a:rPr lang="es-ES" dirty="0" smtClean="0">
                <a:solidFill>
                  <a:srgbClr val="FF0000"/>
                </a:solidFill>
                <a:latin typeface="Calibri" panose="020F0502020204030204" pitchFamily="34" charset="0"/>
              </a:rPr>
              <a:t>BOMBEO DE AGUA</a:t>
            </a:r>
          </a:p>
          <a:p>
            <a:pPr marL="742950" lvl="1" indent="-285750">
              <a:buFont typeface="Arial" panose="020B0604020202020204" pitchFamily="34" charset="0"/>
              <a:buChar char="•"/>
            </a:pPr>
            <a:r>
              <a:rPr lang="es-ES" dirty="0" smtClean="0">
                <a:solidFill>
                  <a:srgbClr val="FF0000"/>
                </a:solidFill>
                <a:latin typeface="Calibri" panose="020F0502020204030204" pitchFamily="34" charset="0"/>
              </a:rPr>
              <a:t>HIDRÓGENO “VERDE”</a:t>
            </a:r>
          </a:p>
          <a:p>
            <a:pPr marL="742950" lvl="1" indent="-285750">
              <a:buFont typeface="Arial" panose="020B0604020202020204" pitchFamily="34" charset="0"/>
              <a:buChar char="•"/>
            </a:pPr>
            <a:r>
              <a:rPr lang="es-ES" dirty="0" smtClean="0">
                <a:solidFill>
                  <a:srgbClr val="FF0000"/>
                </a:solidFill>
                <a:latin typeface="Calibri" panose="020F0502020204030204" pitchFamily="34" charset="0"/>
              </a:rPr>
              <a:t>DESALINIZACIÓN</a:t>
            </a:r>
          </a:p>
          <a:p>
            <a:r>
              <a:rPr lang="es-ES" sz="2800" b="1" dirty="0" smtClean="0">
                <a:latin typeface="Calibri" panose="020F0502020204030204" pitchFamily="34" charset="0"/>
              </a:rPr>
              <a:t>4.1. GENERACIÓN ELÉCTRICA ESCALA “MINI”:</a:t>
            </a:r>
          </a:p>
          <a:p>
            <a:pPr>
              <a:lnSpc>
                <a:spcPct val="110000"/>
              </a:lnSpc>
            </a:pPr>
            <a:r>
              <a:rPr lang="es-ES" sz="2000" spc="-1" dirty="0">
                <a:latin typeface="Calibri"/>
              </a:rPr>
              <a:t>AÚNQUE LOS AEROGENERADORES SE HAN VUELTO CADA VEZ MÁS GRANDES, HAY UNA VARIANTE DE MÁQUINAS QUE SE HAN NEGADO A CRECER. SON LAS TURBINAS DE UNA POTENCIA INFERIOR A LOS 10 KW, UNA DE LAS JOYAS DE LOS DEFENSORES DE LA GENERACIÓN ELÉCTRICA A ESCALA “MINI”. </a:t>
            </a:r>
          </a:p>
          <a:p>
            <a:pPr>
              <a:lnSpc>
                <a:spcPct val="110000"/>
              </a:lnSpc>
            </a:pPr>
            <a:r>
              <a:rPr lang="es-ES" sz="2000" spc="-1" dirty="0">
                <a:latin typeface="Calibri"/>
              </a:rPr>
              <a:t>¿QUÉ APLICACIÓN TIENEN ESTAS TURBINAS?</a:t>
            </a:r>
          </a:p>
          <a:p>
            <a:pPr lvl="1">
              <a:lnSpc>
                <a:spcPct val="110000"/>
              </a:lnSpc>
            </a:pPr>
            <a:r>
              <a:rPr lang="es-ES" dirty="0" smtClean="0">
                <a:solidFill>
                  <a:srgbClr val="FF0000"/>
                </a:solidFill>
                <a:latin typeface="Calibri" panose="020F0502020204030204" pitchFamily="34" charset="0"/>
              </a:rPr>
              <a:t>AUNQUE LA PRODUCCIÓN DE ENERGÍA DE ESTA TECNOLOGÍA ES LIMITADA PUEDE SER SUFICIENTE PARA CUBRIR PEQUEÑOS CONSUMOS</a:t>
            </a:r>
          </a:p>
          <a:p>
            <a:pPr>
              <a:lnSpc>
                <a:spcPct val="110000"/>
              </a:lnSpc>
            </a:pPr>
            <a:r>
              <a:rPr lang="es-ES" sz="2000" dirty="0" smtClean="0">
                <a:latin typeface="Calibri" panose="020F0502020204030204" pitchFamily="34" charset="0"/>
              </a:rPr>
              <a:t>¿CUÁLES SON SU PRINCIPALES VENTAJAS?</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PUEDE SUMINISTRAR ELECTRICIDAD EN LUGARES AISLADOS Y ALEJADOS DE LA RED ELÉCTRICA.</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CAUSA MUCHO MENOR IMPACTO VISUAL QUE LAS MÁQUINAS GRANDES.</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GENERA LA ENERGÍA JUNTO A LOS PUNTOS DE CONSUMO, POR LO QUE REDUCE LAS PÉRDIDAS.</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ES ACCESIBLE A MUCHOS USUARIOS, SIN APENAS NECESI-TAR OBRA CIVIL, Y SU INSTALACIÓN ES SENCILLA.</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FUNCIONA CON VIENTOS MODERADOS Y NO REQUIERE ESTU-DIOS DE VIABILIDAD COMPLICADOS.</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45</a:t>
            </a:fld>
            <a:endParaRPr lang="es-ES" dirty="0"/>
          </a:p>
        </p:txBody>
      </p:sp>
    </p:spTree>
    <p:extLst>
      <p:ext uri="{BB962C8B-B14F-4D97-AF65-F5344CB8AC3E}">
        <p14:creationId xmlns:p14="http://schemas.microsoft.com/office/powerpoint/2010/main" val="4185709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5">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25">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25">
                                            <p:txEl>
                                              <p:pRg st="14" end="14"/>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25">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4</a:t>
            </a:r>
            <a:r>
              <a:rPr lang="gl-ES" sz="1600" b="1" spc="-1" dirty="0" smtClean="0">
                <a:solidFill>
                  <a:srgbClr val="808080"/>
                </a:solidFill>
                <a:latin typeface="Calibri Light"/>
              </a:rPr>
              <a:t>. OTROS USOS Y APLICACIONES</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r>
              <a:rPr lang="es-ES" sz="2800" b="1" dirty="0" smtClean="0">
                <a:latin typeface="Calibri" panose="020F0502020204030204" pitchFamily="34" charset="0"/>
              </a:rPr>
              <a:t>4.1. GENERACIÓN ELÉCTRICA ESCALA “MINI”:</a:t>
            </a:r>
          </a:p>
          <a:p>
            <a:pPr>
              <a:lnSpc>
                <a:spcPct val="110000"/>
              </a:lnSpc>
            </a:pPr>
            <a:r>
              <a:rPr lang="es-ES" sz="2000" spc="-1" dirty="0" smtClean="0">
                <a:latin typeface="Calibri"/>
              </a:rPr>
              <a:t>¿CUÁL ES LA IMPLATACIÓN DE ESTA APLICACIÓN EN ESPAÑA?</a:t>
            </a:r>
          </a:p>
          <a:p>
            <a:pPr lvl="1">
              <a:lnSpc>
                <a:spcPct val="110000"/>
              </a:lnSpc>
            </a:pPr>
            <a:r>
              <a:rPr lang="es-ES" dirty="0" smtClean="0">
                <a:solidFill>
                  <a:srgbClr val="FF0000"/>
                </a:solidFill>
                <a:latin typeface="Calibri" panose="020F0502020204030204" pitchFamily="34" charset="0"/>
              </a:rPr>
              <a:t>EN ESPAÑA, SON SOBRE TODO UTILIZADOS PARA EL AUTOCONSUMO DE EDIFICACIONES AISLADAS. </a:t>
            </a:r>
          </a:p>
          <a:p>
            <a:pPr lvl="1">
              <a:lnSpc>
                <a:spcPct val="110000"/>
              </a:lnSpc>
            </a:pPr>
            <a:r>
              <a:rPr lang="es-ES" dirty="0" smtClean="0">
                <a:solidFill>
                  <a:srgbClr val="FF0000"/>
                </a:solidFill>
                <a:latin typeface="Calibri" panose="020F0502020204030204" pitchFamily="34" charset="0"/>
              </a:rPr>
              <a:t>ADEMÁS, SUELEN IR ACOMPAÑADOS DE PANELES SOLARES FOTOVOLTAICOS FORMANDO PARTE DE PEQUEÑOS SISTEMAS HÍBRIDOS QUE, POR MEDIO DE LA COMBINACIÓN DE LA ENERGÍA DEL SOL Y EL VIENTO, PERMITEN GARANTIZAR EL SUMINISTRO ELÉCTRICO.</a:t>
            </a:r>
          </a:p>
          <a:p>
            <a:pPr lvl="1">
              <a:lnSpc>
                <a:spcPct val="110000"/>
              </a:lnSpc>
            </a:pPr>
            <a:r>
              <a:rPr lang="es-ES" dirty="0" smtClean="0">
                <a:solidFill>
                  <a:srgbClr val="FF0000"/>
                </a:solidFill>
                <a:latin typeface="Calibri" panose="020F0502020204030204" pitchFamily="34" charset="0"/>
              </a:rPr>
              <a:t>ESTOS SISTEMAS, BASTANTE FIABLES, INCLUYEN UNAS BATERÍAS DONDE SE ALMACENA LA ENERGÍA SOBRANTE PARA CUANDO NO HAYA VIENTO NI SOL. </a:t>
            </a:r>
          </a:p>
          <a:p>
            <a:pPr>
              <a:lnSpc>
                <a:spcPct val="110000"/>
              </a:lnSpc>
            </a:pPr>
            <a:r>
              <a:rPr lang="es-ES" sz="2000" dirty="0" smtClean="0">
                <a:latin typeface="Calibri" panose="020F0502020204030204" pitchFamily="34" charset="0"/>
              </a:rPr>
              <a:t>¿QUÉ OTRO USO PODEMOS DARLE A LA GENERACIÓN ELÉCTRICA A ESCALA “MINI”?</a:t>
            </a:r>
          </a:p>
          <a:p>
            <a:pPr lvl="1">
              <a:lnSpc>
                <a:spcPct val="110000"/>
              </a:lnSpc>
            </a:pPr>
            <a:r>
              <a:rPr lang="es-ES" dirty="0" smtClean="0">
                <a:solidFill>
                  <a:srgbClr val="FF0000"/>
                </a:solidFill>
                <a:latin typeface="Calibri" panose="020F0502020204030204" pitchFamily="34" charset="0"/>
              </a:rPr>
              <a:t>UTILIZAR ESTAS MÁQUINAS PARA PRODUCIR ENERGÍA Y VERTERLA A LA RED ELÉCTRICA AUNQUE SU COSTE RESULTA PROHIBITIVO, AL IGUAL QUE EN LAS INSTALACIONES DE MEDIA POTENCIA (ENTRE 10 Y 100 KW). </a:t>
            </a:r>
          </a:p>
          <a:p>
            <a:pPr lvl="1">
              <a:lnSpc>
                <a:spcPct val="110000"/>
              </a:lnSpc>
            </a:pPr>
            <a:r>
              <a:rPr lang="es-ES" dirty="0" smtClean="0">
                <a:solidFill>
                  <a:srgbClr val="FF0000"/>
                </a:solidFill>
                <a:latin typeface="Calibri" panose="020F0502020204030204" pitchFamily="34" charset="0"/>
              </a:rPr>
              <a:t>ESTA OPCIÓN ESTÁ MUY POCO DESARROLLADA EN ESPAÑA; SIN EMBARGO, ESTO PODRÍA CAMBIAR CON UNAS CONDICIONES MÁS FAVORABLES EN LA RETRIBUCIÓN DE LA VENTA DE LA ELECTRICIDAD, SIMILARES A LAS DE LA ENERGÍA FOTOVOLTAICA. </a:t>
            </a:r>
          </a:p>
          <a:p>
            <a:pPr>
              <a:lnSpc>
                <a:spcPct val="110000"/>
              </a:lnSpc>
            </a:pPr>
            <a:r>
              <a:rPr lang="es-ES" sz="2000" dirty="0" smtClean="0">
                <a:latin typeface="Calibri" panose="020F0502020204030204" pitchFamily="34" charset="0"/>
              </a:rPr>
              <a:t>DESDE UN PUNTO DE VISTA TÉCNICO, ¿CÓMO SON ESTAS TURBINAS?</a:t>
            </a:r>
          </a:p>
          <a:p>
            <a:pPr lvl="1">
              <a:lnSpc>
                <a:spcPct val="110000"/>
              </a:lnSpc>
            </a:pPr>
            <a:r>
              <a:rPr lang="es-ES" dirty="0" smtClean="0">
                <a:solidFill>
                  <a:srgbClr val="FF0000"/>
                </a:solidFill>
                <a:latin typeface="Calibri" panose="020F0502020204030204" pitchFamily="34" charset="0"/>
              </a:rPr>
              <a:t>TIENEN UNA ESTRUCTURA SIMILAR A LAS GRANDES, SOLO QUE SU DISEÑO ES MUCHO MÁS SIMPLE (SISTEMAS DE ORIENTACIÓN PASIVOS, GENERADORES ELÉC-TRICOS ROBUSTOS DE BAJO MANTENIMIENTO, AUSENCIA DE MULTIPLICADORES...). </a:t>
            </a:r>
          </a:p>
          <a:p>
            <a:pPr lvl="1">
              <a:lnSpc>
                <a:spcPct val="110000"/>
              </a:lnSpc>
            </a:pPr>
            <a:r>
              <a:rPr lang="es-ES" dirty="0" smtClean="0">
                <a:solidFill>
                  <a:srgbClr val="FF0000"/>
                </a:solidFill>
                <a:latin typeface="Calibri" panose="020F0502020204030204" pitchFamily="34" charset="0"/>
              </a:rPr>
              <a:t>SU SENCILLEZ DE FUNCIONAMIENTO HACE QUE ESTAS PEQUEÑAS INSTALACIONES PUEDAN SER ATENDIDAS POR LOS PROPIOS USUARIOS. </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46</a:t>
            </a:fld>
            <a:endParaRPr lang="es-ES" dirty="0"/>
          </a:p>
        </p:txBody>
      </p:sp>
    </p:spTree>
    <p:extLst>
      <p:ext uri="{BB962C8B-B14F-4D97-AF65-F5344CB8AC3E}">
        <p14:creationId xmlns:p14="http://schemas.microsoft.com/office/powerpoint/2010/main" val="2681994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4</a:t>
            </a:r>
            <a:r>
              <a:rPr lang="gl-ES" sz="1600" b="1" spc="-1" dirty="0" smtClean="0">
                <a:solidFill>
                  <a:srgbClr val="808080"/>
                </a:solidFill>
                <a:latin typeface="Calibri Light"/>
              </a:rPr>
              <a:t>. OTROS USOS Y APLICACIONES</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r>
              <a:rPr lang="es-ES" sz="2800" b="1" dirty="0" smtClean="0">
                <a:latin typeface="Calibri" panose="020F0502020204030204" pitchFamily="34" charset="0"/>
              </a:rPr>
              <a:t>4.2. BOMBEO DE AGUA:</a:t>
            </a:r>
          </a:p>
          <a:p>
            <a:pPr>
              <a:lnSpc>
                <a:spcPct val="110000"/>
              </a:lnSpc>
            </a:pPr>
            <a:r>
              <a:rPr lang="es-ES" sz="2000" spc="-1" dirty="0" smtClean="0">
                <a:latin typeface="Calibri"/>
              </a:rPr>
              <a:t>¿EN QUÉ CONSISTE ESTA OTRA APLICACIÓN DE LA ENERGÍA EÓLICA?</a:t>
            </a:r>
          </a:p>
          <a:p>
            <a:pPr lvl="1">
              <a:lnSpc>
                <a:spcPct val="110000"/>
              </a:lnSpc>
            </a:pPr>
            <a:r>
              <a:rPr lang="es-ES" dirty="0" smtClean="0">
                <a:solidFill>
                  <a:srgbClr val="FF0000"/>
                </a:solidFill>
                <a:latin typeface="Calibri" panose="020F0502020204030204" pitchFamily="34" charset="0"/>
              </a:rPr>
              <a:t>EN LA EXTRACCIÓN DE AGUA DEL SUBSUELO</a:t>
            </a:r>
          </a:p>
          <a:p>
            <a:pPr>
              <a:lnSpc>
                <a:spcPct val="110000"/>
              </a:lnSpc>
            </a:pPr>
            <a:r>
              <a:rPr lang="es-ES" sz="2000" dirty="0" smtClean="0">
                <a:latin typeface="Calibri" panose="020F0502020204030204" pitchFamily="34" charset="0"/>
              </a:rPr>
              <a:t>¿QUÉ EQUIPOS SE UTILIZAN EN ESTE CASO?</a:t>
            </a:r>
          </a:p>
          <a:p>
            <a:pPr lvl="1">
              <a:lnSpc>
                <a:spcPct val="110000"/>
              </a:lnSpc>
            </a:pPr>
            <a:r>
              <a:rPr lang="es-ES" dirty="0" smtClean="0">
                <a:solidFill>
                  <a:srgbClr val="FF0000"/>
                </a:solidFill>
                <a:latin typeface="Calibri" panose="020F0502020204030204" pitchFamily="34" charset="0"/>
              </a:rPr>
              <a:t>LOS MOLINOS MULTIPALA DE BOMBEO, UNAS MÁQUINAS QUE NO HAN CAMBIADO PRÁCTICAMENTE DESDE HACE MÁS DE UN SIGLO. </a:t>
            </a:r>
          </a:p>
          <a:p>
            <a:pPr>
              <a:lnSpc>
                <a:spcPct val="110000"/>
              </a:lnSpc>
            </a:pPr>
            <a:r>
              <a:rPr lang="es-ES" sz="2000" dirty="0" smtClean="0">
                <a:latin typeface="Calibri" panose="020F0502020204030204" pitchFamily="34" charset="0"/>
              </a:rPr>
              <a:t>¿PORQUÉ SE CARACTERIZAN ESTAS AEROBOMBAS?</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SU PAR DE ARRANQUE ES ALTO</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FUNCIONAN BIEN CON VIENTOS FLOJOS O MEDIOS</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SON MUY ESTABLES Y POCO RACHEADOS. </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POR LO GENERAL, CUENTAN CON UN NÚMERO DE PALAS ENTRE 12 Y 24, AUNQUE PUEDEN TENER MÁS, Y SU MÁXIMO RENDIMIENTO AERODINÁMICO ALCANZA EL 30, MANTENIÉNDOSE DICHO VALOR PRÁCTICAMENTE CONSTANTE DESDE EL ARRANQUE HASTA UNA VELOCIDAD DE VIENTO INCIDENTE DE 12 M/S, EN LA QUE SE ALCANZA LA MÁXIMA POTENCIA, PARA DESPUÉS DISMINUIR RÁPIDAMENTE HASTA LA PARADA DEL MOLINO A UNOS 20 M/S. </a:t>
            </a:r>
          </a:p>
          <a:p>
            <a:pPr>
              <a:lnSpc>
                <a:spcPct val="110000"/>
              </a:lnSpc>
            </a:pPr>
            <a:r>
              <a:rPr lang="es-ES" sz="2000" dirty="0" smtClean="0">
                <a:latin typeface="Calibri" panose="020F0502020204030204" pitchFamily="34" charset="0"/>
              </a:rPr>
              <a:t>¿DÓNDE SE UTILIZAN ESTAS MÁQUINAS?</a:t>
            </a:r>
          </a:p>
          <a:p>
            <a:pPr lvl="1">
              <a:lnSpc>
                <a:spcPct val="110000"/>
              </a:lnSpc>
            </a:pPr>
            <a:r>
              <a:rPr lang="es-ES" dirty="0" smtClean="0">
                <a:solidFill>
                  <a:srgbClr val="FF0000"/>
                </a:solidFill>
                <a:latin typeface="Calibri" panose="020F0502020204030204" pitchFamily="34" charset="0"/>
              </a:rPr>
              <a:t>EN LAS REGIONES CON VELOCIDADES MEDIAS ANUALES ENTRE LOS 4 Y LOS 5 M/S, APROVECHANDO PRINCIPALMENTE LOS VIENTOS DE VELOCIDADES COMPRENDIDAS ENTRE LOS 3 Y LOS 7,5 M/S. </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47</a:t>
            </a:fld>
            <a:endParaRPr lang="es-ES" dirty="0"/>
          </a:p>
        </p:txBody>
      </p:sp>
    </p:spTree>
    <p:extLst>
      <p:ext uri="{BB962C8B-B14F-4D97-AF65-F5344CB8AC3E}">
        <p14:creationId xmlns:p14="http://schemas.microsoft.com/office/powerpoint/2010/main" val="4018171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4</a:t>
            </a:r>
            <a:r>
              <a:rPr lang="gl-ES" sz="1600" b="1" spc="-1" dirty="0" smtClean="0">
                <a:solidFill>
                  <a:srgbClr val="808080"/>
                </a:solidFill>
                <a:latin typeface="Calibri Light"/>
              </a:rPr>
              <a:t>. OTROS USOS Y APLICACIONES</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r>
              <a:rPr lang="es-ES" sz="2800" b="1" dirty="0" smtClean="0">
                <a:latin typeface="Calibri" panose="020F0502020204030204" pitchFamily="34" charset="0"/>
              </a:rPr>
              <a:t>4.2. BOMBEO DE AGUA:</a:t>
            </a:r>
          </a:p>
          <a:p>
            <a:pPr>
              <a:lnSpc>
                <a:spcPct val="110000"/>
              </a:lnSpc>
            </a:pPr>
            <a:r>
              <a:rPr lang="es-ES" sz="2000" spc="-1" dirty="0" smtClean="0">
                <a:latin typeface="Calibri"/>
              </a:rPr>
              <a:t>¿EN QUÉ SECTORES SE APLICA ESTE SISTEMA?</a:t>
            </a:r>
          </a:p>
          <a:p>
            <a:pPr lvl="1">
              <a:lnSpc>
                <a:spcPct val="110000"/>
              </a:lnSpc>
            </a:pPr>
            <a:r>
              <a:rPr lang="es-ES" dirty="0" smtClean="0">
                <a:solidFill>
                  <a:srgbClr val="FF0000"/>
                </a:solidFill>
                <a:latin typeface="Calibri" panose="020F0502020204030204" pitchFamily="34" charset="0"/>
              </a:rPr>
              <a:t>SUELEN EMPLEARSE EN EXPLOTACIONES AGROPECUARIAS AISLADAS CUYAS NECESIDADES DE AGUA NO SEAN ELEVADAS, YA QUE SU LIMITADA POTENCIA IMPIDE SU APLICACIÓN CON CAUDALES GRANDES O A MUCHA PROFUNDIDAD. </a:t>
            </a:r>
          </a:p>
          <a:p>
            <a:pPr>
              <a:lnSpc>
                <a:spcPct val="110000"/>
              </a:lnSpc>
            </a:pPr>
            <a:r>
              <a:rPr lang="es-ES" sz="2000" dirty="0" smtClean="0">
                <a:latin typeface="Calibri" panose="020F0502020204030204" pitchFamily="34" charset="0"/>
              </a:rPr>
              <a:t>¿CÓMO ES SU SISTEMA DE FUNCIONAMIENTO?</a:t>
            </a:r>
          </a:p>
          <a:p>
            <a:pPr>
              <a:lnSpc>
                <a:spcPct val="110000"/>
              </a:lnSpc>
            </a:pPr>
            <a:r>
              <a:rPr lang="es-ES" dirty="0" smtClean="0">
                <a:solidFill>
                  <a:srgbClr val="FF0000"/>
                </a:solidFill>
                <a:latin typeface="Calibri" panose="020F0502020204030204" pitchFamily="34" charset="0"/>
              </a:rPr>
              <a:t>EL SISTEMA DE FUNCIONAMIENTO ES MUY SENCILLO: </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EL MOLINO COMIENZA A TRABAJAR A PARTIR DE VIENTOS DE 3 M/S Y LA ROTACIÓN DE LA RUEDA MULTIPALA ACCIONA SOLIDARIAMENTE, A TRAVÉS DE LA BIELA Y LOS VÁSTAGOS, LA BOMBA DE PISTÓN COLOCADA EN EL FONDO DEL POZO DEL QUE SE QUIERE EXTRAER EL AGUA. </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LA BOMBA CUENTA CON UN PISTÓN Y UN SISTEMA DE VÁLVULAS QUE VAN IMPULSANDO EL AGUA POR EL INTERIOR DE LOS TUBOS HASTA QUE ÉSTA SALE FINALMENTE A LA SUPERFICIE. </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ES COMÚN QUE LA AEROBOMBA SE ENCUENTRE CONECTADA A UN DEPÓSITO DONDE ALMACENAR EL AGUA. </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SI EL VIENTO AUMENTARA SU VELOCIDAD DE GOLPE, UN SISTEMA AUTOMÁTICO FRENARÍA LA RUEDA PARA EVITAR DAÑOS. </a:t>
            </a:r>
          </a:p>
          <a:p>
            <a:pPr>
              <a:lnSpc>
                <a:spcPct val="110000"/>
              </a:lnSpc>
            </a:pPr>
            <a:r>
              <a:rPr lang="es-ES" sz="2000" dirty="0" smtClean="0">
                <a:latin typeface="Calibri" panose="020F0502020204030204" pitchFamily="34" charset="0"/>
              </a:rPr>
              <a:t>AUNQUE ESTA ES LA TECNOLOGÍA MÁS DIFUNDIDA ¿QUÉ OTRAS POSIBILIDADES EXISTEN PARA BOMBEAR AGUA?</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LOS AEROGENERADORES CON ELECTROBOMBA SUMERGIDA O CON ACCIONAMIENTO MECÁNICO DIRECTO SOBRE UNA BOMBA DE EJE VERTICAL</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LAS AEROTURBINAS BASCULANTES CON ACCIONAMIENTO OLEOHIDRÁULICO. </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48</a:t>
            </a:fld>
            <a:endParaRPr lang="es-ES" dirty="0"/>
          </a:p>
        </p:txBody>
      </p:sp>
    </p:spTree>
    <p:extLst>
      <p:ext uri="{BB962C8B-B14F-4D97-AF65-F5344CB8AC3E}">
        <p14:creationId xmlns:p14="http://schemas.microsoft.com/office/powerpoint/2010/main" val="1802235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4</a:t>
            </a:r>
            <a:r>
              <a:rPr lang="gl-ES" sz="1600" b="1" spc="-1" dirty="0" smtClean="0">
                <a:solidFill>
                  <a:srgbClr val="808080"/>
                </a:solidFill>
                <a:latin typeface="Calibri Light"/>
              </a:rPr>
              <a:t>. OTROS USOS Y APLICACIONES</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r>
              <a:rPr lang="es-ES" sz="2800" b="1" dirty="0" smtClean="0">
                <a:latin typeface="Calibri" panose="020F0502020204030204" pitchFamily="34" charset="0"/>
              </a:rPr>
              <a:t>4.3. HIDRÓGENO VERDE:</a:t>
            </a:r>
          </a:p>
          <a:p>
            <a:pPr>
              <a:lnSpc>
                <a:spcPct val="110000"/>
              </a:lnSpc>
            </a:pPr>
            <a:r>
              <a:rPr lang="es-ES" sz="2000" spc="-1" dirty="0" smtClean="0">
                <a:latin typeface="Calibri"/>
              </a:rPr>
              <a:t>¿QUÉ ES EL HIDRÓGENO VERDE?</a:t>
            </a:r>
          </a:p>
          <a:p>
            <a:pPr lvl="1">
              <a:lnSpc>
                <a:spcPct val="110000"/>
              </a:lnSpc>
            </a:pPr>
            <a:r>
              <a:rPr lang="es-ES" dirty="0" smtClean="0">
                <a:solidFill>
                  <a:srgbClr val="FF0000"/>
                </a:solidFill>
                <a:latin typeface="Calibri" panose="020F0502020204030204" pitchFamily="34" charset="0"/>
              </a:rPr>
              <a:t>EL HIDRÓGENO, LA SUSTANCIA MÁS ABUNDANTE EN LA NATURALEZA, QUE ALMACENA LA MAYOR CANTIDAD DE ENERGÍA POR UNIDAD DE PESO, PUEDE SER EL COMBUSTIBLE QUE DESTRONE AL PETRÓLEO, PERO TIENE UN IN-CONVENIENTE: NO SE ENCUENTRA LIBRE. </a:t>
            </a:r>
          </a:p>
          <a:p>
            <a:pPr>
              <a:lnSpc>
                <a:spcPct val="110000"/>
              </a:lnSpc>
            </a:pPr>
            <a:r>
              <a:rPr lang="es-ES" sz="2000" dirty="0" smtClean="0">
                <a:latin typeface="Calibri" panose="020F0502020204030204" pitchFamily="34" charset="0"/>
              </a:rPr>
              <a:t>¿QUÉ ES NECESARIO PARA OBTENERLO?</a:t>
            </a:r>
          </a:p>
          <a:p>
            <a:pPr lvl="1">
              <a:lnSpc>
                <a:spcPct val="110000"/>
              </a:lnSpc>
            </a:pPr>
            <a:r>
              <a:rPr lang="es-ES" dirty="0" smtClean="0">
                <a:solidFill>
                  <a:srgbClr val="FF0000"/>
                </a:solidFill>
                <a:latin typeface="Calibri" panose="020F0502020204030204" pitchFamily="34" charset="0"/>
              </a:rPr>
              <a:t>SE REQUIERE GRAN CANTIDAD DE ENERGÍA. </a:t>
            </a:r>
          </a:p>
          <a:p>
            <a:pPr>
              <a:lnSpc>
                <a:spcPct val="110000"/>
              </a:lnSpc>
            </a:pPr>
            <a:r>
              <a:rPr lang="es-ES" sz="2000" dirty="0" smtClean="0">
                <a:latin typeface="Calibri" panose="020F0502020204030204" pitchFamily="34" charset="0"/>
              </a:rPr>
              <a:t>ENTONCES LA ENERGÍA EÓLICA, SE PUEDE UTILIZAR PARA OBTENER ESTE HIDRÓGENO?</a:t>
            </a:r>
          </a:p>
          <a:p>
            <a:pPr lvl="1">
              <a:lnSpc>
                <a:spcPct val="110000"/>
              </a:lnSpc>
            </a:pPr>
            <a:r>
              <a:rPr lang="es-ES" dirty="0" smtClean="0">
                <a:solidFill>
                  <a:srgbClr val="FF0000"/>
                </a:solidFill>
                <a:latin typeface="Calibri" panose="020F0502020204030204" pitchFamily="34" charset="0"/>
              </a:rPr>
              <a:t>SI, PERO TIENE TAMBIÉN UN INCONVENIENTE: </a:t>
            </a:r>
          </a:p>
          <a:p>
            <a:pPr lvl="2">
              <a:lnSpc>
                <a:spcPct val="110000"/>
              </a:lnSpc>
            </a:pPr>
            <a:r>
              <a:rPr lang="es-ES" dirty="0" smtClean="0">
                <a:solidFill>
                  <a:srgbClr val="FF0000"/>
                </a:solidFill>
                <a:latin typeface="Calibri" panose="020F0502020204030204" pitchFamily="34" charset="0"/>
              </a:rPr>
              <a:t>COMO DEPENDE DEL VIENTO NO SIEMPRE PRODUCE LA ENERGÍA CUANDO SE NECESITA. </a:t>
            </a:r>
          </a:p>
          <a:p>
            <a:pPr>
              <a:lnSpc>
                <a:spcPct val="110000"/>
              </a:lnSpc>
            </a:pPr>
            <a:r>
              <a:rPr lang="es-ES" sz="2000" dirty="0" smtClean="0">
                <a:latin typeface="Calibri" panose="020F0502020204030204" pitchFamily="34" charset="0"/>
              </a:rPr>
              <a:t>AHORA BIEN, ¿POR QUÉ NO JUNTAR ESTOS DOS ELEMENTOS? </a:t>
            </a:r>
          </a:p>
          <a:p>
            <a:pPr lvl="1">
              <a:lnSpc>
                <a:spcPct val="110000"/>
              </a:lnSpc>
            </a:pPr>
            <a:r>
              <a:rPr lang="es-ES" dirty="0" smtClean="0">
                <a:solidFill>
                  <a:srgbClr val="FF0000"/>
                </a:solidFill>
                <a:latin typeface="Calibri" panose="020F0502020204030204" pitchFamily="34" charset="0"/>
              </a:rPr>
              <a:t>LOS EXPERTOS ESTÁN DE ACUERDO EN QUE LA COMBINACIÓN DEL HIDRÓGENO CON LAS ENERGÍAS RENOVABLES PUEDE REPRESENTAR A REVOLUCIÓN ENERGÉTICA DEL SIGLO XXI: EL “HIDRÓGENO VERDE”. </a:t>
            </a:r>
          </a:p>
          <a:p>
            <a:pPr>
              <a:lnSpc>
                <a:spcPct val="110000"/>
              </a:lnSpc>
            </a:pPr>
            <a:r>
              <a:rPr lang="es-ES" sz="2000" dirty="0" smtClean="0">
                <a:latin typeface="Calibri" panose="020F0502020204030204" pitchFamily="34" charset="0"/>
              </a:rPr>
              <a:t>¿CÓMO SE UTILIZARÍA LA ENERGÍA EÓLICA PARA ESTE FIN?</a:t>
            </a:r>
          </a:p>
          <a:p>
            <a:pPr lvl="1">
              <a:lnSpc>
                <a:spcPct val="110000"/>
              </a:lnSpc>
            </a:pPr>
            <a:r>
              <a:rPr lang="es-ES" dirty="0" smtClean="0">
                <a:solidFill>
                  <a:srgbClr val="FF0000"/>
                </a:solidFill>
                <a:latin typeface="Calibri" panose="020F0502020204030204" pitchFamily="34" charset="0"/>
              </a:rPr>
              <a:t>CUANDO HAYA VIENTO SE PODRÍA UTILIZAR LA ELECTRICIDAD GENERADA POR LOS AEROGENERADORES PARA EXTRAER HIDRÓGENO DEL AGUA MEDIANTE UN PROCESO DE ELECTRÓLISIS. </a:t>
            </a:r>
          </a:p>
          <a:p>
            <a:pPr lvl="1">
              <a:lnSpc>
                <a:spcPct val="110000"/>
              </a:lnSpc>
            </a:pPr>
            <a:r>
              <a:rPr lang="es-ES" dirty="0" smtClean="0">
                <a:solidFill>
                  <a:srgbClr val="FF0000"/>
                </a:solidFill>
                <a:latin typeface="Calibri" panose="020F0502020204030204" pitchFamily="34" charset="0"/>
              </a:rPr>
              <a:t>ESTO TENDRÍA UNA GRAN VENTAJA Y ES QUE SE PODRÍA ALMACENAR PARA UTILIZARLO COMO COMBUSTIBLE CUANDO NO HUBIESE VIENTO Y LOS AEROGENERADORES ESTUVIERAN PARADOS. ADEMÁS, LA PILA DE COMBUSTIBLE PERMITE UTILIZAR EL HIDRÓGENO PARA TRANSFORMARLO EN ELECTRICIDAD Y CON ELLA MOVER UN COCHE O CALENTAR E ILUMINAR UN HOGAR</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49</a:t>
            </a:fld>
            <a:endParaRPr lang="es-ES" dirty="0"/>
          </a:p>
        </p:txBody>
      </p:sp>
    </p:spTree>
    <p:extLst>
      <p:ext uri="{BB962C8B-B14F-4D97-AF65-F5344CB8AC3E}">
        <p14:creationId xmlns:p14="http://schemas.microsoft.com/office/powerpoint/2010/main" val="627725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1. SITUACIÓN ACTUAL</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2500"/>
          </a:bodyPr>
          <a:lstStyle/>
          <a:p>
            <a:pPr>
              <a:lnSpc>
                <a:spcPct val="110000"/>
              </a:lnSpc>
            </a:pPr>
            <a:r>
              <a:rPr lang="es-ES" sz="2800" b="1" spc="-1" dirty="0" smtClean="0">
                <a:latin typeface="Calibri"/>
              </a:rPr>
              <a:t>1.2. AMÉRICA:</a:t>
            </a:r>
          </a:p>
          <a:p>
            <a:pPr>
              <a:lnSpc>
                <a:spcPct val="110000"/>
              </a:lnSpc>
            </a:pPr>
            <a:r>
              <a:rPr lang="es-ES" sz="2000" spc="-1" dirty="0">
                <a:latin typeface="Calibri"/>
              </a:rPr>
              <a:t>¿CUÁL ES LA SITUACIÓN EN </a:t>
            </a:r>
            <a:r>
              <a:rPr lang="es-ES" sz="2000" spc="-1" dirty="0" smtClean="0">
                <a:latin typeface="Calibri"/>
              </a:rPr>
              <a:t>AMÉRICA?</a:t>
            </a:r>
            <a:endParaRPr lang="es-ES" sz="2000" spc="-1" dirty="0">
              <a:latin typeface="Calibri"/>
            </a:endParaRPr>
          </a:p>
          <a:p>
            <a:pPr lvl="1">
              <a:lnSpc>
                <a:spcPct val="120000"/>
              </a:lnSpc>
            </a:pPr>
            <a:r>
              <a:rPr lang="es-ES" spc="-1" dirty="0" smtClean="0">
                <a:solidFill>
                  <a:srgbClr val="FF0000"/>
                </a:solidFill>
                <a:latin typeface="Calibri"/>
              </a:rPr>
              <a:t>EL CONTINENTE AMERICANO TENÍA INSTALADOS A FINALES DE 2004 UN TOTAL DE 7.410 MW DE POTENCIA, DE LOS CUALES 6.750 PERTENECÍAN A EE.UU. AUN ASÍ, EE.UU. NO ESTÁ SOLO. EL MERCADO CANADIENSE SE MUESTRA BASTANTE ACTIVO Y HAY FUNDADAS EXPECTATIVAS EN TORNO A PAÍSES COMO BRASIL O ARGENTINA. </a:t>
            </a:r>
          </a:p>
          <a:p>
            <a:pPr>
              <a:lnSpc>
                <a:spcPct val="110000"/>
              </a:lnSpc>
            </a:pPr>
            <a:r>
              <a:rPr lang="es-ES" sz="2200" b="1" spc="-1" dirty="0">
                <a:latin typeface="Calibri"/>
              </a:rPr>
              <a:t>A</a:t>
            </a:r>
            <a:r>
              <a:rPr lang="es-ES" sz="2200" b="1" spc="-1" dirty="0" smtClean="0">
                <a:latin typeface="Calibri"/>
              </a:rPr>
              <a:t>) EE.UU.:</a:t>
            </a:r>
          </a:p>
          <a:p>
            <a:pPr>
              <a:lnSpc>
                <a:spcPct val="120000"/>
              </a:lnSpc>
            </a:pPr>
            <a:r>
              <a:rPr lang="es-ES" sz="2200" spc="-1" dirty="0" smtClean="0">
                <a:latin typeface="Calibri"/>
              </a:rPr>
              <a:t>¿CUÁL ES LA SITUACIÓN DE ESTADOS UNIDOS EN CUANTO A GENERACIÓN EÓLICA?</a:t>
            </a:r>
          </a:p>
          <a:p>
            <a:pPr lvl="1">
              <a:lnSpc>
                <a:spcPct val="120000"/>
              </a:lnSpc>
            </a:pPr>
            <a:r>
              <a:rPr lang="es-ES" spc="-1" dirty="0" smtClean="0">
                <a:solidFill>
                  <a:srgbClr val="FF0000"/>
                </a:solidFill>
                <a:latin typeface="Calibri"/>
              </a:rPr>
              <a:t>HA SIDO EL ÚNICO PAÍS DEL MUNDO EN EL QUE LA ENERGÍA EÓLICA HA CRECIDO A UN RITMO SIMILAR AL EUROPEO. EN 2004 ACUMULABA 6.750 MW, PERO LA INSTALACIÓN DE NUEVOS MEGAVATIOS (375) SE FRENÓ DEBIDO AL RETRASO EN LA PROLONGACIÓN DE LA EXENCIÓN FISCAL A LA PRODUCCIÓN (PRODUCTION TAX CREDIT, PTC).</a:t>
            </a:r>
          </a:p>
          <a:p>
            <a:pPr lvl="1">
              <a:lnSpc>
                <a:spcPct val="120000"/>
              </a:lnSpc>
            </a:pPr>
            <a:r>
              <a:rPr lang="es-ES" spc="-1" dirty="0" smtClean="0">
                <a:solidFill>
                  <a:srgbClr val="FF0000"/>
                </a:solidFill>
                <a:latin typeface="Calibri"/>
              </a:rPr>
              <a:t>LA AMPLIACIÓN DEL PLAZO DE ESTA BONIFICACIÓN HASTA 2007 PERMITE AVENTURAR UNA PRONTA RECUPERACIÓN QUE PUDIERA SER MUY IMPORTANTE. </a:t>
            </a:r>
          </a:p>
          <a:p>
            <a:pPr lvl="1">
              <a:lnSpc>
                <a:spcPct val="120000"/>
              </a:lnSpc>
            </a:pPr>
            <a:r>
              <a:rPr lang="es-ES" spc="-1" dirty="0" smtClean="0">
                <a:solidFill>
                  <a:srgbClr val="FF0000"/>
                </a:solidFill>
                <a:latin typeface="Calibri"/>
              </a:rPr>
              <a:t>ESTADOS UNIDOS, JUNTO CON CANADÁ, DISPONE DE LOS MAYORES RECURSOS EÓLICOS COMPROBADOS DEL PLANETA. </a:t>
            </a:r>
          </a:p>
          <a:p>
            <a:pPr>
              <a:lnSpc>
                <a:spcPct val="110000"/>
              </a:lnSpc>
            </a:pPr>
            <a:r>
              <a:rPr lang="es-ES" sz="2200" b="1" spc="-1" dirty="0" smtClean="0">
                <a:latin typeface="Calibri"/>
              </a:rPr>
              <a:t>B) CANADÁ:</a:t>
            </a:r>
            <a:endParaRPr lang="es-ES" sz="2200" b="1" spc="-1" dirty="0">
              <a:latin typeface="Calibri"/>
            </a:endParaRPr>
          </a:p>
          <a:p>
            <a:pPr>
              <a:lnSpc>
                <a:spcPct val="120000"/>
              </a:lnSpc>
            </a:pPr>
            <a:r>
              <a:rPr lang="es-ES" sz="2200" spc="-1" dirty="0">
                <a:latin typeface="Calibri"/>
              </a:rPr>
              <a:t>¿CUÁL ES LA SITUACIÓN DE </a:t>
            </a:r>
            <a:r>
              <a:rPr lang="es-ES" sz="2200" spc="-1" dirty="0" smtClean="0">
                <a:latin typeface="Calibri"/>
              </a:rPr>
              <a:t>CANADÁ EN CUANTO </a:t>
            </a:r>
            <a:r>
              <a:rPr lang="es-ES" sz="2200" spc="-1" dirty="0">
                <a:latin typeface="Calibri"/>
              </a:rPr>
              <a:t>A GENERACIÓN EÓLICA?</a:t>
            </a:r>
          </a:p>
          <a:p>
            <a:pPr lvl="1">
              <a:lnSpc>
                <a:spcPct val="120000"/>
              </a:lnSpc>
            </a:pPr>
            <a:r>
              <a:rPr lang="es-ES" spc="-1" dirty="0" smtClean="0">
                <a:solidFill>
                  <a:srgbClr val="FF0000"/>
                </a:solidFill>
                <a:latin typeface="Calibri"/>
              </a:rPr>
              <a:t>TIENE EXCELENTES RECURSOS Y COMIENZA A DESPERTARSE. </a:t>
            </a:r>
          </a:p>
          <a:p>
            <a:pPr lvl="1">
              <a:lnSpc>
                <a:spcPct val="120000"/>
              </a:lnSpc>
            </a:pPr>
            <a:r>
              <a:rPr lang="es-ES" spc="-1" dirty="0" smtClean="0">
                <a:solidFill>
                  <a:srgbClr val="FF0000"/>
                </a:solidFill>
                <a:latin typeface="Calibri"/>
              </a:rPr>
              <a:t>EN 2004 TERMINÓ CON 450 MW ACUMULADOS. NO OBSTANTE, LA CANADIAN WIND ENERGY ASSOCIATION HA ANUNCIADO UN AMBICIOSO PLAN PARA DISPONER DE UN TOTAL DE 10.000 MW EÓLICOS EN 2010. </a:t>
            </a:r>
          </a:p>
          <a:p>
            <a:pPr lvl="1">
              <a:lnSpc>
                <a:spcPct val="120000"/>
              </a:lnSpc>
            </a:pPr>
            <a:endParaRPr lang="es-ES" spc="-1" dirty="0">
              <a:solidFill>
                <a:srgbClr val="FF0000"/>
              </a:solidFill>
              <a:latin typeface="Calibri"/>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5</a:t>
            </a:fld>
            <a:endParaRPr lang="es-ES" dirty="0"/>
          </a:p>
        </p:txBody>
      </p:sp>
    </p:spTree>
    <p:extLst>
      <p:ext uri="{BB962C8B-B14F-4D97-AF65-F5344CB8AC3E}">
        <p14:creationId xmlns:p14="http://schemas.microsoft.com/office/powerpoint/2010/main" val="2362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4</a:t>
            </a:r>
            <a:r>
              <a:rPr lang="gl-ES" sz="1600" b="1" spc="-1" dirty="0" smtClean="0">
                <a:solidFill>
                  <a:srgbClr val="808080"/>
                </a:solidFill>
                <a:latin typeface="Calibri Light"/>
              </a:rPr>
              <a:t>. OTROS USOS Y APLICACIONES</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r>
              <a:rPr lang="es-ES" sz="2800" b="1" dirty="0" smtClean="0">
                <a:latin typeface="Calibri" panose="020F0502020204030204" pitchFamily="34" charset="0"/>
              </a:rPr>
              <a:t>4.3. HIDRÓGENO VERDE:</a:t>
            </a:r>
          </a:p>
          <a:p>
            <a:pPr>
              <a:lnSpc>
                <a:spcPct val="110000"/>
              </a:lnSpc>
            </a:pPr>
            <a:r>
              <a:rPr lang="es-ES" sz="2000" spc="-1" dirty="0" smtClean="0">
                <a:latin typeface="Calibri"/>
              </a:rPr>
              <a:t>SI TODO PARECE TAN MAGNÍFICO, ¿PORQUÉ NO SE LLEVA A LA PRÁCTICA?</a:t>
            </a:r>
          </a:p>
          <a:p>
            <a:pPr lvl="1">
              <a:lnSpc>
                <a:spcPct val="110000"/>
              </a:lnSpc>
            </a:pPr>
            <a:r>
              <a:rPr lang="es-ES" dirty="0" smtClean="0">
                <a:solidFill>
                  <a:srgbClr val="FF0000"/>
                </a:solidFill>
                <a:latin typeface="Calibri" panose="020F0502020204030204" pitchFamily="34" charset="0"/>
              </a:rPr>
              <a:t>POR QUE EN TODO ESTE PROCESO SE OCASIONAN MUCHAS PÉRDIDAS: </a:t>
            </a:r>
          </a:p>
          <a:p>
            <a:pPr lvl="2">
              <a:lnSpc>
                <a:spcPct val="110000"/>
              </a:lnSpc>
            </a:pPr>
            <a:r>
              <a:rPr lang="es-ES" dirty="0" smtClean="0">
                <a:solidFill>
                  <a:srgbClr val="FF0000"/>
                </a:solidFill>
                <a:latin typeface="Calibri" panose="020F0502020204030204" pitchFamily="34" charset="0"/>
              </a:rPr>
              <a:t>LA EFICIENCIA TERMODINÁMICA DE LA CONVERSIÓN DE ELECTRICIDAD A HIDRÓGENO MEDIANTE UN ELECTROLIZADOR SUPERA LEVEMENTE EL 50%. </a:t>
            </a:r>
          </a:p>
          <a:p>
            <a:pPr lvl="2">
              <a:lnSpc>
                <a:spcPct val="110000"/>
              </a:lnSpc>
            </a:pPr>
            <a:r>
              <a:rPr lang="es-ES" dirty="0" smtClean="0">
                <a:solidFill>
                  <a:srgbClr val="FF0000"/>
                </a:solidFill>
                <a:latin typeface="Calibri" panose="020F0502020204030204" pitchFamily="34" charset="0"/>
              </a:rPr>
              <a:t>PRODUCIR HIDRÓGENO A PARTIR DE AGUA (O DE HIDROCARBUROS) PRECISA DE UN APORTE ENERGÉTICO SUPERIOR A LA ENERGÍA QUE QUEDA “ALMACENADA” EN EL HIDRÓGENO. </a:t>
            </a:r>
          </a:p>
          <a:p>
            <a:pPr lvl="2">
              <a:lnSpc>
                <a:spcPct val="110000"/>
              </a:lnSpc>
            </a:pPr>
            <a:r>
              <a:rPr lang="es-ES" dirty="0" smtClean="0">
                <a:solidFill>
                  <a:srgbClr val="FF0000"/>
                </a:solidFill>
                <a:latin typeface="Calibri" panose="020F0502020204030204" pitchFamily="34" charset="0"/>
              </a:rPr>
              <a:t>ADEMÁS, HAY QUE COMPRIMIRLO, ALMACENARLO, TRANSPORTARLO Y DISTRIBUIR-LO PARA VOLVER A UTILIZARLO, YA SEA MEDIANTE “COMBUSTIÓN LIMPIA” O GENERACIÓN ELÉCTRICA CON UNA PILA DE COMBUSTIBLE. EN ESTE ÚLTIMO CASO LA EFICIENCIA DE CONVERSIÓN FINAL PUEDE INCREMENTARSE NOTABLEMENTE (HASTA CONSEGUIR UN 85%) SI LA PILA FORMA PARTE DE UN SISTEMA QUE COMBINE EFICAZMENTE LA PRODUCCIÓN CONJUNTA DE ELECTRICI-DAD Y CALOR ÚTIL (COGENERACIÓN) E INCLUSO REFRIGERACIÓN (TRIGENERACIÓN). </a:t>
            </a:r>
          </a:p>
          <a:p>
            <a:pPr>
              <a:lnSpc>
                <a:spcPct val="110000"/>
              </a:lnSpc>
            </a:pPr>
            <a:r>
              <a:rPr lang="es-ES" sz="2000" dirty="0" smtClean="0">
                <a:latin typeface="Calibri" panose="020F0502020204030204" pitchFamily="34" charset="0"/>
              </a:rPr>
              <a:t>ENTONCES, ¿CÓMO PODRÍAMOS CONSIDERAR EL HIDRÓGENO?</a:t>
            </a:r>
          </a:p>
          <a:p>
            <a:pPr lvl="1">
              <a:lnSpc>
                <a:spcPct val="110000"/>
              </a:lnSpc>
            </a:pPr>
            <a:r>
              <a:rPr lang="es-ES" dirty="0" smtClean="0">
                <a:solidFill>
                  <a:srgbClr val="FF0000"/>
                </a:solidFill>
                <a:latin typeface="Calibri" panose="020F0502020204030204" pitchFamily="34" charset="0"/>
              </a:rPr>
              <a:t>EL HIDRÓGENO SE COMPORTA COMO UN “VECTOR”, NO ES UNA FUENTE DE ENERGÍA SINO UN PORTADOR DE LA ENERGÍA PRIMARIA CONTENIDA EN EL VIENTO, Y NO PARECE LÓGICO PENSAR QUE, HOY POR HOY, PARA SU OBTENCIÓN A GRAN ESCALA SE VAYA A EMPLEAR LA ELECTRICIDAD PROVENIENTE DE LA RED POR SU ALTO COSTE DE OPORTUNIDAD</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50</a:t>
            </a:fld>
            <a:endParaRPr lang="es-ES" dirty="0"/>
          </a:p>
        </p:txBody>
      </p:sp>
    </p:spTree>
    <p:extLst>
      <p:ext uri="{BB962C8B-B14F-4D97-AF65-F5344CB8AC3E}">
        <p14:creationId xmlns:p14="http://schemas.microsoft.com/office/powerpoint/2010/main" val="1479836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4</a:t>
            </a:r>
            <a:r>
              <a:rPr lang="gl-ES" sz="1600" b="1" spc="-1" dirty="0" smtClean="0">
                <a:solidFill>
                  <a:srgbClr val="808080"/>
                </a:solidFill>
                <a:latin typeface="Calibri Light"/>
              </a:rPr>
              <a:t>. OTROS USOS Y APLICACIONES</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r>
              <a:rPr lang="es-ES" sz="2800" b="1" dirty="0" smtClean="0">
                <a:latin typeface="Calibri" panose="020F0502020204030204" pitchFamily="34" charset="0"/>
              </a:rPr>
              <a:t>4.3. HIDRÓGENO VERDE:</a:t>
            </a:r>
          </a:p>
          <a:p>
            <a:pPr>
              <a:lnSpc>
                <a:spcPct val="110000"/>
              </a:lnSpc>
            </a:pPr>
            <a:r>
              <a:rPr lang="es-ES" sz="2000" spc="-1" dirty="0" smtClean="0">
                <a:latin typeface="Calibri"/>
              </a:rPr>
              <a:t>¿SE ESTÁ AVANZANDO EN ESTE SENTIDO?</a:t>
            </a:r>
          </a:p>
          <a:p>
            <a:pPr lvl="1">
              <a:lnSpc>
                <a:spcPct val="110000"/>
              </a:lnSpc>
            </a:pPr>
            <a:r>
              <a:rPr lang="es-ES" dirty="0" smtClean="0">
                <a:solidFill>
                  <a:srgbClr val="FF0000"/>
                </a:solidFill>
                <a:latin typeface="Calibri" panose="020F0502020204030204" pitchFamily="34" charset="0"/>
              </a:rPr>
              <a:t>AUNQUE DE MOMENTO SE TRATA DE HIPÓTESIS DE FUTURO, SON MUCHAS LAS EMPRESAS Y LOS CENTROS DE INVESTIGACIÓN QUE TRATAN DE PONER A PUNTO LA PILA DE COMBUSTIBLE Y LA TECNOLOGÍA NECESARIA PARA LA OBTENCIÓN DEL HIDRÓGENO A PARTIR DE ENERGÍAS LIMPIAS, COMO LA EÓLICA. </a:t>
            </a:r>
          </a:p>
          <a:p>
            <a:pPr>
              <a:lnSpc>
                <a:spcPct val="110000"/>
              </a:lnSpc>
            </a:pPr>
            <a:r>
              <a:rPr lang="es-ES" sz="2000" dirty="0" smtClean="0">
                <a:latin typeface="Calibri" panose="020F0502020204030204" pitchFamily="34" charset="0"/>
              </a:rPr>
              <a:t>¿CUÁL ES LA POSIBILIDAD MÁS CERCANA Y VIABLE QUE SE VÉ?</a:t>
            </a:r>
          </a:p>
          <a:p>
            <a:pPr lvl="1">
              <a:lnSpc>
                <a:spcPct val="110000"/>
              </a:lnSpc>
            </a:pPr>
            <a:r>
              <a:rPr lang="es-ES" dirty="0" smtClean="0">
                <a:solidFill>
                  <a:srgbClr val="FF0000"/>
                </a:solidFill>
                <a:latin typeface="Calibri" panose="020F0502020204030204" pitchFamily="34" charset="0"/>
              </a:rPr>
              <a:t>UTILIZAR INSTALACIONES EÓLICAS MARINAS PARA LA GENERACIÓN IN SITU DEL HIDRÓGENO A PARTIR DEL PROPIO AGUA DE MAR (LA SALINIDAD MEJORA EL PROCESO). </a:t>
            </a:r>
          </a:p>
          <a:p>
            <a:pPr lvl="1">
              <a:lnSpc>
                <a:spcPct val="110000"/>
              </a:lnSpc>
            </a:pPr>
            <a:r>
              <a:rPr lang="es-ES" dirty="0" smtClean="0">
                <a:solidFill>
                  <a:srgbClr val="FF0000"/>
                </a:solidFill>
                <a:latin typeface="Calibri" panose="020F0502020204030204" pitchFamily="34" charset="0"/>
              </a:rPr>
              <a:t>DE ESTE MODO SE SOLUCIONARÍAN LOS PROBLEMAS DE INFRAESTRUCTURAS ELÉCTRICAS DE LOS PARQUES MARINOS, PUES EN LUGAR DE TRANSPORTAR LA ENERGÍA PRODUCIDA POR LOS AEROGENERADORES A TRAVÉS DE IMPACTANTES REDES ELÉCTRICAS, SE PODRÍA TRASLADAR ALMACENADA EN BARCOS UNA VEZ HAYA SIDO TRANSFORMADA EN HIDRÓGENO. O A TRAVÉS DE LAS ACTUALES REDES DE GASODUCTOS, SI SE COLOCAN LOS PARQUES EÓLICOS JUNTO A ESTAS INFRAESTRUCTURAS.</a:t>
            </a:r>
          </a:p>
          <a:p>
            <a:r>
              <a:rPr lang="es-ES" sz="2800" b="1" dirty="0" smtClean="0">
                <a:latin typeface="Calibri" panose="020F0502020204030204" pitchFamily="34" charset="0"/>
              </a:rPr>
              <a:t>4.4. DESALINIZACIÓN:</a:t>
            </a:r>
            <a:endParaRPr lang="es-ES" sz="2800" b="1" dirty="0">
              <a:latin typeface="Calibri" panose="020F0502020204030204" pitchFamily="34" charset="0"/>
            </a:endParaRPr>
          </a:p>
          <a:p>
            <a:pPr>
              <a:lnSpc>
                <a:spcPct val="110000"/>
              </a:lnSpc>
            </a:pPr>
            <a:r>
              <a:rPr lang="es-ES" sz="2000" spc="-1" dirty="0">
                <a:latin typeface="Calibri"/>
              </a:rPr>
              <a:t>¿CUÁNTA ENERGÍA SE NECESITA PARA DESALAR 1 m</a:t>
            </a:r>
            <a:r>
              <a:rPr lang="es-ES" sz="2000" spc="-1" baseline="30000" dirty="0">
                <a:latin typeface="Calibri"/>
              </a:rPr>
              <a:t>3</a:t>
            </a:r>
            <a:r>
              <a:rPr lang="es-ES" sz="2000" spc="-1" dirty="0">
                <a:latin typeface="Calibri"/>
              </a:rPr>
              <a:t> DE AGUA?</a:t>
            </a:r>
          </a:p>
          <a:p>
            <a:pPr lvl="1">
              <a:lnSpc>
                <a:spcPct val="110000"/>
              </a:lnSpc>
            </a:pPr>
            <a:r>
              <a:rPr lang="es-ES" dirty="0">
                <a:solidFill>
                  <a:srgbClr val="FF0000"/>
                </a:solidFill>
                <a:latin typeface="Calibri" panose="020F0502020204030204" pitchFamily="34" charset="0"/>
              </a:rPr>
              <a:t>HOY LAS MEJORES PLANTAS NECESITAN UN MÍNIMO DE 4 KWH PARA DESALAR CADA METRO CÚBICO, UNA CANTIDAD DEMASIADO ALTA EN TÉRMINOS DE CONTAMINACIÓN Y EN EMISIONES DE CO2 PARA UN USO MASIVO DE ESTA TECNOLOGÍA SI LA ELECTRICIDAD PROCEDE DE PLANTAS DE COMBUSTIÓN CONVENCIONALES</a:t>
            </a:r>
            <a:r>
              <a:rPr lang="es-ES" dirty="0" smtClean="0">
                <a:solidFill>
                  <a:srgbClr val="FF0000"/>
                </a:solidFill>
                <a:latin typeface="Calibri" panose="020F0502020204030204" pitchFamily="34" charset="0"/>
              </a:rPr>
              <a:t>.</a:t>
            </a:r>
            <a:endParaRPr lang="es-ES" dirty="0">
              <a:solidFill>
                <a:srgbClr val="FF0000"/>
              </a:solidFill>
              <a:latin typeface="Calibri" panose="020F0502020204030204" pitchFamily="34" charset="0"/>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51</a:t>
            </a:fld>
            <a:endParaRPr lang="es-ES" dirty="0"/>
          </a:p>
        </p:txBody>
      </p:sp>
    </p:spTree>
    <p:extLst>
      <p:ext uri="{BB962C8B-B14F-4D97-AF65-F5344CB8AC3E}">
        <p14:creationId xmlns:p14="http://schemas.microsoft.com/office/powerpoint/2010/main" val="118493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a:solidFill>
                  <a:srgbClr val="808080"/>
                </a:solidFill>
                <a:latin typeface="Calibri Light"/>
              </a:rPr>
              <a:t>4</a:t>
            </a:r>
            <a:r>
              <a:rPr lang="gl-ES" sz="1600" b="1" spc="-1" dirty="0" smtClean="0">
                <a:solidFill>
                  <a:srgbClr val="808080"/>
                </a:solidFill>
                <a:latin typeface="Calibri Light"/>
              </a:rPr>
              <a:t>. OTROS USOS Y APLICACIONES</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r>
              <a:rPr lang="es-ES" sz="2800" b="1" dirty="0" smtClean="0">
                <a:latin typeface="Calibri" panose="020F0502020204030204" pitchFamily="34" charset="0"/>
              </a:rPr>
              <a:t>4.4. DESALINIZACIÓN:</a:t>
            </a:r>
            <a:endParaRPr lang="es-ES" sz="2800" b="1" dirty="0">
              <a:latin typeface="Calibri" panose="020F0502020204030204" pitchFamily="34" charset="0"/>
            </a:endParaRPr>
          </a:p>
          <a:p>
            <a:pPr>
              <a:lnSpc>
                <a:spcPct val="110000"/>
              </a:lnSpc>
            </a:pPr>
            <a:r>
              <a:rPr lang="es-ES" sz="2000" dirty="0" smtClean="0">
                <a:latin typeface="Calibri" panose="020F0502020204030204" pitchFamily="34" charset="0"/>
              </a:rPr>
              <a:t>¿CUÁL SERÍA LA CLAVE PARA REDUCIR ESTAS EMISIONES Y MITIGAR LA ESCASEZ DE AGUA?</a:t>
            </a:r>
          </a:p>
          <a:p>
            <a:pPr lvl="1">
              <a:lnSpc>
                <a:spcPct val="110000"/>
              </a:lnSpc>
            </a:pPr>
            <a:r>
              <a:rPr lang="es-ES" dirty="0" smtClean="0">
                <a:solidFill>
                  <a:srgbClr val="FF0000"/>
                </a:solidFill>
                <a:latin typeface="Calibri" panose="020F0502020204030204" pitchFamily="34" charset="0"/>
              </a:rPr>
              <a:t>EN EL USO DE LAS ENERGÍAS RENOVABLES, Y EN CONCRETO LA EÓLICA, PARA PRODUCIR LA ELECTRICIDAD NECESARIA PARA LLEVAR A CABO EL RPROCESO, PUES LA CANTIDAD DE ELECTRICIDAD CONSUMIDA POR ESTAS INSTALACIONES QUEDARÍA EN UN SEGUNDO PLANO SI ESTA FUESE GENERADA DE UNA FORMA “LIMPIA”. </a:t>
            </a:r>
          </a:p>
          <a:p>
            <a:pPr>
              <a:lnSpc>
                <a:spcPct val="110000"/>
              </a:lnSpc>
            </a:pPr>
            <a:r>
              <a:rPr lang="es-ES" sz="2000" dirty="0" smtClean="0">
                <a:latin typeface="Calibri" panose="020F0502020204030204" pitchFamily="34" charset="0"/>
              </a:rPr>
              <a:t>¿CUÁL ES UNA DE LAS PRINCIPALES DESVENTAJAS QUE EXISTE?</a:t>
            </a:r>
          </a:p>
          <a:p>
            <a:pPr lvl="1">
              <a:lnSpc>
                <a:spcPct val="110000"/>
              </a:lnSpc>
            </a:pPr>
            <a:r>
              <a:rPr lang="es-ES" dirty="0" smtClean="0">
                <a:solidFill>
                  <a:srgbClr val="FF0000"/>
                </a:solidFill>
                <a:latin typeface="Calibri" panose="020F0502020204030204" pitchFamily="34" charset="0"/>
              </a:rPr>
              <a:t>AUNQUE LAS DESALINIZADORAS DEBEN ESTAR JUNTO A LA COSTA Y CERCA DE LOS PUNTOS DE CONSUMO PARA SER VIABLES ECONÓMICAMENTE, EN GENERAL LAS ZONAS DEL PAÍS DONDE SUELEN INSTALARSE NO TIENEN UN ELEVADO POTENCIAL EÓLICO, EXCEPTO EN EL LITORAL CANARIO Y SUR PENINSULAR. </a:t>
            </a:r>
          </a:p>
          <a:p>
            <a:pPr lvl="1">
              <a:lnSpc>
                <a:spcPct val="110000"/>
              </a:lnSpc>
            </a:pPr>
            <a:r>
              <a:rPr lang="es-ES" dirty="0" smtClean="0">
                <a:solidFill>
                  <a:srgbClr val="FF0000"/>
                </a:solidFill>
                <a:latin typeface="Calibri" panose="020F0502020204030204" pitchFamily="34" charset="0"/>
              </a:rPr>
              <a:t>LOS REQUISITOS DEL SUMINISTRO ELÉCTRICO PARA UNA DESALINIZADORA POR ÓSMOSIS INVERSA, QUE REQUIEREN MUCHA ENERGÍA Y QUE ÉSTA SEA CONSTANTE, Y LA CONSTANCIA NO ES UNA DE LAS VIRTUDES DE LA ENERGÍA EÓLICA.</a:t>
            </a:r>
          </a:p>
          <a:p>
            <a:pPr>
              <a:lnSpc>
                <a:spcPct val="110000"/>
              </a:lnSpc>
            </a:pPr>
            <a:r>
              <a:rPr lang="es-ES" sz="2200" dirty="0" smtClean="0">
                <a:latin typeface="Calibri" panose="020F0502020204030204" pitchFamily="34" charset="0"/>
              </a:rPr>
              <a:t>¿SE ESTÁ AVANZANDO EN ESTE SENTIDO?</a:t>
            </a:r>
          </a:p>
          <a:p>
            <a:pPr lvl="1">
              <a:lnSpc>
                <a:spcPct val="110000"/>
              </a:lnSpc>
            </a:pPr>
            <a:r>
              <a:rPr lang="es-ES" dirty="0" smtClean="0">
                <a:solidFill>
                  <a:srgbClr val="FF0000"/>
                </a:solidFill>
                <a:latin typeface="Calibri" panose="020F0502020204030204" pitchFamily="34" charset="0"/>
              </a:rPr>
              <a:t>SON YA VARIOS LOS PROYECTOS DADOS A CONOCER QUE LOGRAN UNIR ESTAS DOS TECNOLOGÍAS. </a:t>
            </a:r>
          </a:p>
          <a:p>
            <a:pPr lvl="1">
              <a:lnSpc>
                <a:spcPct val="110000"/>
              </a:lnSpc>
            </a:pPr>
            <a:r>
              <a:rPr lang="es-ES" dirty="0" smtClean="0">
                <a:solidFill>
                  <a:srgbClr val="FF0000"/>
                </a:solidFill>
                <a:latin typeface="Calibri" panose="020F0502020204030204" pitchFamily="34" charset="0"/>
              </a:rPr>
              <a:t>UNOS COMBINAN LA ENERGÍA EÓLICA CON LOS COMBUSTIBLES FÓSILES DE FORMA QUE SE VAYAN ALTERNANDO SEGÚN HAYA O NO VIENTO</a:t>
            </a:r>
          </a:p>
          <a:p>
            <a:pPr lvl="1">
              <a:lnSpc>
                <a:spcPct val="110000"/>
              </a:lnSpc>
            </a:pPr>
            <a:r>
              <a:rPr lang="es-ES" dirty="0" smtClean="0">
                <a:solidFill>
                  <a:srgbClr val="FF0000"/>
                </a:solidFill>
                <a:latin typeface="Calibri" panose="020F0502020204030204" pitchFamily="34" charset="0"/>
              </a:rPr>
              <a:t>OTROS PROPONEN UTILIZAR LOS AEROGENERADORES PARA BOMBEAR AGUA Y ALMACENARLA EN ALTURA, DE MANERA QUE LUEGO PUEDA APROVECHARSE EN UN SALTO HIDRÁULICO PARA GENERAR ELECTRICIDAD DE FORMA CONSTANTE, COMO EN LA PROYECTADA CENTRAL HIDROEÓLICA DE LA ISLA DE EL HIERRO</a:t>
            </a:r>
          </a:p>
          <a:p>
            <a:pPr lvl="1">
              <a:lnSpc>
                <a:spcPct val="110000"/>
              </a:lnSpc>
            </a:pPr>
            <a:r>
              <a:rPr lang="es-ES" dirty="0" smtClean="0">
                <a:solidFill>
                  <a:srgbClr val="FF0000"/>
                </a:solidFill>
                <a:latin typeface="Calibri" panose="020F0502020204030204" pitchFamily="34" charset="0"/>
              </a:rPr>
              <a:t>TAMBIÉN SE HA PLANTEADO DESALAR EL AGUA DIRECTAMENTE EN INSTALACIONES MAR ADENTRO, CON AEROGENERADORES QUE BOMBEEN AGUA DE MAR A PRESIÓN. ESTE SISTEMA RESOLVERÍA ADEMÁS LA CUESTIÓN DEL IMPACTO AMBIENTAL CAUSADO EN LAS COSTAS POR EL VERTIDO HIPERSALINO (SALMUERA) GENERADO EN LA DESALACIÓN. </a:t>
            </a:r>
          </a:p>
          <a:p>
            <a:pPr lvl="1">
              <a:lnSpc>
                <a:spcPct val="110000"/>
              </a:lnSpc>
            </a:pPr>
            <a:endParaRPr lang="es-ES" dirty="0" smtClean="0">
              <a:solidFill>
                <a:srgbClr val="FF0000"/>
              </a:solidFill>
              <a:latin typeface="Calibri" panose="020F0502020204030204" pitchFamily="34" charset="0"/>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52</a:t>
            </a:fld>
            <a:endParaRPr lang="es-ES" dirty="0"/>
          </a:p>
        </p:txBody>
      </p:sp>
    </p:spTree>
    <p:extLst>
      <p:ext uri="{BB962C8B-B14F-4D97-AF65-F5344CB8AC3E}">
        <p14:creationId xmlns:p14="http://schemas.microsoft.com/office/powerpoint/2010/main" val="2426652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5. SOSTENIBILIDAD Y MEDIO AMBIENTE</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r>
              <a:rPr lang="es-ES" sz="3200" b="1" dirty="0" smtClean="0">
                <a:latin typeface="Calibri" panose="020F0502020204030204" pitchFamily="34" charset="0"/>
              </a:rPr>
              <a:t>5. SOSTENIBILIDAD Y MEDIO AMBIENTE:</a:t>
            </a:r>
            <a:endParaRPr lang="es-ES" sz="3200" b="1" dirty="0">
              <a:latin typeface="Calibri" panose="020F0502020204030204" pitchFamily="34" charset="0"/>
            </a:endParaRPr>
          </a:p>
          <a:p>
            <a:pPr>
              <a:lnSpc>
                <a:spcPct val="110000"/>
              </a:lnSpc>
            </a:pPr>
            <a:r>
              <a:rPr lang="es-ES" sz="2800" b="1" dirty="0" smtClean="0">
                <a:latin typeface="Calibri" panose="020F0502020204030204" pitchFamily="34" charset="0"/>
              </a:rPr>
              <a:t>5.1. ASPECTOS AMBIENTALES:</a:t>
            </a:r>
          </a:p>
          <a:p>
            <a:pPr>
              <a:lnSpc>
                <a:spcPct val="110000"/>
              </a:lnSpc>
            </a:pPr>
            <a:r>
              <a:rPr lang="es-ES" sz="2000" dirty="0" smtClean="0">
                <a:latin typeface="Calibri" panose="020F0502020204030204" pitchFamily="34" charset="0"/>
              </a:rPr>
              <a:t>¿CUÁLES SON LAS PRINCIPALES VENTAJAS, DESDE UN PUNTO DE VISTA AMBIENTAL, QUE PRESENTA ESTE SISTEMA DE GENERACIÓN DE ENERGÍA?</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NO GENERA RESIDUOS PELIGROSOS RADIACTIVOS </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NO VIERTE A LA ATMÓSFERA DIÓXIDO DE CARBONO (CO2), DIÓXIDO DE AZUFRE (SO2), ÓXIDOS DE NITRÓGENO (NOX) O PARTÍCULAS SÓLIDAS. </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ESTE SISTEMA DE GENERACIÓN SOLO REQUIERE DE UN RECURSO GRATUITO E INAGOTABLE COMO ES EL VIENTO, POR LO QUE NUNCA TENDRÁ NADA QUE VER CON IMPACTANTES EXPLOTACIONES MINERAS, ENFERMEDADES PROFESIONALES, COMPLICADOS Y DELICADOS PROCESOS DE TRANSFORMACIÓN, MAREAS NEGRAS, CONSTRUCCIÓN DE GASO-DUCTOS, PROBLEMAS DE TRANSPORTE, ACCIDENTES RADIACTIVOS O ALMACENAMIENTOS SUBTERRÁNEOS DONDE GUARDAR PELIGROSOS ISÓTOPOS DURANTE MILES DE AÑOS.</a:t>
            </a:r>
          </a:p>
          <a:p>
            <a:pPr>
              <a:lnSpc>
                <a:spcPct val="110000"/>
              </a:lnSpc>
            </a:pPr>
            <a:r>
              <a:rPr lang="es-ES" sz="2000" dirty="0" smtClean="0">
                <a:latin typeface="Calibri" panose="020F0502020204030204" pitchFamily="34" charset="0"/>
              </a:rPr>
              <a:t>A PESAR DE ESTAS IMPORTANTES VENTAJAS, ¿CUÁLES </a:t>
            </a:r>
            <a:r>
              <a:rPr lang="es-ES" sz="2000" dirty="0">
                <a:latin typeface="Calibri" panose="020F0502020204030204" pitchFamily="34" charset="0"/>
              </a:rPr>
              <a:t>SON LAS PRINCIPALES </a:t>
            </a:r>
            <a:r>
              <a:rPr lang="es-ES" sz="2000" dirty="0" smtClean="0">
                <a:latin typeface="Calibri" panose="020F0502020204030204" pitchFamily="34" charset="0"/>
              </a:rPr>
              <a:t>DESVENTAJAS</a:t>
            </a:r>
            <a:r>
              <a:rPr lang="es-ES" sz="2000" dirty="0">
                <a:latin typeface="Calibri" panose="020F0502020204030204" pitchFamily="34" charset="0"/>
              </a:rPr>
              <a:t>, DESDE UN PUNTO DE VISTA AMBIENTAL, QUE PRESENTA ESTE SISTEMA DE GENERACIÓN DE ENERGÍA?</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DETERIORO DEL PAISAJE</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EFECTOS SOBRE LAS AVES</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OCUPACIÓN DEL TERRITORIO</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RUIDO</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53</a:t>
            </a:fld>
            <a:endParaRPr lang="es-ES" dirty="0"/>
          </a:p>
        </p:txBody>
      </p:sp>
    </p:spTree>
    <p:extLst>
      <p:ext uri="{BB962C8B-B14F-4D97-AF65-F5344CB8AC3E}">
        <p14:creationId xmlns:p14="http://schemas.microsoft.com/office/powerpoint/2010/main" val="4113462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5. SOSTENIBILIDAD Y MEDIO AMBIENTE</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r>
              <a:rPr lang="es-ES" sz="3200" b="1" dirty="0" smtClean="0">
                <a:latin typeface="Calibri" panose="020F0502020204030204" pitchFamily="34" charset="0"/>
              </a:rPr>
              <a:t>5. SOSTENIBILIDAD Y MEDIO AMBIENTE:</a:t>
            </a:r>
            <a:endParaRPr lang="es-ES" sz="3200" b="1" dirty="0">
              <a:latin typeface="Calibri" panose="020F0502020204030204" pitchFamily="34" charset="0"/>
            </a:endParaRPr>
          </a:p>
          <a:p>
            <a:pPr>
              <a:lnSpc>
                <a:spcPct val="110000"/>
              </a:lnSpc>
            </a:pPr>
            <a:r>
              <a:rPr lang="es-ES" sz="2800" b="1" dirty="0" smtClean="0">
                <a:latin typeface="Calibri" panose="020F0502020204030204" pitchFamily="34" charset="0"/>
              </a:rPr>
              <a:t>5.1. ASPECTOS AMBIENTALES:</a:t>
            </a:r>
          </a:p>
          <a:p>
            <a:pPr>
              <a:lnSpc>
                <a:spcPct val="110000"/>
              </a:lnSpc>
            </a:pPr>
            <a:r>
              <a:rPr lang="es-ES" sz="2000" dirty="0" smtClean="0">
                <a:latin typeface="Calibri" panose="020F0502020204030204" pitchFamily="34" charset="0"/>
              </a:rPr>
              <a:t>A PESAR DE ESTAS IMPORTANTES VENTAJAS, ¿CUÁLES </a:t>
            </a:r>
            <a:r>
              <a:rPr lang="es-ES" sz="2000" dirty="0">
                <a:latin typeface="Calibri" panose="020F0502020204030204" pitchFamily="34" charset="0"/>
              </a:rPr>
              <a:t>SON LAS PRINCIPALES </a:t>
            </a:r>
            <a:r>
              <a:rPr lang="es-ES" sz="2000" dirty="0" smtClean="0">
                <a:latin typeface="Calibri" panose="020F0502020204030204" pitchFamily="34" charset="0"/>
              </a:rPr>
              <a:t>DESVENTAJAS</a:t>
            </a:r>
            <a:r>
              <a:rPr lang="es-ES" sz="2000" dirty="0">
                <a:latin typeface="Calibri" panose="020F0502020204030204" pitchFamily="34" charset="0"/>
              </a:rPr>
              <a:t>, DESDE UN PUNTO DE VISTA AMBIENTAL, QUE PRESENTA ESTE SISTEMA DE GENERACIÓN DE ENERGÍA?</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IMPACTOS EN EL MAR</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CONSUMO EN LA FABRICACIÓN DE LAS TURBINAS</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LA INTERFERENCIA ELECTROMAGNÉTICA EN LA RECEPCIÓN DE SEÑALES DE TELECOMUNICACIONES QUE, EXCEPTUANDO EN ÁREAS DE USO MILITAR DONDE EXISTEN ZONAS DONDE SE PROHÍBE EXPRESAMENTE LA UBICACIÓN DE AEROGENERADORES POR RAZONES DE SEGURIDAD NACIONAL DEBIDO A LAS INCERTIDUMBRES OCASIONADAS EN LAS PANTALLAS DE LOS RADARES DE VIGILANCIA, EN GENERAL SON FÁCILMENTE REMEDIABLES, SOBRE TODO EN LAS DE TV, MEDIANTE LA INSTALACIÓN DE DISCRIMINADORES DE FRECUENCIAS.</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LA AFECCIÓN EN LA NAVEGACIÓN AÉREA, YA SEA POR EL OBSTÁCULO QUE REPRESENTAN EN SÍ MISMOS LOS AEROGENERADORES O POR SU INFLUENCIA SOBRE LAS INSTALACIONES RADIOELÉCTRICAS DE AYUDAS A LA NAVEGACIÓN.</a:t>
            </a: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54</a:t>
            </a:fld>
            <a:endParaRPr lang="es-ES" dirty="0"/>
          </a:p>
        </p:txBody>
      </p:sp>
    </p:spTree>
    <p:extLst>
      <p:ext uri="{BB962C8B-B14F-4D97-AF65-F5344CB8AC3E}">
        <p14:creationId xmlns:p14="http://schemas.microsoft.com/office/powerpoint/2010/main" val="1230429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5. SOSTENIBILIDAD Y MEDIO AMBIENTE</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r>
              <a:rPr lang="es-ES" sz="3200" b="1" dirty="0" smtClean="0">
                <a:latin typeface="Calibri" panose="020F0502020204030204" pitchFamily="34" charset="0"/>
              </a:rPr>
              <a:t>5. SOSTENIBILIDAD Y MEDIO AMBIENTE:</a:t>
            </a:r>
            <a:endParaRPr lang="es-ES" sz="3200" b="1" dirty="0">
              <a:latin typeface="Calibri" panose="020F0502020204030204" pitchFamily="34" charset="0"/>
            </a:endParaRPr>
          </a:p>
          <a:p>
            <a:pPr>
              <a:lnSpc>
                <a:spcPct val="110000"/>
              </a:lnSpc>
            </a:pPr>
            <a:r>
              <a:rPr lang="es-ES" sz="2800" b="1" dirty="0" smtClean="0">
                <a:latin typeface="Calibri" panose="020F0502020204030204" pitchFamily="34" charset="0"/>
              </a:rPr>
              <a:t>5.2. ASPECTOS SOCIOECONÓMICOS:</a:t>
            </a:r>
          </a:p>
          <a:p>
            <a:pPr>
              <a:lnSpc>
                <a:spcPct val="110000"/>
              </a:lnSpc>
            </a:pPr>
            <a:r>
              <a:rPr lang="es-ES" sz="2000" dirty="0" smtClean="0">
                <a:latin typeface="Calibri" panose="020F0502020204030204" pitchFamily="34" charset="0"/>
              </a:rPr>
              <a:t>¿CUÁLES </a:t>
            </a:r>
            <a:r>
              <a:rPr lang="es-ES" sz="2000" dirty="0">
                <a:latin typeface="Calibri" panose="020F0502020204030204" pitchFamily="34" charset="0"/>
              </a:rPr>
              <a:t>SON </a:t>
            </a:r>
            <a:r>
              <a:rPr lang="es-ES" sz="2000" dirty="0" smtClean="0">
                <a:latin typeface="Calibri" panose="020F0502020204030204" pitchFamily="34" charset="0"/>
              </a:rPr>
              <a:t>LOS PRINCIPALES BENEFICIOS, DESDE UN PUNTO DE VISTA SOCIOECONÓMICO, QUE </a:t>
            </a:r>
            <a:r>
              <a:rPr lang="es-ES" sz="2000" dirty="0">
                <a:latin typeface="Calibri" panose="020F0502020204030204" pitchFamily="34" charset="0"/>
              </a:rPr>
              <a:t>PRESENTA ESTE SISTEMA DE GENERACIÓN DE ENERGÍA?</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AUMENTO DEL EMPLEO, MÁS EN LA INSTALACIÓN QUE EN EL MANTENIMIENTO.</a:t>
            </a:r>
          </a:p>
          <a:p>
            <a:pPr marL="742950" lvl="1" indent="-285750">
              <a:lnSpc>
                <a:spcPct val="110000"/>
              </a:lnSpc>
              <a:buFont typeface="Arial" panose="020B0604020202020204" pitchFamily="34" charset="0"/>
              <a:buChar char="•"/>
            </a:pPr>
            <a:r>
              <a:rPr lang="es-ES" dirty="0" smtClean="0">
                <a:solidFill>
                  <a:srgbClr val="FF0000"/>
                </a:solidFill>
                <a:latin typeface="Calibri" panose="020F0502020204030204" pitchFamily="34" charset="0"/>
              </a:rPr>
              <a:t>EN LOS MUNICIPIOS EN LOS QUE SE INSTALAN, DINERO QUE RECIBEN EN CONCEPTO DE IMPUESTOS (ACTIVIDADES ECONÓMICAS, BIENES INMUE-BLES), CONCESIÓN DE LICENCIAS MUNICIPALES (ACTIVIDAD, OBRAS) Y ALQUILER DE LOS TERRENOS DONDE SE COLOCAN LOS AEROGENERADORES. </a:t>
            </a:r>
          </a:p>
          <a:p>
            <a:pPr lvl="1">
              <a:lnSpc>
                <a:spcPct val="110000"/>
              </a:lnSpc>
            </a:pPr>
            <a:endParaRPr lang="es-ES" dirty="0">
              <a:solidFill>
                <a:srgbClr val="FF0000"/>
              </a:solidFill>
              <a:latin typeface="Calibri" panose="020F0502020204030204" pitchFamily="34" charset="0"/>
            </a:endParaRPr>
          </a:p>
          <a:p>
            <a:pPr lvl="1">
              <a:lnSpc>
                <a:spcPct val="110000"/>
              </a:lnSpc>
            </a:pPr>
            <a:r>
              <a:rPr lang="es-ES" dirty="0">
                <a:solidFill>
                  <a:srgbClr val="FF0000"/>
                </a:solidFill>
                <a:latin typeface="Calibri" panose="020F0502020204030204" pitchFamily="34" charset="0"/>
                <a:hlinkClick r:id="rId3"/>
              </a:rPr>
              <a:t>https://</a:t>
            </a:r>
            <a:r>
              <a:rPr lang="es-ES" dirty="0" smtClean="0">
                <a:solidFill>
                  <a:srgbClr val="FF0000"/>
                </a:solidFill>
                <a:latin typeface="Calibri" panose="020F0502020204030204" pitchFamily="34" charset="0"/>
                <a:hlinkClick r:id="rId3"/>
              </a:rPr>
              <a:t>www.youtube.com/watch?v=Uk4LlN7qIaA</a:t>
            </a:r>
            <a:r>
              <a:rPr lang="es-ES" dirty="0" smtClean="0">
                <a:solidFill>
                  <a:srgbClr val="FF0000"/>
                </a:solidFill>
                <a:latin typeface="Calibri" panose="020F0502020204030204" pitchFamily="34" charset="0"/>
              </a:rPr>
              <a:t> </a:t>
            </a:r>
            <a:r>
              <a:rPr lang="es-ES" b="1" dirty="0"/>
              <a:t>Cómo Funcionan Realmente las Turbinas Eólicas: Los Secretos Ocultos</a:t>
            </a:r>
          </a:p>
          <a:p>
            <a:pPr lvl="1">
              <a:lnSpc>
                <a:spcPct val="110000"/>
              </a:lnSpc>
            </a:pPr>
            <a:r>
              <a:rPr lang="es-ES" dirty="0">
                <a:solidFill>
                  <a:srgbClr val="FF0000"/>
                </a:solidFill>
                <a:latin typeface="Calibri" panose="020F0502020204030204" pitchFamily="34" charset="0"/>
                <a:hlinkClick r:id="rId4"/>
              </a:rPr>
              <a:t>https://www.youtube.com/watch?v=-</a:t>
            </a:r>
            <a:r>
              <a:rPr lang="es-ES" dirty="0" smtClean="0">
                <a:solidFill>
                  <a:srgbClr val="FF0000"/>
                </a:solidFill>
                <a:latin typeface="Calibri" panose="020F0502020204030204" pitchFamily="34" charset="0"/>
                <a:hlinkClick r:id="rId4"/>
              </a:rPr>
              <a:t>dmr5DCrRbw</a:t>
            </a:r>
            <a:r>
              <a:rPr lang="es-ES" dirty="0" smtClean="0">
                <a:solidFill>
                  <a:srgbClr val="FF0000"/>
                </a:solidFill>
                <a:latin typeface="Calibri" panose="020F0502020204030204" pitchFamily="34" charset="0"/>
              </a:rPr>
              <a:t> </a:t>
            </a:r>
            <a:r>
              <a:rPr lang="es-ES" b="1" dirty="0"/>
              <a:t>Aerogeneradores marinos flotantes | Más grandes y potentes</a:t>
            </a:r>
          </a:p>
          <a:p>
            <a:pPr lvl="1">
              <a:lnSpc>
                <a:spcPct val="110000"/>
              </a:lnSpc>
            </a:pPr>
            <a:r>
              <a:rPr lang="es-ES" dirty="0">
                <a:solidFill>
                  <a:srgbClr val="FF0000"/>
                </a:solidFill>
                <a:latin typeface="Calibri" panose="020F0502020204030204" pitchFamily="34" charset="0"/>
                <a:hlinkClick r:id="rId5"/>
              </a:rPr>
              <a:t>https://</a:t>
            </a:r>
            <a:r>
              <a:rPr lang="es-ES" dirty="0" smtClean="0">
                <a:solidFill>
                  <a:srgbClr val="FF0000"/>
                </a:solidFill>
                <a:latin typeface="Calibri" panose="020F0502020204030204" pitchFamily="34" charset="0"/>
                <a:hlinkClick r:id="rId5"/>
              </a:rPr>
              <a:t>www.youtube.com/watch?v=TVTgsv8NYSY</a:t>
            </a:r>
            <a:r>
              <a:rPr lang="es-ES" dirty="0" smtClean="0">
                <a:solidFill>
                  <a:srgbClr val="FF0000"/>
                </a:solidFill>
                <a:latin typeface="Calibri" panose="020F0502020204030204" pitchFamily="34" charset="0"/>
              </a:rPr>
              <a:t> </a:t>
            </a:r>
            <a:r>
              <a:rPr lang="es-ES" b="1" dirty="0"/>
              <a:t>Nos subimos al </a:t>
            </a:r>
            <a:r>
              <a:rPr lang="es-ES" b="1" dirty="0">
                <a:hlinkClick r:id="rId6"/>
              </a:rPr>
              <a:t>#aerogenerador</a:t>
            </a:r>
            <a:r>
              <a:rPr lang="es-ES" b="1" dirty="0"/>
              <a:t> más alto y potente de la compañía | ACCIONA Energía</a:t>
            </a:r>
          </a:p>
          <a:p>
            <a:pPr lvl="1">
              <a:lnSpc>
                <a:spcPct val="110000"/>
              </a:lnSpc>
            </a:pPr>
            <a:r>
              <a:rPr lang="es-ES">
                <a:solidFill>
                  <a:srgbClr val="FF0000"/>
                </a:solidFill>
                <a:latin typeface="Calibri" panose="020F0502020204030204" pitchFamily="34" charset="0"/>
                <a:hlinkClick r:id="rId7"/>
              </a:rPr>
              <a:t>https</a:t>
            </a:r>
            <a:r>
              <a:rPr lang="es-ES">
                <a:solidFill>
                  <a:srgbClr val="FF0000"/>
                </a:solidFill>
                <a:latin typeface="Calibri" panose="020F0502020204030204" pitchFamily="34" charset="0"/>
                <a:hlinkClick r:id="rId7"/>
              </a:rPr>
              <a:t>://</a:t>
            </a:r>
            <a:r>
              <a:rPr lang="es-ES" smtClean="0">
                <a:solidFill>
                  <a:srgbClr val="FF0000"/>
                </a:solidFill>
                <a:latin typeface="Calibri" panose="020F0502020204030204" pitchFamily="34" charset="0"/>
                <a:hlinkClick r:id="rId7"/>
              </a:rPr>
              <a:t>www.youtube.com/watch?v=LklUVkMPl8g</a:t>
            </a:r>
            <a:r>
              <a:rPr lang="es-ES" smtClean="0">
                <a:solidFill>
                  <a:srgbClr val="FF0000"/>
                </a:solidFill>
                <a:latin typeface="Calibri" panose="020F0502020204030204" pitchFamily="34" charset="0"/>
              </a:rPr>
              <a:t> </a:t>
            </a:r>
            <a:r>
              <a:rPr lang="es-ES" b="1"/>
              <a:t>El Problema de la Energía Eólica</a:t>
            </a:r>
          </a:p>
          <a:p>
            <a:pPr lvl="1">
              <a:lnSpc>
                <a:spcPct val="110000"/>
              </a:lnSpc>
            </a:pPr>
            <a:endParaRPr lang="es-ES" dirty="0" smtClean="0">
              <a:solidFill>
                <a:srgbClr val="FF0000"/>
              </a:solidFill>
              <a:latin typeface="Calibri" panose="020F0502020204030204" pitchFamily="34" charset="0"/>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55</a:t>
            </a:fld>
            <a:endParaRPr lang="es-ES" dirty="0"/>
          </a:p>
        </p:txBody>
      </p:sp>
    </p:spTree>
    <p:extLst>
      <p:ext uri="{BB962C8B-B14F-4D97-AF65-F5344CB8AC3E}">
        <p14:creationId xmlns:p14="http://schemas.microsoft.com/office/powerpoint/2010/main" val="2310516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1. SITUACIÓN ACTUAL</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10000"/>
              </a:lnSpc>
            </a:pPr>
            <a:r>
              <a:rPr lang="es-ES" sz="2800" b="1" spc="-1" dirty="0" smtClean="0">
                <a:latin typeface="Calibri"/>
              </a:rPr>
              <a:t>1.2. AMÉRICA:</a:t>
            </a:r>
          </a:p>
          <a:p>
            <a:pPr>
              <a:lnSpc>
                <a:spcPct val="110000"/>
              </a:lnSpc>
            </a:pPr>
            <a:r>
              <a:rPr lang="es-ES" sz="2000" b="1" spc="-1" dirty="0" smtClean="0">
                <a:latin typeface="Calibri"/>
              </a:rPr>
              <a:t>C) ARGENTINA Y BRASIL:</a:t>
            </a:r>
          </a:p>
          <a:p>
            <a:pPr>
              <a:lnSpc>
                <a:spcPct val="120000"/>
              </a:lnSpc>
            </a:pPr>
            <a:r>
              <a:rPr lang="es-ES" sz="2000" spc="-1" dirty="0" smtClean="0">
                <a:latin typeface="Calibri"/>
              </a:rPr>
              <a:t>¿CUÁL ES LA SITUACIÓN DE ARGENTINA Y BRASIL EN CUANTO A GENERACIÓN EÓLICA?</a:t>
            </a:r>
          </a:p>
          <a:p>
            <a:pPr lvl="1">
              <a:lnSpc>
                <a:spcPct val="120000"/>
              </a:lnSpc>
            </a:pPr>
            <a:r>
              <a:rPr lang="es-ES" spc="-1" dirty="0" smtClean="0">
                <a:solidFill>
                  <a:srgbClr val="FF0000"/>
                </a:solidFill>
                <a:latin typeface="Calibri"/>
              </a:rPr>
              <a:t>NINGUNO DE LOS DOS ESTÁ ENTRE LOS 20 PRIMEROS PAÍSES EN EL APROVECHAMIENTO ENERGÉTICO DEL VIENTO</a:t>
            </a:r>
          </a:p>
          <a:p>
            <a:pPr lvl="1">
              <a:lnSpc>
                <a:spcPct val="120000"/>
              </a:lnSpc>
            </a:pPr>
            <a:r>
              <a:rPr lang="es-ES" spc="-1" dirty="0" smtClean="0">
                <a:solidFill>
                  <a:srgbClr val="FF0000"/>
                </a:solidFill>
                <a:latin typeface="Calibri"/>
              </a:rPr>
              <a:t>SE ESPERA QUE BRASIL (30 MW) LOGRE UN DESARROLLO SIGNIFICATIVO EN EL BIENIO 2006-2007, CUANDO SE PONGAN EN MARCHA LAS PRIMERAS INSTALACIONES IMPULSADAS POR EL PROGRAMA GUBERNAMENTAL PROINFA, EN CUYA CONSTRUCCIÓN PARTICIPAN VARIAS EMPRESAS ESPAÑOLAS.</a:t>
            </a:r>
          </a:p>
          <a:p>
            <a:pPr lvl="1">
              <a:lnSpc>
                <a:spcPct val="120000"/>
              </a:lnSpc>
            </a:pPr>
            <a:r>
              <a:rPr lang="es-ES" spc="-1" dirty="0" smtClean="0">
                <a:solidFill>
                  <a:srgbClr val="FF0000"/>
                </a:solidFill>
                <a:latin typeface="Calibri"/>
              </a:rPr>
              <a:t>ARGENTINA (25 MW) POSEE ENORMES RECURSOS EN LA PATAGONIA, Y ALGUNAS COMPAÑÍAS EUROPEAS ELABORARON YA PLANES DE NEGOCIO PARA EXPLOTARLOS, PERO LOS AÑOS DE RECESIÓN HAN ALEJADO PROVISIONALMENTE A LOS INVERSORES. </a:t>
            </a:r>
          </a:p>
          <a:p>
            <a:pPr>
              <a:lnSpc>
                <a:spcPct val="120000"/>
              </a:lnSpc>
            </a:pPr>
            <a:r>
              <a:rPr lang="es-ES" sz="2800" b="1" spc="-1" dirty="0" smtClean="0">
                <a:latin typeface="Calibri"/>
              </a:rPr>
              <a:t>1.3. ASIA:</a:t>
            </a:r>
            <a:endParaRPr lang="es-ES" sz="2800" b="1" spc="-1" dirty="0">
              <a:latin typeface="Calibri"/>
            </a:endParaRPr>
          </a:p>
          <a:p>
            <a:pPr>
              <a:lnSpc>
                <a:spcPct val="120000"/>
              </a:lnSpc>
            </a:pPr>
            <a:r>
              <a:rPr lang="es-ES" sz="2000" spc="-1" dirty="0">
                <a:latin typeface="Calibri"/>
              </a:rPr>
              <a:t>¿CUÁL ES LA SITUACIÓN DE </a:t>
            </a:r>
            <a:r>
              <a:rPr lang="es-ES" sz="2000" spc="-1" dirty="0" smtClean="0">
                <a:latin typeface="Calibri"/>
              </a:rPr>
              <a:t>ASIA EN </a:t>
            </a:r>
            <a:r>
              <a:rPr lang="es-ES" sz="2000" spc="-1" dirty="0">
                <a:latin typeface="Calibri"/>
              </a:rPr>
              <a:t>CUANTO A GENERACIÓN EÓLICA?</a:t>
            </a:r>
          </a:p>
          <a:p>
            <a:pPr lvl="1">
              <a:lnSpc>
                <a:spcPct val="120000"/>
              </a:lnSpc>
            </a:pPr>
            <a:r>
              <a:rPr lang="es-ES" spc="-1" dirty="0" smtClean="0">
                <a:solidFill>
                  <a:srgbClr val="FF0000"/>
                </a:solidFill>
                <a:latin typeface="Calibri"/>
              </a:rPr>
              <a:t>ASIA </a:t>
            </a:r>
            <a:r>
              <a:rPr lang="es-ES" spc="-1" dirty="0">
                <a:solidFill>
                  <a:srgbClr val="FF0000"/>
                </a:solidFill>
                <a:latin typeface="Calibri"/>
              </a:rPr>
              <a:t>CONCLUYÓ 2004 CON 4.650 MW ACUMULADOS, DESPUÉS DE INSTALARSE ESE MISMO AÑO MÁS MEGAVATIOS NUEVOS QUE EN AMÉRICA. </a:t>
            </a:r>
            <a:endParaRPr lang="es-ES" spc="-1" dirty="0" smtClean="0">
              <a:solidFill>
                <a:srgbClr val="FF0000"/>
              </a:solidFill>
              <a:latin typeface="Calibri"/>
            </a:endParaRPr>
          </a:p>
          <a:p>
            <a:pPr lvl="1">
              <a:lnSpc>
                <a:spcPct val="120000"/>
              </a:lnSpc>
            </a:pPr>
            <a:r>
              <a:rPr lang="es-ES" spc="-1" dirty="0" smtClean="0">
                <a:solidFill>
                  <a:srgbClr val="FF0000"/>
                </a:solidFill>
                <a:latin typeface="Calibri"/>
              </a:rPr>
              <a:t>POR </a:t>
            </a:r>
            <a:r>
              <a:rPr lang="es-ES" spc="-1" dirty="0">
                <a:solidFill>
                  <a:srgbClr val="FF0000"/>
                </a:solidFill>
                <a:latin typeface="Calibri"/>
              </a:rPr>
              <a:t>OTRO LADO, INDIA, JAPÓN Y CHINA ESTÁN ENTRE LOS DIEZ PRIMEROS PAÍSES DEL MUNDO EN POTENCIA EÓLICA ACUMULADA. ENTRE LOS TRES DISPONEN DEL 9,7% DE LA POTENCIA MUNDIAL. </a:t>
            </a:r>
          </a:p>
          <a:p>
            <a:pPr lvl="1">
              <a:lnSpc>
                <a:spcPct val="120000"/>
              </a:lnSpc>
            </a:pPr>
            <a:endParaRPr lang="es-ES" spc="-1" dirty="0">
              <a:solidFill>
                <a:srgbClr val="FF0000"/>
              </a:solidFill>
              <a:latin typeface="Calibri"/>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6</a:t>
            </a:fld>
            <a:endParaRPr lang="es-ES" dirty="0"/>
          </a:p>
        </p:txBody>
      </p:sp>
    </p:spTree>
    <p:extLst>
      <p:ext uri="{BB962C8B-B14F-4D97-AF65-F5344CB8AC3E}">
        <p14:creationId xmlns:p14="http://schemas.microsoft.com/office/powerpoint/2010/main" val="3333485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1. SITUACIÓN ACTUAL</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20000"/>
              </a:lnSpc>
            </a:pPr>
            <a:r>
              <a:rPr lang="es-ES" sz="2800" b="1" spc="-1" dirty="0" smtClean="0">
                <a:latin typeface="Calibri"/>
              </a:rPr>
              <a:t>1.4. OCEANÍA:</a:t>
            </a:r>
            <a:endParaRPr lang="es-ES" sz="2800" b="1" spc="-1" dirty="0">
              <a:latin typeface="Calibri"/>
            </a:endParaRPr>
          </a:p>
          <a:p>
            <a:pPr>
              <a:lnSpc>
                <a:spcPct val="120000"/>
              </a:lnSpc>
            </a:pPr>
            <a:r>
              <a:rPr lang="es-ES" sz="2000" spc="-1" dirty="0">
                <a:latin typeface="Calibri"/>
              </a:rPr>
              <a:t>¿CUÁL ES LA SITUACIÓN DE </a:t>
            </a:r>
            <a:r>
              <a:rPr lang="es-ES" sz="2000" spc="-1" dirty="0" smtClean="0">
                <a:latin typeface="Calibri"/>
              </a:rPr>
              <a:t>OCEANÍA EN </a:t>
            </a:r>
            <a:r>
              <a:rPr lang="es-ES" sz="2000" spc="-1" dirty="0">
                <a:latin typeface="Calibri"/>
              </a:rPr>
              <a:t>CUANTO A GENERACIÓN EÓLICA?</a:t>
            </a:r>
          </a:p>
          <a:p>
            <a:pPr lvl="1">
              <a:lnSpc>
                <a:spcPct val="120000"/>
              </a:lnSpc>
            </a:pPr>
            <a:r>
              <a:rPr lang="es-ES" spc="-1" dirty="0" smtClean="0">
                <a:solidFill>
                  <a:srgbClr val="FF0000"/>
                </a:solidFill>
                <a:latin typeface="Calibri"/>
              </a:rPr>
              <a:t>AUSTRALIA, NUEVA ZELANDA Y LOS ARCHIPIÉLAGOS DEL PACÍFICO SOLO DISPONÍAN EN CONJUNTO DE 555 MW DE POTENCIA EÓLICA EN 2004. SIN EMBARGO, 325 DE ESTOS FUERON INSTALADOS ESE MISMO AÑO, SIENDO ESTA REGIÓN DONDE MÁS CRECIÓ RELATIVAMENTE LA ENERGÍA EÓLICA. </a:t>
            </a:r>
          </a:p>
          <a:p>
            <a:pPr>
              <a:lnSpc>
                <a:spcPct val="120000"/>
              </a:lnSpc>
            </a:pPr>
            <a:r>
              <a:rPr lang="es-ES" sz="2800" b="1" spc="-1" dirty="0" smtClean="0">
                <a:latin typeface="Calibri"/>
              </a:rPr>
              <a:t>1.5. AFRICA:</a:t>
            </a:r>
            <a:endParaRPr lang="es-ES" sz="2800" b="1" spc="-1" dirty="0">
              <a:latin typeface="Calibri"/>
            </a:endParaRPr>
          </a:p>
          <a:p>
            <a:pPr>
              <a:lnSpc>
                <a:spcPct val="120000"/>
              </a:lnSpc>
            </a:pPr>
            <a:r>
              <a:rPr lang="es-ES" sz="2000" spc="-1" dirty="0">
                <a:latin typeface="Calibri"/>
              </a:rPr>
              <a:t>¿CUÁL ES LA SITUACIÓN DE </a:t>
            </a:r>
            <a:r>
              <a:rPr lang="es-ES" sz="2000" spc="-1" dirty="0" smtClean="0">
                <a:latin typeface="Calibri"/>
              </a:rPr>
              <a:t>AFRICA </a:t>
            </a:r>
            <a:r>
              <a:rPr lang="es-ES" sz="2000" spc="-1" dirty="0">
                <a:latin typeface="Calibri"/>
              </a:rPr>
              <a:t>EN CUANTO A GENERACIÓN EÓLICA?</a:t>
            </a:r>
          </a:p>
          <a:p>
            <a:pPr lvl="1">
              <a:lnSpc>
                <a:spcPct val="120000"/>
              </a:lnSpc>
            </a:pPr>
            <a:r>
              <a:rPr lang="es-ES" spc="-1" dirty="0" smtClean="0">
                <a:solidFill>
                  <a:srgbClr val="FF0000"/>
                </a:solidFill>
                <a:latin typeface="Calibri"/>
              </a:rPr>
              <a:t>NO SE DIPONE DE INFORMACIÓN SUFICIENTE EN BUENA PARTE DE SU TERRITORIO SOBRE LA EXISTENCIA DE RECURSOS EÓLICOS APRECIABLES. </a:t>
            </a:r>
          </a:p>
          <a:p>
            <a:pPr lvl="1">
              <a:lnSpc>
                <a:spcPct val="120000"/>
              </a:lnSpc>
            </a:pPr>
            <a:r>
              <a:rPr lang="es-ES" spc="-1" dirty="0" smtClean="0">
                <a:solidFill>
                  <a:srgbClr val="FF0000"/>
                </a:solidFill>
                <a:latin typeface="Calibri"/>
              </a:rPr>
              <a:t>HAY CIERTAS ZONAS QUE EN LOS ÚLTIMOS TIEMPOS HAN SIDO INTENSAMENTE EVALUADAS, PRESENTANDO UN ELEVADO POTENCIAL (NORTE DE MARRUECOS, MAR ROJO, SUDÁFRICA...). </a:t>
            </a:r>
          </a:p>
          <a:p>
            <a:pPr lvl="1">
              <a:lnSpc>
                <a:spcPct val="120000"/>
              </a:lnSpc>
            </a:pPr>
            <a:r>
              <a:rPr lang="es-ES" spc="-1" dirty="0" smtClean="0">
                <a:solidFill>
                  <a:srgbClr val="FF0000"/>
                </a:solidFill>
                <a:latin typeface="Calibri"/>
              </a:rPr>
              <a:t>LA MAYOR PARTE DEL CONTINENTE POSEE UNA RED ELÉCTRICA MUY DÉBIL PARA POSIBILITAR LA EVACUACIÓN DE LA POSIBLE ENERGÍA GENERADA, POR LO QUE SE CONSIDERA QUE LA MEJOR FORMA DE CONTRIBUIR A LA ELECTRIFICACIÓN ES MEDIANTE EL EMPLEO DE INSTALACIONES A PEQUEÑA ESCALA EN POBLACIONES AISLADAS. </a:t>
            </a:r>
          </a:p>
          <a:p>
            <a:pPr lvl="1">
              <a:lnSpc>
                <a:spcPct val="120000"/>
              </a:lnSpc>
            </a:pPr>
            <a:r>
              <a:rPr lang="es-ES" spc="-1" dirty="0" smtClean="0">
                <a:solidFill>
                  <a:srgbClr val="FF0000"/>
                </a:solidFill>
                <a:latin typeface="Calibri"/>
              </a:rPr>
              <a:t>AL FINALIZAR EL AÑO 2004 ÁFRICA CONTABA CON 225 MW. </a:t>
            </a:r>
          </a:p>
          <a:p>
            <a:pPr lvl="1">
              <a:lnSpc>
                <a:spcPct val="120000"/>
              </a:lnSpc>
            </a:pPr>
            <a:endParaRPr lang="es-ES" spc="-1" dirty="0">
              <a:solidFill>
                <a:srgbClr val="FF0000"/>
              </a:solidFill>
              <a:latin typeface="Calibri"/>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7</a:t>
            </a:fld>
            <a:endParaRPr lang="es-ES" dirty="0"/>
          </a:p>
        </p:txBody>
      </p:sp>
    </p:spTree>
    <p:extLst>
      <p:ext uri="{BB962C8B-B14F-4D97-AF65-F5344CB8AC3E}">
        <p14:creationId xmlns:p14="http://schemas.microsoft.com/office/powerpoint/2010/main" val="3405612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1. SITUACIÓN ACTUAL</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20000"/>
              </a:lnSpc>
            </a:pPr>
            <a:r>
              <a:rPr lang="es-ES" sz="2800" b="1" spc="-1" dirty="0" smtClean="0">
                <a:latin typeface="Calibri"/>
              </a:rPr>
              <a:t>1.6. ESPAÑA:</a:t>
            </a:r>
            <a:endParaRPr lang="es-ES" sz="2800" b="1" spc="-1" dirty="0">
              <a:latin typeface="Calibri"/>
            </a:endParaRPr>
          </a:p>
          <a:p>
            <a:pPr>
              <a:lnSpc>
                <a:spcPct val="120000"/>
              </a:lnSpc>
            </a:pPr>
            <a:r>
              <a:rPr lang="es-ES" sz="2000" spc="-1" dirty="0">
                <a:latin typeface="Calibri"/>
              </a:rPr>
              <a:t>¿CUÁL ES LA SITUACIÓN DE </a:t>
            </a:r>
            <a:r>
              <a:rPr lang="es-ES" sz="2000" spc="-1" dirty="0" smtClean="0">
                <a:latin typeface="Calibri"/>
              </a:rPr>
              <a:t>ESPAÑA EN </a:t>
            </a:r>
            <a:r>
              <a:rPr lang="es-ES" sz="2000" spc="-1" dirty="0">
                <a:latin typeface="Calibri"/>
              </a:rPr>
              <a:t>CUANTO A GENERACIÓN EÓLICA?</a:t>
            </a:r>
          </a:p>
          <a:p>
            <a:pPr lvl="1">
              <a:lnSpc>
                <a:spcPct val="120000"/>
              </a:lnSpc>
            </a:pPr>
            <a:r>
              <a:rPr lang="es-ES" spc="-1" dirty="0">
                <a:solidFill>
                  <a:srgbClr val="FF0000"/>
                </a:solidFill>
                <a:latin typeface="Calibri"/>
              </a:rPr>
              <a:t>CON UNOS 400 PARQUES EÓLICOS Y CASI 11.500 AEROGENERADORES, ESPAÑA CONCLUYÓ EL AÑO 2004 COMO EL SEGUNDO PAÍS DEL MUNDO CON MÁS POTENCIA EÓLICA ACUMULADA (8.155 MW) Y COMO EL SEGUNDO EN DONDE MÁS CRECIÓ ESTA FUENTE DE ENERGÍA: UNO DE CADA CUATRO MEGAVATIOS NUEVOS EN EL MUNDO SE INSTALARON EN SUELO ESPAÑOL. </a:t>
            </a:r>
            <a:endParaRPr lang="es-ES" spc="-1" dirty="0" smtClean="0">
              <a:solidFill>
                <a:srgbClr val="FF0000"/>
              </a:solidFill>
              <a:latin typeface="Calibri"/>
            </a:endParaRPr>
          </a:p>
          <a:p>
            <a:pPr lvl="1">
              <a:lnSpc>
                <a:spcPct val="120000"/>
              </a:lnSpc>
            </a:pPr>
            <a:r>
              <a:rPr lang="es-ES" spc="-1" dirty="0" smtClean="0">
                <a:solidFill>
                  <a:srgbClr val="FF0000"/>
                </a:solidFill>
                <a:latin typeface="Calibri"/>
              </a:rPr>
              <a:t>ESE </a:t>
            </a:r>
            <a:r>
              <a:rPr lang="es-ES" spc="-1" dirty="0">
                <a:solidFill>
                  <a:srgbClr val="FF0000"/>
                </a:solidFill>
                <a:latin typeface="Calibri"/>
              </a:rPr>
              <a:t>MISMO AÑO, LA ENERGÍA PUESTA EN LA RED COMERCIAL POR LOS AEROGENERADORES FUE DE 16.000 GWH, EL 6,5% DEL CONSUMO NETO NACIONAL. </a:t>
            </a:r>
          </a:p>
          <a:p>
            <a:pPr>
              <a:lnSpc>
                <a:spcPct val="120000"/>
              </a:lnSpc>
            </a:pPr>
            <a:r>
              <a:rPr lang="es-ES" sz="2000" spc="-1" dirty="0" smtClean="0">
                <a:latin typeface="Calibri"/>
              </a:rPr>
              <a:t>¿</a:t>
            </a:r>
            <a:r>
              <a:rPr lang="es-ES" sz="2000" spc="-1" dirty="0">
                <a:latin typeface="Calibri"/>
              </a:rPr>
              <a:t>CUÁL ES LA </a:t>
            </a:r>
            <a:r>
              <a:rPr lang="es-ES" sz="2000" spc="-1" dirty="0" smtClean="0">
                <a:latin typeface="Calibri"/>
              </a:rPr>
              <a:t>FÓRMULA PARA ESTE ESPECTACULAR DESARROLLO?</a:t>
            </a:r>
          </a:p>
          <a:p>
            <a:pPr marL="742950" lvl="1" indent="-285750">
              <a:lnSpc>
                <a:spcPct val="120000"/>
              </a:lnSpc>
              <a:buFont typeface="Arial" panose="020B0604020202020204" pitchFamily="34" charset="0"/>
              <a:buChar char="•"/>
            </a:pPr>
            <a:r>
              <a:rPr lang="es-ES" spc="-1" dirty="0" smtClean="0">
                <a:solidFill>
                  <a:srgbClr val="FF0000"/>
                </a:solidFill>
                <a:latin typeface="Calibri"/>
              </a:rPr>
              <a:t>UN APOYO CONTINUADO DE TODOS LOS GOBIERNOS MEDIANTE LA APROBACIÓN DE UNA LEGISLACIÓN ESTATAL FAVORABLE </a:t>
            </a:r>
          </a:p>
          <a:p>
            <a:pPr marL="742950" lvl="1" indent="-285750">
              <a:lnSpc>
                <a:spcPct val="120000"/>
              </a:lnSpc>
              <a:buFont typeface="Arial" panose="020B0604020202020204" pitchFamily="34" charset="0"/>
              <a:buChar char="•"/>
            </a:pPr>
            <a:r>
              <a:rPr lang="es-ES" spc="-1" dirty="0" smtClean="0">
                <a:solidFill>
                  <a:srgbClr val="FF0000"/>
                </a:solidFill>
                <a:latin typeface="Calibri"/>
              </a:rPr>
              <a:t>EL DESPEGUE DE LA INDUSTRIA NACIONAL DE AEROGENERADORES (GAMESA Y ECOTÈCNIA TERMINARON EL AÑO EN SEGUNDA Y NOVENA POSICIÓN EN EL RANKING MUNDIAL) </a:t>
            </a:r>
          </a:p>
          <a:p>
            <a:pPr marL="742950" lvl="1" indent="-285750">
              <a:lnSpc>
                <a:spcPct val="120000"/>
              </a:lnSpc>
              <a:buFont typeface="Arial" panose="020B0604020202020204" pitchFamily="34" charset="0"/>
              <a:buChar char="•"/>
            </a:pPr>
            <a:r>
              <a:rPr lang="es-ES" spc="-1" dirty="0" smtClean="0">
                <a:solidFill>
                  <a:srgbClr val="FF0000"/>
                </a:solidFill>
                <a:latin typeface="Calibri"/>
              </a:rPr>
              <a:t>LA ATRACCIÓN EJERCIDA SOBRE LOS INVERSORES DE GRAN CAPACIDAD FINANCIERA.</a:t>
            </a:r>
          </a:p>
          <a:p>
            <a:pPr marL="742950" lvl="1" indent="-285750">
              <a:lnSpc>
                <a:spcPct val="120000"/>
              </a:lnSpc>
              <a:buFont typeface="Arial" panose="020B0604020202020204" pitchFamily="34" charset="0"/>
              <a:buChar char="•"/>
            </a:pPr>
            <a:r>
              <a:rPr lang="es-ES" spc="-1" dirty="0" smtClean="0">
                <a:solidFill>
                  <a:srgbClr val="FF0000"/>
                </a:solidFill>
                <a:latin typeface="Calibri"/>
              </a:rPr>
              <a:t>LA APUESTA DECIDIDA DE DISTINTAS COMUNIDADES AUTÓNOMAS QUE HAN CONFIADO EN ESTA TECNOLOGÍA PARA SUMINISTRAR UNA PARTE DE SU DEMANDA ELÉCTRICA. </a:t>
            </a:r>
            <a:endParaRPr lang="es-ES" spc="-1" dirty="0">
              <a:solidFill>
                <a:srgbClr val="FF0000"/>
              </a:solidFill>
              <a:latin typeface="Calibri"/>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8</a:t>
            </a:fld>
            <a:endParaRPr lang="es-ES" dirty="0"/>
          </a:p>
        </p:txBody>
      </p:sp>
    </p:spTree>
    <p:extLst>
      <p:ext uri="{BB962C8B-B14F-4D97-AF65-F5344CB8AC3E}">
        <p14:creationId xmlns:p14="http://schemas.microsoft.com/office/powerpoint/2010/main" val="1425709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919715" y="0"/>
            <a:ext cx="10512360" cy="66516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gl-ES" sz="1600" b="1" spc="-1" dirty="0">
                <a:solidFill>
                  <a:srgbClr val="808080"/>
                </a:solidFill>
                <a:latin typeface="Calibri Light"/>
              </a:rPr>
              <a:t>UNIDAD </a:t>
            </a:r>
            <a:r>
              <a:rPr lang="gl-ES" sz="1600" b="1" spc="-1" dirty="0" smtClean="0">
                <a:solidFill>
                  <a:srgbClr val="808080"/>
                </a:solidFill>
                <a:latin typeface="Calibri Light"/>
              </a:rPr>
              <a:t>2: LA ENERGÍA EÓLICA</a:t>
            </a:r>
          </a:p>
          <a:p>
            <a:pPr>
              <a:lnSpc>
                <a:spcPct val="90000"/>
              </a:lnSpc>
            </a:pPr>
            <a:r>
              <a:rPr lang="gl-ES" sz="1600" b="1" spc="-1" dirty="0" smtClean="0">
                <a:solidFill>
                  <a:srgbClr val="808080"/>
                </a:solidFill>
                <a:latin typeface="Calibri Light"/>
              </a:rPr>
              <a:t>1. SITUACIÓN ACTUAL</a:t>
            </a:r>
            <a:endParaRPr lang="gl-ES" sz="1600" b="1" spc="-1" dirty="0">
              <a:solidFill>
                <a:srgbClr val="808080"/>
              </a:solidFill>
              <a:latin typeface="Calibri Light"/>
            </a:endParaRPr>
          </a:p>
        </p:txBody>
      </p:sp>
      <p:sp>
        <p:nvSpPr>
          <p:cNvPr id="125" name="CustomShape 2"/>
          <p:cNvSpPr/>
          <p:nvPr/>
        </p:nvSpPr>
        <p:spPr>
          <a:xfrm>
            <a:off x="593380" y="665162"/>
            <a:ext cx="11165029" cy="619283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20000"/>
              </a:lnSpc>
            </a:pPr>
            <a:r>
              <a:rPr lang="es-ES" sz="2800" b="1" spc="-1" dirty="0" smtClean="0">
                <a:latin typeface="Calibri"/>
              </a:rPr>
              <a:t>1.6. ESPAÑA:</a:t>
            </a:r>
            <a:endParaRPr lang="es-ES" sz="2800" b="1" spc="-1" dirty="0">
              <a:latin typeface="Calibri"/>
            </a:endParaRPr>
          </a:p>
          <a:p>
            <a:pPr>
              <a:lnSpc>
                <a:spcPct val="120000"/>
              </a:lnSpc>
            </a:pPr>
            <a:r>
              <a:rPr lang="es-ES" sz="2000" spc="-1" dirty="0" smtClean="0">
                <a:latin typeface="Calibri"/>
              </a:rPr>
              <a:t>¿QUÉ COMUNIDADES AUTÓNOMAS LIDERAN ESTE RANKING?</a:t>
            </a:r>
          </a:p>
          <a:p>
            <a:pPr lvl="1">
              <a:lnSpc>
                <a:spcPct val="120000"/>
              </a:lnSpc>
            </a:pPr>
            <a:r>
              <a:rPr lang="es-ES" spc="-1" dirty="0" smtClean="0">
                <a:solidFill>
                  <a:srgbClr val="FF0000"/>
                </a:solidFill>
                <a:latin typeface="Calibri"/>
              </a:rPr>
              <a:t>EL RESULTADO ES QUE HOY HAY CUATRO COMUNIDADES POR ENCIMA DE LOS 1.000 MW INSTALADOS, </a:t>
            </a:r>
            <a:r>
              <a:rPr lang="es-ES" spc="-1" dirty="0">
                <a:solidFill>
                  <a:srgbClr val="FF0000"/>
                </a:solidFill>
                <a:latin typeface="Calibri"/>
              </a:rPr>
              <a:t>JUNTAS REPRESENTAN LAS TRES CUARTAS PARTES DE LA POTENCIA EÓLICA QUE OPERA EN ESPAÑA Y SIGUEN AUTORIZANDO NUEVOS PROYECTOS, A LA VEZ QUE AMPLÍAN Y MEJORAN SUS REDES ELÉCTRICAS</a:t>
            </a:r>
            <a:r>
              <a:rPr lang="es-ES" spc="-1" dirty="0" smtClean="0">
                <a:solidFill>
                  <a:srgbClr val="FF0000"/>
                </a:solidFill>
                <a:latin typeface="Calibri"/>
              </a:rPr>
              <a:t>.</a:t>
            </a:r>
          </a:p>
          <a:p>
            <a:pPr marL="1200150" lvl="2" indent="-285750">
              <a:lnSpc>
                <a:spcPct val="120000"/>
              </a:lnSpc>
              <a:buFont typeface="Arial" panose="020B0604020202020204" pitchFamily="34" charset="0"/>
              <a:buChar char="•"/>
            </a:pPr>
            <a:r>
              <a:rPr lang="es-ES" spc="-1" dirty="0" smtClean="0">
                <a:solidFill>
                  <a:srgbClr val="FF0000"/>
                </a:solidFill>
                <a:latin typeface="Calibri"/>
              </a:rPr>
              <a:t>GALICIA (1.830)</a:t>
            </a:r>
          </a:p>
          <a:p>
            <a:pPr marL="1200150" lvl="2" indent="-285750">
              <a:lnSpc>
                <a:spcPct val="120000"/>
              </a:lnSpc>
              <a:buFont typeface="Arial" panose="020B0604020202020204" pitchFamily="34" charset="0"/>
              <a:buChar char="•"/>
            </a:pPr>
            <a:r>
              <a:rPr lang="es-ES" spc="-1" dirty="0" smtClean="0">
                <a:solidFill>
                  <a:srgbClr val="FF0000"/>
                </a:solidFill>
                <a:latin typeface="Calibri"/>
              </a:rPr>
              <a:t>CASTILLA Y LEÓN (1.543)</a:t>
            </a:r>
          </a:p>
          <a:p>
            <a:pPr marL="1200150" lvl="2" indent="-285750">
              <a:lnSpc>
                <a:spcPct val="120000"/>
              </a:lnSpc>
              <a:buFont typeface="Arial" panose="020B0604020202020204" pitchFamily="34" charset="0"/>
              <a:buChar char="•"/>
            </a:pPr>
            <a:r>
              <a:rPr lang="es-ES" spc="-1" dirty="0" smtClean="0">
                <a:solidFill>
                  <a:srgbClr val="FF0000"/>
                </a:solidFill>
                <a:latin typeface="Calibri"/>
              </a:rPr>
              <a:t>CASTILLA-LA MANCHA (1.534)</a:t>
            </a:r>
          </a:p>
          <a:p>
            <a:pPr marL="1200150" lvl="2" indent="-285750">
              <a:lnSpc>
                <a:spcPct val="120000"/>
              </a:lnSpc>
              <a:buFont typeface="Arial" panose="020B0604020202020204" pitchFamily="34" charset="0"/>
              <a:buChar char="•"/>
            </a:pPr>
            <a:r>
              <a:rPr lang="es-ES" spc="-1" dirty="0" smtClean="0">
                <a:solidFill>
                  <a:srgbClr val="FF0000"/>
                </a:solidFill>
                <a:latin typeface="Calibri"/>
              </a:rPr>
              <a:t>ARAGÓN (1.154). </a:t>
            </a:r>
            <a:endParaRPr lang="es-ES" spc="-1" dirty="0">
              <a:solidFill>
                <a:srgbClr val="FF0000"/>
              </a:solidFill>
              <a:latin typeface="Calibri"/>
            </a:endParaRPr>
          </a:p>
        </p:txBody>
      </p:sp>
      <p:sp>
        <p:nvSpPr>
          <p:cNvPr id="3" name="CuadroTexto 2"/>
          <p:cNvSpPr txBox="1"/>
          <p:nvPr/>
        </p:nvSpPr>
        <p:spPr>
          <a:xfrm>
            <a:off x="11728361" y="0"/>
            <a:ext cx="463639" cy="369332"/>
          </a:xfrm>
          <a:prstGeom prst="rect">
            <a:avLst/>
          </a:prstGeom>
          <a:noFill/>
        </p:spPr>
        <p:txBody>
          <a:bodyPr wrap="square" rtlCol="0">
            <a:spAutoFit/>
          </a:bodyPr>
          <a:lstStyle/>
          <a:p>
            <a:fld id="{5E1F2F93-D81F-4389-81F1-1456498AB244}" type="slidenum">
              <a:rPr lang="es-ES" smtClean="0"/>
              <a:t>9</a:t>
            </a:fld>
            <a:endParaRPr lang="es-ES" dirty="0"/>
          </a:p>
        </p:txBody>
      </p:sp>
    </p:spTree>
    <p:extLst>
      <p:ext uri="{BB962C8B-B14F-4D97-AF65-F5344CB8AC3E}">
        <p14:creationId xmlns:p14="http://schemas.microsoft.com/office/powerpoint/2010/main" val="1077536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7139</TotalTime>
  <Words>10023</Words>
  <Application>Microsoft Office PowerPoint</Application>
  <PresentationFormat>Panorámica</PresentationFormat>
  <Paragraphs>793</Paragraphs>
  <Slides>55</Slides>
  <Notes>54</Notes>
  <HiddenSlides>0</HiddenSlides>
  <MMClips>0</MMClips>
  <ScaleCrop>false</ScaleCrop>
  <HeadingPairs>
    <vt:vector size="6" baseType="variant">
      <vt:variant>
        <vt:lpstr>Fuentes usadas</vt:lpstr>
      </vt:variant>
      <vt:variant>
        <vt:i4>7</vt:i4>
      </vt:variant>
      <vt:variant>
        <vt:lpstr>Tema</vt:lpstr>
      </vt:variant>
      <vt:variant>
        <vt:i4>2</vt:i4>
      </vt:variant>
      <vt:variant>
        <vt:lpstr>Títulos de diapositiva</vt:lpstr>
      </vt:variant>
      <vt:variant>
        <vt:i4>55</vt:i4>
      </vt:variant>
    </vt:vector>
  </HeadingPairs>
  <TitlesOfParts>
    <vt:vector size="64" baseType="lpstr">
      <vt:lpstr>Arial</vt:lpstr>
      <vt:lpstr>Calibri</vt:lpstr>
      <vt:lpstr>Calibri Light</vt:lpstr>
      <vt:lpstr>DejaVu Sans</vt:lpstr>
      <vt:lpstr>Symbol</vt:lpstr>
      <vt:lpstr>Times New Roman</vt:lpstr>
      <vt:lpstr>Wingdings</vt:lpstr>
      <vt:lpstr>Office Theme</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Charo</dc:creator>
  <cp:lastModifiedBy>Charo</cp:lastModifiedBy>
  <cp:revision>569</cp:revision>
  <cp:lastPrinted>2021-11-30T18:18:29Z</cp:lastPrinted>
  <dcterms:created xsi:type="dcterms:W3CDTF">2021-04-02T17:08:23Z</dcterms:created>
  <dcterms:modified xsi:type="dcterms:W3CDTF">2025-11-29T16:09:41Z</dcterms:modified>
  <dc:language>es-ES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10</vt:i4>
  </property>
  <property fmtid="{D5CDD505-2E9C-101B-9397-08002B2CF9AE}" pid="8" name="PresentationFormat">
    <vt:lpwstr>Panorámica</vt:lpwstr>
  </property>
  <property fmtid="{D5CDD505-2E9C-101B-9397-08002B2CF9AE}" pid="9" name="ScaleCrop">
    <vt:bool>false</vt:bool>
  </property>
  <property fmtid="{D5CDD505-2E9C-101B-9397-08002B2CF9AE}" pid="10" name="ShareDoc">
    <vt:bool>false</vt:bool>
  </property>
  <property fmtid="{D5CDD505-2E9C-101B-9397-08002B2CF9AE}" pid="11" name="Slides">
    <vt:i4>205</vt:i4>
  </property>
</Properties>
</file>