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6" r:id="rId1"/>
  </p:sldMasterIdLst>
  <p:notesMasterIdLst>
    <p:notesMasterId r:id="rId18"/>
  </p:notesMasterIdLst>
  <p:sldIdLst>
    <p:sldId id="256" r:id="rId2"/>
    <p:sldId id="339" r:id="rId3"/>
    <p:sldId id="404" r:id="rId4"/>
    <p:sldId id="422" r:id="rId5"/>
    <p:sldId id="403" r:id="rId6"/>
    <p:sldId id="405" r:id="rId7"/>
    <p:sldId id="406" r:id="rId8"/>
    <p:sldId id="423" r:id="rId9"/>
    <p:sldId id="411" r:id="rId10"/>
    <p:sldId id="413" r:id="rId11"/>
    <p:sldId id="414" r:id="rId12"/>
    <p:sldId id="415" r:id="rId13"/>
    <p:sldId id="416" r:id="rId14"/>
    <p:sldId id="417" r:id="rId15"/>
    <p:sldId id="419" r:id="rId16"/>
    <p:sldId id="420"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49" autoAdjust="0"/>
    <p:restoredTop sz="95345" autoAdjust="0"/>
  </p:normalViewPr>
  <p:slideViewPr>
    <p:cSldViewPr>
      <p:cViewPr varScale="1">
        <p:scale>
          <a:sx n="110" d="100"/>
          <a:sy n="110" d="100"/>
        </p:scale>
        <p:origin x="1672"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9173EB-9891-4A22-9EB3-C6D9F06DB5B1}" type="datetimeFigureOut">
              <a:rPr lang="es-ES" smtClean="0"/>
              <a:pPr/>
              <a:t>17/5/23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04F3FE-8123-4C1A-980A-67D434EA412E}" type="slidenum">
              <a:rPr lang="es-ES" smtClean="0"/>
              <a:pPr/>
              <a:t>‹Nº›</a:t>
            </a:fld>
            <a:endParaRPr lang="es-ES"/>
          </a:p>
        </p:txBody>
      </p:sp>
    </p:spTree>
    <p:extLst>
      <p:ext uri="{BB962C8B-B14F-4D97-AF65-F5344CB8AC3E}">
        <p14:creationId xmlns:p14="http://schemas.microsoft.com/office/powerpoint/2010/main" val="194052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0D827F0-919E-4007-B337-7093F4779987}" type="datetimeFigureOut">
              <a:rPr lang="es-ES" smtClean="0"/>
              <a:pPr/>
              <a:t>17/5/23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1E47F68-5F1F-4188-8DE2-E2D8D55A4E0A}"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1338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D827F0-919E-4007-B337-7093F4779987}" type="datetimeFigureOut">
              <a:rPr lang="es-ES" smtClean="0"/>
              <a:pPr/>
              <a:t>17/5/23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3818022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D827F0-919E-4007-B337-7093F4779987}" type="datetimeFigureOut">
              <a:rPr lang="es-ES" smtClean="0"/>
              <a:pPr/>
              <a:t>17/5/23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369933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0D827F0-919E-4007-B337-7093F4779987}" type="datetimeFigureOut">
              <a:rPr lang="es-ES" smtClean="0"/>
              <a:pPr/>
              <a:t>17/5/23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213336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D0D827F0-919E-4007-B337-7093F4779987}" type="datetimeFigureOut">
              <a:rPr lang="es-ES" smtClean="0"/>
              <a:pPr/>
              <a:t>17/5/23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1E47F68-5F1F-4188-8DE2-E2D8D55A4E0A}"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76220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0D827F0-919E-4007-B337-7093F4779987}" type="datetimeFigureOut">
              <a:rPr lang="es-ES" smtClean="0"/>
              <a:pPr/>
              <a:t>17/5/23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944975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0D827F0-919E-4007-B337-7093F4779987}" type="datetimeFigureOut">
              <a:rPr lang="es-ES" smtClean="0"/>
              <a:pPr/>
              <a:t>17/5/23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4257640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D0D827F0-919E-4007-B337-7093F4779987}" type="datetimeFigureOut">
              <a:rPr lang="es-ES" smtClean="0"/>
              <a:pPr/>
              <a:t>17/5/23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1250117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0D827F0-919E-4007-B337-7093F4779987}" type="datetimeFigureOut">
              <a:rPr lang="es-ES" smtClean="0"/>
              <a:pPr/>
              <a:t>17/5/23</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3698493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D0D827F0-919E-4007-B337-7093F4779987}" type="datetimeFigureOut">
              <a:rPr lang="es-ES" smtClean="0"/>
              <a:pPr/>
              <a:t>17/5/23</a:t>
            </a:fld>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1E47F68-5F1F-4188-8DE2-E2D8D55A4E0A}" type="slidenum">
              <a:rPr lang="es-ES" smtClean="0"/>
              <a:pPr/>
              <a:t>‹Nº›</a:t>
            </a:fld>
            <a:endParaRPr lang="es-ES"/>
          </a:p>
        </p:txBody>
      </p:sp>
    </p:spTree>
    <p:extLst>
      <p:ext uri="{BB962C8B-B14F-4D97-AF65-F5344CB8AC3E}">
        <p14:creationId xmlns:p14="http://schemas.microsoft.com/office/powerpoint/2010/main" val="1107362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D0D827F0-919E-4007-B337-7093F4779987}" type="datetimeFigureOut">
              <a:rPr lang="es-ES" smtClean="0"/>
              <a:pPr/>
              <a:t>17/5/23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1E47F68-5F1F-4188-8DE2-E2D8D55A4E0A}" type="slidenum">
              <a:rPr lang="es-ES" smtClean="0"/>
              <a:pPr/>
              <a:t>‹Nº›</a:t>
            </a:fld>
            <a:endParaRPr lang="es-ES"/>
          </a:p>
        </p:txBody>
      </p:sp>
    </p:spTree>
    <p:extLst>
      <p:ext uri="{BB962C8B-B14F-4D97-AF65-F5344CB8AC3E}">
        <p14:creationId xmlns:p14="http://schemas.microsoft.com/office/powerpoint/2010/main" val="43874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D0D827F0-919E-4007-B337-7093F4779987}" type="datetimeFigureOut">
              <a:rPr lang="es-ES" smtClean="0"/>
              <a:pPr/>
              <a:t>17/5/23</a:t>
            </a:fld>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1E47F68-5F1F-4188-8DE2-E2D8D55A4E0A}" type="slidenum">
              <a:rPr lang="es-ES" smtClean="0"/>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089796"/>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4.wmf"/><Relationship Id="rId7" Type="http://schemas.openxmlformats.org/officeDocument/2006/relationships/image" Target="../media/image16.wmf"/><Relationship Id="rId2" Type="http://schemas.openxmlformats.org/officeDocument/2006/relationships/oleObject" Target="../embeddings/oleObject5.bin"/><Relationship Id="rId1" Type="http://schemas.openxmlformats.org/officeDocument/2006/relationships/slideLayout" Target="../slideLayouts/slideLayout7.xml"/><Relationship Id="rId6" Type="http://schemas.openxmlformats.org/officeDocument/2006/relationships/oleObject" Target="../embeddings/oleObject7.bin"/><Relationship Id="rId11" Type="http://schemas.openxmlformats.org/officeDocument/2006/relationships/image" Target="../media/image18.wmf"/><Relationship Id="rId5" Type="http://schemas.openxmlformats.org/officeDocument/2006/relationships/image" Target="../media/image15.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7.wmf"/></Relationships>
</file>

<file path=ppt/slides/_rels/slide14.xml.rels><?xml version="1.0" encoding="UTF-8" standalone="yes"?>
<Relationships xmlns="http://schemas.openxmlformats.org/package/2006/relationships"><Relationship Id="rId3" Type="http://schemas.openxmlformats.org/officeDocument/2006/relationships/image" Target="../media/image19.wmf"/><Relationship Id="rId7" Type="http://schemas.openxmlformats.org/officeDocument/2006/relationships/image" Target="../media/image21.wmf"/><Relationship Id="rId2"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12.bin"/><Relationship Id="rId5" Type="http://schemas.openxmlformats.org/officeDocument/2006/relationships/image" Target="../media/image20.wmf"/><Relationship Id="rId4" Type="http://schemas.openxmlformats.org/officeDocument/2006/relationships/oleObject" Target="../embeddings/oleObject11.bin"/></Relationships>
</file>

<file path=ppt/slides/_rels/slide15.x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24.wmf"/><Relationship Id="rId2" Type="http://schemas.openxmlformats.org/officeDocument/2006/relationships/oleObject" Target="../embeddings/oleObject13.bin"/><Relationship Id="rId1" Type="http://schemas.openxmlformats.org/officeDocument/2006/relationships/slideLayout" Target="../slideLayouts/slideLayout7.xml"/><Relationship Id="rId6" Type="http://schemas.openxmlformats.org/officeDocument/2006/relationships/oleObject" Target="../embeddings/oleObject15.bin"/><Relationship Id="rId5" Type="http://schemas.openxmlformats.org/officeDocument/2006/relationships/image" Target="../media/image23.wmf"/><Relationship Id="rId4" Type="http://schemas.openxmlformats.org/officeDocument/2006/relationships/oleObject" Target="../embeddings/oleObject14.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5" Type="http://schemas.openxmlformats.org/officeDocument/2006/relationships/image" Target="../media/image10.gif"/><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br>
              <a:rPr lang="es-ES" cap="all" dirty="0"/>
            </a:br>
            <a:endParaRPr lang="es-ES" dirty="0"/>
          </a:p>
        </p:txBody>
      </p:sp>
      <p:sp>
        <p:nvSpPr>
          <p:cNvPr id="3" name="2 Subtítulo"/>
          <p:cNvSpPr>
            <a:spLocks noGrp="1"/>
          </p:cNvSpPr>
          <p:nvPr>
            <p:ph type="subTitle" idx="1"/>
          </p:nvPr>
        </p:nvSpPr>
        <p:spPr>
          <a:xfrm>
            <a:off x="825038" y="3284984"/>
            <a:ext cx="7543800" cy="2313637"/>
          </a:xfrm>
        </p:spPr>
        <p:txBody>
          <a:bodyPr>
            <a:normAutofit/>
          </a:bodyPr>
          <a:lstStyle/>
          <a:p>
            <a:r>
              <a:rPr lang="es-ES" sz="3600" b="1" i="1" cap="all" dirty="0"/>
              <a:t>Física Relativista</a:t>
            </a:r>
            <a:endParaRPr lang="es-ES" sz="3600"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159078"/>
            <a:ext cx="8964488" cy="830997"/>
          </a:xfrm>
          <a:prstGeom prst="rect">
            <a:avLst/>
          </a:prstGeom>
        </p:spPr>
        <p:txBody>
          <a:bodyPr wrap="square">
            <a:spAutoFit/>
          </a:bodyPr>
          <a:lstStyle/>
          <a:p>
            <a:r>
              <a:rPr lang="es-ES" sz="24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La masa en reposo de un electrón es 9,1 · 10</a:t>
            </a:r>
            <a:r>
              <a:rPr lang="es-ES" sz="2400" b="1" baseline="30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–31</a:t>
            </a:r>
            <a:r>
              <a:rPr lang="es-ES" sz="24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 kg. ¿Cuál es su masa relativista si su velocidad es 0,80c?</a:t>
            </a:r>
            <a:endParaRPr lang="es-ES" sz="2400" b="1" dirty="0">
              <a:solidFill>
                <a:schemeClr val="accent6">
                  <a:lumMod val="75000"/>
                </a:schemeClr>
              </a:solidFill>
            </a:endParaRPr>
          </a:p>
        </p:txBody>
      </p:sp>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79512" y="750714"/>
            <a:ext cx="3096344" cy="369332"/>
          </a:xfrm>
          <a:prstGeom prst="rect">
            <a:avLst/>
          </a:prstGeom>
        </p:spPr>
        <p:txBody>
          <a:bodyPr wrap="square">
            <a:spAutoFit/>
          </a:bodyPr>
          <a:lstStyle/>
          <a:p>
            <a:pPr lvl="0"/>
            <a:r>
              <a:rPr lang="es-ES" b="1" u="sng" cap="all" dirty="0">
                <a:solidFill>
                  <a:schemeClr val="accent1">
                    <a:lumMod val="60000"/>
                    <a:lumOff val="40000"/>
                  </a:schemeClr>
                </a:solidFill>
                <a:latin typeface="Helvetica" panose="020B0604020202020204" pitchFamily="34" charset="0"/>
                <a:cs typeface="Helvetica" panose="020B0604020202020204" pitchFamily="34" charset="0"/>
              </a:rPr>
              <a:t>EJERCICIO RESUELTO</a:t>
            </a:r>
            <a:endParaRPr lang="es-ES" b="1" dirty="0">
              <a:solidFill>
                <a:schemeClr val="accent1">
                  <a:lumMod val="60000"/>
                  <a:lumOff val="40000"/>
                </a:schemeClr>
              </a:solidFill>
              <a:latin typeface="Helvetica" panose="020B0604020202020204" pitchFamily="34" charset="0"/>
              <a:cs typeface="Helvetica" panose="020B0604020202020204" pitchFamily="34"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1180541898"/>
              </p:ext>
            </p:extLst>
          </p:nvPr>
        </p:nvGraphicFramePr>
        <p:xfrm>
          <a:off x="1475656" y="2852936"/>
          <a:ext cx="6049780" cy="2736304"/>
        </p:xfrm>
        <a:graphic>
          <a:graphicData uri="http://schemas.openxmlformats.org/presentationml/2006/ole">
            <mc:AlternateContent xmlns:mc="http://schemas.openxmlformats.org/markup-compatibility/2006">
              <mc:Choice xmlns:v="urn:schemas-microsoft-com:vml" Requires="v">
                <p:oleObj name="Equation" r:id="rId2" imgW="3187440" imgH="1447560" progId="Equation.DSMT4">
                  <p:embed/>
                </p:oleObj>
              </mc:Choice>
              <mc:Fallback>
                <p:oleObj name="Equation" r:id="rId2" imgW="3187440" imgH="1447560" progId="Equation.DSMT4">
                  <p:embed/>
                  <p:pic>
                    <p:nvPicPr>
                      <p:cNvPr id="0" name=""/>
                      <p:cNvPicPr>
                        <a:picLocks noChangeAspect="1" noChangeArrowheads="1"/>
                      </p:cNvPicPr>
                      <p:nvPr/>
                    </p:nvPicPr>
                    <p:blipFill>
                      <a:blip r:embed="rId3"/>
                      <a:srcRect/>
                      <a:stretch>
                        <a:fillRect/>
                      </a:stretch>
                    </p:blipFill>
                    <p:spPr bwMode="auto">
                      <a:xfrm>
                        <a:off x="1475656" y="2852936"/>
                        <a:ext cx="6049780" cy="2736304"/>
                      </a:xfrm>
                      <a:prstGeom prst="rect">
                        <a:avLst/>
                      </a:prstGeom>
                      <a:noFill/>
                    </p:spPr>
                  </p:pic>
                </p:oleObj>
              </mc:Fallback>
            </mc:AlternateContent>
          </a:graphicData>
        </a:graphic>
      </p:graphicFrame>
      <p:sp>
        <p:nvSpPr>
          <p:cNvPr id="6" name="Rectángulo 5"/>
          <p:cNvSpPr/>
          <p:nvPr/>
        </p:nvSpPr>
        <p:spPr>
          <a:xfrm>
            <a:off x="0" y="2070561"/>
            <a:ext cx="8604448" cy="487506"/>
          </a:xfrm>
          <a:prstGeom prst="rect">
            <a:avLst/>
          </a:prstGeom>
        </p:spPr>
        <p:txBody>
          <a:bodyPr wrap="square">
            <a:spAutoFit/>
          </a:bodyPr>
          <a:lstStyle/>
          <a:p>
            <a:pPr>
              <a:lnSpc>
                <a:spcPct val="107000"/>
              </a:lnSpc>
              <a:spcAft>
                <a:spcPts val="800"/>
              </a:spcAft>
            </a:pPr>
            <a:r>
              <a:rPr lang="es-ES" sz="2400" dirty="0">
                <a:latin typeface="Calibri" panose="020F0502020204030204" pitchFamily="34" charset="0"/>
                <a:ea typeface="Calibri" panose="020F0502020204030204" pitchFamily="34" charset="0"/>
                <a:cs typeface="Times New Roman" panose="02020603050405020304" pitchFamily="18" charset="0"/>
              </a:rPr>
              <a:t>La masa relativista de un cuerpo en movimiento viene dada por:</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265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p:cNvGraphicFramePr>
            <a:graphicFrameLocks noChangeAspect="1"/>
          </p:cNvGraphicFramePr>
          <p:nvPr>
            <p:extLst>
              <p:ext uri="{D42A27DB-BD31-4B8C-83A1-F6EECF244321}">
                <p14:modId xmlns:p14="http://schemas.microsoft.com/office/powerpoint/2010/main" val="3768055252"/>
              </p:ext>
            </p:extLst>
          </p:nvPr>
        </p:nvGraphicFramePr>
        <p:xfrm>
          <a:off x="1403648" y="4392725"/>
          <a:ext cx="2159171" cy="738664"/>
        </p:xfrm>
        <a:graphic>
          <a:graphicData uri="http://schemas.openxmlformats.org/presentationml/2006/ole">
            <mc:AlternateContent xmlns:mc="http://schemas.openxmlformats.org/markup-compatibility/2006">
              <mc:Choice xmlns:v="urn:schemas-microsoft-com:vml" Requires="v">
                <p:oleObj name="Equation" r:id="rId2" imgW="723586" imgH="241195" progId="Equation.DSMT4">
                  <p:embed/>
                </p:oleObj>
              </mc:Choice>
              <mc:Fallback>
                <p:oleObj name="Equation" r:id="rId2" imgW="723586" imgH="241195"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392725"/>
                        <a:ext cx="2159171" cy="738664"/>
                      </a:xfrm>
                      <a:prstGeom prst="rect">
                        <a:avLst/>
                      </a:prstGeom>
                      <a:noFill/>
                    </p:spPr>
                  </p:pic>
                </p:oleObj>
              </mc:Fallback>
            </mc:AlternateContent>
          </a:graphicData>
        </a:graphic>
      </p:graphicFrame>
      <p:sp>
        <p:nvSpPr>
          <p:cNvPr id="4" name="Rectangle 3"/>
          <p:cNvSpPr>
            <a:spLocks noChangeArrowheads="1"/>
          </p:cNvSpPr>
          <p:nvPr/>
        </p:nvSpPr>
        <p:spPr bwMode="auto">
          <a:xfrm>
            <a:off x="4158401" y="4509120"/>
            <a:ext cx="41764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71550" algn="l"/>
              </a:tabLst>
              <a:defRPr>
                <a:solidFill>
                  <a:schemeClr val="tx1"/>
                </a:solidFill>
                <a:latin typeface="Arial" panose="020B0604020202020204" pitchFamily="34" charset="0"/>
              </a:defRPr>
            </a:lvl1pPr>
            <a:lvl2pPr eaLnBrk="0" fontAlgn="base" hangingPunct="0">
              <a:spcBef>
                <a:spcPct val="0"/>
              </a:spcBef>
              <a:spcAft>
                <a:spcPct val="0"/>
              </a:spcAft>
              <a:tabLst>
                <a:tab pos="971550" algn="l"/>
              </a:tabLst>
              <a:defRPr>
                <a:solidFill>
                  <a:schemeClr val="tx1"/>
                </a:solidFill>
                <a:latin typeface="Arial" panose="020B0604020202020204" pitchFamily="34" charset="0"/>
              </a:defRPr>
            </a:lvl2pPr>
            <a:lvl3pPr eaLnBrk="0" fontAlgn="base" hangingPunct="0">
              <a:spcBef>
                <a:spcPct val="0"/>
              </a:spcBef>
              <a:spcAft>
                <a:spcPct val="0"/>
              </a:spcAft>
              <a:tabLst>
                <a:tab pos="971550" algn="l"/>
              </a:tabLst>
              <a:defRPr>
                <a:solidFill>
                  <a:schemeClr val="tx1"/>
                </a:solidFill>
                <a:latin typeface="Arial" panose="020B0604020202020204" pitchFamily="34" charset="0"/>
              </a:defRPr>
            </a:lvl3pPr>
            <a:lvl4pPr eaLnBrk="0" fontAlgn="base" hangingPunct="0">
              <a:spcBef>
                <a:spcPct val="0"/>
              </a:spcBef>
              <a:spcAft>
                <a:spcPct val="0"/>
              </a:spcAft>
              <a:tabLst>
                <a:tab pos="971550" algn="l"/>
              </a:tabLst>
              <a:defRPr>
                <a:solidFill>
                  <a:schemeClr val="tx1"/>
                </a:solidFill>
                <a:latin typeface="Arial" panose="020B0604020202020204" pitchFamily="34" charset="0"/>
              </a:defRPr>
            </a:lvl4pPr>
            <a:lvl5pPr eaLnBrk="0" fontAlgn="base" hangingPunct="0">
              <a:spcBef>
                <a:spcPct val="0"/>
              </a:spcBef>
              <a:spcAft>
                <a:spcPct val="0"/>
              </a:spcAft>
              <a:tabLst>
                <a:tab pos="971550" algn="l"/>
              </a:tabLst>
              <a:defRPr>
                <a:solidFill>
                  <a:schemeClr val="tx1"/>
                </a:solidFill>
                <a:latin typeface="Arial" panose="020B0604020202020204" pitchFamily="34" charset="0"/>
              </a:defRPr>
            </a:lvl5pPr>
            <a:lvl6pPr eaLnBrk="0" fontAlgn="base" hangingPunct="0">
              <a:spcBef>
                <a:spcPct val="0"/>
              </a:spcBef>
              <a:spcAft>
                <a:spcPct val="0"/>
              </a:spcAft>
              <a:tabLst>
                <a:tab pos="971550" algn="l"/>
              </a:tabLst>
              <a:defRPr>
                <a:solidFill>
                  <a:schemeClr val="tx1"/>
                </a:solidFill>
                <a:latin typeface="Arial" panose="020B0604020202020204" pitchFamily="34" charset="0"/>
              </a:defRPr>
            </a:lvl6pPr>
            <a:lvl7pPr eaLnBrk="0" fontAlgn="base" hangingPunct="0">
              <a:spcBef>
                <a:spcPct val="0"/>
              </a:spcBef>
              <a:spcAft>
                <a:spcPct val="0"/>
              </a:spcAft>
              <a:tabLst>
                <a:tab pos="971550" algn="l"/>
              </a:tabLst>
              <a:defRPr>
                <a:solidFill>
                  <a:schemeClr val="tx1"/>
                </a:solidFill>
                <a:latin typeface="Arial" panose="020B0604020202020204" pitchFamily="34" charset="0"/>
              </a:defRPr>
            </a:lvl7pPr>
            <a:lvl8pPr eaLnBrk="0" fontAlgn="base" hangingPunct="0">
              <a:spcBef>
                <a:spcPct val="0"/>
              </a:spcBef>
              <a:spcAft>
                <a:spcPct val="0"/>
              </a:spcAft>
              <a:tabLst>
                <a:tab pos="971550" algn="l"/>
              </a:tabLst>
              <a:defRPr>
                <a:solidFill>
                  <a:schemeClr val="tx1"/>
                </a:solidFill>
                <a:latin typeface="Arial" panose="020B0604020202020204" pitchFamily="34" charset="0"/>
              </a:defRPr>
            </a:lvl8pPr>
            <a:lvl9pPr eaLnBrk="0" fontAlgn="base" hangingPunct="0">
              <a:spcBef>
                <a:spcPct val="0"/>
              </a:spcBef>
              <a:spcAft>
                <a:spcPct val="0"/>
              </a:spcAft>
              <a:tabLst>
                <a:tab pos="97155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71550" algn="l"/>
              </a:tabLst>
            </a:pPr>
            <a:r>
              <a:rPr kumimoji="0" lang="es-ES" altLang="es-ES" b="0" u="none" strike="noStrike" cap="none" normalizeH="0" baseline="0" dirty="0">
                <a:ln>
                  <a:noFill/>
                </a:ln>
                <a:solidFill>
                  <a:schemeClr val="accent6">
                    <a:lumMod val="75000"/>
                  </a:schemeClr>
                </a:solidFill>
                <a:effectLst/>
                <a:latin typeface="+mn-lt"/>
                <a:ea typeface="Calibri" panose="020F0502020204030204" pitchFamily="34" charset="0"/>
                <a:cs typeface="Tahoma" panose="020B0604030504040204" pitchFamily="34" charset="0"/>
              </a:rPr>
              <a:t>E</a:t>
            </a:r>
            <a:r>
              <a:rPr kumimoji="0" lang="es-ES" altLang="es-ES" b="0" u="none" strike="noStrike" cap="none" normalizeH="0" baseline="-30000" dirty="0">
                <a:ln>
                  <a:noFill/>
                </a:ln>
                <a:solidFill>
                  <a:schemeClr val="accent6">
                    <a:lumMod val="75000"/>
                  </a:schemeClr>
                </a:solidFill>
                <a:effectLst/>
                <a:latin typeface="+mn-lt"/>
                <a:ea typeface="Calibri" panose="020F0502020204030204" pitchFamily="34" charset="0"/>
                <a:cs typeface="Tahoma" panose="020B0604030504040204" pitchFamily="34" charset="0"/>
              </a:rPr>
              <a:t>0</a:t>
            </a:r>
            <a:r>
              <a:rPr kumimoji="0" lang="es-ES" altLang="es-ES" b="0" u="none" strike="noStrike" cap="none" normalizeH="0" baseline="0" dirty="0">
                <a:ln>
                  <a:noFill/>
                </a:ln>
                <a:solidFill>
                  <a:schemeClr val="accent6">
                    <a:lumMod val="75000"/>
                  </a:schemeClr>
                </a:solidFill>
                <a:effectLst/>
                <a:latin typeface="+mn-lt"/>
                <a:ea typeface="Calibri" panose="020F0502020204030204" pitchFamily="34" charset="0"/>
                <a:cs typeface="Tahoma" panose="020B0604030504040204" pitchFamily="34" charset="0"/>
              </a:rPr>
              <a:t> = Energía total de un cuerpo en reposo</a:t>
            </a:r>
            <a:endParaRPr kumimoji="0" lang="es-ES" altLang="es-ES" b="0" u="none" strike="noStrike" cap="none" normalizeH="0" baseline="0" dirty="0">
              <a:ln>
                <a:noFill/>
              </a:ln>
              <a:solidFill>
                <a:schemeClr val="accent6">
                  <a:lumMod val="75000"/>
                </a:schemeClr>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tab pos="971550" algn="l"/>
              </a:tabLst>
            </a:pPr>
            <a:r>
              <a:rPr kumimoji="0" lang="es-ES" altLang="es-ES" b="0" u="none" strike="noStrike" cap="none" normalizeH="0" baseline="0" dirty="0">
                <a:ln>
                  <a:noFill/>
                </a:ln>
                <a:solidFill>
                  <a:schemeClr val="accent6">
                    <a:lumMod val="75000"/>
                  </a:schemeClr>
                </a:solidFill>
                <a:effectLst/>
                <a:latin typeface="+mn-lt"/>
                <a:ea typeface="Calibri" panose="020F0502020204030204" pitchFamily="34" charset="0"/>
                <a:cs typeface="Tahoma" panose="020B0604030504040204" pitchFamily="34" charset="0"/>
              </a:rPr>
              <a:t>m</a:t>
            </a:r>
            <a:r>
              <a:rPr kumimoji="0" lang="es-ES" altLang="es-ES" b="0" u="none" strike="noStrike" cap="none" normalizeH="0" baseline="-30000" dirty="0">
                <a:ln>
                  <a:noFill/>
                </a:ln>
                <a:solidFill>
                  <a:schemeClr val="accent6">
                    <a:lumMod val="75000"/>
                  </a:schemeClr>
                </a:solidFill>
                <a:effectLst/>
                <a:latin typeface="+mn-lt"/>
                <a:ea typeface="Calibri" panose="020F0502020204030204" pitchFamily="34" charset="0"/>
                <a:cs typeface="Tahoma" panose="020B0604030504040204" pitchFamily="34" charset="0"/>
              </a:rPr>
              <a:t>0</a:t>
            </a:r>
            <a:r>
              <a:rPr kumimoji="0" lang="es-ES" altLang="es-ES" b="0" u="none" strike="noStrike" cap="none" normalizeH="0" baseline="0" dirty="0">
                <a:ln>
                  <a:noFill/>
                </a:ln>
                <a:solidFill>
                  <a:schemeClr val="accent6">
                    <a:lumMod val="75000"/>
                  </a:schemeClr>
                </a:solidFill>
                <a:effectLst/>
                <a:latin typeface="+mn-lt"/>
                <a:ea typeface="Calibri" panose="020F0502020204030204" pitchFamily="34" charset="0"/>
                <a:cs typeface="Tahoma" panose="020B0604030504040204" pitchFamily="34" charset="0"/>
              </a:rPr>
              <a:t> = masa del objeto en reposo.</a:t>
            </a:r>
            <a:endParaRPr kumimoji="0" lang="es-ES" altLang="es-ES" b="0" u="none" strike="noStrike" cap="none" normalizeH="0" baseline="0" dirty="0">
              <a:ln>
                <a:noFill/>
              </a:ln>
              <a:solidFill>
                <a:schemeClr val="accent6">
                  <a:lumMod val="75000"/>
                </a:schemeClr>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tab pos="971550" algn="l"/>
              </a:tabLst>
            </a:pPr>
            <a:r>
              <a:rPr kumimoji="0" lang="es-ES" altLang="es-ES" b="0" u="none" strike="noStrike" cap="none" normalizeH="0" baseline="0" dirty="0">
                <a:ln>
                  <a:noFill/>
                </a:ln>
                <a:solidFill>
                  <a:schemeClr val="accent6">
                    <a:lumMod val="75000"/>
                  </a:schemeClr>
                </a:solidFill>
                <a:effectLst/>
                <a:latin typeface="+mn-lt"/>
                <a:ea typeface="Calibri" panose="020F0502020204030204" pitchFamily="34" charset="0"/>
                <a:cs typeface="Tahoma" panose="020B0604030504040204" pitchFamily="34" charset="0"/>
              </a:rPr>
              <a:t>c = velocidad de la luz.</a:t>
            </a:r>
            <a:endParaRPr kumimoji="0" lang="es-ES" altLang="es-ES" b="0" u="none" strike="noStrike" cap="none" normalizeH="0" baseline="0" dirty="0">
              <a:ln>
                <a:noFill/>
              </a:ln>
              <a:solidFill>
                <a:schemeClr val="accent6">
                  <a:lumMod val="75000"/>
                </a:schemeClr>
              </a:solidFill>
              <a:effectLst/>
              <a:latin typeface="+mn-lt"/>
            </a:endParaRPr>
          </a:p>
        </p:txBody>
      </p:sp>
      <p:sp>
        <p:nvSpPr>
          <p:cNvPr id="7" name="Rectángulo 6"/>
          <p:cNvSpPr/>
          <p:nvPr/>
        </p:nvSpPr>
        <p:spPr>
          <a:xfrm>
            <a:off x="48420" y="886437"/>
            <a:ext cx="8195988" cy="461665"/>
          </a:xfrm>
          <a:prstGeom prst="rect">
            <a:avLst/>
          </a:prstGeom>
        </p:spPr>
        <p:txBody>
          <a:bodyPr wrap="square">
            <a:spAutoFit/>
          </a:bodyPr>
          <a:lstStyle/>
          <a:p>
            <a:r>
              <a:rPr lang="es-ES" sz="2400" b="1" dirty="0">
                <a:solidFill>
                  <a:schemeClr val="accent1">
                    <a:lumMod val="60000"/>
                    <a:lumOff val="40000"/>
                  </a:schemeClr>
                </a:solidFill>
              </a:rPr>
              <a:t>Ecuación de Einstein para la equivalencia masa-energía:</a:t>
            </a:r>
          </a:p>
        </p:txBody>
      </p:sp>
      <p:sp>
        <p:nvSpPr>
          <p:cNvPr id="8"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9" name="Rectángulo 8"/>
          <p:cNvSpPr/>
          <p:nvPr/>
        </p:nvSpPr>
        <p:spPr>
          <a:xfrm>
            <a:off x="24210" y="3750776"/>
            <a:ext cx="5647059" cy="461665"/>
          </a:xfrm>
          <a:prstGeom prst="rect">
            <a:avLst/>
          </a:prstGeom>
        </p:spPr>
        <p:txBody>
          <a:bodyPr wrap="none">
            <a:spAutoFit/>
          </a:bodyPr>
          <a:lstStyle/>
          <a:p>
            <a:r>
              <a:rPr lang="es-ES" sz="2400" dirty="0"/>
              <a:t>La energía total de un cuerpo en reposo es: </a:t>
            </a:r>
          </a:p>
        </p:txBody>
      </p:sp>
      <p:sp>
        <p:nvSpPr>
          <p:cNvPr id="10" name="Rectángulo 9"/>
          <p:cNvSpPr/>
          <p:nvPr/>
        </p:nvSpPr>
        <p:spPr>
          <a:xfrm>
            <a:off x="24210" y="1279861"/>
            <a:ext cx="9095580" cy="2308324"/>
          </a:xfrm>
          <a:prstGeom prst="rect">
            <a:avLst/>
          </a:prstGeom>
        </p:spPr>
        <p:txBody>
          <a:bodyPr wrap="square">
            <a:spAutoFit/>
          </a:bodyPr>
          <a:lstStyle/>
          <a:p>
            <a:r>
              <a:rPr lang="es-ES" sz="2400" dirty="0"/>
              <a:t>Einstein demostró que existe una energía asociada a la masa, esté o no en movimiento. Esta energía recibe el nombre de energía total de una partícula. Esta energía no incluye la energía potencial. </a:t>
            </a:r>
          </a:p>
          <a:p>
            <a:endParaRPr lang="es-ES" sz="2400" dirty="0"/>
          </a:p>
          <a:p>
            <a:r>
              <a:rPr lang="es-ES" sz="2400" dirty="0"/>
              <a:t>La energía total de una partícula no es cero aunque la partícula esté en reposo. Por eso existe una energía asociada al reposo.</a:t>
            </a:r>
          </a:p>
        </p:txBody>
      </p:sp>
    </p:spTree>
    <p:extLst>
      <p:ext uri="{BB962C8B-B14F-4D97-AF65-F5344CB8AC3E}">
        <p14:creationId xmlns:p14="http://schemas.microsoft.com/office/powerpoint/2010/main" val="799400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68760"/>
            <a:ext cx="9144000" cy="830997"/>
          </a:xfrm>
          <a:prstGeom prst="rect">
            <a:avLst/>
          </a:prstGeom>
        </p:spPr>
        <p:txBody>
          <a:bodyPr wrap="square">
            <a:spAutoFit/>
          </a:bodyPr>
          <a:lstStyle/>
          <a:p>
            <a:r>
              <a:rPr lang="es-ES" sz="24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Calcula la energía en reposo de un protón sabiendo que su masa en reposo es 1,672 · 10</a:t>
            </a:r>
            <a:r>
              <a:rPr lang="es-ES" sz="2400" b="1" baseline="30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–27</a:t>
            </a:r>
            <a:r>
              <a:rPr lang="es-ES" sz="24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 kg.</a:t>
            </a:r>
            <a:endParaRPr lang="es-ES" sz="2400" b="1" dirty="0">
              <a:solidFill>
                <a:schemeClr val="accent6">
                  <a:lumMod val="75000"/>
                </a:schemeClr>
              </a:solidFill>
            </a:endParaRPr>
          </a:p>
        </p:txBody>
      </p:sp>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79512" y="750714"/>
            <a:ext cx="3096344" cy="369332"/>
          </a:xfrm>
          <a:prstGeom prst="rect">
            <a:avLst/>
          </a:prstGeom>
        </p:spPr>
        <p:txBody>
          <a:bodyPr wrap="square">
            <a:spAutoFit/>
          </a:bodyPr>
          <a:lstStyle/>
          <a:p>
            <a:pPr lvl="0"/>
            <a:r>
              <a:rPr lang="es-ES" b="1" u="sng" cap="all" dirty="0">
                <a:solidFill>
                  <a:schemeClr val="accent1">
                    <a:lumMod val="60000"/>
                    <a:lumOff val="40000"/>
                  </a:schemeClr>
                </a:solidFill>
                <a:latin typeface="Helvetica" panose="020B0604020202020204" pitchFamily="34" charset="0"/>
                <a:cs typeface="Helvetica" panose="020B0604020202020204" pitchFamily="34" charset="0"/>
              </a:rPr>
              <a:t>EJERCICIO RESUELTO</a:t>
            </a:r>
            <a:endParaRPr lang="es-ES" b="1" dirty="0">
              <a:solidFill>
                <a:schemeClr val="accent1">
                  <a:lumMod val="60000"/>
                  <a:lumOff val="40000"/>
                </a:schemeClr>
              </a:solidFill>
              <a:latin typeface="Helvetica" panose="020B0604020202020204" pitchFamily="34" charset="0"/>
              <a:cs typeface="Helvetica" panose="020B0604020202020204" pitchFamily="34" charset="0"/>
            </a:endParaRPr>
          </a:p>
        </p:txBody>
      </p:sp>
      <p:sp>
        <p:nvSpPr>
          <p:cNvPr id="5" name="Rectángulo 4"/>
          <p:cNvSpPr/>
          <p:nvPr/>
        </p:nvSpPr>
        <p:spPr>
          <a:xfrm>
            <a:off x="19967" y="2199872"/>
            <a:ext cx="7720386" cy="461665"/>
          </a:xfrm>
          <a:prstGeom prst="rect">
            <a:avLst/>
          </a:prstGeom>
        </p:spPr>
        <p:txBody>
          <a:bodyPr wrap="square">
            <a:spAutoFit/>
          </a:bodyPr>
          <a:lstStyle/>
          <a:p>
            <a:r>
              <a:rPr lang="es-ES" sz="2400" dirty="0">
                <a:latin typeface="Calibri" panose="020F0502020204030204" pitchFamily="34" charset="0"/>
                <a:ea typeface="Calibri" panose="020F0502020204030204" pitchFamily="34" charset="0"/>
                <a:cs typeface="Times New Roman" panose="02020603050405020304" pitchFamily="18" charset="0"/>
              </a:rPr>
              <a:t>La energía en reposo viene determinada por la ecuación:</a:t>
            </a:r>
          </a:p>
        </p:txBody>
      </p:sp>
      <p:sp>
        <p:nvSpPr>
          <p:cNvPr id="6" name="Rectángulo 5"/>
          <p:cNvSpPr/>
          <p:nvPr/>
        </p:nvSpPr>
        <p:spPr>
          <a:xfrm>
            <a:off x="35497" y="4037457"/>
            <a:ext cx="7704856" cy="1116972"/>
          </a:xfrm>
          <a:prstGeom prst="rect">
            <a:avLst/>
          </a:prstGeom>
        </p:spPr>
        <p:txBody>
          <a:bodyPr wrap="square">
            <a:spAutoFit/>
          </a:bodyPr>
          <a:lstStyle/>
          <a:p>
            <a:pPr>
              <a:lnSpc>
                <a:spcPct val="107000"/>
              </a:lnSpc>
              <a:spcAft>
                <a:spcPts val="800"/>
              </a:spcAft>
            </a:pPr>
            <a:r>
              <a:rPr lang="es-ES" sz="2800" dirty="0">
                <a:latin typeface="Calibri" panose="020F0502020204030204" pitchFamily="34" charset="0"/>
                <a:ea typeface="Calibri" panose="020F0502020204030204" pitchFamily="34" charset="0"/>
                <a:cs typeface="Times New Roman" panose="02020603050405020304" pitchFamily="18" charset="0"/>
              </a:rPr>
              <a:t>E</a:t>
            </a:r>
            <a:r>
              <a:rPr lang="es-ES" sz="2800" baseline="-25000" dirty="0">
                <a:solidFill>
                  <a:prstClr val="black"/>
                </a:solidFill>
                <a:latin typeface="Calibri" panose="020F0502020204030204" pitchFamily="34" charset="0"/>
                <a:ea typeface="Calibri" panose="020F0502020204030204" pitchFamily="34" charset="0"/>
                <a:cs typeface="Times New Roman" panose="02020603050405020304" pitchFamily="18" charset="0"/>
              </a:rPr>
              <a:t>0</a:t>
            </a:r>
            <a:r>
              <a:rPr lang="es-ES" sz="2800" dirty="0">
                <a:latin typeface="Calibri" panose="020F0502020204030204" pitchFamily="34" charset="0"/>
                <a:ea typeface="Calibri" panose="020F0502020204030204" pitchFamily="34" charset="0"/>
                <a:cs typeface="Times New Roman" panose="02020603050405020304" pitchFamily="18" charset="0"/>
              </a:rPr>
              <a:t> = 1,672 · 10</a:t>
            </a:r>
            <a:r>
              <a:rPr lang="es-ES" sz="2800" baseline="30000" dirty="0">
                <a:latin typeface="Calibri" panose="020F0502020204030204" pitchFamily="34" charset="0"/>
                <a:ea typeface="Calibri" panose="020F0502020204030204" pitchFamily="34" charset="0"/>
                <a:cs typeface="Times New Roman" panose="02020603050405020304" pitchFamily="18" charset="0"/>
              </a:rPr>
              <a:t>–27</a:t>
            </a:r>
            <a:r>
              <a:rPr lang="es-ES" sz="2800" dirty="0">
                <a:latin typeface="Calibri" panose="020F0502020204030204" pitchFamily="34" charset="0"/>
                <a:ea typeface="Calibri" panose="020F0502020204030204" pitchFamily="34" charset="0"/>
                <a:cs typeface="Times New Roman" panose="02020603050405020304" pitchFamily="18" charset="0"/>
              </a:rPr>
              <a:t> kg · (3 · 10</a:t>
            </a:r>
            <a:r>
              <a:rPr lang="es-ES" sz="2800" baseline="30000" dirty="0">
                <a:latin typeface="Calibri" panose="020F0502020204030204" pitchFamily="34" charset="0"/>
                <a:ea typeface="Calibri" panose="020F0502020204030204" pitchFamily="34" charset="0"/>
                <a:cs typeface="Times New Roman" panose="02020603050405020304" pitchFamily="18" charset="0"/>
              </a:rPr>
              <a:t>8</a:t>
            </a:r>
            <a:r>
              <a:rPr lang="es-ES" sz="2800" dirty="0">
                <a:latin typeface="Calibri" panose="020F0502020204030204" pitchFamily="34" charset="0"/>
                <a:ea typeface="Calibri" panose="020F0502020204030204" pitchFamily="34" charset="0"/>
                <a:cs typeface="Times New Roman" panose="02020603050405020304" pitchFamily="18" charset="0"/>
              </a:rPr>
              <a:t> m/s)</a:t>
            </a:r>
            <a:r>
              <a:rPr lang="es-ES" sz="2800" baseline="30000" dirty="0">
                <a:latin typeface="Calibri" panose="020F0502020204030204" pitchFamily="34" charset="0"/>
                <a:ea typeface="Calibri" panose="020F0502020204030204" pitchFamily="34" charset="0"/>
                <a:cs typeface="Times New Roman" panose="02020603050405020304" pitchFamily="18" charset="0"/>
              </a:rPr>
              <a:t>2</a:t>
            </a:r>
            <a:r>
              <a:rPr lang="es-ES" sz="2800" dirty="0">
                <a:latin typeface="Calibri" panose="020F0502020204030204" pitchFamily="34" charset="0"/>
                <a:ea typeface="Calibri" panose="020F0502020204030204" pitchFamily="34" charset="0"/>
                <a:cs typeface="Times New Roman" panose="02020603050405020304" pitchFamily="18" charset="0"/>
              </a:rPr>
              <a:t> = </a:t>
            </a:r>
          </a:p>
          <a:p>
            <a:pPr>
              <a:lnSpc>
                <a:spcPct val="107000"/>
              </a:lnSpc>
              <a:spcAft>
                <a:spcPts val="800"/>
              </a:spcAft>
            </a:pPr>
            <a:r>
              <a:rPr lang="es-ES" sz="2800" dirty="0">
                <a:latin typeface="Calibri" panose="020F0502020204030204" pitchFamily="34" charset="0"/>
                <a:ea typeface="Calibri" panose="020F0502020204030204" pitchFamily="34" charset="0"/>
                <a:cs typeface="Times New Roman" panose="02020603050405020304" pitchFamily="18" charset="0"/>
              </a:rPr>
              <a:t>= 1,672 · 10</a:t>
            </a:r>
            <a:r>
              <a:rPr lang="es-ES" sz="2800" baseline="30000" dirty="0">
                <a:latin typeface="Calibri" panose="020F0502020204030204" pitchFamily="34" charset="0"/>
                <a:ea typeface="Calibri" panose="020F0502020204030204" pitchFamily="34" charset="0"/>
                <a:cs typeface="Times New Roman" panose="02020603050405020304" pitchFamily="18" charset="0"/>
              </a:rPr>
              <a:t>–27</a:t>
            </a:r>
            <a:r>
              <a:rPr lang="es-ES" sz="2800" dirty="0">
                <a:latin typeface="Calibri" panose="020F0502020204030204" pitchFamily="34" charset="0"/>
                <a:ea typeface="Calibri" panose="020F0502020204030204" pitchFamily="34" charset="0"/>
                <a:cs typeface="Times New Roman" panose="02020603050405020304" pitchFamily="18" charset="0"/>
              </a:rPr>
              <a:t> kg · 9 · 10</a:t>
            </a:r>
            <a:r>
              <a:rPr lang="es-ES" sz="2800" baseline="30000" dirty="0">
                <a:latin typeface="Calibri" panose="020F0502020204030204" pitchFamily="34" charset="0"/>
                <a:ea typeface="Calibri" panose="020F0502020204030204" pitchFamily="34" charset="0"/>
                <a:cs typeface="Times New Roman" panose="02020603050405020304" pitchFamily="18" charset="0"/>
              </a:rPr>
              <a:t>16</a:t>
            </a:r>
            <a:r>
              <a:rPr lang="es-ES" sz="2800" dirty="0">
                <a:latin typeface="Calibri" panose="020F0502020204030204" pitchFamily="34" charset="0"/>
                <a:ea typeface="Calibri" panose="020F0502020204030204" pitchFamily="34" charset="0"/>
                <a:cs typeface="Times New Roman" panose="02020603050405020304" pitchFamily="18" charset="0"/>
              </a:rPr>
              <a:t> m</a:t>
            </a:r>
            <a:r>
              <a:rPr lang="es-ES" sz="2800" baseline="30000" dirty="0">
                <a:latin typeface="Calibri" panose="020F0502020204030204" pitchFamily="34" charset="0"/>
                <a:ea typeface="Calibri" panose="020F0502020204030204" pitchFamily="34" charset="0"/>
                <a:cs typeface="Times New Roman" panose="02020603050405020304" pitchFamily="18" charset="0"/>
              </a:rPr>
              <a:t>2</a:t>
            </a:r>
            <a:r>
              <a:rPr lang="es-ES" sz="2800" dirty="0">
                <a:latin typeface="Calibri" panose="020F0502020204030204" pitchFamily="34" charset="0"/>
                <a:ea typeface="Calibri" panose="020F0502020204030204" pitchFamily="34" charset="0"/>
                <a:cs typeface="Times New Roman" panose="02020603050405020304" pitchFamily="18" charset="0"/>
              </a:rPr>
              <a:t>/s</a:t>
            </a:r>
            <a:r>
              <a:rPr lang="es-ES" sz="2800" baseline="30000" dirty="0">
                <a:latin typeface="Calibri" panose="020F0502020204030204" pitchFamily="34" charset="0"/>
                <a:ea typeface="Calibri" panose="020F0502020204030204" pitchFamily="34" charset="0"/>
                <a:cs typeface="Times New Roman" panose="02020603050405020304" pitchFamily="18" charset="0"/>
              </a:rPr>
              <a:t>2</a:t>
            </a:r>
            <a:r>
              <a:rPr lang="es-ES" sz="2800" dirty="0">
                <a:latin typeface="Calibri" panose="020F0502020204030204" pitchFamily="34" charset="0"/>
                <a:ea typeface="Calibri" panose="020F0502020204030204" pitchFamily="34" charset="0"/>
                <a:cs typeface="Times New Roman" panose="02020603050405020304" pitchFamily="18" charset="0"/>
              </a:rPr>
              <a:t> = 1,50 · 10</a:t>
            </a:r>
            <a:r>
              <a:rPr lang="es-ES" sz="2800" baseline="30000" dirty="0">
                <a:latin typeface="Calibri" panose="020F0502020204030204" pitchFamily="34" charset="0"/>
                <a:ea typeface="Calibri" panose="020F0502020204030204" pitchFamily="34" charset="0"/>
                <a:cs typeface="Times New Roman" panose="02020603050405020304" pitchFamily="18" charset="0"/>
              </a:rPr>
              <a:t>–10</a:t>
            </a:r>
            <a:r>
              <a:rPr lang="es-ES" sz="2800" dirty="0">
                <a:latin typeface="Calibri" panose="020F0502020204030204" pitchFamily="34" charset="0"/>
                <a:ea typeface="Calibri" panose="020F0502020204030204" pitchFamily="34" charset="0"/>
                <a:cs typeface="Times New Roman" panose="02020603050405020304" pitchFamily="18" charset="0"/>
              </a:rPr>
              <a:t> J </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p:cNvSpPr/>
          <p:nvPr/>
        </p:nvSpPr>
        <p:spPr>
          <a:xfrm>
            <a:off x="3707904" y="2761652"/>
            <a:ext cx="1588897" cy="523220"/>
          </a:xfrm>
          <a:prstGeom prst="rect">
            <a:avLst/>
          </a:prstGeom>
        </p:spPr>
        <p:txBody>
          <a:bodyPr wrap="none">
            <a:spAutoFit/>
          </a:bodyPr>
          <a:lstStyle/>
          <a:p>
            <a:pPr lvl="0"/>
            <a:r>
              <a:rPr lang="es-E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E</a:t>
            </a:r>
            <a:r>
              <a:rPr lang="es-ES" sz="2800" baseline="-25000" dirty="0">
                <a:solidFill>
                  <a:prstClr val="black"/>
                </a:solidFill>
                <a:latin typeface="Calibri" panose="020F0502020204030204" pitchFamily="34" charset="0"/>
                <a:ea typeface="Calibri" panose="020F0502020204030204" pitchFamily="34" charset="0"/>
                <a:cs typeface="Times New Roman" panose="02020603050405020304" pitchFamily="18" charset="0"/>
              </a:rPr>
              <a:t>0</a:t>
            </a:r>
            <a:r>
              <a:rPr lang="es-E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 m</a:t>
            </a:r>
            <a:r>
              <a:rPr lang="es-ES" sz="2800" baseline="-25000" dirty="0">
                <a:solidFill>
                  <a:prstClr val="black"/>
                </a:solidFill>
                <a:latin typeface="Calibri" panose="020F0502020204030204" pitchFamily="34" charset="0"/>
                <a:ea typeface="Calibri" panose="020F0502020204030204" pitchFamily="34" charset="0"/>
                <a:cs typeface="Times New Roman" panose="02020603050405020304" pitchFamily="18" charset="0"/>
              </a:rPr>
              <a:t>0</a:t>
            </a:r>
            <a:r>
              <a:rPr lang="es-E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c</a:t>
            </a:r>
            <a:r>
              <a:rPr lang="es-ES" sz="2800"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2</a:t>
            </a:r>
            <a:endParaRPr lang="es-ES" sz="2800" dirty="0">
              <a:solidFill>
                <a:prstClr val="black"/>
              </a:solidFill>
            </a:endParaRPr>
          </a:p>
        </p:txBody>
      </p:sp>
      <p:sp>
        <p:nvSpPr>
          <p:cNvPr id="8" name="Rectángulo 7"/>
          <p:cNvSpPr/>
          <p:nvPr/>
        </p:nvSpPr>
        <p:spPr>
          <a:xfrm>
            <a:off x="19967" y="3384987"/>
            <a:ext cx="5508624" cy="487506"/>
          </a:xfrm>
          <a:prstGeom prst="rect">
            <a:avLst/>
          </a:prstGeom>
        </p:spPr>
        <p:txBody>
          <a:bodyPr wrap="none">
            <a:spAutoFit/>
          </a:bodyPr>
          <a:lstStyle/>
          <a:p>
            <a:pPr>
              <a:lnSpc>
                <a:spcPct val="107000"/>
              </a:lnSpc>
              <a:spcAft>
                <a:spcPts val="800"/>
              </a:spcAft>
            </a:pPr>
            <a:r>
              <a:rPr lang="es-ES" sz="2400" dirty="0">
                <a:latin typeface="Calibri" panose="020F0502020204030204" pitchFamily="34" charset="0"/>
                <a:ea typeface="Calibri" panose="020F0502020204030204" pitchFamily="34" charset="0"/>
                <a:cs typeface="Times New Roman" panose="02020603050405020304" pitchFamily="18" charset="0"/>
              </a:rPr>
              <a:t>Para el caso de un protón, esta energía es: </a:t>
            </a:r>
          </a:p>
        </p:txBody>
      </p:sp>
    </p:spTree>
    <p:extLst>
      <p:ext uri="{BB962C8B-B14F-4D97-AF65-F5344CB8AC3E}">
        <p14:creationId xmlns:p14="http://schemas.microsoft.com/office/powerpoint/2010/main" val="390548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3" name="Rectángulo 2"/>
          <p:cNvSpPr/>
          <p:nvPr/>
        </p:nvSpPr>
        <p:spPr>
          <a:xfrm>
            <a:off x="149846" y="750714"/>
            <a:ext cx="5015155" cy="523220"/>
          </a:xfrm>
          <a:prstGeom prst="rect">
            <a:avLst/>
          </a:prstGeom>
        </p:spPr>
        <p:txBody>
          <a:bodyPr wrap="none">
            <a:spAutoFit/>
          </a:bodyPr>
          <a:lstStyle/>
          <a:p>
            <a:r>
              <a:rPr lang="es-ES" sz="2800" b="1" dirty="0">
                <a:solidFill>
                  <a:schemeClr val="accent1">
                    <a:lumMod val="60000"/>
                    <a:lumOff val="40000"/>
                  </a:schemeClr>
                </a:solidFill>
                <a:ea typeface="Calibri" panose="020F0502020204030204" pitchFamily="34" charset="0"/>
              </a:rPr>
              <a:t>ENERGÍA RELATIVISTA TOTAL (E):</a:t>
            </a:r>
            <a:endParaRPr lang="es-ES" sz="2800" dirty="0">
              <a:solidFill>
                <a:schemeClr val="accent1">
                  <a:lumMod val="60000"/>
                  <a:lumOff val="40000"/>
                </a:schemeClr>
              </a:solidFill>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704677651"/>
              </p:ext>
            </p:extLst>
          </p:nvPr>
        </p:nvGraphicFramePr>
        <p:xfrm>
          <a:off x="179512" y="1493180"/>
          <a:ext cx="1662677" cy="480774"/>
        </p:xfrm>
        <a:graphic>
          <a:graphicData uri="http://schemas.openxmlformats.org/presentationml/2006/ole">
            <mc:AlternateContent xmlns:mc="http://schemas.openxmlformats.org/markup-compatibility/2006">
              <mc:Choice xmlns:v="urn:schemas-microsoft-com:vml" Requires="v">
                <p:oleObj name="Equation" r:id="rId2" imgW="787400" imgH="228600" progId="Equation.DSMT4">
                  <p:embed/>
                </p:oleObj>
              </mc:Choice>
              <mc:Fallback>
                <p:oleObj name="Equation" r:id="rId2" imgW="787400" imgH="2286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93180"/>
                        <a:ext cx="1662677" cy="480774"/>
                      </a:xfrm>
                      <a:prstGeom prst="rect">
                        <a:avLst/>
                      </a:prstGeom>
                      <a:noFill/>
                    </p:spPr>
                  </p:pic>
                </p:oleObj>
              </mc:Fallback>
            </mc:AlternateContent>
          </a:graphicData>
        </a:graphic>
      </p:graphicFrame>
      <p:sp>
        <p:nvSpPr>
          <p:cNvPr id="6" name="Rectángulo 5"/>
          <p:cNvSpPr/>
          <p:nvPr/>
        </p:nvSpPr>
        <p:spPr>
          <a:xfrm>
            <a:off x="17190" y="3356992"/>
            <a:ext cx="9126810" cy="1200329"/>
          </a:xfrm>
          <a:prstGeom prst="rect">
            <a:avLst/>
          </a:prstGeom>
        </p:spPr>
        <p:txBody>
          <a:bodyPr wrap="square">
            <a:spAutoFit/>
          </a:bodyPr>
          <a:lstStyle/>
          <a:p>
            <a:r>
              <a:rPr lang="es-ES" sz="2400" dirty="0"/>
              <a:t>La energía total de una partícula en movimiento es igual a la suma de la energía de dicha partícula en reposo más la energía cinética relativista de la partícula (energía asociada a su movimiento).</a:t>
            </a:r>
          </a:p>
        </p:txBody>
      </p:sp>
      <p:graphicFrame>
        <p:nvGraphicFramePr>
          <p:cNvPr id="8" name="Objeto 7"/>
          <p:cNvGraphicFramePr>
            <a:graphicFrameLocks noChangeAspect="1"/>
          </p:cNvGraphicFramePr>
          <p:nvPr>
            <p:extLst>
              <p:ext uri="{D42A27DB-BD31-4B8C-83A1-F6EECF244321}">
                <p14:modId xmlns:p14="http://schemas.microsoft.com/office/powerpoint/2010/main" val="763785058"/>
              </p:ext>
            </p:extLst>
          </p:nvPr>
        </p:nvGraphicFramePr>
        <p:xfrm>
          <a:off x="2505492" y="2709850"/>
          <a:ext cx="6242883" cy="415615"/>
        </p:xfrm>
        <a:graphic>
          <a:graphicData uri="http://schemas.openxmlformats.org/presentationml/2006/ole">
            <mc:AlternateContent xmlns:mc="http://schemas.openxmlformats.org/markup-compatibility/2006">
              <mc:Choice xmlns:v="urn:schemas-microsoft-com:vml" Requires="v">
                <p:oleObj name="Equation" r:id="rId4" imgW="3670200" imgH="241200" progId="Equation.DSMT4">
                  <p:embed/>
                </p:oleObj>
              </mc:Choice>
              <mc:Fallback>
                <p:oleObj name="Equation" r:id="rId4" imgW="3670200" imgH="241200" progId="Equation.DSMT4">
                  <p:embed/>
                  <p:pic>
                    <p:nvPicPr>
                      <p:cNvPr id="0" name="Object 3"/>
                      <p:cNvPicPr>
                        <a:picLocks noChangeAspect="1" noChangeArrowheads="1"/>
                      </p:cNvPicPr>
                      <p:nvPr/>
                    </p:nvPicPr>
                    <p:blipFill>
                      <a:blip r:embed="rId5"/>
                      <a:srcRect/>
                      <a:stretch>
                        <a:fillRect/>
                      </a:stretch>
                    </p:blipFill>
                    <p:spPr bwMode="auto">
                      <a:xfrm>
                        <a:off x="2505492" y="2709850"/>
                        <a:ext cx="6242883" cy="415615"/>
                      </a:xfrm>
                      <a:prstGeom prst="rect">
                        <a:avLst/>
                      </a:prstGeom>
                      <a:noFill/>
                    </p:spPr>
                  </p:pic>
                </p:oleObj>
              </mc:Fallback>
            </mc:AlternateContent>
          </a:graphicData>
        </a:graphic>
      </p:graphicFrame>
      <p:graphicFrame>
        <p:nvGraphicFramePr>
          <p:cNvPr id="12" name="Objeto 11"/>
          <p:cNvGraphicFramePr>
            <a:graphicFrameLocks noChangeAspect="1"/>
          </p:cNvGraphicFramePr>
          <p:nvPr>
            <p:extLst>
              <p:ext uri="{D42A27DB-BD31-4B8C-83A1-F6EECF244321}">
                <p14:modId xmlns:p14="http://schemas.microsoft.com/office/powerpoint/2010/main" val="3285090328"/>
              </p:ext>
            </p:extLst>
          </p:nvPr>
        </p:nvGraphicFramePr>
        <p:xfrm>
          <a:off x="2505580" y="2067094"/>
          <a:ext cx="4423269" cy="436866"/>
        </p:xfrm>
        <a:graphic>
          <a:graphicData uri="http://schemas.openxmlformats.org/presentationml/2006/ole">
            <mc:AlternateContent xmlns:mc="http://schemas.openxmlformats.org/markup-compatibility/2006">
              <mc:Choice xmlns:v="urn:schemas-microsoft-com:vml" Requires="v">
                <p:oleObj name="Equation" r:id="rId6" imgW="2476500" imgH="241300" progId="Equation.DSMT4">
                  <p:embed/>
                </p:oleObj>
              </mc:Choice>
              <mc:Fallback>
                <p:oleObj name="Equation" r:id="rId6" imgW="2476500" imgH="241300" progId="Equation.DSMT4">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5580" y="2067094"/>
                        <a:ext cx="4423269" cy="436866"/>
                      </a:xfrm>
                      <a:prstGeom prst="rect">
                        <a:avLst/>
                      </a:prstGeom>
                      <a:noFill/>
                    </p:spPr>
                  </p:pic>
                </p:oleObj>
              </mc:Fallback>
            </mc:AlternateContent>
          </a:graphicData>
        </a:graphic>
      </p:graphicFrame>
      <p:graphicFrame>
        <p:nvGraphicFramePr>
          <p:cNvPr id="9" name="Objeto 8"/>
          <p:cNvGraphicFramePr>
            <a:graphicFrameLocks noChangeAspect="1"/>
          </p:cNvGraphicFramePr>
          <p:nvPr>
            <p:extLst>
              <p:ext uri="{D42A27DB-BD31-4B8C-83A1-F6EECF244321}">
                <p14:modId xmlns:p14="http://schemas.microsoft.com/office/powerpoint/2010/main" val="1940747355"/>
              </p:ext>
            </p:extLst>
          </p:nvPr>
        </p:nvGraphicFramePr>
        <p:xfrm>
          <a:off x="2505581" y="1497901"/>
          <a:ext cx="4645025" cy="392113"/>
        </p:xfrm>
        <a:graphic>
          <a:graphicData uri="http://schemas.openxmlformats.org/presentationml/2006/ole">
            <mc:AlternateContent xmlns:mc="http://schemas.openxmlformats.org/markup-compatibility/2006">
              <mc:Choice xmlns:v="urn:schemas-microsoft-com:vml" Requires="v">
                <p:oleObj name="Equation" r:id="rId8" imgW="2730240" imgH="228600" progId="Equation.DSMT4">
                  <p:embed/>
                </p:oleObj>
              </mc:Choice>
              <mc:Fallback>
                <p:oleObj name="Equation" r:id="rId8" imgW="2730240" imgH="228600" progId="Equation.DSMT4">
                  <p:embed/>
                  <p:pic>
                    <p:nvPicPr>
                      <p:cNvPr id="0" name=""/>
                      <p:cNvPicPr>
                        <a:picLocks noChangeAspect="1" noChangeArrowheads="1"/>
                      </p:cNvPicPr>
                      <p:nvPr/>
                    </p:nvPicPr>
                    <p:blipFill>
                      <a:blip r:embed="rId9"/>
                      <a:srcRect/>
                      <a:stretch>
                        <a:fillRect/>
                      </a:stretch>
                    </p:blipFill>
                    <p:spPr bwMode="auto">
                      <a:xfrm>
                        <a:off x="2505581" y="1497901"/>
                        <a:ext cx="4645025" cy="392113"/>
                      </a:xfrm>
                      <a:prstGeom prst="rect">
                        <a:avLst/>
                      </a:prstGeom>
                      <a:noFill/>
                    </p:spPr>
                  </p:pic>
                </p:oleObj>
              </mc:Fallback>
            </mc:AlternateContent>
          </a:graphicData>
        </a:graphic>
      </p:graphicFrame>
      <p:sp>
        <p:nvSpPr>
          <p:cNvPr id="4" name="Rectángulo 3"/>
          <p:cNvSpPr/>
          <p:nvPr/>
        </p:nvSpPr>
        <p:spPr>
          <a:xfrm>
            <a:off x="4717215" y="4719096"/>
            <a:ext cx="3801332" cy="1657377"/>
          </a:xfrm>
          <a:prstGeom prst="rect">
            <a:avLst/>
          </a:prstGeom>
        </p:spPr>
        <p:txBody>
          <a:bodyPr wrap="square">
            <a:spAutoFit/>
          </a:bodyPr>
          <a:lstStyle/>
          <a:p>
            <a:pPr algn="just">
              <a:lnSpc>
                <a:spcPct val="107000"/>
              </a:lnSpc>
              <a:spcAft>
                <a:spcPts val="20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E = Energía total de un cuerpo.</a:t>
            </a:r>
            <a:endParaRPr lang="es-ES" sz="2400" dirty="0">
              <a:solidFill>
                <a:schemeClr val="accent5">
                  <a:lumMod val="75000"/>
                </a:schemeClr>
              </a:solidFill>
              <a:ea typeface="Calibri" panose="020F0502020204030204" pitchFamily="34" charset="0"/>
              <a:cs typeface="Times New Roman" panose="02020603050405020304" pitchFamily="18" charset="0"/>
            </a:endParaRPr>
          </a:p>
          <a:p>
            <a:pPr algn="just">
              <a:lnSpc>
                <a:spcPct val="107000"/>
              </a:lnSpc>
              <a:spcAft>
                <a:spcPts val="20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m = masa del cuerpo.</a:t>
            </a:r>
            <a:endParaRPr lang="es-ES" sz="2400" dirty="0">
              <a:solidFill>
                <a:schemeClr val="accent5">
                  <a:lumMod val="75000"/>
                </a:schemeClr>
              </a:solidFill>
              <a:ea typeface="Calibri" panose="020F0502020204030204" pitchFamily="34" charset="0"/>
              <a:cs typeface="Times New Roman" panose="02020603050405020304" pitchFamily="18" charset="0"/>
            </a:endParaRPr>
          </a:p>
          <a:p>
            <a:pPr algn="just">
              <a:lnSpc>
                <a:spcPct val="107000"/>
              </a:lnSpc>
              <a:spcAft>
                <a:spcPts val="20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c = velocidad de la luz.</a:t>
            </a:r>
            <a:endParaRPr lang="es-ES" sz="2400" dirty="0">
              <a:solidFill>
                <a:schemeClr val="accent5">
                  <a:lumMod val="75000"/>
                </a:schemeClr>
              </a:solidFill>
              <a:ea typeface="Calibri" panose="020F0502020204030204" pitchFamily="34" charset="0"/>
              <a:cs typeface="Times New Roman" panose="02020603050405020304" pitchFamily="18" charset="0"/>
            </a:endParaRPr>
          </a:p>
          <a:p>
            <a:pPr algn="just">
              <a:lnSpc>
                <a:spcPct val="107000"/>
              </a:lnSpc>
              <a:spcAft>
                <a:spcPts val="20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m</a:t>
            </a:r>
            <a:r>
              <a:rPr lang="es-ES" baseline="-25000" dirty="0">
                <a:solidFill>
                  <a:schemeClr val="accent5">
                    <a:lumMod val="75000"/>
                  </a:schemeClr>
                </a:solidFill>
                <a:ea typeface="Calibri" panose="020F0502020204030204" pitchFamily="34" charset="0"/>
                <a:cs typeface="Times New Roman" panose="02020603050405020304" pitchFamily="18" charset="0"/>
              </a:rPr>
              <a:t>0</a:t>
            </a:r>
            <a:r>
              <a:rPr lang="es-ES" dirty="0">
                <a:solidFill>
                  <a:schemeClr val="accent5">
                    <a:lumMod val="75000"/>
                  </a:schemeClr>
                </a:solidFill>
                <a:ea typeface="Calibri" panose="020F0502020204030204" pitchFamily="34" charset="0"/>
                <a:cs typeface="Times New Roman" panose="02020603050405020304" pitchFamily="18" charset="0"/>
              </a:rPr>
              <a:t> = masa del objeto en reposo.</a:t>
            </a:r>
            <a:endParaRPr lang="es-ES" sz="2400" dirty="0">
              <a:solidFill>
                <a:schemeClr val="accent5">
                  <a:lumMod val="75000"/>
                </a:schemeClr>
              </a:solidFill>
              <a:ea typeface="Calibri" panose="020F0502020204030204" pitchFamily="34" charset="0"/>
              <a:cs typeface="Times New Roman" panose="02020603050405020304" pitchFamily="18" charset="0"/>
            </a:endParaRPr>
          </a:p>
          <a:p>
            <a:r>
              <a:rPr lang="es-ES" dirty="0">
                <a:solidFill>
                  <a:schemeClr val="accent5">
                    <a:lumMod val="75000"/>
                  </a:schemeClr>
                </a:solidFill>
                <a:ea typeface="Calibri" panose="020F0502020204030204" pitchFamily="34" charset="0"/>
              </a:rPr>
              <a:t>v = velocidad del objeto.</a:t>
            </a:r>
            <a:endParaRPr lang="es-ES" dirty="0">
              <a:solidFill>
                <a:schemeClr val="accent5">
                  <a:lumMod val="75000"/>
                </a:schemeClr>
              </a:solidFill>
            </a:endParaRPr>
          </a:p>
        </p:txBody>
      </p:sp>
      <p:graphicFrame>
        <p:nvGraphicFramePr>
          <p:cNvPr id="10" name="Objeto 9"/>
          <p:cNvGraphicFramePr>
            <a:graphicFrameLocks noChangeAspect="1"/>
          </p:cNvGraphicFramePr>
          <p:nvPr>
            <p:extLst>
              <p:ext uri="{D42A27DB-BD31-4B8C-83A1-F6EECF244321}">
                <p14:modId xmlns:p14="http://schemas.microsoft.com/office/powerpoint/2010/main" val="1344667743"/>
              </p:ext>
            </p:extLst>
          </p:nvPr>
        </p:nvGraphicFramePr>
        <p:xfrm>
          <a:off x="34925" y="5037138"/>
          <a:ext cx="4648200" cy="509587"/>
        </p:xfrm>
        <a:graphic>
          <a:graphicData uri="http://schemas.openxmlformats.org/presentationml/2006/ole">
            <mc:AlternateContent xmlns:mc="http://schemas.openxmlformats.org/markup-compatibility/2006">
              <mc:Choice xmlns:v="urn:schemas-microsoft-com:vml" Requires="v">
                <p:oleObj name="Equation" r:id="rId10" imgW="2361960" imgH="253800" progId="Equation.DSMT4">
                  <p:embed/>
                </p:oleObj>
              </mc:Choice>
              <mc:Fallback>
                <p:oleObj name="Equation" r:id="rId10" imgW="2361960" imgH="253800" progId="Equation.DSMT4">
                  <p:embed/>
                  <p:pic>
                    <p:nvPicPr>
                      <p:cNvPr id="0" name="Object 17"/>
                      <p:cNvPicPr>
                        <a:picLocks noChangeAspect="1" noChangeArrowheads="1"/>
                      </p:cNvPicPr>
                      <p:nvPr/>
                    </p:nvPicPr>
                    <p:blipFill>
                      <a:blip r:embed="rId11"/>
                      <a:srcRect/>
                      <a:stretch>
                        <a:fillRect/>
                      </a:stretch>
                    </p:blipFill>
                    <p:spPr bwMode="auto">
                      <a:xfrm>
                        <a:off x="34925" y="5037138"/>
                        <a:ext cx="4648200" cy="509587"/>
                      </a:xfrm>
                      <a:prstGeom prst="rect">
                        <a:avLst/>
                      </a:prstGeom>
                      <a:noFill/>
                    </p:spPr>
                  </p:pic>
                </p:oleObj>
              </mc:Fallback>
            </mc:AlternateContent>
          </a:graphicData>
        </a:graphic>
      </p:graphicFrame>
    </p:spTree>
    <p:extLst>
      <p:ext uri="{BB962C8B-B14F-4D97-AF65-F5344CB8AC3E}">
        <p14:creationId xmlns:p14="http://schemas.microsoft.com/office/powerpoint/2010/main" val="19565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3" name="Rectángulo 2"/>
          <p:cNvSpPr/>
          <p:nvPr/>
        </p:nvSpPr>
        <p:spPr>
          <a:xfrm>
            <a:off x="28600" y="656157"/>
            <a:ext cx="3096344" cy="369332"/>
          </a:xfrm>
          <a:prstGeom prst="rect">
            <a:avLst/>
          </a:prstGeom>
        </p:spPr>
        <p:txBody>
          <a:bodyPr wrap="square">
            <a:spAutoFit/>
          </a:bodyPr>
          <a:lstStyle/>
          <a:p>
            <a:pPr lvl="0"/>
            <a:r>
              <a:rPr lang="es-ES" b="1" u="sng" cap="all" dirty="0">
                <a:solidFill>
                  <a:schemeClr val="accent1">
                    <a:lumMod val="60000"/>
                    <a:lumOff val="40000"/>
                  </a:schemeClr>
                </a:solidFill>
                <a:latin typeface="Helvetica" panose="020B0604020202020204" pitchFamily="34" charset="0"/>
                <a:cs typeface="Helvetica" panose="020B0604020202020204" pitchFamily="34" charset="0"/>
              </a:rPr>
              <a:t>EJERCICIO RESUELTO</a:t>
            </a:r>
            <a:endParaRPr lang="es-ES" b="1" dirty="0">
              <a:solidFill>
                <a:schemeClr val="accent1">
                  <a:lumMod val="60000"/>
                  <a:lumOff val="40000"/>
                </a:schemeClr>
              </a:solidFill>
              <a:latin typeface="Helvetica" panose="020B0604020202020204" pitchFamily="34" charset="0"/>
              <a:cs typeface="Helvetica" panose="020B0604020202020204" pitchFamily="34" charset="0"/>
            </a:endParaRPr>
          </a:p>
        </p:txBody>
      </p:sp>
      <p:sp>
        <p:nvSpPr>
          <p:cNvPr id="4" name="Rectángulo 3"/>
          <p:cNvSpPr/>
          <p:nvPr/>
        </p:nvSpPr>
        <p:spPr>
          <a:xfrm>
            <a:off x="0" y="973592"/>
            <a:ext cx="9144000" cy="1065676"/>
          </a:xfrm>
          <a:prstGeom prst="rect">
            <a:avLst/>
          </a:prstGeom>
        </p:spPr>
        <p:txBody>
          <a:bodyPr wrap="square">
            <a:spAutoFit/>
          </a:bodyPr>
          <a:lstStyle/>
          <a:p>
            <a:pPr>
              <a:lnSpc>
                <a:spcPct val="107000"/>
              </a:lnSpc>
            </a:pPr>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Un electrón se acelera hasta alcanzar una velocidad 0,80 c. Compara su energía cinética relativista con el valor dado por la mecánica de Newton. </a:t>
            </a:r>
          </a:p>
          <a:p>
            <a:pPr>
              <a:lnSpc>
                <a:spcPct val="107000"/>
              </a:lnSpc>
              <a:spcAft>
                <a:spcPts val="800"/>
              </a:spcAft>
            </a:pPr>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Datos:   masa en reposo del electrón, 9,1 · 10</a:t>
            </a:r>
            <a:r>
              <a:rPr lang="es-ES" sz="2000" b="1" baseline="30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–31</a:t>
            </a:r>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 kg; c = 3 · 10</a:t>
            </a:r>
            <a:r>
              <a:rPr lang="es-ES" sz="2000" b="1" baseline="30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8</a:t>
            </a:r>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 m/s.</a:t>
            </a:r>
            <a:endParaRPr lang="es-ES" sz="2000" b="1"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0" y="2051319"/>
            <a:ext cx="7056784" cy="421654"/>
          </a:xfrm>
          <a:prstGeom prst="rect">
            <a:avLst/>
          </a:prstGeom>
        </p:spPr>
        <p:txBody>
          <a:bodyPr wrap="square">
            <a:spAutoFit/>
          </a:bodyPr>
          <a:lstStyle/>
          <a:p>
            <a:pPr>
              <a:lnSpc>
                <a:spcPct val="107000"/>
              </a:lnSpc>
              <a:spcAft>
                <a:spcPts val="800"/>
              </a:spcAft>
            </a:pPr>
            <a:r>
              <a:rPr lang="es-ES" sz="2000" dirty="0">
                <a:latin typeface="Calibri" panose="020F0502020204030204" pitchFamily="34" charset="0"/>
                <a:ea typeface="Calibri" panose="020F0502020204030204" pitchFamily="34" charset="0"/>
                <a:cs typeface="Times New Roman" panose="02020603050405020304" pitchFamily="18" charset="0"/>
              </a:rPr>
              <a:t>Calculamos la masa relativista del electrón (masa en movimiento):</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p:cNvGraphicFramePr>
            <a:graphicFrameLocks noChangeAspect="1"/>
          </p:cNvGraphicFramePr>
          <p:nvPr>
            <p:extLst>
              <p:ext uri="{D42A27DB-BD31-4B8C-83A1-F6EECF244321}">
                <p14:modId xmlns:p14="http://schemas.microsoft.com/office/powerpoint/2010/main" val="1648541368"/>
              </p:ext>
            </p:extLst>
          </p:nvPr>
        </p:nvGraphicFramePr>
        <p:xfrm>
          <a:off x="677003" y="2449205"/>
          <a:ext cx="7867788" cy="958942"/>
        </p:xfrm>
        <a:graphic>
          <a:graphicData uri="http://schemas.openxmlformats.org/presentationml/2006/ole">
            <mc:AlternateContent xmlns:mc="http://schemas.openxmlformats.org/markup-compatibility/2006">
              <mc:Choice xmlns:v="urn:schemas-microsoft-com:vml" Requires="v">
                <p:oleObj name="Equation" r:id="rId2" imgW="6019560" imgH="736560" progId="Equation.DSMT4">
                  <p:embed/>
                </p:oleObj>
              </mc:Choice>
              <mc:Fallback>
                <p:oleObj name="Equation" r:id="rId2" imgW="6019560" imgH="736560" progId="Equation.DSMT4">
                  <p:embed/>
                  <p:pic>
                    <p:nvPicPr>
                      <p:cNvPr id="0" name=""/>
                      <p:cNvPicPr>
                        <a:picLocks noChangeAspect="1" noChangeArrowheads="1"/>
                      </p:cNvPicPr>
                      <p:nvPr/>
                    </p:nvPicPr>
                    <p:blipFill>
                      <a:blip r:embed="rId3"/>
                      <a:srcRect/>
                      <a:stretch>
                        <a:fillRect/>
                      </a:stretch>
                    </p:blipFill>
                    <p:spPr bwMode="auto">
                      <a:xfrm>
                        <a:off x="677003" y="2449205"/>
                        <a:ext cx="7867788" cy="958942"/>
                      </a:xfrm>
                      <a:prstGeom prst="rect">
                        <a:avLst/>
                      </a:prstGeom>
                      <a:noFill/>
                    </p:spPr>
                  </p:pic>
                </p:oleObj>
              </mc:Fallback>
            </mc:AlternateContent>
          </a:graphicData>
        </a:graphic>
      </p:graphicFrame>
      <p:graphicFrame>
        <p:nvGraphicFramePr>
          <p:cNvPr id="8" name="Objeto 7"/>
          <p:cNvGraphicFramePr>
            <a:graphicFrameLocks noChangeAspect="1"/>
          </p:cNvGraphicFramePr>
          <p:nvPr>
            <p:extLst>
              <p:ext uri="{D42A27DB-BD31-4B8C-83A1-F6EECF244321}">
                <p14:modId xmlns:p14="http://schemas.microsoft.com/office/powerpoint/2010/main" val="1207565104"/>
              </p:ext>
            </p:extLst>
          </p:nvPr>
        </p:nvGraphicFramePr>
        <p:xfrm>
          <a:off x="84609" y="3820429"/>
          <a:ext cx="8951887" cy="777134"/>
        </p:xfrm>
        <a:graphic>
          <a:graphicData uri="http://schemas.openxmlformats.org/presentationml/2006/ole">
            <mc:AlternateContent xmlns:mc="http://schemas.openxmlformats.org/markup-compatibility/2006">
              <mc:Choice xmlns:v="urn:schemas-microsoft-com:vml" Requires="v">
                <p:oleObj name="Equation" r:id="rId4" imgW="6527520" imgH="558720" progId="Equation.DSMT4">
                  <p:embed/>
                </p:oleObj>
              </mc:Choice>
              <mc:Fallback>
                <p:oleObj name="Equation" r:id="rId4" imgW="6527520" imgH="558720" progId="Equation.DSMT4">
                  <p:embed/>
                  <p:pic>
                    <p:nvPicPr>
                      <p:cNvPr id="0" name=""/>
                      <p:cNvPicPr>
                        <a:picLocks noChangeAspect="1" noChangeArrowheads="1"/>
                      </p:cNvPicPr>
                      <p:nvPr/>
                    </p:nvPicPr>
                    <p:blipFill>
                      <a:blip r:embed="rId5"/>
                      <a:srcRect/>
                      <a:stretch>
                        <a:fillRect/>
                      </a:stretch>
                    </p:blipFill>
                    <p:spPr bwMode="auto">
                      <a:xfrm>
                        <a:off x="84609" y="3820429"/>
                        <a:ext cx="8951887" cy="777134"/>
                      </a:xfrm>
                      <a:prstGeom prst="rect">
                        <a:avLst/>
                      </a:prstGeom>
                      <a:noFill/>
                    </p:spPr>
                  </p:pic>
                </p:oleObj>
              </mc:Fallback>
            </mc:AlternateContent>
          </a:graphicData>
        </a:graphic>
      </p:graphicFrame>
      <p:sp>
        <p:nvSpPr>
          <p:cNvPr id="9" name="Rectángulo 8"/>
          <p:cNvSpPr/>
          <p:nvPr/>
        </p:nvSpPr>
        <p:spPr>
          <a:xfrm>
            <a:off x="-17711" y="3433279"/>
            <a:ext cx="7056784" cy="421654"/>
          </a:xfrm>
          <a:prstGeom prst="rect">
            <a:avLst/>
          </a:prstGeom>
        </p:spPr>
        <p:txBody>
          <a:bodyPr wrap="square">
            <a:spAutoFit/>
          </a:bodyPr>
          <a:lstStyle/>
          <a:p>
            <a:pPr>
              <a:lnSpc>
                <a:spcPct val="107000"/>
              </a:lnSpc>
              <a:spcAft>
                <a:spcPts val="800"/>
              </a:spcAft>
            </a:pPr>
            <a:r>
              <a:rPr lang="es-ES" sz="2000" dirty="0">
                <a:latin typeface="Calibri" panose="020F0502020204030204" pitchFamily="34" charset="0"/>
                <a:ea typeface="Calibri" panose="020F0502020204030204" pitchFamily="34" charset="0"/>
                <a:cs typeface="Times New Roman" panose="02020603050405020304" pitchFamily="18" charset="0"/>
              </a:rPr>
              <a:t>Calculamos el valor de la energía cinética relativista del electrón:</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ángulo 9"/>
          <p:cNvSpPr/>
          <p:nvPr/>
        </p:nvSpPr>
        <p:spPr>
          <a:xfrm>
            <a:off x="-17711" y="4744341"/>
            <a:ext cx="8426365" cy="421654"/>
          </a:xfrm>
          <a:prstGeom prst="rect">
            <a:avLst/>
          </a:prstGeom>
        </p:spPr>
        <p:txBody>
          <a:bodyPr wrap="square">
            <a:spAutoFit/>
          </a:bodyPr>
          <a:lstStyle/>
          <a:p>
            <a:pPr>
              <a:lnSpc>
                <a:spcPct val="107000"/>
              </a:lnSpc>
              <a:spcAft>
                <a:spcPts val="800"/>
              </a:spcAft>
            </a:pPr>
            <a:r>
              <a:rPr lang="es-ES" sz="2000" dirty="0">
                <a:latin typeface="Calibri" panose="020F0502020204030204" pitchFamily="34" charset="0"/>
                <a:ea typeface="Calibri" panose="020F0502020204030204" pitchFamily="34" charset="0"/>
                <a:cs typeface="Times New Roman" panose="02020603050405020304" pitchFamily="18" charset="0"/>
              </a:rPr>
              <a:t>La energía cinética no relativista está determinada por la expresión clásica:</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Objeto 11"/>
          <p:cNvGraphicFramePr>
            <a:graphicFrameLocks noChangeAspect="1"/>
          </p:cNvGraphicFramePr>
          <p:nvPr>
            <p:extLst>
              <p:ext uri="{D42A27DB-BD31-4B8C-83A1-F6EECF244321}">
                <p14:modId xmlns:p14="http://schemas.microsoft.com/office/powerpoint/2010/main" val="2007175794"/>
              </p:ext>
            </p:extLst>
          </p:nvPr>
        </p:nvGraphicFramePr>
        <p:xfrm>
          <a:off x="148002" y="5146439"/>
          <a:ext cx="6653116" cy="1072420"/>
        </p:xfrm>
        <a:graphic>
          <a:graphicData uri="http://schemas.openxmlformats.org/presentationml/2006/ole">
            <mc:AlternateContent xmlns:mc="http://schemas.openxmlformats.org/markup-compatibility/2006">
              <mc:Choice xmlns:v="urn:schemas-microsoft-com:vml" Requires="v">
                <p:oleObj name="Equation" r:id="rId6" imgW="4914720" imgH="812520" progId="Equation.DSMT4">
                  <p:embed/>
                </p:oleObj>
              </mc:Choice>
              <mc:Fallback>
                <p:oleObj name="Equation" r:id="rId6" imgW="4914720" imgH="812520" progId="Equation.DSMT4">
                  <p:embed/>
                  <p:pic>
                    <p:nvPicPr>
                      <p:cNvPr id="0" name=""/>
                      <p:cNvPicPr>
                        <a:picLocks noChangeAspect="1" noChangeArrowheads="1"/>
                      </p:cNvPicPr>
                      <p:nvPr/>
                    </p:nvPicPr>
                    <p:blipFill>
                      <a:blip r:embed="rId7"/>
                      <a:srcRect/>
                      <a:stretch>
                        <a:fillRect/>
                      </a:stretch>
                    </p:blipFill>
                    <p:spPr bwMode="auto">
                      <a:xfrm>
                        <a:off x="148002" y="5146439"/>
                        <a:ext cx="6653116" cy="1072420"/>
                      </a:xfrm>
                      <a:prstGeom prst="rect">
                        <a:avLst/>
                      </a:prstGeom>
                      <a:noFill/>
                    </p:spPr>
                  </p:pic>
                </p:oleObj>
              </mc:Fallback>
            </mc:AlternateContent>
          </a:graphicData>
        </a:graphic>
      </p:graphicFrame>
    </p:spTree>
    <p:extLst>
      <p:ext uri="{BB962C8B-B14F-4D97-AF65-F5344CB8AC3E}">
        <p14:creationId xmlns:p14="http://schemas.microsoft.com/office/powerpoint/2010/main" val="6993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256" y="1038746"/>
            <a:ext cx="8856984" cy="707886"/>
          </a:xfrm>
          <a:prstGeom prst="rect">
            <a:avLst/>
          </a:prstGeom>
        </p:spPr>
        <p:txBody>
          <a:bodyPr wrap="square">
            <a:spAutoFit/>
          </a:bodyPr>
          <a:lstStyle/>
          <a:p>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¿Cuál es la masa de un electrón que se mueve con la velocidad de 2,0 · 10</a:t>
            </a:r>
            <a:r>
              <a:rPr lang="es-ES" sz="2000" b="1" baseline="30000"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8</a:t>
            </a:r>
            <a:r>
              <a:rPr lang="es-ES" sz="2000"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 m/s? ¿Cuál es su energía total? ¿Cuál es su energía cinética relativista?</a:t>
            </a:r>
            <a:endParaRPr lang="es-ES" sz="2000" b="1" dirty="0">
              <a:solidFill>
                <a:schemeClr val="accent6">
                  <a:lumMod val="75000"/>
                </a:schemeClr>
              </a:solidFill>
            </a:endParaRPr>
          </a:p>
        </p:txBody>
      </p:sp>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0190" y="681469"/>
            <a:ext cx="3096344" cy="369332"/>
          </a:xfrm>
          <a:prstGeom prst="rect">
            <a:avLst/>
          </a:prstGeom>
        </p:spPr>
        <p:txBody>
          <a:bodyPr wrap="square">
            <a:spAutoFit/>
          </a:bodyPr>
          <a:lstStyle/>
          <a:p>
            <a:pPr lvl="0"/>
            <a:r>
              <a:rPr lang="es-ES" b="1" u="sng" cap="all" dirty="0">
                <a:solidFill>
                  <a:schemeClr val="accent1">
                    <a:lumMod val="60000"/>
                    <a:lumOff val="40000"/>
                  </a:schemeClr>
                </a:solidFill>
                <a:latin typeface="Helvetica" panose="020B0604020202020204" pitchFamily="34" charset="0"/>
                <a:cs typeface="Helvetica" panose="020B0604020202020204" pitchFamily="34" charset="0"/>
              </a:rPr>
              <a:t>EJERCICIO RESUELTO</a:t>
            </a:r>
            <a:endParaRPr lang="es-ES" b="1" dirty="0">
              <a:solidFill>
                <a:schemeClr val="accent1">
                  <a:lumMod val="60000"/>
                  <a:lumOff val="40000"/>
                </a:schemeClr>
              </a:solidFill>
              <a:latin typeface="Helvetica" panose="020B0604020202020204" pitchFamily="34" charset="0"/>
              <a:cs typeface="Helvetica" panose="020B0604020202020204" pitchFamily="34" charset="0"/>
            </a:endParaRPr>
          </a:p>
        </p:txBody>
      </p:sp>
      <p:sp>
        <p:nvSpPr>
          <p:cNvPr id="5" name="Rectángulo 4"/>
          <p:cNvSpPr/>
          <p:nvPr/>
        </p:nvSpPr>
        <p:spPr>
          <a:xfrm>
            <a:off x="32484" y="1728504"/>
            <a:ext cx="6360972" cy="421654"/>
          </a:xfrm>
          <a:prstGeom prst="rect">
            <a:avLst/>
          </a:prstGeom>
        </p:spPr>
        <p:txBody>
          <a:bodyPr wrap="none">
            <a:spAutoFit/>
          </a:bodyPr>
          <a:lstStyle/>
          <a:p>
            <a:pPr>
              <a:lnSpc>
                <a:spcPct val="107000"/>
              </a:lnSpc>
              <a:spcAft>
                <a:spcPts val="800"/>
              </a:spcAft>
            </a:pPr>
            <a:r>
              <a:rPr lang="es-ES" sz="2000" dirty="0">
                <a:latin typeface="Calibri" panose="020F0502020204030204" pitchFamily="34" charset="0"/>
                <a:ea typeface="Calibri" panose="020F0502020204030204" pitchFamily="34" charset="0"/>
                <a:cs typeface="Times New Roman" panose="02020603050405020304" pitchFamily="18" charset="0"/>
              </a:rPr>
              <a:t>La masa del electrón en movimiento (masa relativista) vale:</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Objeto 5"/>
          <p:cNvGraphicFramePr>
            <a:graphicFrameLocks noChangeAspect="1"/>
          </p:cNvGraphicFramePr>
          <p:nvPr>
            <p:extLst>
              <p:ext uri="{D42A27DB-BD31-4B8C-83A1-F6EECF244321}">
                <p14:modId xmlns:p14="http://schemas.microsoft.com/office/powerpoint/2010/main" val="687054652"/>
              </p:ext>
            </p:extLst>
          </p:nvPr>
        </p:nvGraphicFramePr>
        <p:xfrm>
          <a:off x="188721" y="2239418"/>
          <a:ext cx="8479176" cy="1042053"/>
        </p:xfrm>
        <a:graphic>
          <a:graphicData uri="http://schemas.openxmlformats.org/presentationml/2006/ole">
            <mc:AlternateContent xmlns:mc="http://schemas.openxmlformats.org/markup-compatibility/2006">
              <mc:Choice xmlns:v="urn:schemas-microsoft-com:vml" Requires="v">
                <p:oleObj name="Equation" r:id="rId2" imgW="6286320" imgH="774360" progId="Equation.DSMT4">
                  <p:embed/>
                </p:oleObj>
              </mc:Choice>
              <mc:Fallback>
                <p:oleObj name="Equation" r:id="rId2" imgW="6286320" imgH="774360" progId="Equation.DSMT4">
                  <p:embed/>
                  <p:pic>
                    <p:nvPicPr>
                      <p:cNvPr id="0" name=""/>
                      <p:cNvPicPr>
                        <a:picLocks noChangeAspect="1" noChangeArrowheads="1"/>
                      </p:cNvPicPr>
                      <p:nvPr/>
                    </p:nvPicPr>
                    <p:blipFill>
                      <a:blip r:embed="rId3"/>
                      <a:srcRect/>
                      <a:stretch>
                        <a:fillRect/>
                      </a:stretch>
                    </p:blipFill>
                    <p:spPr bwMode="auto">
                      <a:xfrm>
                        <a:off x="188721" y="2239418"/>
                        <a:ext cx="8479176" cy="1042053"/>
                      </a:xfrm>
                      <a:prstGeom prst="rect">
                        <a:avLst/>
                      </a:prstGeom>
                      <a:noFill/>
                    </p:spPr>
                  </p:pic>
                </p:oleObj>
              </mc:Fallback>
            </mc:AlternateContent>
          </a:graphicData>
        </a:graphic>
      </p:graphicFrame>
      <p:sp>
        <p:nvSpPr>
          <p:cNvPr id="9" name="Rectángulo 8"/>
          <p:cNvSpPr/>
          <p:nvPr/>
        </p:nvSpPr>
        <p:spPr>
          <a:xfrm>
            <a:off x="179512" y="3348993"/>
            <a:ext cx="2651560" cy="400110"/>
          </a:xfrm>
          <a:prstGeom prst="rect">
            <a:avLst/>
          </a:prstGeom>
        </p:spPr>
        <p:txBody>
          <a:bodyPr wrap="none">
            <a:spAutoFit/>
          </a:bodyPr>
          <a:lstStyle/>
          <a:p>
            <a:r>
              <a:rPr lang="es-ES" sz="2000" dirty="0">
                <a:ea typeface="Calibri" panose="020F0502020204030204" pitchFamily="34" charset="0"/>
              </a:rPr>
              <a:t>Energía relativista total:</a:t>
            </a:r>
            <a:endParaRPr lang="es-ES" sz="2000" dirty="0"/>
          </a:p>
        </p:txBody>
      </p:sp>
      <p:graphicFrame>
        <p:nvGraphicFramePr>
          <p:cNvPr id="10" name="Objeto 9"/>
          <p:cNvGraphicFramePr>
            <a:graphicFrameLocks noChangeAspect="1"/>
          </p:cNvGraphicFramePr>
          <p:nvPr>
            <p:extLst>
              <p:ext uri="{D42A27DB-BD31-4B8C-83A1-F6EECF244321}">
                <p14:modId xmlns:p14="http://schemas.microsoft.com/office/powerpoint/2010/main" val="560385563"/>
              </p:ext>
            </p:extLst>
          </p:nvPr>
        </p:nvGraphicFramePr>
        <p:xfrm>
          <a:off x="263324" y="3899126"/>
          <a:ext cx="4956747" cy="453021"/>
        </p:xfrm>
        <a:graphic>
          <a:graphicData uri="http://schemas.openxmlformats.org/presentationml/2006/ole">
            <mc:AlternateContent xmlns:mc="http://schemas.openxmlformats.org/markup-compatibility/2006">
              <mc:Choice xmlns:v="urn:schemas-microsoft-com:vml" Requires="v">
                <p:oleObj name="Equation" r:id="rId4" imgW="3543120" imgH="330120" progId="Equation.DSMT4">
                  <p:embed/>
                </p:oleObj>
              </mc:Choice>
              <mc:Fallback>
                <p:oleObj name="Equation" r:id="rId4" imgW="3543120" imgH="330120" progId="Equation.DSMT4">
                  <p:embed/>
                  <p:pic>
                    <p:nvPicPr>
                      <p:cNvPr id="0" name=""/>
                      <p:cNvPicPr>
                        <a:picLocks noChangeAspect="1" noChangeArrowheads="1"/>
                      </p:cNvPicPr>
                      <p:nvPr/>
                    </p:nvPicPr>
                    <p:blipFill>
                      <a:blip r:embed="rId5"/>
                      <a:srcRect/>
                      <a:stretch>
                        <a:fillRect/>
                      </a:stretch>
                    </p:blipFill>
                    <p:spPr bwMode="auto">
                      <a:xfrm>
                        <a:off x="263324" y="3899126"/>
                        <a:ext cx="4956747" cy="453021"/>
                      </a:xfrm>
                      <a:prstGeom prst="rect">
                        <a:avLst/>
                      </a:prstGeom>
                      <a:noFill/>
                    </p:spPr>
                  </p:pic>
                </p:oleObj>
              </mc:Fallback>
            </mc:AlternateContent>
          </a:graphicData>
        </a:graphic>
      </p:graphicFrame>
      <p:sp>
        <p:nvSpPr>
          <p:cNvPr id="11" name="Rectángulo 10"/>
          <p:cNvSpPr/>
          <p:nvPr/>
        </p:nvSpPr>
        <p:spPr>
          <a:xfrm>
            <a:off x="214469" y="4520812"/>
            <a:ext cx="2972737" cy="421654"/>
          </a:xfrm>
          <a:prstGeom prst="rect">
            <a:avLst/>
          </a:prstGeom>
        </p:spPr>
        <p:txBody>
          <a:bodyPr wrap="none">
            <a:spAutoFit/>
          </a:bodyPr>
          <a:lstStyle/>
          <a:p>
            <a:pPr>
              <a:lnSpc>
                <a:spcPct val="107000"/>
              </a:lnSpc>
              <a:spcAft>
                <a:spcPts val="800"/>
              </a:spcAft>
            </a:pPr>
            <a:r>
              <a:rPr lang="es-ES" sz="2000" dirty="0">
                <a:latin typeface="Calibri" panose="020F0502020204030204" pitchFamily="34" charset="0"/>
                <a:ea typeface="Calibri" panose="020F0502020204030204" pitchFamily="34" charset="0"/>
                <a:cs typeface="Times New Roman" panose="02020603050405020304" pitchFamily="18" charset="0"/>
              </a:rPr>
              <a:t>Energía cinética relativista:</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Objeto 12"/>
          <p:cNvGraphicFramePr>
            <a:graphicFrameLocks noChangeAspect="1"/>
          </p:cNvGraphicFramePr>
          <p:nvPr>
            <p:extLst>
              <p:ext uri="{D42A27DB-BD31-4B8C-83A1-F6EECF244321}">
                <p14:modId xmlns:p14="http://schemas.microsoft.com/office/powerpoint/2010/main" val="3556476366"/>
              </p:ext>
            </p:extLst>
          </p:nvPr>
        </p:nvGraphicFramePr>
        <p:xfrm>
          <a:off x="214469" y="5003486"/>
          <a:ext cx="6756796" cy="886692"/>
        </p:xfrm>
        <a:graphic>
          <a:graphicData uri="http://schemas.openxmlformats.org/presentationml/2006/ole">
            <mc:AlternateContent xmlns:mc="http://schemas.openxmlformats.org/markup-compatibility/2006">
              <mc:Choice xmlns:v="urn:schemas-microsoft-com:vml" Requires="v">
                <p:oleObj name="Equation" r:id="rId6" imgW="4317840" imgH="558720" progId="Equation.DSMT4">
                  <p:embed/>
                </p:oleObj>
              </mc:Choice>
              <mc:Fallback>
                <p:oleObj name="Equation" r:id="rId6" imgW="4317840" imgH="558720" progId="Equation.DSMT4">
                  <p:embed/>
                  <p:pic>
                    <p:nvPicPr>
                      <p:cNvPr id="0" name=""/>
                      <p:cNvPicPr>
                        <a:picLocks noChangeAspect="1" noChangeArrowheads="1"/>
                      </p:cNvPicPr>
                      <p:nvPr/>
                    </p:nvPicPr>
                    <p:blipFill>
                      <a:blip r:embed="rId7"/>
                      <a:srcRect/>
                      <a:stretch>
                        <a:fillRect/>
                      </a:stretch>
                    </p:blipFill>
                    <p:spPr bwMode="auto">
                      <a:xfrm>
                        <a:off x="214469" y="5003486"/>
                        <a:ext cx="6756796" cy="886692"/>
                      </a:xfrm>
                      <a:prstGeom prst="rect">
                        <a:avLst/>
                      </a:prstGeom>
                      <a:noFill/>
                    </p:spPr>
                  </p:pic>
                </p:oleObj>
              </mc:Fallback>
            </mc:AlternateContent>
          </a:graphicData>
        </a:graphic>
      </p:graphicFrame>
    </p:spTree>
    <p:extLst>
      <p:ext uri="{BB962C8B-B14F-4D97-AF65-F5344CB8AC3E}">
        <p14:creationId xmlns:p14="http://schemas.microsoft.com/office/powerpoint/2010/main" val="123451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3" name="Rectángulo 2"/>
          <p:cNvSpPr/>
          <p:nvPr/>
        </p:nvSpPr>
        <p:spPr>
          <a:xfrm>
            <a:off x="-7899" y="836712"/>
            <a:ext cx="8856984" cy="5497274"/>
          </a:xfrm>
          <a:prstGeom prst="rect">
            <a:avLst/>
          </a:prstGeom>
        </p:spPr>
        <p:txBody>
          <a:bodyPr wrap="square">
            <a:spAutoFit/>
          </a:bodyPr>
          <a:lstStyle/>
          <a:p>
            <a:pPr marL="914400" indent="-571500" algn="just">
              <a:lnSpc>
                <a:spcPct val="107000"/>
              </a:lnSpc>
              <a:spcAft>
                <a:spcPts val="800"/>
              </a:spcAft>
              <a:tabLst>
                <a:tab pos="630555" algn="l"/>
              </a:tabLst>
            </a:pPr>
            <a:r>
              <a:rPr lang="es-ES" sz="2800" b="1" dirty="0">
                <a:solidFill>
                  <a:schemeClr val="tx2">
                    <a:lumMod val="60000"/>
                    <a:lumOff val="40000"/>
                  </a:schemeClr>
                </a:solidFill>
                <a:ea typeface="Calibri" panose="020F0502020204030204" pitchFamily="34" charset="0"/>
                <a:cs typeface="Times New Roman" panose="02020603050405020304" pitchFamily="18" charset="0"/>
              </a:rPr>
              <a:t>Consecuencias de la Teoría de la Relatividad:</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1.- Las leyes del movimiento establecidas por Newton son una aproximación de otras leyes reales más generales.</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2.- La noción de espacio, tomada aisladamente, carece de sentido, pues sólo tiene realidad el conjunto espacio-tiempo.</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3.- Ninguna velocidad puede exceder de la velocidad de la luz.</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4.- La energía está dotada de una especie de inercia y es equivalente a la materia.</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5.- Las dimensiones de los cuerpos varían con la velocidad de la que estén animados. Cuando la velocidad del cuerpo alcanza la de la luz desaparece la tercera dimensión, es decir, el cuerpo carece de espesor.</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6.- La masa de un cuerpo aumenta con la velocidad, haciéndose infinita al ser la velocidad igual a la velocidad de la luz.</a:t>
            </a:r>
          </a:p>
          <a:p>
            <a:pPr marL="1170305" indent="-450215" algn="just">
              <a:lnSpc>
                <a:spcPct val="107000"/>
              </a:lnSpc>
              <a:spcAft>
                <a:spcPts val="300"/>
              </a:spcAft>
              <a:tabLst>
                <a:tab pos="630555" algn="l"/>
              </a:tabLst>
            </a:pPr>
            <a:r>
              <a:rPr lang="es-ES" sz="2000" dirty="0">
                <a:ea typeface="Calibri" panose="020F0502020204030204" pitchFamily="34" charset="0"/>
                <a:cs typeface="Times New Roman" panose="02020603050405020304" pitchFamily="18" charset="0"/>
              </a:rPr>
              <a:t>7.- No existe tiempo general y absoluto sino tiempo local propio de cada Sistema de Referencia.</a:t>
            </a:r>
            <a:endParaRPr lang="es-ES"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0023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SISTEMAS DE REFERENCIA INERCIALES</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11" name="Shape 149"/>
          <p:cNvSpPr/>
          <p:nvPr/>
        </p:nvSpPr>
        <p:spPr>
          <a:xfrm>
            <a:off x="48661" y="726569"/>
            <a:ext cx="8915827" cy="1025922"/>
          </a:xfrm>
          <a:prstGeom prst="rect">
            <a:avLst/>
          </a:prstGeom>
          <a:ln w="12700">
            <a:miter lim="400000"/>
          </a:ln>
          <a:extLst>
            <a:ext uri="{C572A759-6A51-4108-AA02-DFA0A04FC94B}">
              <ma14:wrappingTextBoxFlag xmlns:lc="http://schemas.openxmlformats.org/drawingml/2006/lockedCanvas" xmlns="" xmlns:ma14="http://schemas.microsoft.com/office/mac/drawingml/2011/main"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pPr algn="just"/>
            <a:r>
              <a:rPr lang="es-ES" sz="2000" b="1" dirty="0">
                <a:solidFill>
                  <a:schemeClr val="accent1"/>
                </a:solidFill>
              </a:rPr>
              <a:t>Sistema de referencia inercial (MECÁNICA CLÁSICA): </a:t>
            </a:r>
            <a:r>
              <a:rPr lang="es-ES" sz="2000" dirty="0"/>
              <a:t>Un sistema de referencia se dice que es inercial cuando está en reposo o se mueve con velocidad constante, que a efectos físicos es lo mismo. </a:t>
            </a:r>
          </a:p>
        </p:txBody>
      </p:sp>
      <p:sp>
        <p:nvSpPr>
          <p:cNvPr id="12" name="Shape 153"/>
          <p:cNvSpPr/>
          <p:nvPr/>
        </p:nvSpPr>
        <p:spPr>
          <a:xfrm>
            <a:off x="48661" y="1719347"/>
            <a:ext cx="8966557" cy="1025922"/>
          </a:xfrm>
          <a:prstGeom prst="rect">
            <a:avLst/>
          </a:prstGeom>
          <a:ln w="12700">
            <a:miter lim="400000"/>
          </a:ln>
          <a:extLst>
            <a:ext uri="{C572A759-6A51-4108-AA02-DFA0A04FC94B}">
              <ma14:wrappingTextBoxFlag xmlns:ma14="http://schemas.microsoft.com/office/mac/drawingml/2011/main" xmlns="" val="1"/>
            </a:ext>
          </a:extLst>
        </p:spPr>
        <p:txBody>
          <a:bodyPr vert="horz" wrap="square" lIns="50800" tIns="50800" rIns="50800" bIns="50800" anchor="ctr">
            <a:spAutoFit/>
          </a:bodyPr>
          <a:lstStyle/>
          <a:p>
            <a:pPr algn="l" defTabSz="457200">
              <a:defRPr sz="2400">
                <a:latin typeface="Helvetica"/>
                <a:ea typeface="Helvetica"/>
                <a:cs typeface="Helvetica"/>
                <a:sym typeface="Helvetica"/>
              </a:defRPr>
            </a:pPr>
            <a:r>
              <a:rPr lang="es-ES" sz="2000" dirty="0"/>
              <a:t>L</a:t>
            </a:r>
            <a:r>
              <a:rPr sz="2000" dirty="0"/>
              <a:t>as </a:t>
            </a:r>
            <a:r>
              <a:rPr sz="2000" b="1" dirty="0" err="1">
                <a:solidFill>
                  <a:schemeClr val="accent1"/>
                </a:solidFill>
              </a:rPr>
              <a:t>transformaciones</a:t>
            </a:r>
            <a:r>
              <a:rPr sz="2000" b="1" dirty="0">
                <a:solidFill>
                  <a:schemeClr val="accent1"/>
                </a:solidFill>
              </a:rPr>
              <a:t> de Galileo</a:t>
            </a:r>
            <a:r>
              <a:rPr lang="es-ES" sz="2000" b="1" dirty="0">
                <a:solidFill>
                  <a:schemeClr val="accent1"/>
                </a:solidFill>
              </a:rPr>
              <a:t> </a:t>
            </a:r>
            <a:r>
              <a:rPr lang="es-ES" sz="2000" dirty="0"/>
              <a:t>son ecuaciones que se utilizan para hacer un cambio de un sistema de referencia inercial a otro. En ellas se tiene en cuenta el movimiento relativo de un sistema respecto al otro. </a:t>
            </a:r>
            <a:endParaRPr sz="2000" dirty="0"/>
          </a:p>
        </p:txBody>
      </p:sp>
      <p:pic>
        <p:nvPicPr>
          <p:cNvPr id="13" name="Captura de pantalla 2016-05-28 a las 13.05.18.png"/>
          <p:cNvPicPr>
            <a:picLocks noChangeAspect="1"/>
          </p:cNvPicPr>
          <p:nvPr/>
        </p:nvPicPr>
        <p:blipFill>
          <a:blip r:embed="rId2"/>
          <a:stretch>
            <a:fillRect/>
          </a:stretch>
        </p:blipFill>
        <p:spPr>
          <a:xfrm>
            <a:off x="5431317" y="2721124"/>
            <a:ext cx="3712683" cy="3300164"/>
          </a:xfrm>
          <a:prstGeom prst="rect">
            <a:avLst/>
          </a:prstGeom>
          <a:ln w="12700">
            <a:miter lim="400000"/>
          </a:ln>
        </p:spPr>
      </p:pic>
      <p:pic>
        <p:nvPicPr>
          <p:cNvPr id="14" name="Captura de pantalla 2016-05-28 a las 13.05.26.png"/>
          <p:cNvPicPr>
            <a:picLocks noChangeAspect="1"/>
          </p:cNvPicPr>
          <p:nvPr/>
        </p:nvPicPr>
        <p:blipFill>
          <a:blip r:embed="rId3"/>
          <a:stretch>
            <a:fillRect/>
          </a:stretch>
        </p:blipFill>
        <p:spPr>
          <a:xfrm>
            <a:off x="1417775" y="4221088"/>
            <a:ext cx="2389256" cy="2113573"/>
          </a:xfrm>
          <a:prstGeom prst="rect">
            <a:avLst/>
          </a:prstGeom>
          <a:ln w="12700">
            <a:miter lim="400000"/>
          </a:ln>
        </p:spPr>
      </p:pic>
      <p:sp>
        <p:nvSpPr>
          <p:cNvPr id="7" name="Rectángulo 6"/>
          <p:cNvSpPr/>
          <p:nvPr/>
        </p:nvSpPr>
        <p:spPr>
          <a:xfrm>
            <a:off x="-23129" y="2745269"/>
            <a:ext cx="5099186" cy="1015663"/>
          </a:xfrm>
          <a:prstGeom prst="rect">
            <a:avLst/>
          </a:prstGeom>
        </p:spPr>
        <p:txBody>
          <a:bodyPr wrap="square">
            <a:spAutoFit/>
          </a:bodyPr>
          <a:lstStyle/>
          <a:p>
            <a:r>
              <a:rPr lang="es-ES" sz="2000" dirty="0"/>
              <a:t>Supongamos que el sistema S‘ se aleja del sistema S a lo largo del eje x a velocidad constante v. </a:t>
            </a:r>
          </a:p>
        </p:txBody>
      </p:sp>
      <p:sp>
        <p:nvSpPr>
          <p:cNvPr id="2" name="Rectángulo 1"/>
          <p:cNvSpPr/>
          <p:nvPr/>
        </p:nvSpPr>
        <p:spPr>
          <a:xfrm>
            <a:off x="0" y="3760932"/>
            <a:ext cx="4572000" cy="646331"/>
          </a:xfrm>
          <a:prstGeom prst="rect">
            <a:avLst/>
          </a:prstGeom>
        </p:spPr>
        <p:txBody>
          <a:bodyPr>
            <a:spAutoFit/>
          </a:bodyPr>
          <a:lstStyle/>
          <a:p>
            <a:r>
              <a:rPr lang="es-ES" dirty="0"/>
              <a:t>La transformación que permite pasar de (</a:t>
            </a:r>
            <a:r>
              <a:rPr lang="es-ES" dirty="0" err="1"/>
              <a:t>x,y,z</a:t>
            </a:r>
            <a:r>
              <a:rPr lang="es-ES" dirty="0"/>
              <a:t>) a (</a:t>
            </a:r>
            <a:r>
              <a:rPr lang="es-ES" dirty="0" err="1"/>
              <a:t>x‘,y‘,z</a:t>
            </a:r>
            <a:r>
              <a:rPr lang="es-ES" dirty="0"/>
              <a:t>‘) es: </a:t>
            </a:r>
          </a:p>
        </p:txBody>
      </p:sp>
    </p:spTree>
    <p:extLst>
      <p:ext uri="{BB962C8B-B14F-4D97-AF65-F5344CB8AC3E}">
        <p14:creationId xmlns:p14="http://schemas.microsoft.com/office/powerpoint/2010/main" val="392148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0972" y="1628800"/>
            <a:ext cx="7857411" cy="369332"/>
          </a:xfrm>
          <a:prstGeom prst="rect">
            <a:avLst/>
          </a:prstGeom>
        </p:spPr>
        <p:txBody>
          <a:bodyPr wrap="square">
            <a:spAutoFit/>
          </a:bodyPr>
          <a:lstStyle/>
          <a:p>
            <a:r>
              <a:rPr lang="es-ES" dirty="0"/>
              <a:t>La </a:t>
            </a:r>
            <a:r>
              <a:rPr lang="es-ES" b="1" dirty="0">
                <a:solidFill>
                  <a:schemeClr val="accent1">
                    <a:lumMod val="60000"/>
                    <a:lumOff val="40000"/>
                  </a:schemeClr>
                </a:solidFill>
              </a:rPr>
              <a:t>distancia entre dos puntos </a:t>
            </a:r>
            <a:r>
              <a:rPr lang="es-ES" dirty="0"/>
              <a:t>es invariante en la Mecánica clásica</a:t>
            </a:r>
          </a:p>
        </p:txBody>
      </p:sp>
      <p:sp>
        <p:nvSpPr>
          <p:cNvPr id="4" name="Rectángulo 3"/>
          <p:cNvSpPr/>
          <p:nvPr/>
        </p:nvSpPr>
        <p:spPr>
          <a:xfrm>
            <a:off x="1403648" y="2060848"/>
            <a:ext cx="5760640" cy="369332"/>
          </a:xfrm>
          <a:prstGeom prst="rect">
            <a:avLst/>
          </a:prstGeom>
        </p:spPr>
        <p:txBody>
          <a:bodyPr wrap="square">
            <a:spAutoFit/>
          </a:bodyPr>
          <a:lstStyle/>
          <a:p>
            <a:r>
              <a:rPr lang="es-ES" dirty="0"/>
              <a:t>No depende del sistema desde el que observe la distancia.</a:t>
            </a:r>
          </a:p>
        </p:txBody>
      </p:sp>
      <p:sp>
        <p:nvSpPr>
          <p:cNvPr id="5" name="Rectángulo 4"/>
          <p:cNvSpPr/>
          <p:nvPr/>
        </p:nvSpPr>
        <p:spPr>
          <a:xfrm>
            <a:off x="200212" y="2564904"/>
            <a:ext cx="6532027" cy="369332"/>
          </a:xfrm>
          <a:prstGeom prst="rect">
            <a:avLst/>
          </a:prstGeom>
        </p:spPr>
        <p:txBody>
          <a:bodyPr wrap="square">
            <a:spAutoFit/>
          </a:bodyPr>
          <a:lstStyle/>
          <a:p>
            <a:r>
              <a:rPr lang="es-ES" dirty="0"/>
              <a:t>La </a:t>
            </a:r>
            <a:r>
              <a:rPr lang="es-ES" b="1" dirty="0">
                <a:solidFill>
                  <a:schemeClr val="accent1">
                    <a:lumMod val="60000"/>
                    <a:lumOff val="40000"/>
                  </a:schemeClr>
                </a:solidFill>
              </a:rPr>
              <a:t>velocidad</a:t>
            </a:r>
            <a:r>
              <a:rPr lang="es-ES" dirty="0"/>
              <a:t> no es invariante, depende del observador.</a:t>
            </a:r>
          </a:p>
        </p:txBody>
      </p:sp>
      <p:sp>
        <p:nvSpPr>
          <p:cNvPr id="6" name="Rectángulo 5"/>
          <p:cNvSpPr/>
          <p:nvPr/>
        </p:nvSpPr>
        <p:spPr>
          <a:xfrm>
            <a:off x="1403648" y="2996952"/>
            <a:ext cx="5961697" cy="369332"/>
          </a:xfrm>
          <a:prstGeom prst="rect">
            <a:avLst/>
          </a:prstGeom>
        </p:spPr>
        <p:txBody>
          <a:bodyPr wrap="none">
            <a:spAutoFit/>
          </a:bodyPr>
          <a:lstStyle/>
          <a:p>
            <a:r>
              <a:rPr lang="es-ES" dirty="0"/>
              <a:t>u’ = u – v, siendo v la velocidad relativa entre los observadores</a:t>
            </a:r>
          </a:p>
        </p:txBody>
      </p:sp>
      <p:sp>
        <p:nvSpPr>
          <p:cNvPr id="7" name="Rectángulo 6"/>
          <p:cNvSpPr/>
          <p:nvPr/>
        </p:nvSpPr>
        <p:spPr>
          <a:xfrm>
            <a:off x="200212" y="3501008"/>
            <a:ext cx="7684156" cy="369332"/>
          </a:xfrm>
          <a:prstGeom prst="rect">
            <a:avLst/>
          </a:prstGeom>
        </p:spPr>
        <p:txBody>
          <a:bodyPr wrap="square">
            <a:spAutoFit/>
          </a:bodyPr>
          <a:lstStyle/>
          <a:p>
            <a:r>
              <a:rPr lang="es-ES" dirty="0"/>
              <a:t>La </a:t>
            </a:r>
            <a:r>
              <a:rPr lang="es-ES" b="1" dirty="0">
                <a:solidFill>
                  <a:schemeClr val="accent1">
                    <a:lumMod val="60000"/>
                    <a:lumOff val="40000"/>
                  </a:schemeClr>
                </a:solidFill>
              </a:rPr>
              <a:t>aceleración</a:t>
            </a:r>
            <a:r>
              <a:rPr lang="es-ES" dirty="0"/>
              <a:t> es invariante, no depende del observador</a:t>
            </a:r>
          </a:p>
        </p:txBody>
      </p:sp>
      <p:sp>
        <p:nvSpPr>
          <p:cNvPr id="8" name="Rectángulo 7"/>
          <p:cNvSpPr/>
          <p:nvPr/>
        </p:nvSpPr>
        <p:spPr>
          <a:xfrm>
            <a:off x="107504" y="4149080"/>
            <a:ext cx="4490396" cy="461665"/>
          </a:xfrm>
          <a:prstGeom prst="rect">
            <a:avLst/>
          </a:prstGeom>
        </p:spPr>
        <p:txBody>
          <a:bodyPr wrap="none">
            <a:spAutoFit/>
          </a:bodyPr>
          <a:lstStyle/>
          <a:p>
            <a:r>
              <a:rPr lang="es-ES" sz="2400" b="1" dirty="0">
                <a:solidFill>
                  <a:schemeClr val="accent6">
                    <a:lumMod val="50000"/>
                  </a:schemeClr>
                </a:solidFill>
              </a:rPr>
              <a:t>Principio de relatividad de Galileo</a:t>
            </a:r>
          </a:p>
        </p:txBody>
      </p:sp>
      <p:sp>
        <p:nvSpPr>
          <p:cNvPr id="9" name="Rectángulo 8"/>
          <p:cNvSpPr/>
          <p:nvPr/>
        </p:nvSpPr>
        <p:spPr>
          <a:xfrm>
            <a:off x="107504" y="809076"/>
            <a:ext cx="7468132" cy="369332"/>
          </a:xfrm>
          <a:prstGeom prst="rect">
            <a:avLst/>
          </a:prstGeom>
        </p:spPr>
        <p:txBody>
          <a:bodyPr wrap="square">
            <a:spAutoFit/>
          </a:bodyPr>
          <a:lstStyle/>
          <a:p>
            <a:r>
              <a:rPr lang="es-ES" b="1" cap="all" dirty="0">
                <a:solidFill>
                  <a:schemeClr val="accent4">
                    <a:lumMod val="50000"/>
                  </a:schemeClr>
                </a:solidFill>
                <a:latin typeface="Helvetica" panose="020B0604020202020204" pitchFamily="34" charset="0"/>
                <a:cs typeface="Helvetica" panose="020B0604020202020204" pitchFamily="34" charset="0"/>
              </a:rPr>
              <a:t>Aplicaciones de las transformaciones de galileo</a:t>
            </a:r>
            <a:endParaRPr lang="es-ES" dirty="0">
              <a:solidFill>
                <a:schemeClr val="accent4">
                  <a:lumMod val="50000"/>
                </a:schemeClr>
              </a:solidFill>
            </a:endParaRPr>
          </a:p>
        </p:txBody>
      </p:sp>
      <p:sp>
        <p:nvSpPr>
          <p:cNvPr id="10"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SISTEMAS DE REFERENCIA INERCIALES</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11" name="Rectángulo 10"/>
          <p:cNvSpPr/>
          <p:nvPr/>
        </p:nvSpPr>
        <p:spPr>
          <a:xfrm>
            <a:off x="107504" y="1241124"/>
            <a:ext cx="3893886" cy="369332"/>
          </a:xfrm>
          <a:prstGeom prst="rect">
            <a:avLst/>
          </a:prstGeom>
        </p:spPr>
        <p:txBody>
          <a:bodyPr wrap="none">
            <a:spAutoFit/>
          </a:bodyPr>
          <a:lstStyle/>
          <a:p>
            <a:r>
              <a:rPr lang="es-ES" b="1" dirty="0">
                <a:solidFill>
                  <a:schemeClr val="accent6">
                    <a:lumMod val="50000"/>
                  </a:schemeClr>
                </a:solidFill>
              </a:rPr>
              <a:t>Entre sistemas de referencia inerciales:</a:t>
            </a:r>
          </a:p>
        </p:txBody>
      </p:sp>
      <p:sp>
        <p:nvSpPr>
          <p:cNvPr id="12" name="Rectángulo 11"/>
          <p:cNvSpPr/>
          <p:nvPr/>
        </p:nvSpPr>
        <p:spPr>
          <a:xfrm>
            <a:off x="107504" y="5085184"/>
            <a:ext cx="8818754" cy="923330"/>
          </a:xfrm>
          <a:prstGeom prst="rect">
            <a:avLst/>
          </a:prstGeom>
        </p:spPr>
        <p:txBody>
          <a:bodyPr wrap="square">
            <a:spAutoFit/>
          </a:bodyPr>
          <a:lstStyle/>
          <a:p>
            <a:r>
              <a:rPr lang="es-ES" dirty="0"/>
              <a:t>Las leyes físicas tienen la misma expresión matemática para dos observadores que se hallen con movimiento rectilíneo y uniforme uno respecto del otro. Toda ley debe expresar el mismo contenido en cualquier sistema de referencia. </a:t>
            </a:r>
          </a:p>
        </p:txBody>
      </p:sp>
      <p:sp>
        <p:nvSpPr>
          <p:cNvPr id="13" name="Rectángulo 12"/>
          <p:cNvSpPr/>
          <p:nvPr/>
        </p:nvSpPr>
        <p:spPr>
          <a:xfrm>
            <a:off x="107504" y="4725144"/>
            <a:ext cx="9001000" cy="369332"/>
          </a:xfrm>
          <a:prstGeom prst="rect">
            <a:avLst/>
          </a:prstGeom>
        </p:spPr>
        <p:txBody>
          <a:bodyPr wrap="square">
            <a:spAutoFit/>
          </a:bodyPr>
          <a:lstStyle/>
          <a:p>
            <a:r>
              <a:rPr lang="es-ES" dirty="0"/>
              <a:t>Las leyes físicas (de la mecánica) son las mismas en todos los sistemas de referencia inerciales. </a:t>
            </a:r>
          </a:p>
        </p:txBody>
      </p:sp>
    </p:spTree>
    <p:extLst>
      <p:ext uri="{BB962C8B-B14F-4D97-AF65-F5344CB8AC3E}">
        <p14:creationId xmlns:p14="http://schemas.microsoft.com/office/powerpoint/2010/main" val="2566155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2008" y="955320"/>
            <a:ext cx="8892480" cy="407035"/>
          </a:xfrm>
          <a:prstGeom prst="rect">
            <a:avLst/>
          </a:prstGeom>
        </p:spPr>
        <p:txBody>
          <a:bodyPr wrap="square">
            <a:spAutoFit/>
          </a:bodyPr>
          <a:lstStyle/>
          <a:p>
            <a:pPr marL="914400" indent="-571500" algn="just">
              <a:lnSpc>
                <a:spcPct val="107000"/>
              </a:lnSpc>
              <a:spcAft>
                <a:spcPts val="300"/>
              </a:spcAft>
              <a:tabLst>
                <a:tab pos="630555" algn="l"/>
              </a:tabLst>
            </a:pPr>
            <a:r>
              <a:rPr lang="es-ES" sz="2000" b="1" dirty="0">
                <a:solidFill>
                  <a:schemeClr val="accent1"/>
                </a:solidFill>
                <a:ea typeface="Calibri" panose="020F0502020204030204" pitchFamily="34" charset="0"/>
                <a:cs typeface="Times New Roman" panose="02020603050405020304" pitchFamily="18" charset="0"/>
              </a:rPr>
              <a:t>Postulados de Einstein:</a:t>
            </a:r>
          </a:p>
        </p:txBody>
      </p:sp>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800" b="1" cap="all" dirty="0">
                <a:latin typeface="Helvetica" panose="020B0604020202020204" pitchFamily="34" charset="0"/>
                <a:cs typeface="Helvetica" panose="020B0604020202020204" pitchFamily="34" charset="0"/>
              </a:rPr>
              <a:t> </a:t>
            </a: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016" y="3804934"/>
            <a:ext cx="9145016" cy="1655518"/>
          </a:xfrm>
          <a:prstGeom prst="rect">
            <a:avLst/>
          </a:prstGeom>
        </p:spPr>
        <p:txBody>
          <a:bodyPr wrap="square">
            <a:spAutoFit/>
          </a:bodyPr>
          <a:lstStyle/>
          <a:p>
            <a:pPr marL="1170305" indent="-450215" algn="just">
              <a:lnSpc>
                <a:spcPct val="107000"/>
              </a:lnSpc>
              <a:spcAft>
                <a:spcPts val="600"/>
              </a:spcAft>
              <a:tabLst>
                <a:tab pos="630555" algn="l"/>
              </a:tabLst>
            </a:pPr>
            <a:r>
              <a:rPr lang="es-ES" sz="2400" dirty="0">
                <a:ea typeface="Calibri" panose="020F0502020204030204" pitchFamily="34" charset="0"/>
                <a:cs typeface="Times New Roman" panose="02020603050405020304" pitchFamily="18" charset="0"/>
              </a:rPr>
              <a:t>2.- La velocidad de la luz es la misma para todos los sistemas inerciales (la velocidad de la luz es la misma cualesquiera que sean el movimiento del foco y del observador). </a:t>
            </a:r>
            <a:r>
              <a:rPr lang="es-ES" sz="2400" dirty="0">
                <a:solidFill>
                  <a:schemeClr val="accent1"/>
                </a:solidFill>
                <a:ea typeface="Calibri" panose="020F0502020204030204" pitchFamily="34" charset="0"/>
                <a:cs typeface="Times New Roman" panose="02020603050405020304" pitchFamily="18" charset="0"/>
              </a:rPr>
              <a:t>Es decir la velocidad de la luz en el vacío es un invariante.</a:t>
            </a:r>
          </a:p>
        </p:txBody>
      </p:sp>
      <p:sp>
        <p:nvSpPr>
          <p:cNvPr id="5" name="Rectángulo 4"/>
          <p:cNvSpPr/>
          <p:nvPr/>
        </p:nvSpPr>
        <p:spPr>
          <a:xfrm>
            <a:off x="107504" y="1624709"/>
            <a:ext cx="9036496" cy="1655518"/>
          </a:xfrm>
          <a:prstGeom prst="rect">
            <a:avLst/>
          </a:prstGeom>
        </p:spPr>
        <p:txBody>
          <a:bodyPr wrap="square">
            <a:spAutoFit/>
          </a:bodyPr>
          <a:lstStyle/>
          <a:p>
            <a:pPr marL="1170305" indent="-450215" algn="just">
              <a:lnSpc>
                <a:spcPct val="107000"/>
              </a:lnSpc>
              <a:spcAft>
                <a:spcPts val="600"/>
              </a:spcAft>
              <a:tabLst>
                <a:tab pos="630555" algn="l"/>
              </a:tabLst>
            </a:pPr>
            <a:r>
              <a:rPr lang="es-ES" sz="2400" dirty="0">
                <a:ea typeface="Calibri" panose="020F0502020204030204" pitchFamily="34" charset="0"/>
                <a:cs typeface="Times New Roman" panose="02020603050405020304" pitchFamily="18" charset="0"/>
              </a:rPr>
              <a:t>1.- Todas las leyes de la naturaleza deben ser las mismas para observadores inerciales, es decir, que se mueven con velocidad constante unos respecto a otros. Ello implica que no se puede detectar el movimiento absoluto.</a:t>
            </a:r>
          </a:p>
        </p:txBody>
      </p:sp>
    </p:spTree>
    <p:extLst>
      <p:ext uri="{BB962C8B-B14F-4D97-AF65-F5344CB8AC3E}">
        <p14:creationId xmlns:p14="http://schemas.microsoft.com/office/powerpoint/2010/main" val="211176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 y="1420093"/>
            <a:ext cx="9034164" cy="369332"/>
          </a:xfrm>
          <a:prstGeom prst="rect">
            <a:avLst/>
          </a:prstGeom>
        </p:spPr>
        <p:txBody>
          <a:bodyPr wrap="square">
            <a:spAutoFit/>
          </a:bodyPr>
          <a:lstStyle/>
          <a:p>
            <a:r>
              <a:rPr lang="es-ES" dirty="0"/>
              <a:t>Desarrolló unas ecuaciones denominadas como </a:t>
            </a:r>
            <a:r>
              <a:rPr lang="es-ES" b="1" dirty="0">
                <a:solidFill>
                  <a:schemeClr val="accent2"/>
                </a:solidFill>
              </a:rPr>
              <a:t>transformaciones de </a:t>
            </a:r>
            <a:r>
              <a:rPr lang="es-ES" b="1" dirty="0" err="1">
                <a:solidFill>
                  <a:schemeClr val="accent2"/>
                </a:solidFill>
              </a:rPr>
              <a:t>Lorentz</a:t>
            </a:r>
            <a:r>
              <a:rPr lang="es-ES" dirty="0"/>
              <a:t>.</a:t>
            </a:r>
          </a:p>
        </p:txBody>
      </p:sp>
      <p:graphicFrame>
        <p:nvGraphicFramePr>
          <p:cNvPr id="7" name="Objeto 6"/>
          <p:cNvGraphicFramePr>
            <a:graphicFrameLocks noChangeAspect="1"/>
          </p:cNvGraphicFramePr>
          <p:nvPr>
            <p:extLst>
              <p:ext uri="{D42A27DB-BD31-4B8C-83A1-F6EECF244321}">
                <p14:modId xmlns:p14="http://schemas.microsoft.com/office/powerpoint/2010/main" val="2588888015"/>
              </p:ext>
            </p:extLst>
          </p:nvPr>
        </p:nvGraphicFramePr>
        <p:xfrm>
          <a:off x="827584" y="3611014"/>
          <a:ext cx="1416013" cy="1062010"/>
        </p:xfrm>
        <a:graphic>
          <a:graphicData uri="http://schemas.openxmlformats.org/presentationml/2006/ole">
            <mc:AlternateContent xmlns:mc="http://schemas.openxmlformats.org/markup-compatibility/2006">
              <mc:Choice xmlns:v="urn:schemas-microsoft-com:vml" Requires="v">
                <p:oleObj name="Equation" r:id="rId2" imgW="876300" imgH="660400" progId="Equation.DSMT4">
                  <p:embed/>
                </p:oleObj>
              </mc:Choice>
              <mc:Fallback>
                <p:oleObj name="Equation" r:id="rId2" imgW="876300" imgH="6604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611014"/>
                        <a:ext cx="1416013" cy="1062010"/>
                      </a:xfrm>
                      <a:prstGeom prst="rect">
                        <a:avLst/>
                      </a:prstGeom>
                      <a:noFill/>
                    </p:spPr>
                  </p:pic>
                </p:oleObj>
              </mc:Fallback>
            </mc:AlternateContent>
          </a:graphicData>
        </a:graphic>
      </p:graphicFrame>
      <p:sp>
        <p:nvSpPr>
          <p:cNvPr id="8" name="Rectángulo 7"/>
          <p:cNvSpPr/>
          <p:nvPr/>
        </p:nvSpPr>
        <p:spPr>
          <a:xfrm>
            <a:off x="6012" y="2883824"/>
            <a:ext cx="3055516" cy="388696"/>
          </a:xfrm>
          <a:prstGeom prst="rect">
            <a:avLst/>
          </a:prstGeom>
        </p:spPr>
        <p:txBody>
          <a:bodyPr wrap="none">
            <a:spAutoFit/>
          </a:bodyPr>
          <a:lstStyle/>
          <a:p>
            <a:pPr algn="just">
              <a:lnSpc>
                <a:spcPct val="107000"/>
              </a:lnSpc>
              <a:spcAft>
                <a:spcPts val="200"/>
              </a:spcAft>
              <a:tabLst>
                <a:tab pos="971550" algn="l"/>
              </a:tabLst>
            </a:pPr>
            <a:r>
              <a:rPr lang="es-ES" dirty="0">
                <a:solidFill>
                  <a:srgbClr val="FF0000"/>
                </a:solidFill>
                <a:latin typeface="Tahoma" panose="020B0604030504040204" pitchFamily="34" charset="0"/>
                <a:ea typeface="Calibri" panose="020F0502020204030204" pitchFamily="34" charset="0"/>
                <a:cs typeface="Times New Roman" panose="02020603050405020304" pitchFamily="18" charset="0"/>
              </a:rPr>
              <a:t>Factor de </a:t>
            </a:r>
            <a:r>
              <a:rPr lang="es-ES" dirty="0" err="1">
                <a:solidFill>
                  <a:srgbClr val="FF0000"/>
                </a:solidFill>
                <a:latin typeface="Tahoma" panose="020B0604030504040204" pitchFamily="34" charset="0"/>
                <a:ea typeface="Calibri" panose="020F0502020204030204" pitchFamily="34" charset="0"/>
                <a:cs typeface="Times New Roman" panose="02020603050405020304" pitchFamily="18" charset="0"/>
              </a:rPr>
              <a:t>Lorentz</a:t>
            </a:r>
            <a:r>
              <a:rPr lang="es-ES" dirty="0">
                <a:solidFill>
                  <a:srgbClr val="FF0000"/>
                </a:solidFill>
                <a:latin typeface="Tahoma" panose="020B0604030504040204" pitchFamily="34" charset="0"/>
                <a:ea typeface="Calibri" panose="020F0502020204030204" pitchFamily="34" charset="0"/>
                <a:cs typeface="Times New Roman" panose="02020603050405020304" pitchFamily="18" charset="0"/>
              </a:rPr>
              <a:t> o factor </a:t>
            </a:r>
            <a:r>
              <a:rPr lang="es-ES" dirty="0">
                <a:solidFill>
                  <a:srgbClr val="FF0000"/>
                </a:solidFill>
                <a:latin typeface="Tahoma" panose="020B0604030504040204" pitchFamily="34" charset="0"/>
                <a:ea typeface="Calibri" panose="020F0502020204030204" pitchFamily="34" charset="0"/>
                <a:cs typeface="Tahoma" panose="020B0604030504040204" pitchFamily="34" charset="0"/>
                <a:sym typeface="Symbol" panose="05050102010706020507" pitchFamily="18" charset="2"/>
              </a:rPr>
              <a:t></a:t>
            </a:r>
            <a:r>
              <a:rPr lang="es-ES" dirty="0">
                <a:solidFill>
                  <a:srgbClr val="FF0000"/>
                </a:solidFill>
                <a:latin typeface="Tahoma" panose="020B0604030504040204" pitchFamily="34" charset="0"/>
                <a:ea typeface="Calibri" panose="020F0502020204030204" pitchFamily="34" charset="0"/>
                <a:cs typeface="Times New Roman" panose="02020603050405020304" pitchFamily="18" charset="0"/>
              </a:rPr>
              <a:t>:</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45" y="4994295"/>
            <a:ext cx="3334561" cy="1200329"/>
          </a:xfrm>
          <a:prstGeom prst="rect">
            <a:avLst/>
          </a:prstGeom>
        </p:spPr>
        <p:txBody>
          <a:bodyPr wrap="square">
            <a:spAutoFit/>
          </a:bodyPr>
          <a:lstStyle/>
          <a:p>
            <a:r>
              <a:rPr lang="es-ES" dirty="0">
                <a:solidFill>
                  <a:schemeClr val="accent5">
                    <a:lumMod val="75000"/>
                  </a:schemeClr>
                </a:solidFill>
              </a:rPr>
              <a:t>Cuando la v tiene un valor mucho más pequeño que la c, las ecuaciones coinciden con las clásicas</a:t>
            </a:r>
          </a:p>
        </p:txBody>
      </p:sp>
      <p:sp>
        <p:nvSpPr>
          <p:cNvPr id="6" name="Rectángulo 5"/>
          <p:cNvSpPr/>
          <p:nvPr/>
        </p:nvSpPr>
        <p:spPr>
          <a:xfrm>
            <a:off x="32696" y="611707"/>
            <a:ext cx="8968770" cy="923330"/>
          </a:xfrm>
          <a:prstGeom prst="rect">
            <a:avLst/>
          </a:prstGeom>
        </p:spPr>
        <p:txBody>
          <a:bodyPr wrap="square">
            <a:spAutoFit/>
          </a:bodyPr>
          <a:lstStyle/>
          <a:p>
            <a:r>
              <a:rPr lang="es-ES" dirty="0"/>
              <a:t>La aceptación de los postulados de Einstein hace que las transformaciones que nos permiten pasar de un sistema de referencia inercial a otro no sean las transformaciones de Galileo sino las transformaciones de </a:t>
            </a:r>
            <a:r>
              <a:rPr lang="es-ES" dirty="0" err="1"/>
              <a:t>Lorentz</a:t>
            </a:r>
            <a:r>
              <a:rPr lang="es-ES" dirty="0"/>
              <a:t>. </a:t>
            </a:r>
          </a:p>
        </p:txBody>
      </p:sp>
      <p:sp>
        <p:nvSpPr>
          <p:cNvPr id="10" name="Rectángulo 9"/>
          <p:cNvSpPr/>
          <p:nvPr/>
        </p:nvSpPr>
        <p:spPr>
          <a:xfrm>
            <a:off x="1135206" y="2187500"/>
            <a:ext cx="5995074" cy="369332"/>
          </a:xfrm>
          <a:prstGeom prst="rect">
            <a:avLst/>
          </a:prstGeom>
        </p:spPr>
        <p:txBody>
          <a:bodyPr wrap="square">
            <a:spAutoFit/>
          </a:bodyPr>
          <a:lstStyle/>
          <a:p>
            <a:r>
              <a:rPr lang="es-ES" dirty="0"/>
              <a:t>La transformación que permite pasar de (</a:t>
            </a:r>
            <a:r>
              <a:rPr lang="es-ES" dirty="0" err="1"/>
              <a:t>x,y,z,t</a:t>
            </a:r>
            <a:r>
              <a:rPr lang="es-ES" dirty="0"/>
              <a:t>) a (</a:t>
            </a:r>
            <a:r>
              <a:rPr lang="es-ES" dirty="0" err="1"/>
              <a:t>x‘,y‘,z‘,t</a:t>
            </a:r>
            <a:r>
              <a:rPr lang="es-ES" dirty="0"/>
              <a:t>‘) es: </a:t>
            </a:r>
          </a:p>
        </p:txBody>
      </p:sp>
      <p:pic>
        <p:nvPicPr>
          <p:cNvPr id="11" name="Captura de pantalla 2016-05-28 a las 13.05.18.png"/>
          <p:cNvPicPr>
            <a:picLocks noChangeAspect="1"/>
          </p:cNvPicPr>
          <p:nvPr/>
        </p:nvPicPr>
        <p:blipFill>
          <a:blip r:embed="rId4"/>
          <a:stretch>
            <a:fillRect/>
          </a:stretch>
        </p:blipFill>
        <p:spPr>
          <a:xfrm>
            <a:off x="3417597" y="2780928"/>
            <a:ext cx="3712683" cy="3300164"/>
          </a:xfrm>
          <a:prstGeom prst="rect">
            <a:avLst/>
          </a:prstGeom>
          <a:ln w="12700">
            <a:miter lim="400000"/>
          </a:ln>
        </p:spPr>
      </p:pic>
      <p:sp>
        <p:nvSpPr>
          <p:cNvPr id="2" name="Rectángulo 1"/>
          <p:cNvSpPr/>
          <p:nvPr/>
        </p:nvSpPr>
        <p:spPr>
          <a:xfrm>
            <a:off x="27145" y="1748044"/>
            <a:ext cx="9048929" cy="369332"/>
          </a:xfrm>
          <a:prstGeom prst="rect">
            <a:avLst/>
          </a:prstGeom>
        </p:spPr>
        <p:txBody>
          <a:bodyPr wrap="square">
            <a:spAutoFit/>
          </a:bodyPr>
          <a:lstStyle/>
          <a:p>
            <a:r>
              <a:rPr lang="es-ES" dirty="0"/>
              <a:t>Supongamos que el sistema S‘ se aleja del sistema S a lo largo del eje x a velocidad constante v. </a:t>
            </a:r>
          </a:p>
        </p:txBody>
      </p:sp>
      <p:pic>
        <p:nvPicPr>
          <p:cNvPr id="5" name="Captura de pantalla 2016-05-28 a las 13.27.35.png"/>
          <p:cNvPicPr>
            <a:picLocks noChangeAspect="1"/>
          </p:cNvPicPr>
          <p:nvPr/>
        </p:nvPicPr>
        <p:blipFill>
          <a:blip r:embed="rId5"/>
          <a:stretch>
            <a:fillRect/>
          </a:stretch>
        </p:blipFill>
        <p:spPr>
          <a:xfrm>
            <a:off x="7064170" y="2117376"/>
            <a:ext cx="2022871" cy="2031704"/>
          </a:xfrm>
          <a:prstGeom prst="rect">
            <a:avLst/>
          </a:prstGeom>
          <a:ln w="12700">
            <a:miter lim="400000"/>
          </a:ln>
        </p:spPr>
      </p:pic>
    </p:spTree>
    <p:extLst>
      <p:ext uri="{BB962C8B-B14F-4D97-AF65-F5344CB8AC3E}">
        <p14:creationId xmlns:p14="http://schemas.microsoft.com/office/powerpoint/2010/main" val="3928802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496" y="836712"/>
            <a:ext cx="9036496" cy="2050690"/>
          </a:xfrm>
          <a:prstGeom prst="rect">
            <a:avLst/>
          </a:prstGeom>
        </p:spPr>
        <p:txBody>
          <a:bodyPr wrap="square">
            <a:spAutoFit/>
          </a:bodyPr>
          <a:lstStyle/>
          <a:p>
            <a:pPr algn="just">
              <a:lnSpc>
                <a:spcPct val="107000"/>
              </a:lnSpc>
              <a:spcAft>
                <a:spcPts val="800"/>
              </a:spcAft>
            </a:pPr>
            <a:r>
              <a:rPr lang="es-ES" sz="2400" b="1" u="sng" dirty="0">
                <a:solidFill>
                  <a:schemeClr val="accent2"/>
                </a:solidFill>
                <a:ea typeface="Calibri" panose="020F0502020204030204" pitchFamily="34" charset="0"/>
                <a:cs typeface="Times New Roman" panose="02020603050405020304" pitchFamily="18" charset="0"/>
              </a:rPr>
              <a:t>DILATACIÓN DEL TIEMPO:</a:t>
            </a:r>
            <a:r>
              <a:rPr lang="es-ES" sz="2400" b="1" dirty="0">
                <a:solidFill>
                  <a:schemeClr val="accent2"/>
                </a:solidFill>
                <a:ea typeface="Calibri" panose="020F0502020204030204" pitchFamily="34" charset="0"/>
                <a:cs typeface="Times New Roman" panose="02020603050405020304" pitchFamily="18" charset="0"/>
              </a:rPr>
              <a:t> </a:t>
            </a:r>
            <a:r>
              <a:rPr lang="es-ES" sz="2400" dirty="0">
                <a:ea typeface="Calibri" panose="020F0502020204030204" pitchFamily="34" charset="0"/>
                <a:cs typeface="Times New Roman" panose="02020603050405020304" pitchFamily="18" charset="0"/>
              </a:rPr>
              <a:t>Todos los procesos físicos, químicos y biológicos se retardan cuando están en movimiento.</a:t>
            </a:r>
            <a:r>
              <a:rPr lang="es-ES" sz="2400" dirty="0">
                <a:solidFill>
                  <a:srgbClr val="FF0000"/>
                </a:solidFill>
                <a:ea typeface="Calibri" panose="020F0502020204030204" pitchFamily="34" charset="0"/>
                <a:cs typeface="Times New Roman" panose="02020603050405020304" pitchFamily="18" charset="0"/>
              </a:rPr>
              <a:t> </a:t>
            </a:r>
            <a:r>
              <a:rPr lang="es-ES" sz="2400" dirty="0">
                <a:ea typeface="Calibri" panose="020F0502020204030204" pitchFamily="34" charset="0"/>
                <a:cs typeface="Times New Roman" panose="02020603050405020304" pitchFamily="18" charset="0"/>
              </a:rPr>
              <a:t>Dos sucesos simultáneos transcurren en un intervalo de tiempo diferente para dos sistemas de referencia distintos. (Un reloj en movimiento camina más lentamente que un reloj idéntico estacionario).</a:t>
            </a:r>
          </a:p>
        </p:txBody>
      </p:sp>
      <p:sp>
        <p:nvSpPr>
          <p:cNvPr id="5"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3" name="Rectángulo 2"/>
          <p:cNvSpPr/>
          <p:nvPr/>
        </p:nvSpPr>
        <p:spPr>
          <a:xfrm>
            <a:off x="185360" y="5229200"/>
            <a:ext cx="8868883" cy="646331"/>
          </a:xfrm>
          <a:prstGeom prst="rect">
            <a:avLst/>
          </a:prstGeom>
        </p:spPr>
        <p:txBody>
          <a:bodyPr wrap="square">
            <a:spAutoFit/>
          </a:bodyPr>
          <a:lstStyle/>
          <a:p>
            <a:r>
              <a:rPr lang="es-ES" dirty="0">
                <a:ea typeface="Calibri" panose="020F0502020204030204" pitchFamily="34" charset="0"/>
                <a:cs typeface="Times New Roman" panose="02020603050405020304" pitchFamily="18" charset="0"/>
              </a:rPr>
              <a:t>La teoría de la relatividad especial justifica la distinta rapidez con la que transcurre el tiempo en sistemas de referencia que se encuentran en movimiento relativo.</a:t>
            </a:r>
            <a:endParaRPr lang="es-ES" dirty="0"/>
          </a:p>
        </p:txBody>
      </p:sp>
      <mc:AlternateContent xmlns:mc="http://schemas.openxmlformats.org/markup-compatibility/2006">
        <mc:Choice xmlns:a14="http://schemas.microsoft.com/office/drawing/2010/main" Requires="a14">
          <p:sp>
            <p:nvSpPr>
              <p:cNvPr id="7" name="Rectángulo 6"/>
              <p:cNvSpPr/>
              <p:nvPr/>
            </p:nvSpPr>
            <p:spPr>
              <a:xfrm>
                <a:off x="53244" y="2880493"/>
                <a:ext cx="9000999" cy="2254913"/>
              </a:xfrm>
              <a:prstGeom prst="rect">
                <a:avLst/>
              </a:prstGeom>
            </p:spPr>
            <p:txBody>
              <a:bodyPr wrap="square">
                <a:spAutoFit/>
              </a:bodyPr>
              <a:lstStyle/>
              <a:p>
                <a:pPr lvl="0" algn="just">
                  <a:lnSpc>
                    <a:spcPct val="107000"/>
                  </a:lnSpc>
                  <a:spcAft>
                    <a:spcPts val="800"/>
                  </a:spcAft>
                </a:pPr>
                <a:r>
                  <a:rPr lang="es-ES" sz="2400" dirty="0">
                    <a:solidFill>
                      <a:schemeClr val="accent5">
                        <a:lumMod val="75000"/>
                      </a:schemeClr>
                    </a:solidFill>
                    <a:ea typeface="Calibri" panose="020F0502020204030204" pitchFamily="34" charset="0"/>
                    <a:cs typeface="Times New Roman" panose="02020603050405020304" pitchFamily="18" charset="0"/>
                  </a:rPr>
                  <a:t>Si el sistema de referencia está en movimiento el intervalo de tiempo transcurrido  es menor que el intervalo de tiempo t transcurrido si el sistema de referencia está en reposo.</a:t>
                </a:r>
              </a:p>
              <a:p>
                <a:pPr lvl="0" algn="just">
                  <a:lnSpc>
                    <a:spcPct val="107000"/>
                  </a:lnSpc>
                  <a:spcAft>
                    <a:spcPts val="800"/>
                  </a:spcAft>
                </a:pPr>
                <a14:m>
                  <m:oMathPara xmlns:m="http://schemas.openxmlformats.org/officeDocument/2006/math">
                    <m:oMathParaPr>
                      <m:jc m:val="centerGroup"/>
                    </m:oMathParaPr>
                    <m:oMath xmlns:m="http://schemas.openxmlformats.org/officeDocument/2006/math">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libri" panose="020F0502020204030204" pitchFamily="34" charset="0"/>
                          <a:cs typeface="Times New Roman" panose="02020603050405020304" pitchFamily="18" charset="0"/>
                        </a:rPr>
                        <m:t>𝑡</m:t>
                      </m:r>
                      <m:r>
                        <a:rPr lang="es-ES" sz="2400" b="0" i="1" smtClean="0">
                          <a:solidFill>
                            <a:schemeClr val="accent5">
                              <a:lumMod val="75000"/>
                            </a:schemeClr>
                          </a:solidFill>
                          <a:latin typeface="Cambria Math" panose="02040503050406030204" pitchFamily="18" charset="0"/>
                          <a:ea typeface="Calibri" panose="020F0502020204030204" pitchFamily="34"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𝛾</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𝑡</m:t>
                          </m:r>
                        </m:e>
                        <m:sub>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0</m:t>
                          </m:r>
                        </m:sub>
                      </m:sSub>
                    </m:oMath>
                  </m:oMathPara>
                </a14:m>
                <a:endParaRPr lang="es-ES" sz="2400" dirty="0">
                  <a:solidFill>
                    <a:schemeClr val="accent5">
                      <a:lumMod val="75000"/>
                    </a:schemeClr>
                  </a:solidFill>
                  <a:ea typeface="Calibri" panose="020F0502020204030204" pitchFamily="34" charset="0"/>
                  <a:cs typeface="Times New Roman" panose="02020603050405020304" pitchFamily="18" charset="0"/>
                </a:endParaRPr>
              </a:p>
              <a:p>
                <a:pPr lvl="0" algn="just">
                  <a:lnSpc>
                    <a:spcPct val="107000"/>
                  </a:lnSpc>
                  <a:spcAft>
                    <a:spcPts val="800"/>
                  </a:spcAft>
                </a:pPr>
                <a14:m>
                  <m:oMath xmlns:m="http://schemas.openxmlformats.org/officeDocument/2006/math">
                    <m:sSub>
                      <m:sSubPr>
                        <m:ctrlP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𝑡</m:t>
                        </m:r>
                      </m:e>
                      <m:sub>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0</m:t>
                        </m:r>
                      </m:sub>
                    </m:sSub>
                  </m:oMath>
                </a14:m>
                <a:r>
                  <a:rPr lang="es-ES" sz="2400" dirty="0">
                    <a:solidFill>
                      <a:schemeClr val="accent5">
                        <a:lumMod val="75000"/>
                      </a:schemeClr>
                    </a:solidFill>
                    <a:ea typeface="Calibri" panose="020F0502020204030204" pitchFamily="34" charset="0"/>
                    <a:cs typeface="Times New Roman" panose="02020603050405020304" pitchFamily="18" charset="0"/>
                  </a:rPr>
                  <a:t> es el tiempo propio</a:t>
                </a:r>
              </a:p>
            </p:txBody>
          </p:sp>
        </mc:Choice>
        <mc:Fallback>
          <p:sp>
            <p:nvSpPr>
              <p:cNvPr id="7" name="Rectángulo 6"/>
              <p:cNvSpPr>
                <a:spLocks noRot="1" noChangeAspect="1" noMove="1" noResize="1" noEditPoints="1" noAdjustHandles="1" noChangeArrowheads="1" noChangeShapeType="1" noTextEdit="1"/>
              </p:cNvSpPr>
              <p:nvPr/>
            </p:nvSpPr>
            <p:spPr>
              <a:xfrm>
                <a:off x="53244" y="2880493"/>
                <a:ext cx="9000999" cy="2254913"/>
              </a:xfrm>
              <a:prstGeom prst="rect">
                <a:avLst/>
              </a:prstGeom>
              <a:blipFill>
                <a:blip r:embed="rId2"/>
                <a:stretch>
                  <a:fillRect l="-1128" t="-1685" r="-1128" b="-5056"/>
                </a:stretch>
              </a:blipFill>
            </p:spPr>
            <p:txBody>
              <a:bodyPr/>
              <a:lstStyle/>
              <a:p>
                <a:r>
                  <a:rPr lang="es-ES">
                    <a:noFill/>
                  </a:rPr>
                  <a:t> </a:t>
                </a:r>
              </a:p>
            </p:txBody>
          </p:sp>
        </mc:Fallback>
      </mc:AlternateContent>
    </p:spTree>
    <p:extLst>
      <p:ext uri="{BB962C8B-B14F-4D97-AF65-F5344CB8AC3E}">
        <p14:creationId xmlns:p14="http://schemas.microsoft.com/office/powerpoint/2010/main" val="3716773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1231" y="750714"/>
            <a:ext cx="9001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s-ES" altLang="es-ES" sz="2400" b="1" i="0" u="sng" strike="noStrike" cap="none" normalizeH="0" baseline="0" dirty="0">
                <a:ln>
                  <a:noFill/>
                </a:ln>
                <a:solidFill>
                  <a:schemeClr val="accent2"/>
                </a:solidFill>
                <a:effectLst/>
                <a:ea typeface="Calibri" panose="020F0502020204030204" pitchFamily="34" charset="0"/>
                <a:cs typeface="Tahoma" panose="020B0604030504040204" pitchFamily="34" charset="0"/>
              </a:rPr>
              <a:t>CONTRACCIÓN DE LA LONGITUD</a:t>
            </a:r>
            <a:r>
              <a:rPr kumimoji="0" lang="es-ES" altLang="es-ES" sz="2400" b="1" i="0" u="none" strike="noStrike" cap="none" normalizeH="0" baseline="0" dirty="0">
                <a:ln>
                  <a:noFill/>
                </a:ln>
                <a:solidFill>
                  <a:schemeClr val="accent2"/>
                </a:solidFill>
                <a:effectLst/>
                <a:ea typeface="Calibri" panose="020F0502020204030204" pitchFamily="34" charset="0"/>
                <a:cs typeface="Tahoma" panose="020B0604030504040204" pitchFamily="34" charset="0"/>
              </a:rPr>
              <a:t>: </a:t>
            </a:r>
            <a:r>
              <a:rPr kumimoji="0" lang="es-ES" altLang="es-ES" sz="2400" b="1" i="0" u="none" strike="noStrike" cap="none" normalizeH="0" baseline="0" dirty="0">
                <a:ln>
                  <a:noFill/>
                </a:ln>
                <a:effectLst/>
                <a:ea typeface="Calibri" panose="020F0502020204030204" pitchFamily="34" charset="0"/>
                <a:cs typeface="Tahoma" panose="020B0604030504040204" pitchFamily="34" charset="0"/>
              </a:rPr>
              <a:t>La longitud de un objeto depende de su estado de movimiento respecto del observador</a:t>
            </a:r>
            <a:r>
              <a:rPr kumimoji="0" lang="es-ES" altLang="es-ES" sz="2400" b="1" i="0" u="none" strike="noStrike" cap="none" normalizeH="0" dirty="0">
                <a:ln>
                  <a:noFill/>
                </a:ln>
                <a:effectLst/>
                <a:ea typeface="Calibri" panose="020F0502020204030204" pitchFamily="34" charset="0"/>
                <a:cs typeface="Tahoma" panose="020B0604030504040204" pitchFamily="34" charset="0"/>
              </a:rPr>
              <a:t> que efectúa la medida.</a:t>
            </a:r>
            <a:r>
              <a:rPr kumimoji="0" lang="es-ES" altLang="es-ES" sz="2400" b="0" i="0" u="none" strike="noStrike" cap="none" normalizeH="0" baseline="0" dirty="0">
                <a:ln>
                  <a:noFill/>
                </a:ln>
                <a:solidFill>
                  <a:schemeClr val="tx1"/>
                </a:solidFill>
                <a:effectLst/>
                <a:ea typeface="Calibri" panose="020F0502020204030204" pitchFamily="34" charset="0"/>
                <a:cs typeface="Tahoma" panose="020B0604030504040204" pitchFamily="34" charset="0"/>
              </a:rPr>
              <a:t> </a:t>
            </a:r>
          </a:p>
        </p:txBody>
      </p:sp>
      <p:sp>
        <p:nvSpPr>
          <p:cNvPr id="7"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mc:AlternateContent xmlns:mc="http://schemas.openxmlformats.org/markup-compatibility/2006">
        <mc:Choice xmlns:a14="http://schemas.microsoft.com/office/drawing/2010/main" Requires="a14">
          <p:sp>
            <p:nvSpPr>
              <p:cNvPr id="2" name="Rectángulo 1"/>
              <p:cNvSpPr/>
              <p:nvPr/>
            </p:nvSpPr>
            <p:spPr>
              <a:xfrm>
                <a:off x="71500" y="3524815"/>
                <a:ext cx="9001000" cy="2492990"/>
              </a:xfrm>
              <a:prstGeom prst="rect">
                <a:avLst/>
              </a:prstGeom>
            </p:spPr>
            <p:txBody>
              <a:bodyPr wrap="square">
                <a:spAutoFit/>
              </a:bodyPr>
              <a:lstStyle/>
              <a:p>
                <a:pPr lvl="0" eaLnBrk="0" fontAlgn="base" hangingPunct="0">
                  <a:spcBef>
                    <a:spcPct val="0"/>
                  </a:spcBef>
                  <a:spcAft>
                    <a:spcPct val="0"/>
                  </a:spcAft>
                </a:pPr>
                <a:r>
                  <a:rPr lang="es-ES" altLang="es-ES" sz="2400" dirty="0">
                    <a:solidFill>
                      <a:prstClr val="black"/>
                    </a:solidFill>
                    <a:ea typeface="Calibri" panose="020F0502020204030204" pitchFamily="34" charset="0"/>
                    <a:cs typeface="Tahoma" panose="020B0604030504040204" pitchFamily="34" charset="0"/>
                  </a:rPr>
                  <a:t>La longitud ℓ </a:t>
                </a:r>
                <a:r>
                  <a:rPr lang="es-ES" sz="2400" dirty="0">
                    <a:solidFill>
                      <a:prstClr val="black"/>
                    </a:solidFill>
                  </a:rPr>
                  <a:t>de un objeto medida en un sistema de referencia respecto del cual el objeto está en movimiento es menor que la longitud propia del objeto ℓ</a:t>
                </a:r>
                <a:r>
                  <a:rPr lang="es-ES" sz="2400" baseline="-25000" dirty="0">
                    <a:solidFill>
                      <a:prstClr val="black"/>
                    </a:solidFill>
                  </a:rPr>
                  <a:t>0</a:t>
                </a:r>
                <a:r>
                  <a:rPr lang="es-ES" sz="2400" dirty="0">
                    <a:solidFill>
                      <a:prstClr val="black"/>
                    </a:solidFill>
                  </a:rPr>
                  <a:t>.</a:t>
                </a:r>
              </a:p>
              <a:p>
                <a:pP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𝑙</m:t>
                          </m:r>
                        </m:e>
                        <m:sub>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0</m:t>
                          </m:r>
                        </m:sub>
                      </m:sSub>
                      <m:r>
                        <a:rPr lang="es-ES" sz="2400" b="0" i="1" smtClean="0">
                          <a:solidFill>
                            <a:schemeClr val="accent5">
                              <a:lumMod val="75000"/>
                            </a:schemeClr>
                          </a:solidFill>
                          <a:latin typeface="Cambria Math" panose="02040503050406030204" pitchFamily="18" charset="0"/>
                          <a:ea typeface="Calibri" panose="020F0502020204030204" pitchFamily="34"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𝛾</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s-ES" sz="2400" b="0" i="1" smtClean="0">
                          <a:solidFill>
                            <a:schemeClr val="accent5">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𝑙</m:t>
                      </m:r>
                    </m:oMath>
                  </m:oMathPara>
                </a14:m>
                <a:endParaRPr lang="es-ES" altLang="es-ES" sz="2400" dirty="0">
                  <a:solidFill>
                    <a:prstClr val="black"/>
                  </a:solidFill>
                </a:endParaRPr>
              </a:p>
              <a:p>
                <a:pPr eaLnBrk="0" fontAlgn="base" hangingPunct="0">
                  <a:spcBef>
                    <a:spcPct val="0"/>
                  </a:spcBef>
                  <a:spcAft>
                    <a:spcPct val="0"/>
                  </a:spcAft>
                </a:pPr>
                <a:endParaRPr lang="es-ES" altLang="es-ES" sz="2400" dirty="0">
                  <a:solidFill>
                    <a:prstClr val="black"/>
                  </a:solidFill>
                </a:endParaRPr>
              </a:p>
              <a:p>
                <a:pPr eaLnBrk="0" fontAlgn="base" hangingPunct="0">
                  <a:spcBef>
                    <a:spcPct val="0"/>
                  </a:spcBef>
                  <a:spcAft>
                    <a:spcPct val="0"/>
                  </a:spcAft>
                </a:pPr>
                <a:r>
                  <a:rPr lang="es-ES" dirty="0"/>
                  <a:t>ℓ</a:t>
                </a:r>
                <a:r>
                  <a:rPr lang="es-ES" baseline="-25000" dirty="0"/>
                  <a:t>0</a:t>
                </a:r>
                <a:r>
                  <a:rPr lang="es-ES" dirty="0"/>
                  <a:t>: LONGITUD PROPIA DE UN OBJETO. Longitud del objeto medida por un observador en el sistema de referencia con respecto al cual el objeto se encuentra en reposo</a:t>
                </a:r>
                <a:endParaRPr lang="es-ES" altLang="es-ES" dirty="0">
                  <a:solidFill>
                    <a:prstClr val="black"/>
                  </a:solidFill>
                </a:endParaRPr>
              </a:p>
            </p:txBody>
          </p:sp>
        </mc:Choice>
        <mc:Fallback>
          <p:sp>
            <p:nvSpPr>
              <p:cNvPr id="2" name="Rectángulo 1"/>
              <p:cNvSpPr>
                <a:spLocks noRot="1" noChangeAspect="1" noMove="1" noResize="1" noEditPoints="1" noAdjustHandles="1" noChangeArrowheads="1" noChangeShapeType="1" noTextEdit="1"/>
              </p:cNvSpPr>
              <p:nvPr/>
            </p:nvSpPr>
            <p:spPr>
              <a:xfrm>
                <a:off x="71500" y="3524815"/>
                <a:ext cx="9001000" cy="2492990"/>
              </a:xfrm>
              <a:prstGeom prst="rect">
                <a:avLst/>
              </a:prstGeom>
              <a:blipFill>
                <a:blip r:embed="rId2"/>
                <a:stretch>
                  <a:fillRect l="-986" t="-2030" b="-3046"/>
                </a:stretch>
              </a:blipFill>
            </p:spPr>
            <p:txBody>
              <a:bodyPr/>
              <a:lstStyle/>
              <a:p>
                <a:r>
                  <a:rPr lang="es-ES">
                    <a:noFill/>
                  </a:rPr>
                  <a:t> </a:t>
                </a:r>
              </a:p>
            </p:txBody>
          </p:sp>
        </mc:Fallback>
      </mc:AlternateContent>
      <p:sp>
        <p:nvSpPr>
          <p:cNvPr id="3" name="Rectángulo 2"/>
          <p:cNvSpPr/>
          <p:nvPr/>
        </p:nvSpPr>
        <p:spPr>
          <a:xfrm>
            <a:off x="61231" y="1931348"/>
            <a:ext cx="9001000" cy="1569660"/>
          </a:xfrm>
          <a:prstGeom prst="rect">
            <a:avLst/>
          </a:prstGeom>
        </p:spPr>
        <p:txBody>
          <a:bodyPr wrap="square">
            <a:spAutoFit/>
          </a:bodyPr>
          <a:lstStyle/>
          <a:p>
            <a:r>
              <a:rPr lang="es-ES" altLang="es-ES" sz="2400" dirty="0">
                <a:solidFill>
                  <a:prstClr val="black"/>
                </a:solidFill>
                <a:ea typeface="Calibri" panose="020F0502020204030204" pitchFamily="34" charset="0"/>
                <a:cs typeface="Tahoma" panose="020B0604030504040204" pitchFamily="34" charset="0"/>
              </a:rPr>
              <a:t>Cuando la longitud de un objeto es medida por dos observadores diferentes, esta longitud es menor para el observador con respecto al cual el objeto está en movimiento que para el observador con respecto al cual el objeto está en reposo .</a:t>
            </a:r>
            <a:endParaRPr lang="es-ES" dirty="0"/>
          </a:p>
        </p:txBody>
      </p:sp>
    </p:spTree>
    <p:extLst>
      <p:ext uri="{BB962C8B-B14F-4D97-AF65-F5344CB8AC3E}">
        <p14:creationId xmlns:p14="http://schemas.microsoft.com/office/powerpoint/2010/main" val="2946965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4382" y="857250"/>
            <a:ext cx="2686050" cy="108585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4382" y="2055896"/>
            <a:ext cx="2686050" cy="1085850"/>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4382" y="3323723"/>
            <a:ext cx="2686050" cy="1085850"/>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6136" y="4678781"/>
            <a:ext cx="2686050" cy="1085850"/>
          </a:xfrm>
          <a:prstGeom prst="rect">
            <a:avLst/>
          </a:prstGeom>
        </p:spPr>
      </p:pic>
      <p:sp>
        <p:nvSpPr>
          <p:cNvPr id="7" name="Rectángulo 6"/>
          <p:cNvSpPr/>
          <p:nvPr/>
        </p:nvSpPr>
        <p:spPr>
          <a:xfrm>
            <a:off x="439280" y="1230898"/>
            <a:ext cx="5087996" cy="338554"/>
          </a:xfrm>
          <a:prstGeom prst="rect">
            <a:avLst/>
          </a:prstGeom>
        </p:spPr>
        <p:txBody>
          <a:bodyPr wrap="none">
            <a:spAutoFit/>
          </a:bodyPr>
          <a:lstStyle/>
          <a:p>
            <a:r>
              <a:rPr lang="es-ES" sz="1600" dirty="0"/>
              <a:t>Nave espacial  moviéndose al 10 % de la velocidad de la luz</a:t>
            </a:r>
          </a:p>
        </p:txBody>
      </p:sp>
      <p:sp>
        <p:nvSpPr>
          <p:cNvPr id="8" name="Rectángulo 7"/>
          <p:cNvSpPr/>
          <p:nvPr/>
        </p:nvSpPr>
        <p:spPr>
          <a:xfrm>
            <a:off x="439280" y="2516310"/>
            <a:ext cx="5243487" cy="338554"/>
          </a:xfrm>
          <a:prstGeom prst="rect">
            <a:avLst/>
          </a:prstGeom>
        </p:spPr>
        <p:txBody>
          <a:bodyPr wrap="none">
            <a:spAutoFit/>
          </a:bodyPr>
          <a:lstStyle/>
          <a:p>
            <a:r>
              <a:rPr lang="es-ES" sz="1600" dirty="0"/>
              <a:t>Nave espacial  moviéndose al </a:t>
            </a:r>
            <a:r>
              <a:rPr lang="en-US" sz="1600" dirty="0"/>
              <a:t>86,5 % </a:t>
            </a:r>
            <a:r>
              <a:rPr lang="es-ES" sz="1600" dirty="0"/>
              <a:t>de la velocidad de la luz</a:t>
            </a:r>
          </a:p>
        </p:txBody>
      </p:sp>
      <p:sp>
        <p:nvSpPr>
          <p:cNvPr id="9" name="Rectángulo 8"/>
          <p:cNvSpPr/>
          <p:nvPr/>
        </p:nvSpPr>
        <p:spPr>
          <a:xfrm>
            <a:off x="439280" y="3697371"/>
            <a:ext cx="5087996" cy="338554"/>
          </a:xfrm>
          <a:prstGeom prst="rect">
            <a:avLst/>
          </a:prstGeom>
        </p:spPr>
        <p:txBody>
          <a:bodyPr wrap="none">
            <a:spAutoFit/>
          </a:bodyPr>
          <a:lstStyle/>
          <a:p>
            <a:r>
              <a:rPr lang="es-ES" sz="1600" dirty="0"/>
              <a:t>Nave espacial  moviéndose al </a:t>
            </a:r>
            <a:r>
              <a:rPr lang="en-US" sz="1600" dirty="0"/>
              <a:t>99 % </a:t>
            </a:r>
            <a:r>
              <a:rPr lang="es-ES" sz="1600" dirty="0"/>
              <a:t>de la velocidad de la luz</a:t>
            </a:r>
          </a:p>
        </p:txBody>
      </p:sp>
      <p:sp>
        <p:nvSpPr>
          <p:cNvPr id="10" name="Rectángulo 9"/>
          <p:cNvSpPr/>
          <p:nvPr/>
        </p:nvSpPr>
        <p:spPr>
          <a:xfrm>
            <a:off x="439280" y="5052429"/>
            <a:ext cx="5347682" cy="338554"/>
          </a:xfrm>
          <a:prstGeom prst="rect">
            <a:avLst/>
          </a:prstGeom>
        </p:spPr>
        <p:txBody>
          <a:bodyPr wrap="none">
            <a:spAutoFit/>
          </a:bodyPr>
          <a:lstStyle/>
          <a:p>
            <a:r>
              <a:rPr lang="es-ES" sz="1600" dirty="0"/>
              <a:t>Nave espacial  moviéndose al </a:t>
            </a:r>
            <a:r>
              <a:rPr lang="en-US" sz="1600" dirty="0"/>
              <a:t>99,99 % </a:t>
            </a:r>
            <a:r>
              <a:rPr lang="es-ES" sz="1600" dirty="0"/>
              <a:t>de la velocidad de la luz</a:t>
            </a:r>
          </a:p>
        </p:txBody>
      </p:sp>
      <p:sp>
        <p:nvSpPr>
          <p:cNvPr id="11" name="Rectangle 3"/>
          <p:cNvSpPr>
            <a:spLocks noChangeArrowheads="1"/>
          </p:cNvSpPr>
          <p:nvPr/>
        </p:nvSpPr>
        <p:spPr bwMode="auto">
          <a:xfrm>
            <a:off x="0" y="49247"/>
            <a:ext cx="9001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s-ES" altLang="es-ES" sz="2400" b="1" i="0" u="sng" strike="noStrike" cap="none" normalizeH="0" baseline="0" dirty="0">
                <a:ln>
                  <a:noFill/>
                </a:ln>
                <a:solidFill>
                  <a:schemeClr val="accent2"/>
                </a:solidFill>
                <a:effectLst/>
                <a:ea typeface="Calibri" panose="020F0502020204030204" pitchFamily="34" charset="0"/>
                <a:cs typeface="Tahoma" panose="020B0604030504040204" pitchFamily="34" charset="0"/>
              </a:rPr>
              <a:t>CONTRACCIÓN DE LA LONGITUD</a:t>
            </a:r>
            <a:r>
              <a:rPr kumimoji="0" lang="es-ES" altLang="es-ES" sz="2400" b="1" i="0" u="none" strike="noStrike" cap="none" normalizeH="0" baseline="0" dirty="0">
                <a:ln>
                  <a:noFill/>
                </a:ln>
                <a:solidFill>
                  <a:schemeClr val="accent2"/>
                </a:solidFill>
                <a:effectLst/>
                <a:ea typeface="Calibri" panose="020F0502020204030204" pitchFamily="34" charset="0"/>
                <a:cs typeface="Tahoma" panose="020B0604030504040204" pitchFamily="34" charset="0"/>
              </a:rPr>
              <a:t>: </a:t>
            </a:r>
            <a:r>
              <a:rPr kumimoji="0" lang="es-ES" altLang="es-ES" b="1" i="0" u="none" strike="noStrike" cap="none" normalizeH="0" baseline="0" dirty="0">
                <a:ln>
                  <a:noFill/>
                </a:ln>
                <a:effectLst/>
                <a:ea typeface="Calibri" panose="020F0502020204030204" pitchFamily="34" charset="0"/>
                <a:cs typeface="Tahoma" panose="020B0604030504040204" pitchFamily="34" charset="0"/>
              </a:rPr>
              <a:t>La longitud de un objeto depende de su estado de movimiento respecto del observador</a:t>
            </a:r>
            <a:r>
              <a:rPr kumimoji="0" lang="es-ES" altLang="es-ES" b="1" i="0" u="none" strike="noStrike" cap="none" normalizeH="0" dirty="0">
                <a:ln>
                  <a:noFill/>
                </a:ln>
                <a:effectLst/>
                <a:ea typeface="Calibri" panose="020F0502020204030204" pitchFamily="34" charset="0"/>
                <a:cs typeface="Tahoma" panose="020B0604030504040204" pitchFamily="34" charset="0"/>
              </a:rPr>
              <a:t> que efectúa la medida.</a:t>
            </a:r>
            <a:r>
              <a:rPr kumimoji="0" lang="es-ES" altLang="es-ES" b="0" i="0" u="none" strike="noStrike" cap="none" normalizeH="0" baseline="0" dirty="0">
                <a:ln>
                  <a:noFill/>
                </a:ln>
                <a:solidFill>
                  <a:schemeClr val="tx1"/>
                </a:solidFill>
                <a:effectLst/>
                <a:ea typeface="Calibri" panose="020F0502020204030204" pitchFamily="34" charset="0"/>
                <a:cs typeface="Tahoma" panose="020B0604030504040204" pitchFamily="34" charset="0"/>
              </a:rPr>
              <a:t> </a:t>
            </a:r>
          </a:p>
        </p:txBody>
      </p:sp>
    </p:spTree>
    <p:extLst>
      <p:ext uri="{BB962C8B-B14F-4D97-AF65-F5344CB8AC3E}">
        <p14:creationId xmlns:p14="http://schemas.microsoft.com/office/powerpoint/2010/main" val="2496772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908720"/>
            <a:ext cx="8928992" cy="830997"/>
          </a:xfrm>
          <a:prstGeom prst="rect">
            <a:avLst/>
          </a:prstGeom>
        </p:spPr>
        <p:txBody>
          <a:bodyPr wrap="square">
            <a:spAutoFit/>
          </a:bodyPr>
          <a:lstStyle/>
          <a:p>
            <a:r>
              <a:rPr lang="es-ES" sz="2400" b="1" dirty="0">
                <a:solidFill>
                  <a:schemeClr val="accent2"/>
                </a:solidFill>
                <a:ea typeface="Calibri" panose="020F0502020204030204" pitchFamily="34" charset="0"/>
              </a:rPr>
              <a:t>VALOR RELATIVO DE LA MASA (Einstein): </a:t>
            </a:r>
            <a:r>
              <a:rPr lang="es-ES" sz="2400" dirty="0">
                <a:ea typeface="Calibri" panose="020F0502020204030204" pitchFamily="34" charset="0"/>
              </a:rPr>
              <a:t>La masa no es un valor invariante sino que depende de la velocidad del objeto.</a:t>
            </a:r>
            <a:endParaRPr lang="es-ES" sz="2400" dirty="0"/>
          </a:p>
        </p:txBody>
      </p:sp>
      <p:sp>
        <p:nvSpPr>
          <p:cNvPr id="3" name="1 Título"/>
          <p:cNvSpPr txBox="1">
            <a:spLocks/>
          </p:cNvSpPr>
          <p:nvPr/>
        </p:nvSpPr>
        <p:spPr>
          <a:xfrm>
            <a:off x="179512" y="44624"/>
            <a:ext cx="8784976" cy="706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s-ES" sz="1200" dirty="0">
                <a:solidFill>
                  <a:schemeClr val="tx1">
                    <a:lumMod val="50000"/>
                    <a:lumOff val="50000"/>
                  </a:schemeClr>
                </a:solidFill>
                <a:latin typeface="Helvetica" panose="020B0604020202020204" pitchFamily="34" charset="0"/>
                <a:cs typeface="Helvetica" panose="020B0604020202020204" pitchFamily="34" charset="0"/>
              </a:rPr>
              <a:t>Física Relativista</a:t>
            </a:r>
          </a:p>
          <a:p>
            <a:pPr indent="985838"/>
            <a:r>
              <a:rPr lang="es-ES" sz="1800" b="1" u="sng" cap="all" dirty="0">
                <a:solidFill>
                  <a:schemeClr val="accent5">
                    <a:lumMod val="75000"/>
                  </a:schemeClr>
                </a:solidFill>
                <a:latin typeface="Helvetica" panose="020B0604020202020204" pitchFamily="34" charset="0"/>
                <a:cs typeface="Helvetica" panose="020B0604020202020204" pitchFamily="34" charset="0"/>
              </a:rPr>
              <a:t>Teoría especial de la relatividad</a:t>
            </a:r>
            <a:br>
              <a:rPr lang="es-ES" sz="1800" dirty="0">
                <a:latin typeface="Helvetica" panose="020B0604020202020204" pitchFamily="34" charset="0"/>
                <a:cs typeface="Helvetica" panose="020B0604020202020204" pitchFamily="34" charset="0"/>
              </a:rPr>
            </a:br>
            <a:endParaRPr lang="es-ES" sz="1800" b="1" dirty="0">
              <a:latin typeface="Helvetica" panose="020B0604020202020204" pitchFamily="34" charset="0"/>
              <a:cs typeface="Helvetica" panose="020B0604020202020204" pitchFamily="34" charset="0"/>
            </a:endParaRPr>
          </a:p>
        </p:txBody>
      </p:sp>
      <p:sp>
        <p:nvSpPr>
          <p:cNvPr id="4" name="Rectángulo 3"/>
          <p:cNvSpPr/>
          <p:nvPr/>
        </p:nvSpPr>
        <p:spPr>
          <a:xfrm>
            <a:off x="179512" y="1933175"/>
            <a:ext cx="8208912" cy="461665"/>
          </a:xfrm>
          <a:prstGeom prst="rect">
            <a:avLst/>
          </a:prstGeom>
        </p:spPr>
        <p:txBody>
          <a:bodyPr wrap="square">
            <a:spAutoFit/>
          </a:bodyPr>
          <a:lstStyle/>
          <a:p>
            <a:r>
              <a:rPr lang="es-ES" sz="2400" b="1" dirty="0">
                <a:solidFill>
                  <a:schemeClr val="accent1">
                    <a:lumMod val="60000"/>
                    <a:lumOff val="40000"/>
                  </a:schemeClr>
                </a:solidFill>
                <a:ea typeface="Calibri" panose="020F0502020204030204" pitchFamily="34" charset="0"/>
              </a:rPr>
              <a:t>Valor de la masa m de un objeto en relación con su velocidad:</a:t>
            </a:r>
            <a:endParaRPr lang="es-ES" sz="2400" dirty="0">
              <a:solidFill>
                <a:schemeClr val="accent1">
                  <a:lumMod val="60000"/>
                  <a:lumOff val="40000"/>
                </a:schemeClr>
              </a:solidFill>
            </a:endParaRPr>
          </a:p>
        </p:txBody>
      </p:sp>
      <p:graphicFrame>
        <p:nvGraphicFramePr>
          <p:cNvPr id="6" name="Objeto 5"/>
          <p:cNvGraphicFramePr>
            <a:graphicFrameLocks noChangeAspect="1"/>
          </p:cNvGraphicFramePr>
          <p:nvPr>
            <p:extLst>
              <p:ext uri="{D42A27DB-BD31-4B8C-83A1-F6EECF244321}">
                <p14:modId xmlns:p14="http://schemas.microsoft.com/office/powerpoint/2010/main" val="1928698930"/>
              </p:ext>
            </p:extLst>
          </p:nvPr>
        </p:nvGraphicFramePr>
        <p:xfrm>
          <a:off x="933730" y="2708920"/>
          <a:ext cx="3544513" cy="1224136"/>
        </p:xfrm>
        <a:graphic>
          <a:graphicData uri="http://schemas.openxmlformats.org/presentationml/2006/ole">
            <mc:AlternateContent xmlns:mc="http://schemas.openxmlformats.org/markup-compatibility/2006">
              <mc:Choice xmlns:v="urn:schemas-microsoft-com:vml" Requires="v">
                <p:oleObj name="Equation" r:id="rId2" imgW="1905000" imgH="660400" progId="Equation.DSMT4">
                  <p:embed/>
                </p:oleObj>
              </mc:Choice>
              <mc:Fallback>
                <p:oleObj name="Equation" r:id="rId2" imgW="1905000" imgH="660400" progId="Equation.DSMT4">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730" y="2708920"/>
                        <a:ext cx="3544513" cy="1224136"/>
                      </a:xfrm>
                      <a:prstGeom prst="rect">
                        <a:avLst/>
                      </a:prstGeom>
                      <a:noFill/>
                    </p:spPr>
                  </p:pic>
                </p:oleObj>
              </mc:Fallback>
            </mc:AlternateContent>
          </a:graphicData>
        </a:graphic>
      </p:graphicFrame>
      <p:sp>
        <p:nvSpPr>
          <p:cNvPr id="7" name="Rectángulo 6"/>
          <p:cNvSpPr/>
          <p:nvPr/>
        </p:nvSpPr>
        <p:spPr>
          <a:xfrm>
            <a:off x="5076056" y="2924944"/>
            <a:ext cx="3312368" cy="981423"/>
          </a:xfrm>
          <a:prstGeom prst="rect">
            <a:avLst/>
          </a:prstGeom>
        </p:spPr>
        <p:txBody>
          <a:bodyPr wrap="square">
            <a:spAutoFit/>
          </a:bodyPr>
          <a:lstStyle/>
          <a:p>
            <a:pPr algn="just">
              <a:lnSpc>
                <a:spcPct val="107000"/>
              </a:lnSpc>
              <a:spcAft>
                <a:spcPts val="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m</a:t>
            </a:r>
            <a:r>
              <a:rPr lang="es-ES" baseline="-25000" dirty="0">
                <a:solidFill>
                  <a:schemeClr val="accent5">
                    <a:lumMod val="75000"/>
                  </a:schemeClr>
                </a:solidFill>
                <a:ea typeface="Calibri" panose="020F0502020204030204" pitchFamily="34" charset="0"/>
                <a:cs typeface="Times New Roman" panose="02020603050405020304" pitchFamily="18" charset="0"/>
              </a:rPr>
              <a:t>0</a:t>
            </a:r>
            <a:r>
              <a:rPr lang="es-ES" dirty="0">
                <a:solidFill>
                  <a:schemeClr val="accent5">
                    <a:lumMod val="75000"/>
                  </a:schemeClr>
                </a:solidFill>
                <a:ea typeface="Calibri" panose="020F0502020204030204" pitchFamily="34" charset="0"/>
                <a:cs typeface="Times New Roman" panose="02020603050405020304" pitchFamily="18" charset="0"/>
              </a:rPr>
              <a:t> = masa del objeto en reposo.</a:t>
            </a:r>
          </a:p>
          <a:p>
            <a:pPr algn="just">
              <a:lnSpc>
                <a:spcPct val="107000"/>
              </a:lnSpc>
              <a:spcAft>
                <a:spcPts val="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v = velocidad del objeto.</a:t>
            </a:r>
          </a:p>
          <a:p>
            <a:pPr algn="just">
              <a:lnSpc>
                <a:spcPct val="107000"/>
              </a:lnSpc>
              <a:spcAft>
                <a:spcPts val="600"/>
              </a:spcAft>
              <a:tabLst>
                <a:tab pos="971550" algn="l"/>
              </a:tabLst>
            </a:pPr>
            <a:r>
              <a:rPr lang="es-ES" dirty="0">
                <a:solidFill>
                  <a:schemeClr val="accent5">
                    <a:lumMod val="75000"/>
                  </a:schemeClr>
                </a:solidFill>
                <a:ea typeface="Calibri" panose="020F0502020204030204" pitchFamily="34" charset="0"/>
                <a:cs typeface="Times New Roman" panose="02020603050405020304" pitchFamily="18" charset="0"/>
              </a:rPr>
              <a:t>c = velocidad de la luz.</a:t>
            </a:r>
            <a:endParaRPr lang="es-ES" dirty="0">
              <a:solidFill>
                <a:schemeClr val="accent5">
                  <a:lumMod val="75000"/>
                </a:schemeClr>
              </a:solidFill>
              <a:effectLst/>
              <a:ea typeface="Calibri" panose="020F0502020204030204" pitchFamily="34" charset="0"/>
              <a:cs typeface="Times New Roman" panose="02020603050405020304" pitchFamily="18" charset="0"/>
            </a:endParaRPr>
          </a:p>
        </p:txBody>
      </p:sp>
      <p:sp>
        <p:nvSpPr>
          <p:cNvPr id="8" name="Rectángulo 7"/>
          <p:cNvSpPr/>
          <p:nvPr/>
        </p:nvSpPr>
        <p:spPr>
          <a:xfrm>
            <a:off x="4572000" y="4293096"/>
            <a:ext cx="4444422" cy="461665"/>
          </a:xfrm>
          <a:prstGeom prst="rect">
            <a:avLst/>
          </a:prstGeom>
        </p:spPr>
        <p:txBody>
          <a:bodyPr wrap="none">
            <a:spAutoFit/>
          </a:bodyPr>
          <a:lstStyle/>
          <a:p>
            <a:r>
              <a:rPr lang="es-ES" sz="2400" i="1" dirty="0"/>
              <a:t>La masa aumenta con la velocidad</a:t>
            </a:r>
          </a:p>
        </p:txBody>
      </p:sp>
    </p:spTree>
    <p:extLst>
      <p:ext uri="{BB962C8B-B14F-4D97-AF65-F5344CB8AC3E}">
        <p14:creationId xmlns:p14="http://schemas.microsoft.com/office/powerpoint/2010/main" val="2385732035"/>
      </p:ext>
    </p:extLst>
  </p:cSld>
  <p:clrMapOvr>
    <a:masterClrMapping/>
  </p:clrMapOvr>
</p:sld>
</file>

<file path=ppt/theme/theme1.xml><?xml version="1.0" encoding="utf-8"?>
<a:theme xmlns:a="http://schemas.openxmlformats.org/drawingml/2006/main" name="Retrospección">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2961</TotalTime>
  <Words>1575</Words>
  <Application>Microsoft Macintosh PowerPoint</Application>
  <PresentationFormat>Presentación en pantalla (4:3)</PresentationFormat>
  <Paragraphs>119</Paragraphs>
  <Slides>16</Slides>
  <Notes>0</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16</vt:i4>
      </vt:variant>
    </vt:vector>
  </HeadingPairs>
  <TitlesOfParts>
    <vt:vector size="23" baseType="lpstr">
      <vt:lpstr>Calibri</vt:lpstr>
      <vt:lpstr>Calibri Light</vt:lpstr>
      <vt:lpstr>Cambria Math</vt:lpstr>
      <vt:lpstr>Helvetica</vt:lpstr>
      <vt:lpstr>Tahoma</vt:lpstr>
      <vt:lpstr>Retrospección</vt:lpstr>
      <vt:lpstr>Equation</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física 2º bachillerato Tema 3</dc:title>
  <dc:creator>CARLOS Y MARIAN</dc:creator>
  <cp:lastModifiedBy>ALEJANDRO GARCIA REBOLO</cp:lastModifiedBy>
  <cp:revision>297</cp:revision>
  <dcterms:created xsi:type="dcterms:W3CDTF">2016-11-01T16:59:50Z</dcterms:created>
  <dcterms:modified xsi:type="dcterms:W3CDTF">2023-05-17T20:08:22Z</dcterms:modified>
</cp:coreProperties>
</file>