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>
      <p:cViewPr varScale="1">
        <p:scale>
          <a:sx n="165" d="100"/>
          <a:sy n="165" d="100"/>
        </p:scale>
        <p:origin x="664" y="1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55c43899a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55c43899a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55c43899ab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55c43899ab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155c43899ab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155c43899ab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155c43899ab_0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155c43899ab_0_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155c43899ab_0_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155c43899ab_0_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155c43899ab_0_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155c43899ab_0_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highlight>
                  <a:srgbClr val="CFE2F3"/>
                </a:highlight>
              </a:rPr>
              <a:t>Check the spelling of these words:</a:t>
            </a:r>
            <a:endParaRPr>
              <a:highlight>
                <a:srgbClr val="CFE2F3"/>
              </a:highlight>
            </a:endParaRPr>
          </a:p>
        </p:txBody>
      </p:sp>
      <p:sp>
        <p:nvSpPr>
          <p:cNvPr id="55" name="Google Shape;55;p1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279600" cy="3662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s"/>
              <a:t>ACTIVIT</a:t>
            </a:r>
            <a:r>
              <a:rPr lang="es">
                <a:highlight>
                  <a:srgbClr val="00FF00"/>
                </a:highlight>
              </a:rPr>
              <a:t>Y</a:t>
            </a:r>
            <a:endParaRPr>
              <a:highlight>
                <a:srgbClr val="00FF00"/>
              </a:highlight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s"/>
              <a:t>CO</a:t>
            </a:r>
            <a:r>
              <a:rPr lang="es">
                <a:highlight>
                  <a:srgbClr val="00FF00"/>
                </a:highlight>
              </a:rPr>
              <a:t>M</a:t>
            </a:r>
            <a:r>
              <a:rPr lang="es"/>
              <a:t>FORTABLE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s"/>
              <a:t>COMPA</a:t>
            </a:r>
            <a:r>
              <a:rPr lang="es">
                <a:highlight>
                  <a:srgbClr val="00FF00"/>
                </a:highlight>
              </a:rPr>
              <a:t>N</a:t>
            </a:r>
            <a:r>
              <a:rPr lang="es"/>
              <a:t>Y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s">
                <a:highlight>
                  <a:srgbClr val="00FF00"/>
                </a:highlight>
              </a:rPr>
              <a:t>e-mail AC</a:t>
            </a:r>
            <a:r>
              <a:rPr lang="es"/>
              <a:t>COUNT (conta-correo)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s">
                <a:highlight>
                  <a:srgbClr val="00FF00"/>
                </a:highlight>
              </a:rPr>
              <a:t>Q</a:t>
            </a:r>
            <a:r>
              <a:rPr lang="es"/>
              <a:t>UESTIONS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s"/>
              <a:t>EQU</a:t>
            </a:r>
            <a:r>
              <a:rPr lang="es">
                <a:highlight>
                  <a:srgbClr val="00FF00"/>
                </a:highlight>
              </a:rPr>
              <a:t>IP</a:t>
            </a:r>
            <a:r>
              <a:rPr lang="es"/>
              <a:t>MENT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s"/>
              <a:t>MAT</a:t>
            </a:r>
            <a:r>
              <a:rPr lang="es">
                <a:highlight>
                  <a:srgbClr val="00FF00"/>
                </a:highlight>
              </a:rPr>
              <a:t>E</a:t>
            </a:r>
            <a:r>
              <a:rPr lang="es"/>
              <a:t>RIALS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s"/>
              <a:t>MINUT</a:t>
            </a:r>
            <a:r>
              <a:rPr lang="es">
                <a:highlight>
                  <a:srgbClr val="00FF00"/>
                </a:highlight>
              </a:rPr>
              <a:t>E</a:t>
            </a:r>
            <a:r>
              <a:rPr lang="es"/>
              <a:t>S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s"/>
              <a:t>NECES</a:t>
            </a:r>
            <a:r>
              <a:rPr lang="es">
                <a:highlight>
                  <a:srgbClr val="00FF00"/>
                </a:highlight>
              </a:rPr>
              <a:t>s</a:t>
            </a:r>
            <a:r>
              <a:rPr lang="es"/>
              <a:t>ARY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s"/>
              <a:t>NEX</a:t>
            </a:r>
            <a:r>
              <a:rPr lang="es">
                <a:highlight>
                  <a:srgbClr val="00FF00"/>
                </a:highlight>
              </a:rPr>
              <a:t>T</a:t>
            </a:r>
            <a:r>
              <a:rPr lang="es"/>
              <a:t> TO</a:t>
            </a:r>
            <a:endParaRPr/>
          </a:p>
        </p:txBody>
      </p:sp>
      <p:sp>
        <p:nvSpPr>
          <p:cNvPr id="56" name="Google Shape;56;p13"/>
          <p:cNvSpPr txBox="1">
            <a:spLocks noGrp="1"/>
          </p:cNvSpPr>
          <p:nvPr>
            <p:ph type="body" idx="1"/>
          </p:nvPr>
        </p:nvSpPr>
        <p:spPr>
          <a:xfrm>
            <a:off x="4042175" y="1212800"/>
            <a:ext cx="40347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AutoNum type="arabicPeriod"/>
            </a:pPr>
            <a:r>
              <a:rPr lang="es"/>
              <a:t>11.   OK</a:t>
            </a:r>
            <a:r>
              <a:rPr lang="es">
                <a:highlight>
                  <a:srgbClr val="00FF00"/>
                </a:highlight>
              </a:rPr>
              <a:t>A</a:t>
            </a:r>
            <a:r>
              <a:rPr lang="es"/>
              <a:t>Y / </a:t>
            </a:r>
            <a:r>
              <a:rPr lang="es">
                <a:highlight>
                  <a:srgbClr val="00FF00"/>
                </a:highlight>
              </a:rPr>
              <a:t>OK</a:t>
            </a:r>
            <a:endParaRPr>
              <a:highlight>
                <a:srgbClr val="00FF00"/>
              </a:highlight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AutoNum type="arabicPeriod"/>
            </a:pPr>
            <a:r>
              <a:rPr lang="es"/>
              <a:t>12.   PROVI</a:t>
            </a:r>
            <a:r>
              <a:rPr lang="es">
                <a:highlight>
                  <a:srgbClr val="00FF00"/>
                </a:highlight>
              </a:rPr>
              <a:t>D</a:t>
            </a:r>
            <a:r>
              <a:rPr lang="es"/>
              <a:t>ED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AutoNum type="arabicPeriod"/>
            </a:pPr>
            <a:r>
              <a:rPr lang="es"/>
              <a:t>13.   R</a:t>
            </a:r>
            <a:r>
              <a:rPr lang="es">
                <a:highlight>
                  <a:srgbClr val="00FF00"/>
                </a:highlight>
              </a:rPr>
              <a:t>O</a:t>
            </a:r>
            <a:r>
              <a:rPr lang="es"/>
              <a:t>UTE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AutoNum type="arabicPeriod"/>
            </a:pPr>
            <a:r>
              <a:rPr lang="es"/>
              <a:t>14.   </a:t>
            </a:r>
            <a:r>
              <a:rPr lang="es">
                <a:highlight>
                  <a:srgbClr val="00FF00"/>
                </a:highlight>
              </a:rPr>
              <a:t>SO</a:t>
            </a:r>
            <a:r>
              <a:rPr lang="es"/>
              <a:t> (very)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AutoNum type="arabicPeriod"/>
            </a:pPr>
            <a:r>
              <a:rPr lang="es"/>
              <a:t>15.   </a:t>
            </a:r>
            <a:r>
              <a:rPr lang="es">
                <a:highlight>
                  <a:srgbClr val="00FF00"/>
                </a:highlight>
              </a:rPr>
              <a:t>THROUGH</a:t>
            </a:r>
            <a:r>
              <a:rPr lang="es"/>
              <a:t> (preposition)   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AutoNum type="arabicPeriod"/>
            </a:pPr>
            <a:r>
              <a:rPr lang="es"/>
              <a:t>16.   VE</a:t>
            </a:r>
            <a:r>
              <a:rPr lang="es">
                <a:highlight>
                  <a:srgbClr val="00FF00"/>
                </a:highlight>
              </a:rPr>
              <a:t>R</a:t>
            </a:r>
            <a:r>
              <a:rPr lang="es"/>
              <a:t>Y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AutoNum type="arabicPeriod"/>
            </a:pPr>
            <a:r>
              <a:rPr lang="es"/>
              <a:t>17.   WE</a:t>
            </a:r>
            <a:r>
              <a:rPr lang="es">
                <a:highlight>
                  <a:srgbClr val="00FF00"/>
                </a:highlight>
              </a:rPr>
              <a:t>L</a:t>
            </a:r>
            <a:r>
              <a:rPr lang="es"/>
              <a:t>COME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AutoNum type="arabicPeriod"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highlight>
                  <a:srgbClr val="CFE2F3"/>
                </a:highlight>
              </a:rPr>
              <a:t>Correct the following sentences:</a:t>
            </a:r>
            <a:endParaRPr>
              <a:highlight>
                <a:srgbClr val="CFE2F3"/>
              </a:highlight>
            </a:endParaRPr>
          </a:p>
        </p:txBody>
      </p:sp>
      <p:sp>
        <p:nvSpPr>
          <p:cNvPr id="62" name="Google Shape;62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712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20000"/>
          </a:bodyPr>
          <a:lstStyle/>
          <a:p>
            <a:pPr marL="457200" lvl="0" indent="-4191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3000"/>
              <a:buAutoNum type="arabicPeriod"/>
            </a:pPr>
            <a:r>
              <a:rPr lang="es" sz="2900" b="1" i="1"/>
              <a:t>You can contact me </a:t>
            </a:r>
            <a:r>
              <a:rPr lang="es" sz="2900" b="1" i="1">
                <a:solidFill>
                  <a:srgbClr val="FF0000"/>
                </a:solidFill>
              </a:rPr>
              <a:t>with the</a:t>
            </a:r>
            <a:r>
              <a:rPr lang="es" sz="2900" b="1" i="1"/>
              <a:t> </a:t>
            </a:r>
            <a:r>
              <a:rPr lang="es" sz="2900" b="1" i="1">
                <a:highlight>
                  <a:srgbClr val="00FF00"/>
                </a:highlight>
              </a:rPr>
              <a:t>by </a:t>
            </a:r>
            <a:r>
              <a:rPr lang="es" sz="2900" b="1" i="1"/>
              <a:t>telephone / mail.</a:t>
            </a:r>
            <a:endParaRPr sz="2900" b="1" i="1"/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AutoNum type="arabicPeriod"/>
            </a:pPr>
            <a:r>
              <a:rPr lang="es" sz="2900" b="1" i="1"/>
              <a:t>The activity </a:t>
            </a:r>
            <a:r>
              <a:rPr lang="es" sz="2900" b="1" i="1">
                <a:highlight>
                  <a:srgbClr val="FF0000"/>
                </a:highlight>
              </a:rPr>
              <a:t>it</a:t>
            </a:r>
            <a:r>
              <a:rPr lang="es" sz="2900" b="1" i="1"/>
              <a:t>’s not very difficult.</a:t>
            </a:r>
            <a:endParaRPr sz="2900" b="1" i="1"/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AutoNum type="arabicPeriod"/>
            </a:pPr>
            <a:r>
              <a:rPr lang="es" sz="2900" b="1" i="1"/>
              <a:t>You need </a:t>
            </a:r>
            <a:r>
              <a:rPr lang="es" sz="2900" b="1" i="1">
                <a:highlight>
                  <a:srgbClr val="00FF00"/>
                </a:highlight>
              </a:rPr>
              <a:t>comfortable</a:t>
            </a:r>
            <a:r>
              <a:rPr lang="es" sz="2900" b="1" i="1"/>
              <a:t> shoes </a:t>
            </a:r>
            <a:r>
              <a:rPr lang="es" sz="2900" b="1" i="1">
                <a:solidFill>
                  <a:srgbClr val="FF0000"/>
                </a:solidFill>
              </a:rPr>
              <a:t>comfortable</a:t>
            </a:r>
            <a:r>
              <a:rPr lang="es" sz="2900" b="1" i="1"/>
              <a:t>.</a:t>
            </a:r>
            <a:endParaRPr sz="2900" b="1" i="1"/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AutoNum type="arabicPeriod"/>
            </a:pPr>
            <a:r>
              <a:rPr lang="es" sz="2900" b="1" i="1"/>
              <a:t>I prefer </a:t>
            </a:r>
            <a:r>
              <a:rPr lang="es" sz="2900" b="1" i="1">
                <a:highlight>
                  <a:srgbClr val="FF0000"/>
                </a:highlight>
              </a:rPr>
              <a:t>it</a:t>
            </a:r>
            <a:r>
              <a:rPr lang="es" sz="2900" b="1" i="1"/>
              <a:t> the last option.</a:t>
            </a:r>
            <a:endParaRPr sz="2900" b="1" i="1"/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AutoNum type="arabicPeriod"/>
            </a:pPr>
            <a:r>
              <a:rPr lang="es" sz="2900" b="1" i="1"/>
              <a:t>Where </a:t>
            </a:r>
            <a:r>
              <a:rPr lang="es" sz="2900" b="1" i="1">
                <a:highlight>
                  <a:srgbClr val="00FF00"/>
                </a:highlight>
              </a:rPr>
              <a:t>do </a:t>
            </a:r>
            <a:r>
              <a:rPr lang="es" sz="2900" b="1" i="1"/>
              <a:t>I have to go?</a:t>
            </a:r>
            <a:endParaRPr sz="2900" b="1" i="1"/>
          </a:p>
          <a:p>
            <a:pPr marL="45720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sz="2900" i="1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highlight>
                  <a:srgbClr val="CFE2F3"/>
                </a:highlight>
              </a:rPr>
              <a:t>Correct the following sentences:</a:t>
            </a:r>
            <a:endParaRPr>
              <a:highlight>
                <a:srgbClr val="CFE2F3"/>
              </a:highlight>
            </a:endParaRPr>
          </a:p>
        </p:txBody>
      </p:sp>
      <p:sp>
        <p:nvSpPr>
          <p:cNvPr id="68" name="Google Shape;68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712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70000" lnSpcReduction="20000"/>
          </a:bodyPr>
          <a:lstStyle/>
          <a:p>
            <a:pPr marL="457200" lvl="0" indent="-348306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3429"/>
              <a:buAutoNum type="arabicPeriod"/>
            </a:pPr>
            <a:r>
              <a:rPr lang="es" sz="2916" b="1" i="1" dirty="0"/>
              <a:t>The route start</a:t>
            </a:r>
            <a:r>
              <a:rPr lang="es" sz="2916" b="1" i="1" dirty="0">
                <a:highlight>
                  <a:srgbClr val="00FF00"/>
                </a:highlight>
              </a:rPr>
              <a:t>s</a:t>
            </a:r>
            <a:r>
              <a:rPr lang="es" sz="2916" b="1" i="1" dirty="0"/>
              <a:t> at 7.00.</a:t>
            </a:r>
            <a:endParaRPr sz="2916" b="1" i="1" dirty="0"/>
          </a:p>
          <a:p>
            <a:pPr marL="457200" lvl="0" indent="-348306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3429"/>
              <a:buAutoNum type="arabicPeriod"/>
            </a:pPr>
            <a:r>
              <a:rPr lang="es" sz="2916" b="1" i="1" dirty="0"/>
              <a:t>It’s in the </a:t>
            </a:r>
            <a:r>
              <a:rPr lang="es" sz="2916" b="1" i="1" dirty="0">
                <a:highlight>
                  <a:srgbClr val="00FF00"/>
                </a:highlight>
              </a:rPr>
              <a:t>centre/center</a:t>
            </a:r>
            <a:r>
              <a:rPr lang="es" sz="2916" b="1" i="1" dirty="0"/>
              <a:t> of Vigo.</a:t>
            </a:r>
            <a:endParaRPr sz="2916" b="1" i="1" dirty="0"/>
          </a:p>
          <a:p>
            <a:pPr marL="457200" lvl="0" indent="-348306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3429"/>
              <a:buAutoNum type="arabicPeriod"/>
            </a:pPr>
            <a:r>
              <a:rPr lang="es" sz="2916" b="1" i="1" dirty="0"/>
              <a:t>How much </a:t>
            </a:r>
            <a:r>
              <a:rPr lang="es" sz="2916" b="1" i="1" dirty="0">
                <a:highlight>
                  <a:srgbClr val="00FF00"/>
                </a:highlight>
              </a:rPr>
              <a:t>does</a:t>
            </a:r>
            <a:r>
              <a:rPr lang="es" sz="2916" b="1" i="1" dirty="0"/>
              <a:t> it cost?</a:t>
            </a:r>
            <a:endParaRPr sz="2916" b="1" i="1" dirty="0"/>
          </a:p>
          <a:p>
            <a:pPr marL="457200" lvl="0" indent="-348306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3429"/>
              <a:buAutoNum type="arabicPeriod"/>
            </a:pPr>
            <a:r>
              <a:rPr lang="es" sz="2916" b="1" i="1"/>
              <a:t>LEAFLET: We provide</a:t>
            </a:r>
            <a:r>
              <a:rPr lang="es" sz="2916" b="1" i="1">
                <a:highlight>
                  <a:srgbClr val="FF0000"/>
                </a:highlight>
              </a:rPr>
              <a:t>d</a:t>
            </a:r>
            <a:r>
              <a:rPr lang="es" sz="2916" b="1" i="1"/>
              <a:t> all the materials.</a:t>
            </a:r>
            <a:endParaRPr sz="2916" b="1" i="1" dirty="0"/>
          </a:p>
          <a:p>
            <a:pPr marL="457200" lvl="0" indent="-348306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3429"/>
              <a:buAutoNum type="arabicPeriod"/>
            </a:pPr>
            <a:r>
              <a:rPr lang="es" sz="2916" b="1" i="1" dirty="0"/>
              <a:t>There </a:t>
            </a:r>
            <a:r>
              <a:rPr lang="es" sz="2916" b="1" i="1" dirty="0">
                <a:highlight>
                  <a:srgbClr val="FF0000"/>
                </a:highlight>
              </a:rPr>
              <a:t>is any </a:t>
            </a:r>
            <a:r>
              <a:rPr lang="es" sz="2916" b="1" i="1" dirty="0"/>
              <a:t>material provided.</a:t>
            </a:r>
            <a:endParaRPr sz="2916" b="1" i="1" dirty="0"/>
          </a:p>
          <a:p>
            <a:pPr marL="4572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s" sz="2916" b="1" i="1" dirty="0"/>
              <a:t>There isn’t any material..</a:t>
            </a:r>
            <a:endParaRPr sz="2916" b="1" i="1" dirty="0"/>
          </a:p>
          <a:p>
            <a:pPr marL="4572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s" sz="2916" b="1" i="1" dirty="0"/>
              <a:t>There is no material..</a:t>
            </a:r>
            <a:endParaRPr sz="2916" b="1" i="1" dirty="0"/>
          </a:p>
          <a:p>
            <a:pPr marL="4572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s" sz="2916" b="1" i="1" dirty="0"/>
              <a:t>There is some material…</a:t>
            </a:r>
            <a:endParaRPr sz="2916" b="1" i="1" dirty="0"/>
          </a:p>
          <a:p>
            <a:pPr marL="45720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sz="2900" i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highlight>
                  <a:srgbClr val="CFE2F3"/>
                </a:highlight>
              </a:rPr>
              <a:t>Correct the following sentences:</a:t>
            </a:r>
            <a:endParaRPr>
              <a:highlight>
                <a:srgbClr val="CFE2F3"/>
              </a:highlight>
            </a:endParaRPr>
          </a:p>
        </p:txBody>
      </p:sp>
      <p:sp>
        <p:nvSpPr>
          <p:cNvPr id="74" name="Google Shape;74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712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77500"/>
          </a:bodyPr>
          <a:lstStyle/>
          <a:p>
            <a:pPr marL="457200" lvl="0" indent="-371316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AutoNum type="arabicPeriod"/>
            </a:pPr>
            <a:r>
              <a:rPr lang="es" sz="2900" b="1" i="1"/>
              <a:t>It is free for </a:t>
            </a:r>
            <a:r>
              <a:rPr lang="es" sz="2900" b="1" i="1">
                <a:highlight>
                  <a:srgbClr val="00FF00"/>
                </a:highlight>
              </a:rPr>
              <a:t>people</a:t>
            </a:r>
            <a:r>
              <a:rPr lang="es" sz="2900" b="1" i="1"/>
              <a:t> </a:t>
            </a:r>
            <a:r>
              <a:rPr lang="es" sz="2900" b="1" i="1">
                <a:highlight>
                  <a:srgbClr val="FF0000"/>
                </a:highlight>
              </a:rPr>
              <a:t>younger of</a:t>
            </a:r>
            <a:r>
              <a:rPr lang="es" sz="2900" b="1" i="1"/>
              <a:t> </a:t>
            </a:r>
            <a:r>
              <a:rPr lang="es" sz="2900" b="1" i="1">
                <a:highlight>
                  <a:srgbClr val="00FF00"/>
                </a:highlight>
              </a:rPr>
              <a:t>under</a:t>
            </a:r>
            <a:r>
              <a:rPr lang="es" sz="2900" b="1" i="1"/>
              <a:t> 14.</a:t>
            </a:r>
            <a:endParaRPr sz="2900" b="1" i="1"/>
          </a:p>
          <a:p>
            <a:pPr marL="457200" lvl="0" indent="-371316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AutoNum type="arabicPeriod"/>
            </a:pPr>
            <a:r>
              <a:rPr lang="es" sz="2900" b="1" i="1"/>
              <a:t>The activity is </a:t>
            </a:r>
            <a:r>
              <a:rPr lang="es" sz="2900" b="1" i="1">
                <a:highlight>
                  <a:srgbClr val="00FF00"/>
                </a:highlight>
              </a:rPr>
              <a:t>a </a:t>
            </a:r>
            <a:r>
              <a:rPr lang="es" sz="2900" b="1" i="1"/>
              <a:t>little bit dangerous.</a:t>
            </a:r>
            <a:endParaRPr sz="2900" b="1" i="1"/>
          </a:p>
          <a:p>
            <a:pPr marL="457200" lvl="0" indent="-371316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AutoNum type="arabicPeriod"/>
            </a:pPr>
            <a:r>
              <a:rPr lang="es" sz="2900" b="1" i="1"/>
              <a:t>How is the duration of the route?</a:t>
            </a:r>
            <a:endParaRPr sz="2900" b="1" i="1"/>
          </a:p>
          <a:p>
            <a:pPr marL="4572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s" sz="2900" b="1" i="1">
                <a:highlight>
                  <a:srgbClr val="00FF00"/>
                </a:highlight>
              </a:rPr>
              <a:t>What</a:t>
            </a:r>
            <a:r>
              <a:rPr lang="es" sz="2900" b="1" i="1"/>
              <a:t> is the duration…?</a:t>
            </a:r>
            <a:endParaRPr sz="2900" b="1" i="1"/>
          </a:p>
          <a:p>
            <a:pPr marL="4572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s" sz="2900" b="1" i="1">
                <a:highlight>
                  <a:srgbClr val="00FF00"/>
                </a:highlight>
              </a:rPr>
              <a:t>How long </a:t>
            </a:r>
            <a:r>
              <a:rPr lang="es" sz="2900" b="1" i="1"/>
              <a:t>is the route?</a:t>
            </a:r>
            <a:endParaRPr sz="2900" b="1" i="1"/>
          </a:p>
          <a:p>
            <a:pPr marL="457200" lvl="0" indent="-371316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AutoNum type="arabicPeriod"/>
            </a:pPr>
            <a:r>
              <a:rPr lang="es" sz="2900" b="1" i="1"/>
              <a:t>Is </a:t>
            </a:r>
            <a:r>
              <a:rPr lang="es" sz="2900" b="1" i="1">
                <a:highlight>
                  <a:srgbClr val="00FF00"/>
                </a:highlight>
              </a:rPr>
              <a:t>it </a:t>
            </a:r>
            <a:r>
              <a:rPr lang="es" sz="2900" b="1" i="1"/>
              <a:t>very difficult to do?</a:t>
            </a:r>
            <a:endParaRPr sz="2900" b="1" i="1"/>
          </a:p>
          <a:p>
            <a:pPr marL="457200" lvl="0" indent="-371316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AutoNum type="arabicPeriod"/>
            </a:pPr>
            <a:r>
              <a:rPr lang="es" sz="2900" b="1" i="1"/>
              <a:t>I want information </a:t>
            </a:r>
            <a:r>
              <a:rPr lang="es" sz="2900" b="1" i="1">
                <a:highlight>
                  <a:srgbClr val="FF0000"/>
                </a:highlight>
              </a:rPr>
              <a:t>with / to</a:t>
            </a:r>
            <a:r>
              <a:rPr lang="es" sz="2900" b="1" i="1"/>
              <a:t> </a:t>
            </a:r>
            <a:r>
              <a:rPr lang="es" sz="2900" b="1" i="1">
                <a:highlight>
                  <a:srgbClr val="00FF00"/>
                </a:highlight>
              </a:rPr>
              <a:t>about </a:t>
            </a:r>
            <a:r>
              <a:rPr lang="es" sz="2900" b="1" i="1"/>
              <a:t>the activity of canoeing.</a:t>
            </a:r>
            <a:endParaRPr sz="2700" i="1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highlight>
                  <a:srgbClr val="CFE2F3"/>
                </a:highlight>
              </a:rPr>
              <a:t>Correct the following sentences:</a:t>
            </a:r>
            <a:endParaRPr>
              <a:highlight>
                <a:srgbClr val="CFE2F3"/>
              </a:highlight>
            </a:endParaRPr>
          </a:p>
        </p:txBody>
      </p:sp>
      <p:sp>
        <p:nvSpPr>
          <p:cNvPr id="80" name="Google Shape;80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712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77500" lnSpcReduction="20000"/>
          </a:bodyPr>
          <a:lstStyle/>
          <a:p>
            <a:pPr marL="457200" lvl="0" indent="-371316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AutoNum type="arabicPeriod"/>
            </a:pPr>
            <a:r>
              <a:rPr lang="es" sz="2900" b="1" i="1">
                <a:highlight>
                  <a:srgbClr val="FF0000"/>
                </a:highlight>
              </a:rPr>
              <a:t>Tell / Ask me all your questions.</a:t>
            </a:r>
            <a:endParaRPr sz="2900" b="1" i="1">
              <a:highlight>
                <a:srgbClr val="FF0000"/>
              </a:highlight>
            </a:endParaRPr>
          </a:p>
          <a:p>
            <a:pPr marL="4572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s" sz="2900" b="1" i="1">
                <a:highlight>
                  <a:srgbClr val="00FF00"/>
                </a:highlight>
              </a:rPr>
              <a:t>Do you have any question…</a:t>
            </a:r>
            <a:endParaRPr sz="2900" b="1" i="1">
              <a:highlight>
                <a:srgbClr val="00FF00"/>
              </a:highlight>
            </a:endParaRPr>
          </a:p>
          <a:p>
            <a:pPr marL="4572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s" sz="2900" b="1" i="1">
                <a:highlight>
                  <a:srgbClr val="00FF00"/>
                </a:highlight>
              </a:rPr>
              <a:t>Would you like to ask…</a:t>
            </a:r>
            <a:endParaRPr sz="2900" b="1" i="1">
              <a:highlight>
                <a:srgbClr val="00FF00"/>
              </a:highlight>
            </a:endParaRPr>
          </a:p>
          <a:p>
            <a:pPr marL="457200" lvl="0" indent="-371316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AutoNum type="arabicPeriod"/>
            </a:pPr>
            <a:r>
              <a:rPr lang="es" sz="2900" b="1" i="1">
                <a:highlight>
                  <a:srgbClr val="00FF00"/>
                </a:highlight>
              </a:rPr>
              <a:t>is</a:t>
            </a:r>
            <a:r>
              <a:rPr lang="es" sz="2900" b="1" i="1"/>
              <a:t> The level of difficulty dangerous?</a:t>
            </a:r>
            <a:endParaRPr sz="2900" b="1" i="1"/>
          </a:p>
          <a:p>
            <a:pPr marL="457200" lvl="0" indent="-371316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AutoNum type="arabicPeriod"/>
            </a:pPr>
            <a:r>
              <a:rPr lang="es" sz="2900" b="1" i="1"/>
              <a:t>On a scale of difficulty from 0 to 5 </a:t>
            </a:r>
            <a:r>
              <a:rPr lang="es" sz="2900" b="1" i="1">
                <a:highlight>
                  <a:srgbClr val="00FF00"/>
                </a:highlight>
              </a:rPr>
              <a:t>it</a:t>
            </a:r>
            <a:r>
              <a:rPr lang="es" sz="2900" b="1" i="1"/>
              <a:t> is a 2.</a:t>
            </a:r>
            <a:endParaRPr sz="2900" b="1" i="1"/>
          </a:p>
          <a:p>
            <a:pPr marL="457200" lvl="0" indent="-371316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AutoNum type="arabicPeriod"/>
            </a:pPr>
            <a:r>
              <a:rPr lang="es" sz="2900" b="1" i="1"/>
              <a:t>What is the price? </a:t>
            </a:r>
            <a:r>
              <a:rPr lang="es" sz="2900" b="1" i="1">
                <a:highlight>
                  <a:srgbClr val="00FF00"/>
                </a:highlight>
              </a:rPr>
              <a:t>How much does it cost? How much is it?</a:t>
            </a:r>
            <a:endParaRPr sz="2900" b="1" i="1">
              <a:highlight>
                <a:srgbClr val="00FF00"/>
              </a:highlight>
            </a:endParaRPr>
          </a:p>
          <a:p>
            <a:pPr marL="457200" lvl="0" indent="-371316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AutoNum type="arabicPeriod"/>
            </a:pPr>
            <a:r>
              <a:rPr lang="es" sz="2900" b="1" i="1"/>
              <a:t>The </a:t>
            </a:r>
            <a:r>
              <a:rPr lang="es" sz="2900" b="1" i="1">
                <a:highlight>
                  <a:srgbClr val="00FF00"/>
                </a:highlight>
              </a:rPr>
              <a:t>insurance is included in the  </a:t>
            </a:r>
            <a:r>
              <a:rPr lang="es" sz="2900" b="1" i="1"/>
              <a:t>price </a:t>
            </a:r>
            <a:r>
              <a:rPr lang="es" sz="2900" b="1" i="1">
                <a:highlight>
                  <a:srgbClr val="980000"/>
                </a:highlight>
              </a:rPr>
              <a:t>included the secure</a:t>
            </a:r>
            <a:r>
              <a:rPr lang="es" sz="2900" b="1" i="1"/>
              <a:t>.</a:t>
            </a:r>
            <a:endParaRPr sz="2900" b="1" i="1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highlight>
                  <a:srgbClr val="CFE2F3"/>
                </a:highlight>
              </a:rPr>
              <a:t>Correct the following sentences:</a:t>
            </a:r>
            <a:endParaRPr>
              <a:highlight>
                <a:srgbClr val="CFE2F3"/>
              </a:highlight>
            </a:endParaRPr>
          </a:p>
        </p:txBody>
      </p:sp>
      <p:sp>
        <p:nvSpPr>
          <p:cNvPr id="86" name="Google Shape;86;p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712600" cy="3754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275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900"/>
              <a:buAutoNum type="arabicPeriod"/>
            </a:pPr>
            <a:r>
              <a:rPr lang="es" sz="2900" b="1" i="1">
                <a:highlight>
                  <a:srgbClr val="00FF00"/>
                </a:highlight>
              </a:rPr>
              <a:t>You</a:t>
            </a:r>
            <a:r>
              <a:rPr lang="es" sz="2900" b="1" i="1"/>
              <a:t> Can complete the circuit in one hour.</a:t>
            </a:r>
            <a:endParaRPr sz="2900" b="1" i="1"/>
          </a:p>
          <a:p>
            <a:pPr marL="457200" lvl="0" indent="-412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00"/>
              <a:buAutoNum type="arabicPeriod"/>
            </a:pPr>
            <a:r>
              <a:rPr lang="es" sz="2900" b="1" i="1"/>
              <a:t>What </a:t>
            </a:r>
            <a:r>
              <a:rPr lang="es" sz="2900" b="1" i="1">
                <a:highlight>
                  <a:srgbClr val="FF0000"/>
                </a:highlight>
              </a:rPr>
              <a:t>can</a:t>
            </a:r>
            <a:r>
              <a:rPr lang="es" sz="2900" b="1" i="1">
                <a:highlight>
                  <a:srgbClr val="00FF00"/>
                </a:highlight>
              </a:rPr>
              <a:t>kind/type</a:t>
            </a:r>
            <a:r>
              <a:rPr lang="es" sz="2900" b="1" i="1"/>
              <a:t> of activity  </a:t>
            </a:r>
            <a:r>
              <a:rPr lang="es" sz="2900" b="1" i="1">
                <a:highlight>
                  <a:srgbClr val="00FF00"/>
                </a:highlight>
              </a:rPr>
              <a:t>do you do</a:t>
            </a:r>
            <a:r>
              <a:rPr lang="es" sz="2900" b="1" i="1"/>
              <a:t>?</a:t>
            </a:r>
            <a:endParaRPr sz="2900" b="1" i="1"/>
          </a:p>
          <a:p>
            <a:pPr marL="457200" lvl="0" indent="-412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00"/>
              <a:buAutoNum type="arabicPeriod"/>
            </a:pPr>
            <a:r>
              <a:rPr lang="es" sz="2900" b="1" i="1"/>
              <a:t>The </a:t>
            </a:r>
            <a:r>
              <a:rPr lang="es" sz="2900" b="1" i="1">
                <a:highlight>
                  <a:srgbClr val="00FF00"/>
                </a:highlight>
              </a:rPr>
              <a:t>necessary</a:t>
            </a:r>
            <a:r>
              <a:rPr lang="es" sz="2900" b="1" i="1"/>
              <a:t> material is a one-piece, cap and goggles.</a:t>
            </a:r>
            <a:endParaRPr sz="2900" b="1" i="1"/>
          </a:p>
          <a:p>
            <a:pPr marL="457200" lvl="0" indent="-412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00"/>
              <a:buAutoNum type="arabicPeriod"/>
            </a:pPr>
            <a:r>
              <a:rPr lang="es" sz="2900" b="1" i="1"/>
              <a:t>If you want more information, </a:t>
            </a:r>
            <a:r>
              <a:rPr lang="es" sz="2900" b="1" i="1">
                <a:highlight>
                  <a:srgbClr val="FF0000"/>
                </a:highlight>
              </a:rPr>
              <a:t>consult /</a:t>
            </a:r>
            <a:r>
              <a:rPr lang="es" sz="2900" b="1" i="1"/>
              <a:t> you </a:t>
            </a:r>
            <a:r>
              <a:rPr lang="es" sz="2900" b="1" i="1">
                <a:highlight>
                  <a:srgbClr val="00FF00"/>
                </a:highlight>
              </a:rPr>
              <a:t>can </a:t>
            </a:r>
            <a:r>
              <a:rPr lang="es" sz="2900" b="1" i="1"/>
              <a:t>consult our webpage.</a:t>
            </a:r>
            <a:endParaRPr sz="2900" b="1" i="1"/>
          </a:p>
          <a:p>
            <a:pPr marL="457200" lvl="0" indent="-412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00"/>
              <a:buAutoNum type="arabicPeriod"/>
            </a:pPr>
            <a:r>
              <a:rPr lang="es" sz="2900" b="1" i="1">
                <a:highlight>
                  <a:srgbClr val="00FF00"/>
                </a:highlight>
              </a:rPr>
              <a:t>is</a:t>
            </a:r>
            <a:r>
              <a:rPr lang="es" sz="2900" b="1" i="1"/>
              <a:t> It very difficult</a:t>
            </a:r>
            <a:r>
              <a:rPr lang="es" sz="2900" b="1" i="1">
                <a:highlight>
                  <a:srgbClr val="FF0000"/>
                </a:highlight>
              </a:rPr>
              <a:t>y</a:t>
            </a:r>
            <a:r>
              <a:rPr lang="es" sz="2900" b="1" i="1"/>
              <a:t>?</a:t>
            </a:r>
            <a:endParaRPr sz="2900" b="1" i="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337</Words>
  <Application>Microsoft Macintosh PowerPoint</Application>
  <PresentationFormat>Presentación en pantalla (16:9)</PresentationFormat>
  <Paragraphs>55</Paragraphs>
  <Slides>6</Slides>
  <Notes>6</Notes>
  <HiddenSlides>0</HiddenSlides>
  <MMClips>0</MMClips>
  <ScaleCrop>false</ScaleCrop>
  <HeadingPairs>
    <vt:vector size="6" baseType="variant">
      <vt:variant>
        <vt:lpstr>Fuentes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8" baseType="lpstr">
      <vt:lpstr>Arial</vt:lpstr>
      <vt:lpstr>Simple Light</vt:lpstr>
      <vt:lpstr>Check the spelling of these words:</vt:lpstr>
      <vt:lpstr>Correct the following sentences:</vt:lpstr>
      <vt:lpstr>Correct the following sentences:</vt:lpstr>
      <vt:lpstr>Correct the following sentences:</vt:lpstr>
      <vt:lpstr>Correct the following sentences:</vt:lpstr>
      <vt:lpstr>Correct the following sentences: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Check the spelling of these words:</dc:title>
  <cp:lastModifiedBy>Microsoft Office User</cp:lastModifiedBy>
  <cp:revision>1</cp:revision>
  <dcterms:modified xsi:type="dcterms:W3CDTF">2024-10-05T17:16:03Z</dcterms:modified>
</cp:coreProperties>
</file>