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3" r:id="rId7"/>
    <p:sldId id="260" r:id="rId8"/>
    <p:sldId id="264" r:id="rId9"/>
    <p:sldId id="262" r:id="rId10"/>
    <p:sldId id="266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4" autoAdjust="0"/>
    <p:restoredTop sz="94660"/>
  </p:normalViewPr>
  <p:slideViewPr>
    <p:cSldViewPr>
      <p:cViewPr>
        <p:scale>
          <a:sx n="60" d="100"/>
          <a:sy n="60" d="100"/>
        </p:scale>
        <p:origin x="-16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3F11-332E-4805-B719-1F7A50AE6132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5FC58-405B-4E71-9EE3-A2405AC5C0D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FC58-405B-4E71-9EE3-A2405AC5C0D0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F5BC-FBBD-444E-8D8D-688D4B7DDEF3}" type="datetimeFigureOut">
              <a:rPr lang="es-ES" smtClean="0"/>
              <a:t>24/11/2020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2FAF-4DF5-4917-828D-50F7314278D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vesa da Rogueira: el pequeño gran tesoro de O Cou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6886596" cy="13858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Herbolario </a:t>
            </a:r>
            <a:r>
              <a:rPr lang="es-ES" dirty="0" err="1"/>
              <a:t>D</a:t>
            </a:r>
            <a:r>
              <a:rPr lang="es-ES" dirty="0" err="1" smtClean="0"/>
              <a:t>evesa</a:t>
            </a:r>
            <a:r>
              <a:rPr lang="es-ES" dirty="0" smtClean="0"/>
              <a:t> da </a:t>
            </a:r>
            <a:r>
              <a:rPr lang="es-ES" dirty="0" err="1"/>
              <a:t>R</a:t>
            </a:r>
            <a:r>
              <a:rPr lang="es-ES" dirty="0" err="1" smtClean="0"/>
              <a:t>ogueira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a Flor del Toxo (Ulex Europaeus) | Los Bloggers de Ax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00975" cy="5848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45432"/>
            <a:ext cx="5786478" cy="690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714744" y="35716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/>
              <a:t>FIN</a:t>
            </a:r>
            <a:endParaRPr lang="es-ES" sz="5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6488668"/>
            <a:ext cx="850109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LAURA ALBÁN CICLO MEDIO ACTIVIDADES FISICAS DEPORTIVAS EN EL MEDIO NATURAL 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 Devesa da Rogueira o primeiro bosque de España en obter a certificación  FSC - Asociación Gallega de Empresas y Profesionales Ambient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642918"/>
            <a:ext cx="14287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ÍNDICE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57224" y="1857364"/>
            <a:ext cx="321471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200" b="1" dirty="0" err="1" smtClean="0"/>
              <a:t>Abeleira</a:t>
            </a:r>
            <a:endParaRPr lang="es-ES" sz="3200" b="1" dirty="0" smtClean="0"/>
          </a:p>
          <a:p>
            <a:pPr>
              <a:buFontTx/>
              <a:buChar char="-"/>
            </a:pPr>
            <a:r>
              <a:rPr lang="es-ES" sz="3200" b="1" dirty="0" err="1" smtClean="0"/>
              <a:t>Castiñeiros</a:t>
            </a:r>
            <a:endParaRPr lang="es-ES" sz="3200" b="1" dirty="0" smtClean="0"/>
          </a:p>
          <a:p>
            <a:pPr>
              <a:buFontTx/>
              <a:buChar char="-"/>
            </a:pPr>
            <a:r>
              <a:rPr lang="es-ES" sz="3200" b="1" dirty="0" smtClean="0"/>
              <a:t>Nogal</a:t>
            </a:r>
          </a:p>
          <a:p>
            <a:pPr>
              <a:buFontTx/>
              <a:buChar char="-"/>
            </a:pPr>
            <a:r>
              <a:rPr lang="es-ES" sz="3200" b="1" dirty="0" err="1" smtClean="0"/>
              <a:t>Toxo</a:t>
            </a:r>
            <a:endParaRPr lang="es-E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Abeleira</a:t>
            </a:r>
            <a:r>
              <a:rPr lang="es-ES" dirty="0" smtClean="0"/>
              <a:t>/ </a:t>
            </a:r>
            <a:r>
              <a:rPr lang="es-ES" dirty="0" err="1" smtClean="0"/>
              <a:t>corylus</a:t>
            </a:r>
            <a:r>
              <a:rPr lang="es-ES" dirty="0" smtClean="0"/>
              <a:t> avellana: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4572032" cy="2000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500" b="1" dirty="0" err="1" smtClean="0"/>
              <a:t>Orixen</a:t>
            </a:r>
            <a:r>
              <a:rPr lang="es-ES" sz="1500" b="1" dirty="0" smtClean="0"/>
              <a:t>: </a:t>
            </a:r>
            <a:r>
              <a:rPr lang="es-ES" sz="1500" dirty="0" smtClean="0"/>
              <a:t>Asia y algunas zonas de </a:t>
            </a:r>
            <a:r>
              <a:rPr lang="es-ES" sz="1500" dirty="0" err="1" smtClean="0"/>
              <a:t>europa</a:t>
            </a:r>
            <a:endParaRPr lang="es-ES" sz="1500" dirty="0" smtClean="0"/>
          </a:p>
          <a:p>
            <a:pPr>
              <a:buNone/>
            </a:pPr>
            <a:r>
              <a:rPr lang="es-ES" sz="1500" b="1" dirty="0" smtClean="0"/>
              <a:t>Ubicación: </a:t>
            </a:r>
            <a:r>
              <a:rPr lang="es-ES" sz="1500" dirty="0" smtClean="0"/>
              <a:t>climas templados</a:t>
            </a:r>
          </a:p>
          <a:p>
            <a:pPr>
              <a:buNone/>
            </a:pPr>
            <a:r>
              <a:rPr lang="es-ES" sz="1500" b="1" dirty="0" smtClean="0"/>
              <a:t>Floración: </a:t>
            </a:r>
            <a:r>
              <a:rPr lang="es-ES" sz="1500" dirty="0" smtClean="0"/>
              <a:t>principios de primavera </a:t>
            </a:r>
          </a:p>
          <a:p>
            <a:pPr>
              <a:buNone/>
            </a:pPr>
            <a:r>
              <a:rPr lang="es-ES" sz="1500" b="1" dirty="0" smtClean="0"/>
              <a:t>Maduración fruto: </a:t>
            </a:r>
            <a:r>
              <a:rPr lang="es-ES" sz="1500" dirty="0" smtClean="0"/>
              <a:t>otoño </a:t>
            </a:r>
          </a:p>
          <a:p>
            <a:pPr>
              <a:buNone/>
            </a:pPr>
            <a:r>
              <a:rPr lang="es-ES" sz="1500" b="1" dirty="0" smtClean="0"/>
              <a:t>Fruto: </a:t>
            </a:r>
            <a:r>
              <a:rPr lang="es-ES" sz="1500" dirty="0" smtClean="0"/>
              <a:t>avellana</a:t>
            </a:r>
          </a:p>
          <a:p>
            <a:pPr>
              <a:buNone/>
            </a:pPr>
            <a:r>
              <a:rPr lang="es-ES" sz="1500" b="1" dirty="0" smtClean="0"/>
              <a:t>Galicia: </a:t>
            </a:r>
            <a:r>
              <a:rPr lang="es-ES" sz="1500" dirty="0" smtClean="0"/>
              <a:t>poden aparecer aislados pero a menudo                      </a:t>
            </a:r>
            <a:endParaRPr lang="es-ES" sz="1500" dirty="0"/>
          </a:p>
          <a:p>
            <a:pPr>
              <a:buNone/>
            </a:pPr>
            <a:r>
              <a:rPr lang="es-ES" sz="1500" dirty="0"/>
              <a:t> </a:t>
            </a:r>
            <a:r>
              <a:rPr lang="es-ES" sz="1500" dirty="0" smtClean="0"/>
              <a:t>             forman </a:t>
            </a:r>
            <a:r>
              <a:rPr lang="es-ES" sz="1500" dirty="0" err="1" smtClean="0"/>
              <a:t>pequenos</a:t>
            </a:r>
            <a:r>
              <a:rPr lang="es-ES" sz="1500" dirty="0" smtClean="0"/>
              <a:t> rodales</a:t>
            </a:r>
          </a:p>
          <a:p>
            <a:pPr>
              <a:buNone/>
            </a:pPr>
            <a:endParaRPr lang="es-ES" sz="1800" dirty="0"/>
          </a:p>
        </p:txBody>
      </p:sp>
      <p:sp>
        <p:nvSpPr>
          <p:cNvPr id="1026" name="AutoShape 2" descr="AVELLANO: CARACTERISTICAS, CULTIVO, CUIDADOS Y 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AVELLANO: CARACTERISTICAS, CULTIVO, CUIDADOS Y 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AVELLANO: CARACTERISTICAS, CULTIVO, CUIDADOS Y 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AVELLANO: CARACTERISTICAS, CULTIVO, CUIDADOS Y 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14282" y="3429000"/>
            <a:ext cx="6143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Descripcion</a:t>
            </a:r>
            <a:r>
              <a:rPr lang="es-ES" b="1" dirty="0" smtClean="0"/>
              <a:t>: </a:t>
            </a:r>
            <a:r>
              <a:rPr lang="es-ES" dirty="0" smtClean="0"/>
              <a:t>ó avellano e un arbusto ramificado,</a:t>
            </a:r>
          </a:p>
          <a:p>
            <a:r>
              <a:rPr lang="es-ES" dirty="0" err="1" smtClean="0"/>
              <a:t>súa</a:t>
            </a:r>
            <a:r>
              <a:rPr lang="es-ES" dirty="0" smtClean="0"/>
              <a:t> copa é amplia e densa, </a:t>
            </a:r>
            <a:r>
              <a:rPr lang="es-ES" dirty="0" err="1" smtClean="0"/>
              <a:t>súa</a:t>
            </a:r>
            <a:r>
              <a:rPr lang="es-ES" dirty="0" smtClean="0"/>
              <a:t> corteza </a:t>
            </a:r>
            <a:r>
              <a:rPr lang="es-ES" dirty="0" err="1" smtClean="0"/>
              <a:t>roxiza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endParaRPr lang="es-ES" dirty="0" smtClean="0"/>
          </a:p>
          <a:p>
            <a:r>
              <a:rPr lang="es-ES" dirty="0" smtClean="0"/>
              <a:t> principio e grisácea </a:t>
            </a:r>
            <a:r>
              <a:rPr lang="es-ES" dirty="0" err="1" smtClean="0"/>
              <a:t>ao</a:t>
            </a:r>
            <a:r>
              <a:rPr lang="es-ES" dirty="0" smtClean="0"/>
              <a:t> madurar, madeira dura   </a:t>
            </a:r>
          </a:p>
          <a:p>
            <a:r>
              <a:rPr lang="es-ES" b="1" dirty="0" smtClean="0"/>
              <a:t>As follas </a:t>
            </a:r>
            <a:r>
              <a:rPr lang="es-ES" dirty="0" smtClean="0"/>
              <a:t>son</a:t>
            </a:r>
            <a:r>
              <a:rPr lang="es-ES" dirty="0"/>
              <a:t> </a:t>
            </a:r>
            <a:r>
              <a:rPr lang="es-ES" u="sng" dirty="0"/>
              <a:t>caducas,</a:t>
            </a:r>
            <a:r>
              <a:rPr lang="es-ES" dirty="0"/>
              <a:t> </a:t>
            </a:r>
            <a:r>
              <a:rPr lang="es-ES" u="sng" dirty="0"/>
              <a:t>simples</a:t>
            </a:r>
            <a:r>
              <a:rPr lang="es-ES" u="sng" dirty="0" smtClean="0"/>
              <a:t>,</a:t>
            </a:r>
            <a:r>
              <a:rPr lang="es-ES" dirty="0"/>
              <a:t> muy anchas, de forma </a:t>
            </a:r>
            <a:r>
              <a:rPr lang="es-ES" dirty="0" smtClean="0"/>
              <a:t>redondeada</a:t>
            </a:r>
            <a:r>
              <a:rPr lang="es-ES" u="sng" dirty="0" smtClean="0"/>
              <a:t>,</a:t>
            </a:r>
            <a:r>
              <a:rPr lang="es-ES" dirty="0"/>
              <a:t> de hasta 15 cm de longitud, </a:t>
            </a:r>
            <a:r>
              <a:rPr lang="es-ES" u="sng" dirty="0"/>
              <a:t>serradas</a:t>
            </a:r>
            <a:r>
              <a:rPr lang="es-ES" dirty="0"/>
              <a:t> en su </a:t>
            </a:r>
            <a:r>
              <a:rPr lang="es-ES" u="sng" dirty="0"/>
              <a:t>margen</a:t>
            </a:r>
            <a:r>
              <a:rPr lang="es-ES" dirty="0"/>
              <a:t> y acabadas en punta. </a:t>
            </a:r>
            <a:endParaRPr lang="es-ES" dirty="0" smtClean="0"/>
          </a:p>
          <a:p>
            <a:r>
              <a:rPr lang="es-ES" b="1" dirty="0" smtClean="0"/>
              <a:t>Las </a:t>
            </a:r>
            <a:r>
              <a:rPr lang="es-ES" b="1" dirty="0"/>
              <a:t>flores </a:t>
            </a:r>
            <a:r>
              <a:rPr lang="es-ES" dirty="0"/>
              <a:t>son </a:t>
            </a:r>
            <a:r>
              <a:rPr lang="es-ES" dirty="0" smtClean="0"/>
              <a:t>unisexuales, nacen </a:t>
            </a:r>
            <a:r>
              <a:rPr lang="es-ES" dirty="0"/>
              <a:t>en invierno en el mismo pie de planta. </a:t>
            </a:r>
            <a:r>
              <a:rPr lang="es-ES" dirty="0" smtClean="0"/>
              <a:t>As </a:t>
            </a:r>
            <a:r>
              <a:rPr lang="es-ES" dirty="0"/>
              <a:t>masculinas </a:t>
            </a:r>
            <a:r>
              <a:rPr lang="es-ES" dirty="0" err="1" smtClean="0"/>
              <a:t>dispoñen</a:t>
            </a:r>
            <a:r>
              <a:rPr lang="es-ES" dirty="0" smtClean="0"/>
              <a:t> largos </a:t>
            </a:r>
            <a:r>
              <a:rPr lang="es-ES" dirty="0"/>
              <a:t>filamentos colgantes </a:t>
            </a:r>
            <a:r>
              <a:rPr lang="es-ES" dirty="0" smtClean="0"/>
              <a:t>chamados</a:t>
            </a:r>
            <a:r>
              <a:rPr lang="es-ES" dirty="0"/>
              <a:t> </a:t>
            </a:r>
            <a:r>
              <a:rPr lang="es-ES" u="sng" dirty="0"/>
              <a:t>amentos,</a:t>
            </a:r>
            <a:r>
              <a:rPr lang="es-ES" dirty="0"/>
              <a:t> </a:t>
            </a:r>
            <a:r>
              <a:rPr lang="es-ES" dirty="0" smtClean="0"/>
              <a:t>que </a:t>
            </a:r>
            <a:r>
              <a:rPr lang="es-ES" dirty="0" err="1" smtClean="0"/>
              <a:t>ao</a:t>
            </a:r>
            <a:r>
              <a:rPr lang="es-ES" dirty="0" smtClean="0"/>
              <a:t> menor </a:t>
            </a:r>
            <a:r>
              <a:rPr lang="es-ES" dirty="0"/>
              <a:t>soplo </a:t>
            </a:r>
            <a:r>
              <a:rPr lang="es-ES" dirty="0" smtClean="0"/>
              <a:t>do </a:t>
            </a:r>
            <a:r>
              <a:rPr lang="es-ES" dirty="0" err="1" smtClean="0"/>
              <a:t>vento</a:t>
            </a:r>
            <a:r>
              <a:rPr lang="es-ES" dirty="0" smtClean="0"/>
              <a:t> </a:t>
            </a:r>
            <a:r>
              <a:rPr lang="es-ES" dirty="0"/>
              <a:t>dispersan </a:t>
            </a:r>
            <a:r>
              <a:rPr lang="es-ES" dirty="0" smtClean="0"/>
              <a:t>o </a:t>
            </a:r>
            <a:r>
              <a:rPr lang="es-ES" dirty="0"/>
              <a:t>polen. </a:t>
            </a:r>
            <a:r>
              <a:rPr lang="es-ES" dirty="0" smtClean="0"/>
              <a:t>As </a:t>
            </a:r>
            <a:r>
              <a:rPr lang="es-ES" dirty="0"/>
              <a:t>femeninas, una vez fecundadas, forman </a:t>
            </a:r>
            <a:r>
              <a:rPr lang="es-ES" dirty="0" smtClean="0"/>
              <a:t>o</a:t>
            </a:r>
            <a:r>
              <a:rPr lang="es-ES" dirty="0"/>
              <a:t> </a:t>
            </a:r>
            <a:r>
              <a:rPr lang="es-ES" u="sng" dirty="0" smtClean="0"/>
              <a:t>fruto</a:t>
            </a:r>
            <a:r>
              <a:rPr lang="es-ES" dirty="0" smtClean="0"/>
              <a:t>, </a:t>
            </a:r>
            <a:r>
              <a:rPr lang="es-ES" dirty="0"/>
              <a:t>que </a:t>
            </a:r>
            <a:r>
              <a:rPr lang="es-ES" dirty="0" smtClean="0"/>
              <a:t>ten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cuberta</a:t>
            </a:r>
            <a:r>
              <a:rPr lang="es-ES" dirty="0" smtClean="0"/>
              <a:t> e dentro esta o fruto que comemos </a:t>
            </a:r>
            <a:endParaRPr lang="es-ES" dirty="0"/>
          </a:p>
        </p:txBody>
      </p:sp>
      <p:pic>
        <p:nvPicPr>
          <p:cNvPr id="1040" name="Picture 16" descr="La avellana, el fruto sagrado | El Norte de Cast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726" y="4572008"/>
            <a:ext cx="2547274" cy="1571636"/>
          </a:xfrm>
          <a:prstGeom prst="rect">
            <a:avLst/>
          </a:prstGeom>
          <a:noFill/>
        </p:spPr>
      </p:pic>
      <p:pic>
        <p:nvPicPr>
          <p:cNvPr id="1044" name="Picture 20" descr="avellanos y arce de Or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71477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vellano: amentos masculinos, estigmas femeni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728" cy="537566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285984" y="5072074"/>
            <a:ext cx="350046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/>
              <a:t>Amento masculino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000100" y="2071678"/>
            <a:ext cx="32861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/>
              <a:t>Estigma femenino</a:t>
            </a:r>
            <a:endParaRPr lang="es-E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err="1" smtClean="0"/>
              <a:t>Castiñeiro</a:t>
            </a:r>
            <a:r>
              <a:rPr lang="es-ES" dirty="0" smtClean="0"/>
              <a:t>/</a:t>
            </a:r>
            <a:r>
              <a:rPr lang="es-ES" dirty="0" err="1" smtClean="0"/>
              <a:t>Castanea</a:t>
            </a:r>
            <a:r>
              <a:rPr lang="es-ES" dirty="0" smtClean="0"/>
              <a:t> </a:t>
            </a:r>
            <a:r>
              <a:rPr lang="es-ES" dirty="0"/>
              <a:t>sativa </a:t>
            </a:r>
            <a:r>
              <a:rPr lang="es-ES" dirty="0" smtClean="0"/>
              <a:t>Miller: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357298"/>
            <a:ext cx="5715008" cy="16859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500" b="1" dirty="0" err="1" smtClean="0"/>
              <a:t>Orixen</a:t>
            </a:r>
            <a:r>
              <a:rPr lang="es-ES" sz="1500" b="1" dirty="0" smtClean="0"/>
              <a:t>: </a:t>
            </a:r>
            <a:r>
              <a:rPr lang="es-ES" sz="1500" dirty="0" err="1"/>
              <a:t>A</a:t>
            </a:r>
            <a:r>
              <a:rPr lang="es-ES" sz="1500" dirty="0" err="1" smtClean="0"/>
              <a:t>frica</a:t>
            </a:r>
            <a:r>
              <a:rPr lang="es-ES" sz="1500" dirty="0" smtClean="0"/>
              <a:t> del norte, </a:t>
            </a:r>
            <a:r>
              <a:rPr lang="es-ES" sz="1500" dirty="0"/>
              <a:t>E</a:t>
            </a:r>
            <a:r>
              <a:rPr lang="es-ES" sz="1500" dirty="0" smtClean="0"/>
              <a:t>uropa meridional y </a:t>
            </a:r>
            <a:r>
              <a:rPr lang="es-ES" sz="1500" dirty="0"/>
              <a:t>A</a:t>
            </a:r>
            <a:r>
              <a:rPr lang="es-ES" sz="1500" dirty="0" smtClean="0"/>
              <a:t>sia menor </a:t>
            </a:r>
          </a:p>
          <a:p>
            <a:pPr>
              <a:buNone/>
            </a:pPr>
            <a:r>
              <a:rPr lang="es-ES" sz="1500" b="1" dirty="0" smtClean="0"/>
              <a:t>Ubicación:</a:t>
            </a:r>
            <a:r>
              <a:rPr lang="es-ES" sz="1500" b="1" dirty="0" smtClean="0"/>
              <a:t> </a:t>
            </a:r>
            <a:r>
              <a:rPr lang="es-ES" sz="1500" dirty="0" smtClean="0"/>
              <a:t>nativo de climas templados ubicados en el hemisferio  norte </a:t>
            </a:r>
            <a:endParaRPr lang="es-ES" sz="1500" dirty="0" smtClean="0"/>
          </a:p>
          <a:p>
            <a:pPr>
              <a:buNone/>
            </a:pPr>
            <a:r>
              <a:rPr lang="es-ES" sz="1500" b="1" dirty="0" smtClean="0"/>
              <a:t>Floración: </a:t>
            </a:r>
            <a:r>
              <a:rPr lang="es-ES" sz="1500" dirty="0" smtClean="0"/>
              <a:t>junio y julio </a:t>
            </a:r>
            <a:endParaRPr lang="es-ES" sz="1500" b="1" dirty="0" smtClean="0"/>
          </a:p>
          <a:p>
            <a:pPr>
              <a:buNone/>
            </a:pPr>
            <a:r>
              <a:rPr lang="es-ES" sz="1500" b="1" dirty="0" smtClean="0"/>
              <a:t>Maduración del fruto: </a:t>
            </a:r>
            <a:r>
              <a:rPr lang="es-ES" sz="1500" dirty="0" smtClean="0"/>
              <a:t>otoño</a:t>
            </a:r>
          </a:p>
          <a:p>
            <a:pPr>
              <a:buNone/>
            </a:pPr>
            <a:r>
              <a:rPr lang="es-ES" sz="1500" b="1" dirty="0" smtClean="0"/>
              <a:t>Fruto: </a:t>
            </a:r>
            <a:r>
              <a:rPr lang="es-ES" sz="1500" dirty="0" smtClean="0"/>
              <a:t>Castaña</a:t>
            </a:r>
          </a:p>
          <a:p>
            <a:pPr>
              <a:buNone/>
            </a:pPr>
            <a:r>
              <a:rPr lang="es-ES" sz="1500" b="1" dirty="0" smtClean="0"/>
              <a:t>Galicia: </a:t>
            </a:r>
            <a:r>
              <a:rPr lang="es-ES" sz="1500" dirty="0" smtClean="0"/>
              <a:t>oeste por la dorsal gallega y por la sierra </a:t>
            </a:r>
            <a:r>
              <a:rPr lang="es-ES" sz="1500" dirty="0" err="1" smtClean="0"/>
              <a:t>xistral</a:t>
            </a:r>
            <a:r>
              <a:rPr lang="es-ES" sz="1500" dirty="0" smtClean="0"/>
              <a:t> hacia el norte</a:t>
            </a:r>
            <a:endParaRPr lang="es-ES" sz="15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86084" y="3164681"/>
            <a:ext cx="5857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Descripcion</a:t>
            </a:r>
            <a:r>
              <a:rPr lang="es-ES" b="1" dirty="0" smtClean="0"/>
              <a:t>: </a:t>
            </a:r>
            <a:r>
              <a:rPr lang="es-ES" dirty="0" smtClean="0"/>
              <a:t>O castaño e </a:t>
            </a:r>
            <a:r>
              <a:rPr lang="es-ES" dirty="0"/>
              <a:t>un árbol de </a:t>
            </a:r>
            <a:r>
              <a:rPr lang="es-ES" dirty="0" err="1" smtClean="0"/>
              <a:t>crecemento</a:t>
            </a:r>
            <a:r>
              <a:rPr lang="es-ES" dirty="0" smtClean="0"/>
              <a:t> </a:t>
            </a:r>
            <a:r>
              <a:rPr lang="es-ES" dirty="0"/>
              <a:t>rápido que </a:t>
            </a:r>
            <a:r>
              <a:rPr lang="es-ES" dirty="0" smtClean="0"/>
              <a:t>pode </a:t>
            </a:r>
            <a:r>
              <a:rPr lang="es-ES" dirty="0"/>
              <a:t>alcanzar </a:t>
            </a:r>
            <a:r>
              <a:rPr lang="es-ES" dirty="0" smtClean="0"/>
              <a:t>os </a:t>
            </a:r>
            <a:r>
              <a:rPr lang="es-ES" dirty="0"/>
              <a:t>30 m de altura, </a:t>
            </a:r>
            <a:r>
              <a:rPr lang="es-ES" dirty="0" err="1" smtClean="0"/>
              <a:t>moito</a:t>
            </a:r>
            <a:r>
              <a:rPr lang="es-ES" dirty="0" smtClean="0"/>
              <a:t> grosor e gran </a:t>
            </a:r>
            <a:r>
              <a:rPr lang="es-ES" dirty="0"/>
              <a:t>longevidad, </a:t>
            </a:r>
            <a:r>
              <a:rPr lang="es-ES" dirty="0" smtClean="0"/>
              <a:t>se </a:t>
            </a:r>
            <a:r>
              <a:rPr lang="es-ES" dirty="0"/>
              <a:t>conocen </a:t>
            </a:r>
            <a:r>
              <a:rPr lang="es-ES" dirty="0" err="1" smtClean="0"/>
              <a:t>alguns</a:t>
            </a:r>
            <a:r>
              <a:rPr lang="es-ES" dirty="0" smtClean="0"/>
              <a:t> </a:t>
            </a:r>
            <a:r>
              <a:rPr lang="es-ES" dirty="0"/>
              <a:t>ejemplares milenarios. </a:t>
            </a:r>
            <a:endParaRPr lang="es-ES" dirty="0" smtClean="0"/>
          </a:p>
          <a:p>
            <a:r>
              <a:rPr lang="es-ES" b="1" dirty="0" err="1" smtClean="0"/>
              <a:t>Seu</a:t>
            </a:r>
            <a:r>
              <a:rPr lang="es-ES" b="1" dirty="0" smtClean="0"/>
              <a:t> tronco: </a:t>
            </a:r>
            <a:r>
              <a:rPr lang="es-ES" dirty="0" smtClean="0"/>
              <a:t>e groso</a:t>
            </a:r>
            <a:r>
              <a:rPr lang="es-ES" dirty="0"/>
              <a:t>, </a:t>
            </a:r>
            <a:r>
              <a:rPr lang="es-ES" dirty="0" smtClean="0"/>
              <a:t>corpulento e a </a:t>
            </a:r>
            <a:r>
              <a:rPr lang="es-ES" dirty="0"/>
              <a:t>veces </a:t>
            </a:r>
            <a:r>
              <a:rPr lang="es-ES" dirty="0" err="1" smtClean="0"/>
              <a:t>oco</a:t>
            </a:r>
            <a:r>
              <a:rPr lang="es-ES" dirty="0" smtClean="0"/>
              <a:t> nos 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err="1" smtClean="0"/>
              <a:t>antigos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A corteza e </a:t>
            </a:r>
            <a:r>
              <a:rPr lang="es-ES" dirty="0"/>
              <a:t>parda, oscura </a:t>
            </a:r>
            <a:r>
              <a:rPr lang="es-ES" dirty="0" smtClean="0"/>
              <a:t>e agrietase </a:t>
            </a:r>
            <a:r>
              <a:rPr lang="es-ES" dirty="0" err="1" smtClean="0"/>
              <a:t>pola</a:t>
            </a:r>
            <a:r>
              <a:rPr lang="es-ES" dirty="0" smtClean="0"/>
              <a:t> edad, </a:t>
            </a:r>
            <a:r>
              <a:rPr lang="es-ES" dirty="0"/>
              <a:t>como si el tronco estuviera retorcido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b="1" dirty="0" smtClean="0"/>
              <a:t>As follas </a:t>
            </a:r>
            <a:r>
              <a:rPr lang="es-ES" dirty="0"/>
              <a:t>son </a:t>
            </a:r>
            <a:r>
              <a:rPr lang="es-ES" u="sng" dirty="0"/>
              <a:t>simples,</a:t>
            </a:r>
            <a:r>
              <a:rPr lang="es-ES" dirty="0"/>
              <a:t> </a:t>
            </a:r>
            <a:r>
              <a:rPr lang="es-ES" u="sng" dirty="0"/>
              <a:t>caducas,</a:t>
            </a:r>
            <a:r>
              <a:rPr lang="es-ES" dirty="0"/>
              <a:t> </a:t>
            </a:r>
            <a:r>
              <a:rPr lang="es-ES" u="sng" dirty="0"/>
              <a:t>alternas</a:t>
            </a:r>
            <a:r>
              <a:rPr lang="es-ES" u="sng" dirty="0" smtClean="0"/>
              <a:t>,</a:t>
            </a:r>
            <a:r>
              <a:rPr lang="es-ES" dirty="0" smtClean="0"/>
              <a:t> anchas e serradas de 10-25cm de largo</a:t>
            </a:r>
          </a:p>
          <a:p>
            <a:r>
              <a:rPr lang="es-ES" b="1" dirty="0" smtClean="0"/>
              <a:t>As flores </a:t>
            </a:r>
            <a:r>
              <a:rPr lang="es-ES" dirty="0" smtClean="0"/>
              <a:t>aparecen </a:t>
            </a:r>
            <a:r>
              <a:rPr lang="es-ES" dirty="0"/>
              <a:t>en </a:t>
            </a:r>
            <a:r>
              <a:rPr lang="es-ES" dirty="0" smtClean="0"/>
              <a:t>verano. As masculinas </a:t>
            </a:r>
            <a:r>
              <a:rPr lang="es-ES" dirty="0"/>
              <a:t>se agrupan en largos y </a:t>
            </a:r>
            <a:r>
              <a:rPr lang="es-ES" dirty="0" err="1" smtClean="0"/>
              <a:t>estreitos</a:t>
            </a:r>
            <a:r>
              <a:rPr lang="es-ES" dirty="0" smtClean="0"/>
              <a:t> amentos amarillentos</a:t>
            </a:r>
            <a:r>
              <a:rPr lang="es-ES" u="sng" dirty="0" smtClean="0"/>
              <a:t>,</a:t>
            </a:r>
            <a:r>
              <a:rPr lang="es-ES" dirty="0"/>
              <a:t> </a:t>
            </a:r>
            <a:r>
              <a:rPr lang="es-ES" dirty="0" smtClean="0"/>
              <a:t>e as </a:t>
            </a:r>
            <a:r>
              <a:rPr lang="es-ES" dirty="0"/>
              <a:t>femeninas, </a:t>
            </a:r>
            <a:r>
              <a:rPr lang="es-ES" dirty="0" smtClean="0"/>
              <a:t>que </a:t>
            </a:r>
            <a:r>
              <a:rPr lang="es-ES" dirty="0" err="1" smtClean="0"/>
              <a:t>estan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/>
              <a:t>base de </a:t>
            </a:r>
            <a:r>
              <a:rPr lang="es-ES" dirty="0" err="1" smtClean="0"/>
              <a:t>éstes</a:t>
            </a:r>
            <a:r>
              <a:rPr lang="es-ES" dirty="0"/>
              <a:t>, tras la fecundación, encierran </a:t>
            </a:r>
            <a:r>
              <a:rPr lang="es-ES" dirty="0" smtClean="0"/>
              <a:t>las castañas en </a:t>
            </a:r>
            <a:r>
              <a:rPr lang="es-ES" dirty="0"/>
              <a:t>una cubierta espinosa llamada erizo.</a:t>
            </a:r>
            <a:endParaRPr lang="es-ES" b="1" dirty="0"/>
          </a:p>
        </p:txBody>
      </p:sp>
      <p:pic>
        <p:nvPicPr>
          <p:cNvPr id="21506" name="Picture 2" descr="Castiñeiro - Wikipedia, 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886095" cy="3395406"/>
          </a:xfrm>
          <a:prstGeom prst="rect">
            <a:avLst/>
          </a:prstGeom>
          <a:noFill/>
        </p:spPr>
      </p:pic>
      <p:sp>
        <p:nvSpPr>
          <p:cNvPr id="21508" name="AutoShape 4" descr="Castaño: todo lo que debes saber | Arboles fru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0" name="AutoShape 6" descr="Castaño: todo lo que debes saber | Arboles fru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2" name="Picture 8" descr="Castañ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2928958" cy="1976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staño - Castanea sa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648077" cy="2583624"/>
          </a:xfrm>
          <a:prstGeom prst="rect">
            <a:avLst/>
          </a:prstGeom>
          <a:noFill/>
        </p:spPr>
      </p:pic>
      <p:pic>
        <p:nvPicPr>
          <p:cNvPr id="22532" name="Picture 4" descr="Características y cuidados del Castaño de flor r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728995" cy="2796747"/>
          </a:xfrm>
          <a:prstGeom prst="rect">
            <a:avLst/>
          </a:prstGeom>
          <a:noFill/>
        </p:spPr>
      </p:pic>
      <p:pic>
        <p:nvPicPr>
          <p:cNvPr id="22534" name="Picture 6" descr="Castaño de Laroles | Castaño, Gallegos, Arbo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4050535" cy="578647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928662" y="571480"/>
            <a:ext cx="32147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Tronco </a:t>
            </a:r>
            <a:r>
              <a:rPr lang="es-ES" sz="2800" b="1" dirty="0" err="1" smtClean="0"/>
              <a:t>castiñeiro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00694" y="571480"/>
            <a:ext cx="25003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Flor </a:t>
            </a:r>
            <a:r>
              <a:rPr lang="es-ES" sz="2800" b="1" dirty="0" err="1" smtClean="0"/>
              <a:t>castiñeiro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429356" y="3714752"/>
            <a:ext cx="22860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err="1" smtClean="0"/>
              <a:t>Follla</a:t>
            </a:r>
            <a:r>
              <a:rPr lang="es-ES" sz="2800" b="1" dirty="0" smtClean="0"/>
              <a:t> e fruto </a:t>
            </a:r>
            <a:r>
              <a:rPr lang="es-ES" sz="2800" b="1" dirty="0" err="1" smtClean="0"/>
              <a:t>castiñeiro</a:t>
            </a:r>
            <a:endParaRPr lang="es-ES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NOGUEIRA/</a:t>
            </a:r>
            <a:r>
              <a:rPr lang="es-ES" b="1" dirty="0"/>
              <a:t> </a:t>
            </a:r>
            <a:r>
              <a:rPr lang="es-ES" b="1" dirty="0" smtClean="0"/>
              <a:t>JUGLANS REGIA</a:t>
            </a:r>
            <a:r>
              <a:rPr lang="es-ES" b="1" dirty="0"/>
              <a:t/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142984"/>
            <a:ext cx="4329114" cy="20717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6400" b="1" dirty="0" err="1" smtClean="0"/>
              <a:t>Orixén</a:t>
            </a:r>
            <a:r>
              <a:rPr lang="es-ES" sz="6400" b="1" dirty="0" smtClean="0"/>
              <a:t>: </a:t>
            </a:r>
            <a:r>
              <a:rPr lang="es-ES" sz="6400" dirty="0" smtClean="0"/>
              <a:t>nativa dos </a:t>
            </a:r>
            <a:r>
              <a:rPr lang="es-ES" sz="6400" dirty="0" err="1" smtClean="0"/>
              <a:t>balcáns</a:t>
            </a:r>
            <a:r>
              <a:rPr lang="es-ES" sz="6400" dirty="0" smtClean="0"/>
              <a:t> cultivada en </a:t>
            </a:r>
            <a:r>
              <a:rPr lang="es-ES" sz="6400" dirty="0"/>
              <a:t>G</a:t>
            </a:r>
            <a:r>
              <a:rPr lang="es-ES" sz="6400" dirty="0" smtClean="0"/>
              <a:t>alicia </a:t>
            </a:r>
            <a:r>
              <a:rPr lang="es-ES" sz="6400" dirty="0" err="1" smtClean="0"/>
              <a:t>dende</a:t>
            </a:r>
            <a:r>
              <a:rPr lang="es-ES" sz="6400" dirty="0" smtClean="0"/>
              <a:t> a </a:t>
            </a:r>
            <a:r>
              <a:rPr lang="es-ES" sz="6400" dirty="0" err="1" smtClean="0"/>
              <a:t>antiguedade</a:t>
            </a:r>
            <a:r>
              <a:rPr lang="es-ES" sz="6400" dirty="0" smtClean="0"/>
              <a:t> </a:t>
            </a:r>
          </a:p>
          <a:p>
            <a:pPr>
              <a:buNone/>
            </a:pPr>
            <a:r>
              <a:rPr lang="es-ES" sz="6400" b="1" dirty="0" smtClean="0"/>
              <a:t>Ubicación:</a:t>
            </a:r>
            <a:r>
              <a:rPr lang="es-ES" sz="6400" dirty="0"/>
              <a:t> fondos de valle con suelos ricos y </a:t>
            </a:r>
            <a:r>
              <a:rPr lang="es-ES" sz="6400" dirty="0" smtClean="0"/>
              <a:t>profundos, nunca </a:t>
            </a:r>
            <a:r>
              <a:rPr lang="es-ES" sz="6400" dirty="0" err="1" smtClean="0"/>
              <a:t>hai</a:t>
            </a:r>
            <a:r>
              <a:rPr lang="es-ES" sz="6400" dirty="0" smtClean="0"/>
              <a:t> especies invasoras </a:t>
            </a:r>
            <a:r>
              <a:rPr lang="es-ES" sz="6400" dirty="0" err="1" smtClean="0"/>
              <a:t>ao</a:t>
            </a:r>
            <a:r>
              <a:rPr lang="es-ES" sz="6400" dirty="0" smtClean="0"/>
              <a:t> redor</a:t>
            </a:r>
            <a:endParaRPr lang="es-ES" sz="6400" b="1" dirty="0" smtClean="0"/>
          </a:p>
          <a:p>
            <a:pPr>
              <a:buNone/>
            </a:pPr>
            <a:r>
              <a:rPr lang="es-ES" sz="6400" b="1" dirty="0" smtClean="0"/>
              <a:t>Floración: </a:t>
            </a:r>
            <a:r>
              <a:rPr lang="es-ES" sz="6400" dirty="0" smtClean="0"/>
              <a:t>primavera </a:t>
            </a:r>
            <a:endParaRPr lang="es-ES" sz="6400" b="1" dirty="0" smtClean="0"/>
          </a:p>
          <a:p>
            <a:pPr>
              <a:buNone/>
            </a:pPr>
            <a:r>
              <a:rPr lang="es-ES" sz="6400" b="1" dirty="0" smtClean="0"/>
              <a:t>Maduración del fruto: </a:t>
            </a:r>
            <a:r>
              <a:rPr lang="es-ES" sz="6400" dirty="0" smtClean="0"/>
              <a:t>septiembre y </a:t>
            </a:r>
            <a:r>
              <a:rPr lang="es-ES" sz="6400" dirty="0" err="1" smtClean="0"/>
              <a:t>novembre</a:t>
            </a:r>
            <a:endParaRPr lang="es-ES" sz="6400" dirty="0" smtClean="0"/>
          </a:p>
          <a:p>
            <a:pPr>
              <a:buNone/>
            </a:pPr>
            <a:r>
              <a:rPr lang="es-ES" sz="6400" b="1" dirty="0" smtClean="0"/>
              <a:t>Fruto: </a:t>
            </a:r>
            <a:r>
              <a:rPr lang="es-ES" sz="6400" dirty="0" err="1" smtClean="0"/>
              <a:t>noz</a:t>
            </a:r>
            <a:r>
              <a:rPr lang="es-ES" sz="6400" dirty="0" smtClean="0"/>
              <a:t> </a:t>
            </a:r>
          </a:p>
          <a:p>
            <a:pPr>
              <a:buNone/>
            </a:pPr>
            <a:r>
              <a:rPr lang="es-ES" sz="6400" b="1" dirty="0" smtClean="0"/>
              <a:t>Galicia: </a:t>
            </a:r>
            <a:r>
              <a:rPr lang="es-ES" sz="6400" dirty="0" smtClean="0"/>
              <a:t>en </a:t>
            </a:r>
            <a:r>
              <a:rPr lang="es-ES" sz="6400" dirty="0"/>
              <a:t>L</a:t>
            </a:r>
            <a:r>
              <a:rPr lang="es-ES" sz="6400" dirty="0" smtClean="0"/>
              <a:t>ugo e A </a:t>
            </a:r>
            <a:r>
              <a:rPr lang="es-ES" sz="6400" dirty="0" err="1" smtClean="0"/>
              <a:t>coruña</a:t>
            </a:r>
            <a:r>
              <a:rPr lang="es-ES" sz="6400" dirty="0" smtClean="0"/>
              <a:t>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643142" y="3500438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dirty="0" smtClean="0"/>
              <a:t>Descripción: </a:t>
            </a:r>
            <a:r>
              <a:rPr lang="es-ES" dirty="0" smtClean="0"/>
              <a:t>alcanza os </a:t>
            </a:r>
            <a:r>
              <a:rPr lang="es-ES" dirty="0"/>
              <a:t>25 o 30 m de </a:t>
            </a:r>
            <a:r>
              <a:rPr lang="es-ES" dirty="0" smtClean="0"/>
              <a:t>altura e con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/>
              <a:t>copa </a:t>
            </a:r>
            <a:r>
              <a:rPr lang="es-ES" dirty="0" err="1" smtClean="0"/>
              <a:t>amplia</a:t>
            </a:r>
            <a:r>
              <a:rPr lang="es-ES" u="sng" dirty="0" err="1" smtClean="0"/>
              <a:t>e</a:t>
            </a:r>
            <a:r>
              <a:rPr lang="es-ES" u="sng" dirty="0" smtClean="0"/>
              <a:t> densa 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b="1" dirty="0" smtClean="0"/>
              <a:t>A corteza: </a:t>
            </a:r>
            <a:r>
              <a:rPr lang="es-ES" dirty="0" smtClean="0"/>
              <a:t>e </a:t>
            </a:r>
            <a:r>
              <a:rPr lang="es-ES" dirty="0"/>
              <a:t>gris plateada e</a:t>
            </a:r>
            <a:r>
              <a:rPr lang="es-ES" dirty="0" smtClean="0"/>
              <a:t> </a:t>
            </a:r>
            <a:r>
              <a:rPr lang="es-ES" dirty="0"/>
              <a:t>agrietada longitudinalmente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 As follas </a:t>
            </a:r>
            <a:r>
              <a:rPr lang="es-ES" dirty="0"/>
              <a:t>son </a:t>
            </a:r>
            <a:r>
              <a:rPr lang="es-ES" u="sng" dirty="0"/>
              <a:t>caducas,</a:t>
            </a:r>
            <a:r>
              <a:rPr lang="es-ES" dirty="0"/>
              <a:t> </a:t>
            </a:r>
            <a:r>
              <a:rPr lang="es-ES" u="sng" dirty="0"/>
              <a:t>alternas</a:t>
            </a:r>
            <a:r>
              <a:rPr lang="es-ES" dirty="0"/>
              <a:t> y </a:t>
            </a:r>
            <a:r>
              <a:rPr lang="es-ES" u="sng" dirty="0"/>
              <a:t>compuestas</a:t>
            </a:r>
            <a:r>
              <a:rPr lang="es-ES" dirty="0"/>
              <a:t> por 5 a 9 </a:t>
            </a:r>
            <a:r>
              <a:rPr lang="es-ES" u="sng" dirty="0"/>
              <a:t>hojuelas,</a:t>
            </a:r>
            <a:r>
              <a:rPr lang="es-ES" dirty="0"/>
              <a:t> siempre en número </a:t>
            </a:r>
            <a:r>
              <a:rPr lang="es-ES" dirty="0" smtClean="0"/>
              <a:t>impar</a:t>
            </a:r>
            <a:r>
              <a:rPr lang="es-ES" u="sng" dirty="0"/>
              <a:t> e</a:t>
            </a:r>
            <a:r>
              <a:rPr lang="es-ES" dirty="0"/>
              <a:t> </a:t>
            </a:r>
            <a:r>
              <a:rPr lang="es-ES" u="sng" dirty="0" smtClean="0"/>
              <a:t>ovaladas.</a:t>
            </a:r>
            <a:r>
              <a:rPr lang="es-ES" dirty="0"/>
              <a:t> </a:t>
            </a:r>
            <a:endParaRPr lang="es-ES" dirty="0" smtClean="0"/>
          </a:p>
          <a:p>
            <a:r>
              <a:rPr lang="es-ES" b="1" dirty="0" smtClean="0"/>
              <a:t>Las flores: </a:t>
            </a:r>
            <a:r>
              <a:rPr lang="es-ES" dirty="0" smtClean="0"/>
              <a:t>As </a:t>
            </a:r>
            <a:r>
              <a:rPr lang="es-ES" dirty="0"/>
              <a:t>femeninas pasan más desapercibidas por ser poco aparentes, pero </a:t>
            </a:r>
            <a:r>
              <a:rPr lang="es-ES" dirty="0" smtClean="0"/>
              <a:t>as </a:t>
            </a:r>
            <a:r>
              <a:rPr lang="es-ES" dirty="0"/>
              <a:t>masculinas son más vistosas y se disponen en largos pedúnculos colgantes denominados </a:t>
            </a:r>
            <a:r>
              <a:rPr lang="es-ES" u="sng" dirty="0"/>
              <a:t>amentos,</a:t>
            </a:r>
            <a:r>
              <a:rPr lang="es-ES" dirty="0"/>
              <a:t> para favorecer </a:t>
            </a:r>
            <a:r>
              <a:rPr lang="es-ES" dirty="0" smtClean="0"/>
              <a:t>a dispersión do </a:t>
            </a:r>
            <a:r>
              <a:rPr lang="es-ES" dirty="0"/>
              <a:t>polen </a:t>
            </a:r>
            <a:r>
              <a:rPr lang="es-ES" dirty="0" smtClean="0"/>
              <a:t>polo </a:t>
            </a:r>
            <a:r>
              <a:rPr lang="es-ES" dirty="0" err="1" smtClean="0"/>
              <a:t>vento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 </a:t>
            </a:r>
            <a:r>
              <a:rPr lang="es-ES" b="1" dirty="0"/>
              <a:t>El </a:t>
            </a:r>
            <a:r>
              <a:rPr lang="es-ES" b="1" u="sng" dirty="0" smtClean="0"/>
              <a:t>fruto:</a:t>
            </a:r>
            <a:r>
              <a:rPr lang="es-ES" dirty="0"/>
              <a:t> es la nuez, que viene envuelta por una cubierta carnosa y verde que al madurar se seca y adquiere un tono pardo o morado.</a:t>
            </a:r>
          </a:p>
        </p:txBody>
      </p:sp>
      <p:pic>
        <p:nvPicPr>
          <p:cNvPr id="20482" name="Picture 2" descr="Juglans regia - Arbola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3298815" cy="2474112"/>
          </a:xfrm>
          <a:prstGeom prst="rect">
            <a:avLst/>
          </a:prstGeom>
          <a:noFill/>
        </p:spPr>
      </p:pic>
      <p:pic>
        <p:nvPicPr>
          <p:cNvPr id="20484" name="Picture 4" descr="El nogal: un árbol divino y odiado a partes iguales – Datos a tutiplé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327302" cy="31030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uglans regia - Arbola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85728"/>
            <a:ext cx="4822065" cy="3214710"/>
          </a:xfrm>
          <a:prstGeom prst="rect">
            <a:avLst/>
          </a:prstGeom>
          <a:noFill/>
        </p:spPr>
      </p:pic>
      <p:pic>
        <p:nvPicPr>
          <p:cNvPr id="23556" name="Picture 4" descr="Nogal - Forestal Mader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594" y="214290"/>
            <a:ext cx="3217124" cy="6072229"/>
          </a:xfrm>
          <a:prstGeom prst="rect">
            <a:avLst/>
          </a:prstGeom>
          <a:noFill/>
        </p:spPr>
      </p:pic>
      <p:pic>
        <p:nvPicPr>
          <p:cNvPr id="23558" name="Picture 6" descr="Nueces: El fruto seco que deberías comer todos los dí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4786346" cy="281287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85786" y="2928934"/>
            <a:ext cx="24288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Hojas </a:t>
            </a:r>
            <a:r>
              <a:rPr lang="es-ES" sz="2400" b="1" dirty="0" err="1" smtClean="0"/>
              <a:t>nogueira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14348" y="3857628"/>
            <a:ext cx="857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err="1" smtClean="0"/>
              <a:t>noz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72198" y="500042"/>
            <a:ext cx="192882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/>
              <a:t>Flor da </a:t>
            </a:r>
            <a:r>
              <a:rPr lang="es-ES" sz="2000" b="1" dirty="0" err="1" smtClean="0"/>
              <a:t>nogueira</a:t>
            </a:r>
            <a:endParaRPr lang="es-E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TOXO/ </a:t>
            </a:r>
            <a:r>
              <a:rPr lang="es-ES" dirty="0" err="1" smtClean="0"/>
              <a:t>Rhizobium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3857652" cy="175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600" b="1" dirty="0" err="1" smtClean="0"/>
              <a:t>Orixen</a:t>
            </a:r>
            <a:r>
              <a:rPr lang="es-ES" sz="1600" b="1" dirty="0" smtClean="0"/>
              <a:t>: </a:t>
            </a:r>
            <a:r>
              <a:rPr lang="es-ES" sz="1600" dirty="0" smtClean="0"/>
              <a:t>Europa</a:t>
            </a:r>
          </a:p>
          <a:p>
            <a:pPr>
              <a:buNone/>
            </a:pPr>
            <a:r>
              <a:rPr lang="es-ES" sz="1600" b="1" dirty="0" smtClean="0"/>
              <a:t>Ubicación:  </a:t>
            </a:r>
            <a:r>
              <a:rPr lang="es-ES" sz="1600" dirty="0" smtClean="0"/>
              <a:t>Zonas de </a:t>
            </a:r>
            <a:r>
              <a:rPr lang="es-ES" sz="1600" dirty="0" err="1" smtClean="0"/>
              <a:t>humidade</a:t>
            </a:r>
            <a:r>
              <a:rPr lang="es-ES" sz="1600" dirty="0" smtClean="0"/>
              <a:t> elevada</a:t>
            </a:r>
          </a:p>
          <a:p>
            <a:pPr>
              <a:buNone/>
            </a:pPr>
            <a:r>
              <a:rPr lang="es-ES" sz="1600" b="1" dirty="0" err="1" smtClean="0"/>
              <a:t>Floracion</a:t>
            </a:r>
            <a:r>
              <a:rPr lang="es-ES" sz="1600" b="1" dirty="0" smtClean="0"/>
              <a:t>: </a:t>
            </a:r>
            <a:r>
              <a:rPr lang="es-ES" sz="1600" dirty="0" smtClean="0"/>
              <a:t>de </a:t>
            </a:r>
            <a:r>
              <a:rPr lang="es-ES" sz="1600" dirty="0" err="1" smtClean="0"/>
              <a:t>Dicembro</a:t>
            </a:r>
            <a:r>
              <a:rPr lang="es-ES" sz="1600" dirty="0" smtClean="0"/>
              <a:t> a </a:t>
            </a:r>
            <a:r>
              <a:rPr lang="es-ES" sz="1600" dirty="0" err="1" smtClean="0"/>
              <a:t>Maio</a:t>
            </a:r>
            <a:endParaRPr lang="es-ES" sz="1600" dirty="0" smtClean="0"/>
          </a:p>
          <a:p>
            <a:pPr>
              <a:buNone/>
            </a:pPr>
            <a:r>
              <a:rPr lang="es-ES" sz="1600" b="1" dirty="0" smtClean="0"/>
              <a:t>Galicia: </a:t>
            </a:r>
            <a:r>
              <a:rPr lang="es-ES" sz="1600" dirty="0" smtClean="0"/>
              <a:t>en toda </a:t>
            </a:r>
            <a:r>
              <a:rPr lang="es-ES" sz="1600" dirty="0"/>
              <a:t>G</a:t>
            </a:r>
            <a:r>
              <a:rPr lang="es-ES" sz="1600" dirty="0" smtClean="0"/>
              <a:t>alicia </a:t>
            </a:r>
            <a:endParaRPr lang="es-ES" sz="1600" b="1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928926" y="2928934"/>
            <a:ext cx="600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Descripción</a:t>
            </a:r>
            <a:r>
              <a:rPr lang="es-ES" dirty="0" smtClean="0"/>
              <a:t>: Son arbustos retamo </a:t>
            </a:r>
            <a:r>
              <a:rPr lang="es-ES" dirty="0" err="1" smtClean="0"/>
              <a:t>espiñosos</a:t>
            </a:r>
            <a:r>
              <a:rPr lang="es-ES" dirty="0" smtClean="0"/>
              <a:t> que medran ata 4 m., </a:t>
            </a:r>
            <a:r>
              <a:rPr lang="es-ES" dirty="0"/>
              <a:t>formando parches densos, que desplazan </a:t>
            </a:r>
            <a:r>
              <a:rPr lang="es-ES" dirty="0" smtClean="0"/>
              <a:t>as especies do </a:t>
            </a:r>
            <a:r>
              <a:rPr lang="es-ES" dirty="0" err="1" smtClean="0"/>
              <a:t>seu</a:t>
            </a:r>
            <a:r>
              <a:rPr lang="es-ES" dirty="0" smtClean="0"/>
              <a:t> redor. </a:t>
            </a:r>
          </a:p>
          <a:p>
            <a:r>
              <a:rPr lang="es-ES" b="1" dirty="0" smtClean="0"/>
              <a:t>Os </a:t>
            </a:r>
            <a:r>
              <a:rPr lang="es-ES" b="1" dirty="0"/>
              <a:t>tallos </a:t>
            </a:r>
            <a:r>
              <a:rPr lang="es-ES" dirty="0"/>
              <a:t>producen abundantes </a:t>
            </a:r>
            <a:r>
              <a:rPr lang="es-ES" dirty="0" smtClean="0"/>
              <a:t>brotes, </a:t>
            </a:r>
            <a:r>
              <a:rPr lang="es-ES" dirty="0"/>
              <a:t>principalmente </a:t>
            </a:r>
            <a:r>
              <a:rPr lang="es-ES" dirty="0" smtClean="0"/>
              <a:t>cando </a:t>
            </a:r>
            <a:r>
              <a:rPr lang="es-ES" dirty="0"/>
              <a:t>son cortados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queimados</a:t>
            </a:r>
            <a:r>
              <a:rPr lang="es-ES" dirty="0"/>
              <a:t>.</a:t>
            </a:r>
          </a:p>
          <a:p>
            <a:r>
              <a:rPr lang="es-ES" dirty="0"/>
              <a:t>O</a:t>
            </a:r>
            <a:r>
              <a:rPr lang="es-ES" dirty="0" smtClean="0"/>
              <a:t> </a:t>
            </a:r>
            <a:r>
              <a:rPr lang="es-ES" dirty="0"/>
              <a:t>retamo </a:t>
            </a:r>
            <a:r>
              <a:rPr lang="es-ES" dirty="0" err="1" smtClean="0"/>
              <a:t>espiñoso</a:t>
            </a:r>
            <a:r>
              <a:rPr lang="es-ES" dirty="0" smtClean="0"/>
              <a:t> necesita a </a:t>
            </a:r>
            <a:r>
              <a:rPr lang="es-ES" dirty="0"/>
              <a:t>luz para un correcto </a:t>
            </a:r>
            <a:r>
              <a:rPr lang="es-ES" dirty="0" err="1" smtClean="0"/>
              <a:t>desenrrolo</a:t>
            </a:r>
            <a:r>
              <a:rPr lang="es-ES" dirty="0"/>
              <a:t>. </a:t>
            </a:r>
            <a:r>
              <a:rPr lang="es-ES" dirty="0" err="1" smtClean="0"/>
              <a:t>Isto</a:t>
            </a:r>
            <a:r>
              <a:rPr lang="es-ES" dirty="0" smtClean="0"/>
              <a:t> </a:t>
            </a:r>
            <a:r>
              <a:rPr lang="es-ES" dirty="0"/>
              <a:t>causa que </a:t>
            </a:r>
            <a:r>
              <a:rPr lang="es-ES" dirty="0" smtClean="0"/>
              <a:t>os </a:t>
            </a:r>
            <a:r>
              <a:rPr lang="es-ES" dirty="0" err="1" smtClean="0"/>
              <a:t>ramallos</a:t>
            </a:r>
            <a:r>
              <a:rPr lang="es-ES" dirty="0" smtClean="0"/>
              <a:t> </a:t>
            </a:r>
            <a:r>
              <a:rPr lang="es-ES" dirty="0"/>
              <a:t>inferiores, </a:t>
            </a:r>
            <a:r>
              <a:rPr lang="es-ES" dirty="0" smtClean="0"/>
              <a:t>sombreados </a:t>
            </a:r>
            <a:r>
              <a:rPr lang="es-ES" dirty="0" err="1" smtClean="0"/>
              <a:t>polas</a:t>
            </a:r>
            <a:r>
              <a:rPr lang="es-ES" dirty="0" smtClean="0"/>
              <a:t> </a:t>
            </a:r>
            <a:r>
              <a:rPr lang="es-ES" dirty="0"/>
              <a:t>superiores, </a:t>
            </a:r>
            <a:r>
              <a:rPr lang="es-ES" dirty="0" err="1" smtClean="0"/>
              <a:t>morran</a:t>
            </a:r>
            <a:r>
              <a:rPr lang="es-ES" dirty="0" smtClean="0"/>
              <a:t> e </a:t>
            </a:r>
            <a:r>
              <a:rPr lang="es-ES" dirty="0" err="1" smtClean="0"/>
              <a:t>permanezan</a:t>
            </a:r>
            <a:r>
              <a:rPr lang="es-ES" dirty="0" smtClean="0"/>
              <a:t> </a:t>
            </a:r>
            <a:r>
              <a:rPr lang="es-ES" dirty="0"/>
              <a:t>secas </a:t>
            </a:r>
            <a:r>
              <a:rPr lang="es-ES" dirty="0" err="1" smtClean="0"/>
              <a:t>baixo</a:t>
            </a:r>
            <a:r>
              <a:rPr lang="es-ES" dirty="0" smtClean="0"/>
              <a:t> os matorrales que arden </a:t>
            </a:r>
            <a:r>
              <a:rPr lang="es-ES" dirty="0"/>
              <a:t>con </a:t>
            </a:r>
            <a:r>
              <a:rPr lang="es-ES" dirty="0" err="1" smtClean="0"/>
              <a:t>facilidade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b="1" dirty="0" smtClean="0"/>
              <a:t>Raíz</a:t>
            </a:r>
            <a:endParaRPr lang="es-ES" b="1" dirty="0"/>
          </a:p>
          <a:p>
            <a:r>
              <a:rPr lang="es-ES" dirty="0"/>
              <a:t>A </a:t>
            </a:r>
            <a:r>
              <a:rPr lang="es-ES" dirty="0" smtClean="0"/>
              <a:t>raíz</a:t>
            </a:r>
            <a:r>
              <a:rPr lang="es-ES" dirty="0"/>
              <a:t> primaria de </a:t>
            </a:r>
            <a:r>
              <a:rPr lang="es-ES" i="1" dirty="0" err="1"/>
              <a:t>Ulex</a:t>
            </a:r>
            <a:r>
              <a:rPr lang="es-ES" i="1" dirty="0"/>
              <a:t> </a:t>
            </a:r>
            <a:r>
              <a:rPr lang="es-ES" i="1" dirty="0" err="1"/>
              <a:t>europaeus</a:t>
            </a:r>
            <a:r>
              <a:rPr lang="es-ES" dirty="0"/>
              <a:t> </a:t>
            </a:r>
            <a:r>
              <a:rPr lang="es-ES" dirty="0" smtClean="0"/>
              <a:t>e </a:t>
            </a:r>
            <a:r>
              <a:rPr lang="es-ES" dirty="0" err="1" smtClean="0"/>
              <a:t>moi</a:t>
            </a:r>
            <a:r>
              <a:rPr lang="es-ES" dirty="0" smtClean="0"/>
              <a:t> fonda e grosa </a:t>
            </a:r>
            <a:r>
              <a:rPr lang="es-ES" dirty="0" err="1" smtClean="0"/>
              <a:t>dende</a:t>
            </a:r>
            <a:r>
              <a:rPr lang="es-ES" dirty="0" smtClean="0"/>
              <a:t> os </a:t>
            </a:r>
            <a:r>
              <a:rPr lang="es-ES" dirty="0" err="1" smtClean="0"/>
              <a:t>primeiros</a:t>
            </a:r>
            <a:r>
              <a:rPr lang="es-ES" dirty="0" smtClean="0"/>
              <a:t> </a:t>
            </a:r>
            <a:r>
              <a:rPr lang="es-ES" dirty="0"/>
              <a:t>meses que </a:t>
            </a:r>
            <a:r>
              <a:rPr lang="es-ES" dirty="0" err="1" smtClean="0"/>
              <a:t>seguen</a:t>
            </a:r>
            <a:r>
              <a:rPr lang="es-ES" dirty="0" smtClean="0"/>
              <a:t> a </a:t>
            </a:r>
            <a:r>
              <a:rPr lang="es-ES" dirty="0" err="1" smtClean="0"/>
              <a:t>Xerminación</a:t>
            </a:r>
            <a:r>
              <a:rPr lang="es-ES" dirty="0" smtClean="0"/>
              <a:t> e </a:t>
            </a:r>
            <a:r>
              <a:rPr lang="es-ES" dirty="0"/>
              <a:t>presenta </a:t>
            </a:r>
            <a:r>
              <a:rPr lang="es-ES" dirty="0" err="1" smtClean="0"/>
              <a:t>nódos</a:t>
            </a:r>
            <a:r>
              <a:rPr lang="es-ES" dirty="0" smtClean="0"/>
              <a:t> </a:t>
            </a:r>
            <a:r>
              <a:rPr lang="es-ES" dirty="0"/>
              <a:t>de </a:t>
            </a:r>
            <a:r>
              <a:rPr lang="es-ES" dirty="0" err="1" smtClean="0"/>
              <a:t>Rhizobium</a:t>
            </a:r>
            <a:r>
              <a:rPr lang="es-ES" dirty="0" smtClean="0"/>
              <a:t> </a:t>
            </a:r>
            <a:r>
              <a:rPr lang="es-ES" dirty="0"/>
              <a:t> </a:t>
            </a:r>
            <a:r>
              <a:rPr lang="es-ES" dirty="0" err="1" smtClean="0"/>
              <a:t>fixadores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 smtClean="0"/>
              <a:t>nitróxeno</a:t>
            </a:r>
            <a:r>
              <a:rPr lang="es-ES" dirty="0"/>
              <a:t>, que </a:t>
            </a:r>
            <a:r>
              <a:rPr lang="es-ES" dirty="0" smtClean="0"/>
              <a:t>poden </a:t>
            </a:r>
            <a:r>
              <a:rPr lang="es-ES" dirty="0" err="1" smtClean="0"/>
              <a:t>chegar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smtClean="0"/>
              <a:t>ter </a:t>
            </a:r>
            <a:r>
              <a:rPr lang="es-ES" dirty="0"/>
              <a:t>varios milímetros de </a:t>
            </a:r>
            <a:r>
              <a:rPr lang="es-ES" dirty="0" err="1" smtClean="0"/>
              <a:t>lonxitude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8434" name="Picture 2" descr="Cómo es la planta de toxo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315" y="1142985"/>
            <a:ext cx="2251176" cy="1500198"/>
          </a:xfrm>
          <a:prstGeom prst="rect">
            <a:avLst/>
          </a:prstGeom>
          <a:noFill/>
        </p:spPr>
      </p:pic>
      <p:sp>
        <p:nvSpPr>
          <p:cNvPr id="18436" name="AutoShape 4" descr="toxo - Lucenses sin lu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toxo - Lucenses sin lu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0" name="Picture 8" descr="Historias de Ordes: Arbustos de Ordes: o tox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2579922" cy="34004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5916</TotalTime>
  <Words>413</Words>
  <Application>Microsoft Office PowerPoint</Application>
  <PresentationFormat>Presentación en pantalla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Herbolario Devesa da Rogueira</vt:lpstr>
      <vt:lpstr>Diapositiva 2</vt:lpstr>
      <vt:lpstr>Abeleira/ corylus avellana:</vt:lpstr>
      <vt:lpstr>Diapositiva 4</vt:lpstr>
      <vt:lpstr>Castiñeiro/Castanea sativa Miller:</vt:lpstr>
      <vt:lpstr>Diapositiva 6</vt:lpstr>
      <vt:lpstr>NOGUEIRA/ JUGLANS REGIA </vt:lpstr>
      <vt:lpstr>Diapositiva 8</vt:lpstr>
      <vt:lpstr>TOXO/ Rhizobium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102</cp:revision>
  <dcterms:created xsi:type="dcterms:W3CDTF">2020-11-24T17:55:47Z</dcterms:created>
  <dcterms:modified xsi:type="dcterms:W3CDTF">2020-11-28T20:31:49Z</dcterms:modified>
</cp:coreProperties>
</file>