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77" r:id="rId3"/>
    <p:sldId id="286" r:id="rId4"/>
    <p:sldId id="278" r:id="rId5"/>
    <p:sldId id="280" r:id="rId6"/>
    <p:sldId id="279" r:id="rId7"/>
    <p:sldId id="281" r:id="rId8"/>
    <p:sldId id="285" r:id="rId9"/>
    <p:sldId id="283" r:id="rId10"/>
    <p:sldId id="284" r:id="rId11"/>
    <p:sldId id="257" r:id="rId12"/>
    <p:sldId id="287" r:id="rId13"/>
    <p:sldId id="258" r:id="rId14"/>
    <p:sldId id="259" r:id="rId15"/>
    <p:sldId id="260" r:id="rId16"/>
    <p:sldId id="261" r:id="rId17"/>
    <p:sldId id="282" r:id="rId18"/>
    <p:sldId id="262" r:id="rId19"/>
    <p:sldId id="263" r:id="rId20"/>
    <p:sldId id="264" r:id="rId21"/>
    <p:sldId id="288" r:id="rId22"/>
    <p:sldId id="265" r:id="rId23"/>
    <p:sldId id="266" r:id="rId24"/>
    <p:sldId id="267" r:id="rId25"/>
    <p:sldId id="268" r:id="rId26"/>
    <p:sldId id="269" r:id="rId27"/>
    <p:sldId id="28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90" r:id="rId3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46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5C2FD-59EA-4417-9E8D-A11C67785058}" type="datetimeFigureOut">
              <a:rPr lang="es-ES" smtClean="0"/>
              <a:pPr/>
              <a:t>03/11/2023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9EBA0-7460-4964-9211-4CC6CE2FB9F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1547D-6F3A-472C-BBEC-214D0760532D}" type="datetimeFigureOut">
              <a:rPr lang="es-ES" smtClean="0"/>
              <a:pPr/>
              <a:t>03/11/2023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0E764-3794-4422-92A7-96135F1536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0E764-3794-4422-92A7-96135F153649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A5B02-740F-4F80-B2B3-D95AB7C49C6A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50DA1-6B7C-44D8-81AC-A0AB03C41BC7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B5D47-93EA-4C82-9ADC-44FDD75C9A5D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A5A7-72D2-4F50-989D-80E3DF8E4267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BEAF6-DE04-407D-BBA9-D790B613546C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97CC-D68D-4BA1-AF79-714CEC6B15AF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06F2-474A-4BDC-8712-FD976EBCF556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4DEE-9F05-49DF-BC75-3D4ED21118F7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CFFA6-2554-4978-A9BA-55C757BEF613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D09-CD74-43B7-B455-6B9682B6BE65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A603-FFB1-4EC1-81B9-1A60DFC13B00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F5C3-14E6-4704-872B-1C7DE0C94020}" type="datetime1">
              <a:rPr lang="es-ES" smtClean="0"/>
              <a:pPr/>
              <a:t>03/11/2023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B2F30-6A68-4609-B0EF-7301F22466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27203"/>
          </a:xfrm>
        </p:spPr>
        <p:txBody>
          <a:bodyPr/>
          <a:lstStyle/>
          <a:p>
            <a:r>
              <a:rPr lang="es-ES" b="1" dirty="0"/>
              <a:t>U.D.3 ALTERACIONES DEL CABELLO y CUERO CABELLUDO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</a:t>
            </a:fld>
            <a:endParaRPr lang="es-ES" sz="6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ALTERACIONES DEL CUERO CABELLUDO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4400" y="142873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DE COMPETENCIA MÉDICA:</a:t>
            </a:r>
          </a:p>
          <a:p>
            <a:endParaRPr lang="es-ES" dirty="0"/>
          </a:p>
          <a:p>
            <a:pPr lvl="1"/>
            <a:r>
              <a:rPr lang="es-ES" dirty="0"/>
              <a:t>INFECCIOSAS: </a:t>
            </a:r>
          </a:p>
          <a:p>
            <a:pPr lvl="2"/>
            <a:r>
              <a:rPr lang="es-ES" dirty="0"/>
              <a:t>FOLICULITIS</a:t>
            </a:r>
          </a:p>
          <a:p>
            <a:pPr lvl="2"/>
            <a:r>
              <a:rPr lang="es-ES" dirty="0"/>
              <a:t>TIÑA</a:t>
            </a:r>
          </a:p>
          <a:p>
            <a:pPr lvl="2"/>
            <a:r>
              <a:rPr lang="es-ES" dirty="0"/>
              <a:t>PEDICULOSIS</a:t>
            </a:r>
          </a:p>
          <a:p>
            <a:pPr lvl="2">
              <a:buNone/>
            </a:pPr>
            <a:endParaRPr lang="es-ES" dirty="0"/>
          </a:p>
          <a:p>
            <a:pPr lvl="1">
              <a:buFontTx/>
              <a:buChar char="-"/>
            </a:pPr>
            <a:r>
              <a:rPr lang="es-ES" dirty="0"/>
              <a:t>NO INFECCIOSAS:</a:t>
            </a:r>
          </a:p>
          <a:p>
            <a:pPr lvl="2">
              <a:buFontTx/>
              <a:buChar char="-"/>
            </a:pPr>
            <a:r>
              <a:rPr lang="es-ES" dirty="0"/>
              <a:t>PSORIASIS</a:t>
            </a:r>
          </a:p>
          <a:p>
            <a:pPr lvl="2">
              <a:buFontTx/>
              <a:buChar char="-"/>
            </a:pPr>
            <a:r>
              <a:rPr lang="es-ES" dirty="0"/>
              <a:t>ECCEMA</a:t>
            </a:r>
          </a:p>
          <a:p>
            <a:pPr lvl="1">
              <a:buFontTx/>
              <a:buChar char="-"/>
            </a:pPr>
            <a:endParaRPr lang="es-ES" dirty="0"/>
          </a:p>
          <a:p>
            <a:pPr lvl="1">
              <a:buFontTx/>
              <a:buChar char="-"/>
            </a:pPr>
            <a:endParaRPr lang="es-ES" dirty="0"/>
          </a:p>
          <a:p>
            <a:pPr lvl="1">
              <a:buNone/>
            </a:pPr>
            <a:r>
              <a:rPr lang="es-ES" dirty="0"/>
              <a:t>	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ALTERACIONES DE COMPETENCIA MÉDICA INFECCIOSAS: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714612" y="1928802"/>
            <a:ext cx="8229600" cy="4525963"/>
          </a:xfrm>
        </p:spPr>
        <p:txBody>
          <a:bodyPr/>
          <a:lstStyle/>
          <a:p>
            <a:r>
              <a:rPr lang="es-ES" dirty="0"/>
              <a:t>FOLICULITIS</a:t>
            </a:r>
          </a:p>
          <a:p>
            <a:r>
              <a:rPr lang="es-ES" dirty="0"/>
              <a:t>TIÑA</a:t>
            </a:r>
          </a:p>
          <a:p>
            <a:r>
              <a:rPr lang="es-ES" dirty="0"/>
              <a:t>PEDICULOSIS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143172" y="357166"/>
            <a:ext cx="8229600" cy="1143000"/>
          </a:xfrm>
        </p:spPr>
        <p:txBody>
          <a:bodyPr/>
          <a:lstStyle/>
          <a:p>
            <a:r>
              <a:rPr lang="es-ES" dirty="0"/>
              <a:t>FOLICULITIS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1026" name="AutoShape 2" descr="Resultado de imaxes para FOLICULIT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8" name="Picture 4" descr="Resultado de imaxes para FOLICULIT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26" y="357166"/>
            <a:ext cx="5214974" cy="3926569"/>
          </a:xfrm>
          <a:prstGeom prst="rect">
            <a:avLst/>
          </a:prstGeom>
          <a:noFill/>
        </p:spPr>
      </p:pic>
      <p:pic>
        <p:nvPicPr>
          <p:cNvPr id="1030" name="Picture 6" descr="Resultado de imaxes para FOLICULIT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0"/>
            <a:ext cx="666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571800" y="285728"/>
            <a:ext cx="8229600" cy="1143000"/>
          </a:xfrm>
        </p:spPr>
        <p:txBody>
          <a:bodyPr/>
          <a:lstStyle/>
          <a:p>
            <a:r>
              <a:rPr lang="es-ES" dirty="0"/>
              <a:t>FOLICULITIS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5</a:t>
            </a:fld>
            <a:endParaRPr lang="es-ES"/>
          </a:p>
        </p:txBody>
      </p:sp>
      <p:pic>
        <p:nvPicPr>
          <p:cNvPr id="5" name="Picture 8" descr="Resultado de imaxes para FOLICULITIS BACTER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0"/>
            <a:ext cx="4702177" cy="6807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3143304" y="357166"/>
            <a:ext cx="8229600" cy="1143000"/>
          </a:xfrm>
        </p:spPr>
        <p:txBody>
          <a:bodyPr/>
          <a:lstStyle/>
          <a:p>
            <a:r>
              <a:rPr lang="es-ES" dirty="0"/>
              <a:t>TIÑA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6</a:t>
            </a:fld>
            <a:endParaRPr lang="es-ES"/>
          </a:p>
        </p:txBody>
      </p:sp>
      <p:pic>
        <p:nvPicPr>
          <p:cNvPr id="39938" name="Picture 2" descr="Resultado de imaxes para tiña human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375305"/>
            <a:ext cx="5976926" cy="4482695"/>
          </a:xfrm>
          <a:prstGeom prst="rect">
            <a:avLst/>
          </a:prstGeom>
          <a:noFill/>
        </p:spPr>
      </p:pic>
      <p:pic>
        <p:nvPicPr>
          <p:cNvPr id="39940" name="Picture 4" descr="Resultado de imaxes para TIÑA EN HUMAN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85926"/>
            <a:ext cx="3534818" cy="2944775"/>
          </a:xfrm>
          <a:prstGeom prst="rect">
            <a:avLst/>
          </a:prstGeom>
          <a:noFill/>
        </p:spPr>
      </p:pic>
      <p:pic>
        <p:nvPicPr>
          <p:cNvPr id="39942" name="Picture 6" descr="Resultado de imaxes para HONGO DE LA TIÑ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0"/>
            <a:ext cx="3810000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PEDICULOSIS </a:t>
            </a:r>
            <a:br>
              <a:rPr lang="es-ES" dirty="0"/>
            </a:br>
            <a:r>
              <a:rPr lang="es-ES" dirty="0"/>
              <a:t>(PIOJO: </a:t>
            </a:r>
            <a:r>
              <a:rPr lang="es-ES" i="1" dirty="0" err="1"/>
              <a:t>Pediculus</a:t>
            </a:r>
            <a:r>
              <a:rPr lang="es-ES" i="1" dirty="0"/>
              <a:t> </a:t>
            </a:r>
            <a:r>
              <a:rPr lang="es-ES" i="1" dirty="0" err="1"/>
              <a:t>humanus</a:t>
            </a:r>
            <a:r>
              <a:rPr lang="es-ES" i="1" dirty="0"/>
              <a:t> </a:t>
            </a:r>
            <a:r>
              <a:rPr lang="es-ES" i="1" dirty="0" err="1"/>
              <a:t>capitis</a:t>
            </a:r>
            <a:r>
              <a:rPr lang="es-ES" dirty="0"/>
              <a:t>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41986" name="AutoShape 2" descr="Resultado de imaxes para PEDICULO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988" name="Picture 4" descr="Resultado de imaxes para PEDICULO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00372"/>
            <a:ext cx="2928926" cy="2428892"/>
          </a:xfrm>
          <a:prstGeom prst="rect">
            <a:avLst/>
          </a:prstGeom>
          <a:noFill/>
        </p:spPr>
      </p:pic>
      <p:pic>
        <p:nvPicPr>
          <p:cNvPr id="41990" name="Picture 6" descr="Resultado de imaxes para PEDICULOS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6067" y="2214554"/>
            <a:ext cx="6157933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ALTERACIONES DE COMPETENCIA MÉDICA NO INFECCIOSAS: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00364" y="2500306"/>
            <a:ext cx="8229600" cy="4525963"/>
          </a:xfrm>
        </p:spPr>
        <p:txBody>
          <a:bodyPr/>
          <a:lstStyle/>
          <a:p>
            <a:r>
              <a:rPr lang="es-ES" dirty="0"/>
              <a:t>PSORIASIS</a:t>
            </a:r>
          </a:p>
          <a:p>
            <a:r>
              <a:rPr lang="es-ES" dirty="0"/>
              <a:t>ECCEMA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ALTERACIONES DE COMPETENCIA MÉDICA NO INFECCIOSAS: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PSORIASIS: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9</a:t>
            </a:fld>
            <a:endParaRPr lang="es-ES"/>
          </a:p>
        </p:txBody>
      </p:sp>
      <p:pic>
        <p:nvPicPr>
          <p:cNvPr id="44034" name="Picture 2" descr="Resultado de imaxes para psoria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3051249" cy="2571768"/>
          </a:xfrm>
          <a:prstGeom prst="rect">
            <a:avLst/>
          </a:prstGeom>
          <a:noFill/>
        </p:spPr>
      </p:pic>
      <p:pic>
        <p:nvPicPr>
          <p:cNvPr id="44036" name="Picture 4" descr="Resultado de imaxes para psorias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85926"/>
            <a:ext cx="3643338" cy="2428892"/>
          </a:xfrm>
          <a:prstGeom prst="rect">
            <a:avLst/>
          </a:prstGeom>
          <a:noFill/>
        </p:spPr>
      </p:pic>
      <p:sp>
        <p:nvSpPr>
          <p:cNvPr id="44038" name="AutoShape 6" descr="Resultado de imaxes para PSORIASIS CUERO CABELLU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40" name="AutoShape 8" descr="Resultado de imaxes para PSORIASIS CUERO CABELLU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42" name="AutoShape 10" descr="Resultado de imaxes para PSORIASIS CUERO CABELLU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44" name="AutoShape 12" descr="Resultado de imaxes para PSORIASIS CUERO CABELLU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4046" name="Picture 14" descr="Resultado de imaxes para PSORIASIS CUERO CABELLUD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4115067"/>
            <a:ext cx="4143404" cy="2742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ALTERACIONES DE COMPETENCIA MÉDICA NO INFECCIOSAS: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/>
          <a:lstStyle/>
          <a:p>
            <a:r>
              <a:rPr lang="es-ES" dirty="0"/>
              <a:t>ECCEMA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45060" name="AutoShape 4" descr="Resultado de imaxes para ECCE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5062" name="Picture 6" descr="Resultado de imaxes para ECCE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96868"/>
            <a:ext cx="4214842" cy="3161132"/>
          </a:xfrm>
          <a:prstGeom prst="rect">
            <a:avLst/>
          </a:prstGeom>
          <a:noFill/>
        </p:spPr>
      </p:pic>
      <p:pic>
        <p:nvPicPr>
          <p:cNvPr id="45058" name="Picture 2" descr="Resultado de imaxes para ECCE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8205" y="1785926"/>
            <a:ext cx="6295795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ALTERACIONES DEL CABELLO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" dirty="0"/>
              <a:t> 1</a:t>
            </a:r>
            <a:r>
              <a:rPr lang="es-ES" b="1" dirty="0"/>
              <a:t>. ESTRUCTURALES O DISPLASIAS PILOSAS:</a:t>
            </a:r>
          </a:p>
          <a:p>
            <a:pPr>
              <a:buNone/>
            </a:pPr>
            <a:r>
              <a:rPr lang="es-ES" dirty="0"/>
              <a:t> 	</a:t>
            </a:r>
            <a:r>
              <a:rPr lang="es-ES" sz="3000" dirty="0"/>
              <a:t>A. </a:t>
            </a:r>
            <a:r>
              <a:rPr lang="es-ES" sz="3000" u="sng" dirty="0"/>
              <a:t>CONGÉNITAS</a:t>
            </a:r>
            <a:r>
              <a:rPr lang="es-ES" sz="3000" dirty="0"/>
              <a:t> (7)</a:t>
            </a:r>
          </a:p>
          <a:p>
            <a:pPr>
              <a:buNone/>
            </a:pPr>
            <a:r>
              <a:rPr lang="es-ES" sz="3000" dirty="0"/>
              <a:t>	B. </a:t>
            </a:r>
            <a:r>
              <a:rPr lang="es-ES" sz="3000" u="sng" dirty="0"/>
              <a:t>ADQUIRIDAS</a:t>
            </a:r>
            <a:r>
              <a:rPr lang="es-ES" sz="3000" dirty="0"/>
              <a:t> (5)</a:t>
            </a:r>
          </a:p>
          <a:p>
            <a:pPr>
              <a:buNone/>
            </a:pPr>
            <a:endParaRPr lang="es-ES" sz="3000" dirty="0"/>
          </a:p>
          <a:p>
            <a:pPr>
              <a:buNone/>
            </a:pPr>
            <a:r>
              <a:rPr lang="es-ES" b="1" dirty="0"/>
              <a:t>2. CROMÁTICAS O DISCROMÍAS: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sz="3000" dirty="0"/>
              <a:t>A. </a:t>
            </a:r>
            <a:r>
              <a:rPr lang="es-ES" sz="3000" u="sng" dirty="0"/>
              <a:t>POCO FRECUENTES</a:t>
            </a:r>
          </a:p>
          <a:p>
            <a:pPr>
              <a:buNone/>
            </a:pPr>
            <a:r>
              <a:rPr lang="es-ES" sz="3000" dirty="0"/>
              <a:t>	- DE ORIGEN GENÉTICO O QUÍMICO</a:t>
            </a:r>
          </a:p>
          <a:p>
            <a:pPr>
              <a:buNone/>
            </a:pPr>
            <a:endParaRPr lang="es-ES" sz="3000" dirty="0"/>
          </a:p>
          <a:p>
            <a:pPr>
              <a:buNone/>
            </a:pPr>
            <a:r>
              <a:rPr lang="es-ES" sz="3000" dirty="0"/>
              <a:t>	B. </a:t>
            </a:r>
            <a:r>
              <a:rPr lang="es-ES" sz="3000" u="sng" dirty="0"/>
              <a:t>DECOLORACIÓN DE LA FIRBRA CAPILAR</a:t>
            </a:r>
            <a:r>
              <a:rPr lang="es-ES" sz="3000" dirty="0"/>
              <a:t>:</a:t>
            </a:r>
          </a:p>
          <a:p>
            <a:pPr>
              <a:buNone/>
            </a:pPr>
            <a:r>
              <a:rPr lang="es-ES" sz="3000" dirty="0"/>
              <a:t>	- DECOLORACIONES CONGÉNITAS O ADQUIRIDAS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11</a:t>
            </a:fld>
            <a:endParaRPr lang="es-ES" sz="6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ALTERACIONES ESTRUCTURALES CONGÉNITAS DEL CABELLO: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07167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MONILETRIX</a:t>
            </a:r>
          </a:p>
          <a:p>
            <a:r>
              <a:rPr lang="es-ES" dirty="0"/>
              <a:t>PILI TORTI O CABELLO TORCIDO</a:t>
            </a:r>
          </a:p>
          <a:p>
            <a:r>
              <a:rPr lang="es-ES" dirty="0"/>
              <a:t>TRICORREXIS INVAGINADA (CABELLO EN BAMBÚ)</a:t>
            </a:r>
          </a:p>
          <a:p>
            <a:r>
              <a:rPr lang="es-ES" dirty="0"/>
              <a:t>TRICODISTROFIA</a:t>
            </a:r>
          </a:p>
          <a:p>
            <a:r>
              <a:rPr lang="es-ES" dirty="0"/>
              <a:t>PELO LANOSO</a:t>
            </a:r>
          </a:p>
          <a:p>
            <a:r>
              <a:rPr lang="es-ES" dirty="0"/>
              <a:t>SÍNDROME DEL CABELLO IMPEINABLE</a:t>
            </a:r>
          </a:p>
          <a:p>
            <a:r>
              <a:rPr lang="es-ES" i="1" dirty="0"/>
              <a:t>PILI MULTIGEMINI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1. A. Alteraciones estructurales  congénitas del cabello: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13</a:t>
            </a:fld>
            <a:endParaRPr lang="es-ES" sz="6600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1000100" y="1714487"/>
          <a:ext cx="7286676" cy="4859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4284581" imgH="2857143" progId="StaticMetafile">
                  <p:embed/>
                </p:oleObj>
              </mc:Choice>
              <mc:Fallback>
                <p:oleObj name="Imagen" r:id="rId2" imgW="4284581" imgH="2857143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1714487"/>
                        <a:ext cx="7286676" cy="48595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                      Pili </a:t>
            </a:r>
            <a:r>
              <a:rPr lang="es-ES" dirty="0" err="1"/>
              <a:t>torti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14</a:t>
            </a:fld>
            <a:endParaRPr lang="es-ES" sz="6600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0" y="0"/>
          <a:ext cx="4357718" cy="326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9752381" imgH="7314286" progId="StaticMetafile">
                  <p:embed/>
                </p:oleObj>
              </mc:Choice>
              <mc:Fallback>
                <p:oleObj name="Imagen" r:id="rId2" imgW="9752381" imgH="7314286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357718" cy="326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3214678" y="2363788"/>
          <a:ext cx="5715000" cy="449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4" imgW="5714286" imgH="4494049" progId="StaticMetafile">
                  <p:embed/>
                </p:oleObj>
              </mc:Choice>
              <mc:Fallback>
                <p:oleObj name="Imagen" r:id="rId4" imgW="5714286" imgH="4494049" progId="StaticMetafil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2363788"/>
                        <a:ext cx="5715000" cy="449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TRICORREXIS INVAGINADA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15</a:t>
            </a:fld>
            <a:endParaRPr lang="es-ES" sz="6600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214282" y="1563562"/>
          <a:ext cx="6500858" cy="4887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8942857" imgH="6723810" progId="StaticMetafile">
                  <p:embed/>
                </p:oleObj>
              </mc:Choice>
              <mc:Fallback>
                <p:oleObj name="Imagen" r:id="rId2" imgW="8942857" imgH="6723810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1563562"/>
                        <a:ext cx="6500858" cy="4887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286380" y="3247357"/>
          <a:ext cx="3857620" cy="3610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4" imgW="4884422" imgH="4571429" progId="StaticMetafile">
                  <p:embed/>
                </p:oleObj>
              </mc:Choice>
              <mc:Fallback>
                <p:oleObj name="Imagen" r:id="rId4" imgW="4884422" imgH="4571429" progId="StaticMetafil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0" y="3247357"/>
                        <a:ext cx="3857620" cy="3610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16</a:t>
            </a:fld>
            <a:endParaRPr lang="es-ES" sz="6600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214282" y="857232"/>
          <a:ext cx="6858048" cy="515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6074583" imgH="4561905" progId="StaticMetafile">
                  <p:embed/>
                </p:oleObj>
              </mc:Choice>
              <mc:Fallback>
                <p:oleObj name="Imagen" r:id="rId2" imgW="6074583" imgH="4561905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857232"/>
                        <a:ext cx="6858048" cy="5150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AutoShape 3" descr="Resultado de imaxes para tricodistr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437" name="AutoShape 5" descr="Resultado de imaxes para tricodistr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439" name="AutoShape 7" descr="Resultado de imaxes para tricodistr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441" name="AutoShape 9" descr="Resultado de imaxes para tricodistrof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8443" name="Picture 11" descr="Imaxe relaciona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071678"/>
            <a:ext cx="3929058" cy="20551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Pelo lanoso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17</a:t>
            </a:fld>
            <a:endParaRPr lang="es-ES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285720" y="1500174"/>
          <a:ext cx="3500462" cy="4870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4666667" imgH="6495238" progId="StaticMetafile">
                  <p:embed/>
                </p:oleObj>
              </mc:Choice>
              <mc:Fallback>
                <p:oleObj name="Imagen" r:id="rId2" imgW="4666667" imgH="6495238" progId="StaticMetafil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1500174"/>
                        <a:ext cx="3500462" cy="4870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2" name="Picture 4" descr="Resultado de imaxes para PELO LANOSO NEGRO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500174"/>
            <a:ext cx="476250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18</a:t>
            </a:fld>
            <a:endParaRPr lang="es-ES" dirty="0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428596" y="1643050"/>
          <a:ext cx="8286808" cy="4664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6074583" imgH="3419048" progId="StaticMetafile">
                  <p:embed/>
                </p:oleObj>
              </mc:Choice>
              <mc:Fallback>
                <p:oleObj name="Imagen" r:id="rId2" imgW="6074583" imgH="3419048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643050"/>
                        <a:ext cx="8286808" cy="4664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SÍNDROME DEL PELO IMPEINABLE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19</a:t>
            </a:fld>
            <a:endParaRPr lang="es-ES" sz="6600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1857356" y="1500174"/>
          <a:ext cx="6756416" cy="5079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8942857" imgH="6723810" progId="StaticMetafile">
                  <p:embed/>
                </p:oleObj>
              </mc:Choice>
              <mc:Fallback>
                <p:oleObj name="Imagen" r:id="rId2" imgW="8942857" imgH="6723810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1500174"/>
                        <a:ext cx="6756416" cy="50796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0" y="3743325"/>
          <a:ext cx="4086225" cy="311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4" imgW="4085714" imgH="3114286" progId="StaticMetafile">
                  <p:embed/>
                </p:oleObj>
              </mc:Choice>
              <mc:Fallback>
                <p:oleObj name="Imagen" r:id="rId4" imgW="4085714" imgH="3114286" progId="StaticMetafil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743325"/>
                        <a:ext cx="4086225" cy="311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PILI MULTIGEMINI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20</a:t>
            </a:fld>
            <a:endParaRPr lang="es-ES" sz="6600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3143240" y="1571612"/>
          <a:ext cx="5461038" cy="3071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12190476" imgH="6857143" progId="StaticMetafile">
                  <p:embed/>
                </p:oleObj>
              </mc:Choice>
              <mc:Fallback>
                <p:oleObj name="Imagen" r:id="rId2" imgW="12190476" imgH="6857143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1571612"/>
                        <a:ext cx="5461038" cy="30718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14282" y="3143248"/>
          <a:ext cx="4572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4" imgW="4571429" imgH="3428571" progId="StaticMetafile">
                  <p:embed/>
                </p:oleObj>
              </mc:Choice>
              <mc:Fallback>
                <p:oleObj name="Imagen" r:id="rId4" imgW="4571429" imgH="3428571" progId="StaticMetafil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3143248"/>
                        <a:ext cx="45720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1.B. ALTERACIONES ESTRUCTURALES ADQUIRIDAS: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00232" y="2000240"/>
            <a:ext cx="8229600" cy="4525963"/>
          </a:xfrm>
        </p:spPr>
        <p:txBody>
          <a:bodyPr/>
          <a:lstStyle/>
          <a:p>
            <a:r>
              <a:rPr lang="es-ES" dirty="0"/>
              <a:t>TRICONODOSIS</a:t>
            </a:r>
          </a:p>
          <a:p>
            <a:r>
              <a:rPr lang="es-ES" dirty="0"/>
              <a:t>TRICORREXIS NUDOSA</a:t>
            </a:r>
          </a:p>
          <a:p>
            <a:r>
              <a:rPr lang="es-ES" dirty="0"/>
              <a:t>TRICOPTILOSIS</a:t>
            </a:r>
          </a:p>
          <a:p>
            <a:r>
              <a:rPr lang="es-ES" dirty="0"/>
              <a:t>TRICOMALACIA</a:t>
            </a:r>
          </a:p>
          <a:p>
            <a:r>
              <a:rPr lang="es-ES" dirty="0"/>
              <a:t>PELO ENFUNDADO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ALTERACIONES ESTRUCTURALES ADQUIRIDAS</a:t>
            </a:r>
            <a:br>
              <a:rPr lang="es-ES" b="1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TRICONODOSIS</a:t>
            </a:r>
          </a:p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22</a:t>
            </a:fld>
            <a:endParaRPr lang="es-ES" sz="6600" dirty="0"/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2714612" y="2214554"/>
          <a:ext cx="4200547" cy="420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2257143" imgH="2257143" progId="StaticMetafile">
                  <p:embed/>
                </p:oleObj>
              </mc:Choice>
              <mc:Fallback>
                <p:oleObj name="Imagen" r:id="rId2" imgW="2257143" imgH="2257143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2214554"/>
                        <a:ext cx="4200547" cy="4200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TRICORREXIS NUDOSA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23</a:t>
            </a:fld>
            <a:endParaRPr lang="es-ES" sz="6600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1643042" y="1714488"/>
          <a:ext cx="5786478" cy="3938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2474881" imgH="1683932" progId="StaticMetafile">
                  <p:embed/>
                </p:oleObj>
              </mc:Choice>
              <mc:Fallback>
                <p:oleObj name="Imagen" r:id="rId2" imgW="2474881" imgH="1683932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1714488"/>
                        <a:ext cx="5786478" cy="39380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24</a:t>
            </a:fld>
            <a:endParaRPr lang="es-ES" sz="6600"/>
          </a:p>
        </p:txBody>
      </p:sp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428596" y="428604"/>
          <a:ext cx="8072494" cy="606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6074583" imgH="4561905" progId="StaticMetafile">
                  <p:embed/>
                </p:oleObj>
              </mc:Choice>
              <mc:Fallback>
                <p:oleObj name="Imagen" r:id="rId2" imgW="6074583" imgH="4561905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428604"/>
                        <a:ext cx="8072494" cy="6062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TRICOPTILOSIS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25</a:t>
            </a:fld>
            <a:endParaRPr lang="es-ES" sz="6600"/>
          </a:p>
        </p:txBody>
      </p:sp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714348" y="1785926"/>
          <a:ext cx="7875528" cy="4143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2857143" imgH="1503171" progId="StaticMetafile">
                  <p:embed/>
                </p:oleObj>
              </mc:Choice>
              <mc:Fallback>
                <p:oleObj name="Imagen" r:id="rId2" imgW="2857143" imgH="1503171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1785926"/>
                        <a:ext cx="7875528" cy="41434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26</a:t>
            </a:fld>
            <a:endParaRPr lang="es-ES" sz="6600"/>
          </a:p>
        </p:txBody>
      </p: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1588" y="1588"/>
          <a:ext cx="9142412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9142857" imgH="6857143" progId="StaticMetafile">
                  <p:embed/>
                </p:oleObj>
              </mc:Choice>
              <mc:Fallback>
                <p:oleObj name="Imagen" r:id="rId2" imgW="9142857" imgH="6857143" progId="StaticMetafile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9142412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357298"/>
            <a:ext cx="8229600" cy="1143000"/>
          </a:xfrm>
        </p:spPr>
        <p:txBody>
          <a:bodyPr>
            <a:noAutofit/>
          </a:bodyPr>
          <a:lstStyle/>
          <a:p>
            <a:r>
              <a:rPr lang="es-ES" sz="5400" dirty="0"/>
              <a:t>2. ALETRACIONES CROMÁTICAS DEL CABELLO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714620"/>
            <a:ext cx="8229600" cy="4525963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2. ALTERACIONES CROMÁTICAS DEL CABELLO: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A. POCO FRECUENTES: </a:t>
            </a:r>
          </a:p>
          <a:p>
            <a:pPr>
              <a:buNone/>
            </a:pPr>
            <a:r>
              <a:rPr lang="es-ES" dirty="0"/>
              <a:t>RUTILISMO                      HETEROCROMÍA CAPILAR</a:t>
            </a:r>
          </a:p>
          <a:p>
            <a:pPr>
              <a:buNone/>
            </a:pPr>
            <a:r>
              <a:rPr lang="es-ES" dirty="0"/>
              <a:t>	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28</a:t>
            </a:fld>
            <a:endParaRPr lang="es-ES" sz="6600"/>
          </a:p>
        </p:txBody>
      </p:sp>
      <p:pic>
        <p:nvPicPr>
          <p:cNvPr id="9218" name="Picture 2" descr="Resultado de imaxes para RUTILISMO FAMOS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496"/>
            <a:ext cx="3058362" cy="3793219"/>
          </a:xfrm>
          <a:prstGeom prst="rect">
            <a:avLst/>
          </a:prstGeom>
          <a:noFill/>
        </p:spPr>
      </p:pic>
      <p:pic>
        <p:nvPicPr>
          <p:cNvPr id="9220" name="Picture 4" descr="Resultado de imaxes para HETEROCROMIA CAPIL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857496"/>
            <a:ext cx="5072098" cy="3745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SUSTANCIAS QUÍMICAS QUE ALTERAN LA COLORACIÓN DEL CABELLO:</a:t>
            </a:r>
          </a:p>
          <a:p>
            <a:pPr>
              <a:buNone/>
            </a:pPr>
            <a:endParaRPr lang="es-ES" dirty="0"/>
          </a:p>
          <a:p>
            <a:r>
              <a:rPr lang="es-ES" dirty="0"/>
              <a:t>MINOXIDIL</a:t>
            </a:r>
          </a:p>
          <a:p>
            <a:r>
              <a:rPr lang="es-ES" dirty="0"/>
              <a:t>BICARBONATO SÓDICO</a:t>
            </a:r>
          </a:p>
          <a:p>
            <a:r>
              <a:rPr lang="es-ES" dirty="0"/>
              <a:t>COBRE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29</a:t>
            </a:fld>
            <a:endParaRPr lang="es-ES" sz="6600" dirty="0"/>
          </a:p>
        </p:txBody>
      </p:sp>
      <p:pic>
        <p:nvPicPr>
          <p:cNvPr id="8194" name="Picture 2" descr="Resultado de imaxes para minoxid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214422"/>
            <a:ext cx="2705100" cy="2362200"/>
          </a:xfrm>
          <a:prstGeom prst="rect">
            <a:avLst/>
          </a:prstGeom>
          <a:noFill/>
        </p:spPr>
      </p:pic>
      <p:pic>
        <p:nvPicPr>
          <p:cNvPr id="8196" name="Picture 4" descr="Resultado de imaxes para bicarbonato de sod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000504"/>
            <a:ext cx="3143304" cy="3143304"/>
          </a:xfrm>
          <a:prstGeom prst="rect">
            <a:avLst/>
          </a:prstGeom>
          <a:noFill/>
        </p:spPr>
      </p:pic>
      <p:pic>
        <p:nvPicPr>
          <p:cNvPr id="8198" name="Picture 6" descr="Resultado de imaxes para COB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143380"/>
            <a:ext cx="2000232" cy="1892528"/>
          </a:xfrm>
          <a:prstGeom prst="rect">
            <a:avLst/>
          </a:prstGeom>
          <a:noFill/>
        </p:spPr>
      </p:pic>
      <p:pic>
        <p:nvPicPr>
          <p:cNvPr id="8200" name="Picture 8" descr="Resultado de imaxes para COBRE PISCIN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071810"/>
            <a:ext cx="1721656" cy="3571900"/>
          </a:xfrm>
          <a:prstGeom prst="rect">
            <a:avLst/>
          </a:prstGeom>
          <a:noFill/>
        </p:spPr>
      </p:pic>
      <p:pic>
        <p:nvPicPr>
          <p:cNvPr id="8202" name="Picture 10" descr="Resultado de imaxes para COBRE PISCIN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400050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143000"/>
          </a:xfrm>
        </p:spPr>
        <p:txBody>
          <a:bodyPr/>
          <a:lstStyle/>
          <a:p>
            <a:r>
              <a:rPr lang="es-ES" dirty="0"/>
              <a:t>COBALTO  E ÍNDIGO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30</a:t>
            </a:fld>
            <a:endParaRPr lang="es-ES" sz="6600" dirty="0"/>
          </a:p>
        </p:txBody>
      </p:sp>
      <p:pic>
        <p:nvPicPr>
          <p:cNvPr id="7170" name="Picture 2" descr="Resultado de imaxes para COBALTO MET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86058"/>
            <a:ext cx="2095500" cy="1400175"/>
          </a:xfrm>
          <a:prstGeom prst="rect">
            <a:avLst/>
          </a:prstGeom>
          <a:noFill/>
        </p:spPr>
      </p:pic>
      <p:pic>
        <p:nvPicPr>
          <p:cNvPr id="7172" name="Picture 4" descr="Resultado de imaxes para COBALTO METAL AZU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357430"/>
            <a:ext cx="4423203" cy="2857520"/>
          </a:xfrm>
          <a:prstGeom prst="rect">
            <a:avLst/>
          </a:prstGeom>
          <a:noFill/>
        </p:spPr>
      </p:pic>
      <p:pic>
        <p:nvPicPr>
          <p:cNvPr id="7174" name="Picture 6" descr="Resultado de imaxes para indi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3261" y="1357298"/>
            <a:ext cx="4630739" cy="4630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2. ALTERACIONES CROMÁTICAS DEL CABELLO: </a:t>
            </a:r>
            <a:br>
              <a:rPr lang="es-ES" dirty="0"/>
            </a:br>
            <a:r>
              <a:rPr lang="es-ES" dirty="0"/>
              <a:t>B. DECOLORACIÓN DE LA FIBRA CAPILAR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31</a:t>
            </a:fld>
            <a:endParaRPr lang="es-ES" sz="6600"/>
          </a:p>
        </p:txBody>
      </p:sp>
      <p:sp>
        <p:nvSpPr>
          <p:cNvPr id="6" name="5 Rectángulo"/>
          <p:cNvSpPr/>
          <p:nvPr/>
        </p:nvSpPr>
        <p:spPr>
          <a:xfrm>
            <a:off x="3643306" y="4214818"/>
            <a:ext cx="46434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/>
              <a:t>ALBINISMO</a:t>
            </a:r>
          </a:p>
          <a:p>
            <a:r>
              <a:rPr lang="es-ES" sz="3200" b="1" dirty="0"/>
              <a:t>POLIOSIS</a:t>
            </a:r>
          </a:p>
          <a:p>
            <a:r>
              <a:rPr lang="es-ES" sz="3200" b="1" dirty="0"/>
              <a:t>PIEBALDISMO</a:t>
            </a:r>
          </a:p>
          <a:p>
            <a:r>
              <a:rPr lang="es-ES" sz="3200" b="1" dirty="0"/>
              <a:t>ENCANECIMIENTO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ALBINISMO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32</a:t>
            </a:fld>
            <a:endParaRPr lang="es-ES" sz="6600" dirty="0"/>
          </a:p>
        </p:txBody>
      </p:sp>
      <p:pic>
        <p:nvPicPr>
          <p:cNvPr id="5122" name="Picture 2" descr="Resultado de imaxes para ALBINI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344360"/>
            <a:ext cx="4500594" cy="5108226"/>
          </a:xfrm>
          <a:prstGeom prst="rect">
            <a:avLst/>
          </a:prstGeom>
          <a:noFill/>
        </p:spPr>
      </p:pic>
      <p:sp>
        <p:nvSpPr>
          <p:cNvPr id="5126" name="AutoShape 6" descr="Resultado de imaxes para POLIO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128" name="AutoShape 8" descr="Resultado de imaxes para POLIO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130" name="AutoShape 10" descr="Resultado de imaxes para POLIOS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POLIOSIS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33</a:t>
            </a:fld>
            <a:endParaRPr lang="es-ES" sz="6600" dirty="0"/>
          </a:p>
        </p:txBody>
      </p:sp>
      <p:pic>
        <p:nvPicPr>
          <p:cNvPr id="6" name="Picture 12" descr="Resultado de imaxes para POLIOSIS"/>
          <p:cNvPicPr>
            <a:picLocks noChangeAspect="1" noChangeArrowheads="1"/>
          </p:cNvPicPr>
          <p:nvPr/>
        </p:nvPicPr>
        <p:blipFill>
          <a:blip r:embed="rId2"/>
          <a:srcRect r="49463"/>
          <a:stretch>
            <a:fillRect/>
          </a:stretch>
        </p:blipFill>
        <p:spPr bwMode="auto">
          <a:xfrm>
            <a:off x="1643042" y="1500174"/>
            <a:ext cx="4929222" cy="5105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PIEBALDISMO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z="6600" smtClean="0"/>
              <a:pPr/>
              <a:t>34</a:t>
            </a:fld>
            <a:endParaRPr lang="es-ES" sz="6600" dirty="0"/>
          </a:p>
        </p:txBody>
      </p:sp>
      <p:pic>
        <p:nvPicPr>
          <p:cNvPr id="3074" name="Picture 2" descr="Resultado de imaxes para PIEBALDI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000240"/>
            <a:ext cx="5268553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ENCANECIMIENTO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2F30-6A68-4609-B0EF-7301F22466E2}" type="slidenum">
              <a:rPr lang="es-ES" smtClean="0"/>
              <a:pPr/>
              <a:t>35</a:t>
            </a:fld>
            <a:endParaRPr lang="es-ES"/>
          </a:p>
        </p:txBody>
      </p:sp>
      <p:pic>
        <p:nvPicPr>
          <p:cNvPr id="51202" name="Picture 2" descr="Resultado de imaxes para ENCANECIMIEN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71678"/>
            <a:ext cx="7239000" cy="409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310</Words>
  <Application>Microsoft Office PowerPoint</Application>
  <PresentationFormat>Presentación en pantalla (4:3)</PresentationFormat>
  <Paragraphs>122</Paragraphs>
  <Slides>35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Arial</vt:lpstr>
      <vt:lpstr>Calibri</vt:lpstr>
      <vt:lpstr>Tema de Office</vt:lpstr>
      <vt:lpstr>Imagen</vt:lpstr>
      <vt:lpstr>U.D.3 ALTERACIONES DEL CABELLO y CUERO CABELLUDO</vt:lpstr>
      <vt:lpstr>ALTERACIONES DEL CUERO CABELLUDO </vt:lpstr>
      <vt:lpstr>ALTERACIONES DE COMPETENCIA MÉDICA INFECCIOSAS:</vt:lpstr>
      <vt:lpstr>FOLICULITIS</vt:lpstr>
      <vt:lpstr>FOLICULITIS</vt:lpstr>
      <vt:lpstr>TIÑA</vt:lpstr>
      <vt:lpstr>PEDICULOSIS  (PIOJO: Pediculus humanus capitis)</vt:lpstr>
      <vt:lpstr>ALTERACIONES DE COMPETENCIA MÉDICA NO INFECCIOSAS:</vt:lpstr>
      <vt:lpstr>ALTERACIONES DE COMPETENCIA MÉDICA NO INFECCIOSAS:</vt:lpstr>
      <vt:lpstr>ALTERACIONES DE COMPETENCIA MÉDICA NO INFECCIOSAS:</vt:lpstr>
      <vt:lpstr>ALTERACIONES DEL CABELLO</vt:lpstr>
      <vt:lpstr>ALTERACIONES ESTRUCTURALES CONGÉNITAS DEL CABELLO:</vt:lpstr>
      <vt:lpstr>1. A. Alteraciones estructurales  congénitas del cabello:</vt:lpstr>
      <vt:lpstr>                                          Pili torti</vt:lpstr>
      <vt:lpstr>TRICORREXIS INVAGINADA</vt:lpstr>
      <vt:lpstr>Presentación de PowerPoint</vt:lpstr>
      <vt:lpstr>Pelo lanoso</vt:lpstr>
      <vt:lpstr>Presentación de PowerPoint</vt:lpstr>
      <vt:lpstr>SÍNDROME DEL PELO IMPEINABLE</vt:lpstr>
      <vt:lpstr>PILI MULTIGEMINI</vt:lpstr>
      <vt:lpstr>1.B. ALTERACIONES ESTRUCTURALES ADQUIRIDAS:</vt:lpstr>
      <vt:lpstr>ALTERACIONES ESTRUCTURALES ADQUIRIDAS </vt:lpstr>
      <vt:lpstr>TRICORREXIS NUDOSA</vt:lpstr>
      <vt:lpstr>Presentación de PowerPoint</vt:lpstr>
      <vt:lpstr>TRICOPTILOSIS </vt:lpstr>
      <vt:lpstr>Presentación de PowerPoint</vt:lpstr>
      <vt:lpstr>2. ALETRACIONES CROMÁTICAS DEL CABELLO</vt:lpstr>
      <vt:lpstr>2. ALTERACIONES CROMÁTICAS DEL CABELLO:</vt:lpstr>
      <vt:lpstr> </vt:lpstr>
      <vt:lpstr>COBALTO  E ÍNDIGO</vt:lpstr>
      <vt:lpstr>2. ALTERACIONES CROMÁTICAS DEL CABELLO:  B. DECOLORACIÓN DE LA FIBRA CAPILAR</vt:lpstr>
      <vt:lpstr>ALBINISMO</vt:lpstr>
      <vt:lpstr>POLIOSIS</vt:lpstr>
      <vt:lpstr>PIEBALDISMO</vt:lpstr>
      <vt:lpstr>ENCANECIMIENTO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2ª Proba Instrumental quirúrxico</dc:title>
  <dc:creator>User</dc:creator>
  <cp:lastModifiedBy>Pura Chouza Fernández</cp:lastModifiedBy>
  <cp:revision>22</cp:revision>
  <dcterms:created xsi:type="dcterms:W3CDTF">2016-11-06T15:21:54Z</dcterms:created>
  <dcterms:modified xsi:type="dcterms:W3CDTF">2023-11-03T10:56:35Z</dcterms:modified>
</cp:coreProperties>
</file>