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14"/>
  </p:notesMasterIdLst>
  <p:sldIdLst>
    <p:sldId id="256" r:id="rId2"/>
    <p:sldId id="277" r:id="rId3"/>
    <p:sldId id="259" r:id="rId4"/>
    <p:sldId id="286" r:id="rId5"/>
    <p:sldId id="287" r:id="rId6"/>
    <p:sldId id="288" r:id="rId7"/>
    <p:sldId id="289" r:id="rId8"/>
    <p:sldId id="290" r:id="rId9"/>
    <p:sldId id="291" r:id="rId10"/>
    <p:sldId id="292" r:id="rId11"/>
    <p:sldId id="293" r:id="rId12"/>
    <p:sldId id="294" r:id="rId13"/>
  </p:sldIdLst>
  <p:sldSz cx="9144000" cy="6858000" type="screen4x3"/>
  <p:notesSz cx="6858000" cy="9144000"/>
  <p:embeddedFontLst>
    <p:embeddedFont>
      <p:font typeface="Verdana" panose="020B0604030504040204" pitchFamily="34" charset="0"/>
      <p:regular r:id="rId15"/>
      <p:bold r:id="rId16"/>
      <p:italic r:id="rId17"/>
      <p:boldItalic r:id="rId18"/>
    </p:embeddedFont>
    <p:embeddedFont>
      <p:font typeface="Calibri" panose="020F0502020204030204" pitchFamily="34" charset="0"/>
      <p:regular r:id="rId19"/>
      <p:bold r:id="rId20"/>
      <p:italic r:id="rId21"/>
      <p:boldItalic r:id="rId22"/>
    </p:embeddedFont>
    <p:embeddedFont>
      <p:font typeface="PT Sans"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339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7690F6AB-3BC0-480B-95B0-D31626802E0F}">
  <a:tblStyle styleId="{7690F6AB-3BC0-480B-95B0-D31626802E0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Style>
        <a:tcBdr/>
        <a:fill>
          <a:solidFill>
            <a:srgbClr val="CFD7E7"/>
          </a:solidFill>
        </a:fill>
      </a:tcStyle>
    </a:band1H>
    <a:band1V>
      <a:tcStyle>
        <a:tcBdr/>
        <a:fill>
          <a:solidFill>
            <a:srgbClr val="CFD7E7"/>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64"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122703412073459E-2"/>
          <c:y val="0.7588594980314961"/>
          <c:w val="0.16076033464566927"/>
          <c:h val="0.2411405019685039"/>
        </c:manualLayout>
      </c:layout>
      <c:pieChart>
        <c:varyColors val="1"/>
        <c:ser>
          <c:idx val="0"/>
          <c:order val="0"/>
          <c:tx>
            <c:strRef>
              <c:f>Hoja1!$B$1</c:f>
              <c:strCache>
                <c:ptCount val="1"/>
                <c:pt idx="0">
                  <c:v>composicion (%)</c:v>
                </c:pt>
              </c:strCache>
            </c:strRef>
          </c:tx>
          <c:cat>
            <c:strRef>
              <c:f>Hoja1!$A$2:$A$4</c:f>
              <c:strCache>
                <c:ptCount val="3"/>
                <c:pt idx="0">
                  <c:v>Energía oscura</c:v>
                </c:pt>
                <c:pt idx="1">
                  <c:v>Materia oscura</c:v>
                </c:pt>
                <c:pt idx="2">
                  <c:v>Materia conocida</c:v>
                </c:pt>
              </c:strCache>
            </c:strRef>
          </c:cat>
          <c:val>
            <c:numRef>
              <c:f>Hoja1!$B$2:$B$4</c:f>
              <c:numCache>
                <c:formatCode>General</c:formatCode>
                <c:ptCount val="3"/>
                <c:pt idx="0">
                  <c:v>71.400000000000006</c:v>
                </c:pt>
                <c:pt idx="1">
                  <c:v>24</c:v>
                </c:pt>
                <c:pt idx="2">
                  <c:v>4.5999999999999996</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24475574146981624"/>
          <c:y val="0.79869045275590556"/>
          <c:w val="0.20107759186351706"/>
          <c:h val="0.16511884842519686"/>
        </c:manualLayout>
      </c:layout>
      <c:overlay val="0"/>
      <c:txPr>
        <a:bodyPr/>
        <a:lstStyle/>
        <a:p>
          <a:pPr>
            <a:defRPr sz="1050"/>
          </a:pPr>
          <a:endParaRPr lang="es-ES"/>
        </a:p>
      </c:txPr>
    </c:legend>
    <c:plotVisOnly val="1"/>
    <c:dispBlanksAs val="gap"/>
    <c:showDLblsOverMax val="0"/>
  </c:chart>
  <c:spPr>
    <a:ln>
      <a:noFill/>
    </a:ln>
  </c:spPr>
  <c:txPr>
    <a:bodyPr/>
    <a:lstStyle/>
    <a:p>
      <a:pPr>
        <a:defRPr sz="1800"/>
      </a:pPr>
      <a:endParaRPr lang="es-E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s-ES" sz="1200" b="0" i="0" u="none" strike="noStrike" cap="none">
                <a:solidFill>
                  <a:schemeClr val="dk1"/>
                </a:solidFill>
                <a:latin typeface="Calibri"/>
                <a:ea typeface="Calibri"/>
                <a:cs typeface="Calibri"/>
                <a:sym typeface="Calibri"/>
              </a:rPr>
              <a:pPr marL="0" marR="0" lvl="0" indent="0" algn="r" rtl="0">
                <a:spcBef>
                  <a:spcPts val="0"/>
                </a:spcBef>
                <a:buSzPct val="25000"/>
                <a:buNone/>
              </a:pPr>
              <a:t>‹Nº›</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98033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7" name="Shape 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10</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11</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12</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2</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3</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4</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5</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6</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7</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8</a:t>
            </a:fld>
            <a:endParaRPr lang="es-ES"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s-ES" sz="1200">
                <a:solidFill>
                  <a:schemeClr val="dk1"/>
                </a:solidFill>
                <a:latin typeface="Calibri"/>
                <a:ea typeface="Calibri"/>
                <a:cs typeface="Calibri"/>
                <a:sym typeface="Calibri"/>
              </a:rPr>
              <a:pPr marL="0" marR="0" lvl="0" indent="0" algn="r" rtl="0">
                <a:spcBef>
                  <a:spcPts val="0"/>
                </a:spcBef>
                <a:buSzPct val="25000"/>
                <a:buNone/>
              </a:pPr>
              <a:t>9</a:t>
            </a:fld>
            <a:endParaRPr lang="es-ES"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Portada">
    <p:spTree>
      <p:nvGrpSpPr>
        <p:cNvPr id="1" name="Shape 10"/>
        <p:cNvGrpSpPr/>
        <p:nvPr/>
      </p:nvGrpSpPr>
      <p:grpSpPr>
        <a:xfrm>
          <a:off x="0" y="0"/>
          <a:ext cx="0" cy="0"/>
          <a:chOff x="0" y="0"/>
          <a:chExt cx="0" cy="0"/>
        </a:xfrm>
      </p:grpSpPr>
      <p:pic>
        <p:nvPicPr>
          <p:cNvPr id="11" name="Shape 11"/>
          <p:cNvPicPr preferRelativeResize="0"/>
          <p:nvPr/>
        </p:nvPicPr>
        <p:blipFill rotWithShape="1">
          <a:blip r:embed="rId2">
            <a:alphaModFix/>
          </a:blip>
          <a:srcRect/>
          <a:stretch/>
        </p:blipFill>
        <p:spPr>
          <a:xfrm>
            <a:off x="1181100" y="3338307"/>
            <a:ext cx="6149783" cy="1595900"/>
          </a:xfrm>
          <a:prstGeom prst="rect">
            <a:avLst/>
          </a:prstGeom>
          <a:noFill/>
          <a:ln>
            <a:noFill/>
          </a:ln>
        </p:spPr>
      </p:pic>
      <p:pic>
        <p:nvPicPr>
          <p:cNvPr id="12" name="Shape 12" descr="logo.png"/>
          <p:cNvPicPr preferRelativeResize="0"/>
          <p:nvPr/>
        </p:nvPicPr>
        <p:blipFill rotWithShape="1">
          <a:blip r:embed="rId3">
            <a:alphaModFix/>
          </a:blip>
          <a:srcRect/>
          <a:stretch/>
        </p:blipFill>
        <p:spPr>
          <a:xfrm>
            <a:off x="3898430" y="1644833"/>
            <a:ext cx="1010120" cy="1012641"/>
          </a:xfrm>
          <a:prstGeom prst="rect">
            <a:avLst/>
          </a:prstGeom>
          <a:noFill/>
          <a:ln>
            <a:noFill/>
          </a:ln>
        </p:spPr>
      </p:pic>
      <p:sp>
        <p:nvSpPr>
          <p:cNvPr id="13" name="Shape 13"/>
          <p:cNvSpPr/>
          <p:nvPr/>
        </p:nvSpPr>
        <p:spPr>
          <a:xfrm>
            <a:off x="0" y="6527800"/>
            <a:ext cx="9188449" cy="330200"/>
          </a:xfrm>
          <a:prstGeom prst="rect">
            <a:avLst/>
          </a:prstGeom>
          <a:solidFill>
            <a:srgbClr val="BFBFB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4" name="Shape 14"/>
          <p:cNvSpPr txBox="1"/>
          <p:nvPr/>
        </p:nvSpPr>
        <p:spPr>
          <a:xfrm>
            <a:off x="2949435" y="6547605"/>
            <a:ext cx="3375164" cy="611755"/>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Arial"/>
              <a:buNone/>
            </a:pPr>
            <a:r>
              <a:rPr lang="es-ES" sz="1000" b="0" i="0" u="none" strike="noStrike" cap="none">
                <a:solidFill>
                  <a:schemeClr val="dk1"/>
                </a:solidFill>
                <a:latin typeface="Verdana"/>
                <a:ea typeface="Verdana"/>
                <a:cs typeface="Verdana"/>
                <a:sym typeface="Verdana"/>
              </a:rPr>
              <a:t>© McGraw-Hill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2_General">
    <p:spTree>
      <p:nvGrpSpPr>
        <p:cNvPr id="1" name="Shape 15"/>
        <p:cNvGrpSpPr/>
        <p:nvPr/>
      </p:nvGrpSpPr>
      <p:grpSpPr>
        <a:xfrm>
          <a:off x="0" y="0"/>
          <a:ext cx="0" cy="0"/>
          <a:chOff x="0" y="0"/>
          <a:chExt cx="0" cy="0"/>
        </a:xfrm>
      </p:grpSpPr>
      <p:pic>
        <p:nvPicPr>
          <p:cNvPr id="16" name="Shape 16"/>
          <p:cNvPicPr preferRelativeResize="0"/>
          <p:nvPr/>
        </p:nvPicPr>
        <p:blipFill rotWithShape="1">
          <a:blip r:embed="rId2">
            <a:alphaModFix/>
          </a:blip>
          <a:srcRect/>
          <a:stretch/>
        </p:blipFill>
        <p:spPr>
          <a:xfrm>
            <a:off x="5505450" y="245648"/>
            <a:ext cx="3692330" cy="1022490"/>
          </a:xfrm>
          <a:prstGeom prst="rect">
            <a:avLst/>
          </a:prstGeom>
          <a:noFill/>
          <a:ln>
            <a:noFill/>
          </a:ln>
        </p:spPr>
      </p:pic>
      <p:sp>
        <p:nvSpPr>
          <p:cNvPr id="17" name="Shape 17"/>
          <p:cNvSpPr/>
          <p:nvPr/>
        </p:nvSpPr>
        <p:spPr>
          <a:xfrm>
            <a:off x="0" y="6527800"/>
            <a:ext cx="9188449" cy="330200"/>
          </a:xfrm>
          <a:prstGeom prst="rect">
            <a:avLst/>
          </a:prstGeom>
          <a:solidFill>
            <a:srgbClr val="BFBFB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8" name="Shape 18"/>
          <p:cNvSpPr txBox="1"/>
          <p:nvPr/>
        </p:nvSpPr>
        <p:spPr>
          <a:xfrm>
            <a:off x="2949435" y="6530673"/>
            <a:ext cx="3375164" cy="611755"/>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Arial"/>
              <a:buNone/>
            </a:pPr>
            <a:r>
              <a:rPr lang="es-ES" sz="1000" b="0" i="0" u="none" strike="noStrike" cap="none">
                <a:solidFill>
                  <a:schemeClr val="dk1"/>
                </a:solidFill>
                <a:latin typeface="Verdana"/>
                <a:ea typeface="Verdana"/>
                <a:cs typeface="Verdana"/>
                <a:sym typeface="Verdana"/>
              </a:rPr>
              <a:t>© McGraw-Hill</a:t>
            </a:r>
          </a:p>
        </p:txBody>
      </p:sp>
      <p:sp>
        <p:nvSpPr>
          <p:cNvPr id="19" name="Shape 19"/>
          <p:cNvSpPr txBox="1">
            <a:spLocks noGrp="1"/>
          </p:cNvSpPr>
          <p:nvPr>
            <p:ph type="body" idx="1"/>
          </p:nvPr>
        </p:nvSpPr>
        <p:spPr>
          <a:xfrm>
            <a:off x="757237" y="1676400"/>
            <a:ext cx="7599361" cy="18669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body" idx="2"/>
          </p:nvPr>
        </p:nvSpPr>
        <p:spPr>
          <a:xfrm>
            <a:off x="757237" y="3822700"/>
            <a:ext cx="7599361" cy="24003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Conclusion">
    <p:spTree>
      <p:nvGrpSpPr>
        <p:cNvPr id="1" name="Shape 21"/>
        <p:cNvGrpSpPr/>
        <p:nvPr/>
      </p:nvGrpSpPr>
      <p:grpSpPr>
        <a:xfrm>
          <a:off x="0" y="0"/>
          <a:ext cx="0" cy="0"/>
          <a:chOff x="0" y="0"/>
          <a:chExt cx="0" cy="0"/>
        </a:xfrm>
      </p:grpSpPr>
      <p:pic>
        <p:nvPicPr>
          <p:cNvPr id="22" name="Shape 22" descr="fondo_conclusion.jpg"/>
          <p:cNvPicPr preferRelativeResize="0"/>
          <p:nvPr/>
        </p:nvPicPr>
        <p:blipFill rotWithShape="1">
          <a:blip r:embed="rId2">
            <a:alphaModFix/>
          </a:blip>
          <a:srcRect/>
          <a:stretch/>
        </p:blipFill>
        <p:spPr>
          <a:xfrm>
            <a:off x="0" y="0"/>
            <a:ext cx="9144000" cy="6858000"/>
          </a:xfrm>
          <a:prstGeom prst="rect">
            <a:avLst/>
          </a:prstGeom>
          <a:noFill/>
          <a:ln>
            <a:noFill/>
          </a:ln>
        </p:spPr>
      </p:pic>
      <p:pic>
        <p:nvPicPr>
          <p:cNvPr id="23" name="Shape 23"/>
          <p:cNvPicPr preferRelativeResize="0"/>
          <p:nvPr/>
        </p:nvPicPr>
        <p:blipFill rotWithShape="1">
          <a:blip r:embed="rId3">
            <a:alphaModFix/>
          </a:blip>
          <a:srcRect/>
          <a:stretch/>
        </p:blipFill>
        <p:spPr>
          <a:xfrm>
            <a:off x="5511800" y="245648"/>
            <a:ext cx="3685979" cy="1022490"/>
          </a:xfrm>
          <a:prstGeom prst="rect">
            <a:avLst/>
          </a:prstGeom>
          <a:noFill/>
          <a:ln>
            <a:noFill/>
          </a:ln>
        </p:spPr>
      </p:pic>
      <p:sp>
        <p:nvSpPr>
          <p:cNvPr id="24" name="Shape 24"/>
          <p:cNvSpPr/>
          <p:nvPr/>
        </p:nvSpPr>
        <p:spPr>
          <a:xfrm>
            <a:off x="0" y="6527800"/>
            <a:ext cx="9188449" cy="330200"/>
          </a:xfrm>
          <a:prstGeom prst="rect">
            <a:avLst/>
          </a:prstGeom>
          <a:solidFill>
            <a:srgbClr val="BFBFB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5" name="Shape 25"/>
          <p:cNvSpPr txBox="1"/>
          <p:nvPr/>
        </p:nvSpPr>
        <p:spPr>
          <a:xfrm>
            <a:off x="2949435" y="6522205"/>
            <a:ext cx="3375164" cy="611755"/>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Arial"/>
              <a:buNone/>
            </a:pPr>
            <a:r>
              <a:rPr lang="es-ES" sz="1000">
                <a:solidFill>
                  <a:schemeClr val="dk1"/>
                </a:solidFill>
                <a:latin typeface="Verdana"/>
                <a:ea typeface="Verdana"/>
                <a:cs typeface="Verdana"/>
                <a:sym typeface="Verdana"/>
              </a:rPr>
              <a:t>© McGraw-Hill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Esquema">
    <p:spTree>
      <p:nvGrpSpPr>
        <p:cNvPr id="1" name="Shape 26"/>
        <p:cNvGrpSpPr/>
        <p:nvPr/>
      </p:nvGrpSpPr>
      <p:grpSpPr>
        <a:xfrm>
          <a:off x="0" y="0"/>
          <a:ext cx="0" cy="0"/>
          <a:chOff x="0" y="0"/>
          <a:chExt cx="0" cy="0"/>
        </a:xfrm>
      </p:grpSpPr>
      <p:pic>
        <p:nvPicPr>
          <p:cNvPr id="27" name="Shape 27"/>
          <p:cNvPicPr preferRelativeResize="0"/>
          <p:nvPr/>
        </p:nvPicPr>
        <p:blipFill rotWithShape="1">
          <a:blip r:embed="rId2">
            <a:alphaModFix/>
          </a:blip>
          <a:srcRect/>
          <a:stretch/>
        </p:blipFill>
        <p:spPr>
          <a:xfrm>
            <a:off x="5480050" y="245648"/>
            <a:ext cx="3717730" cy="1022490"/>
          </a:xfrm>
          <a:prstGeom prst="rect">
            <a:avLst/>
          </a:prstGeom>
          <a:noFill/>
          <a:ln>
            <a:noFill/>
          </a:ln>
        </p:spPr>
      </p:pic>
      <p:sp>
        <p:nvSpPr>
          <p:cNvPr id="28" name="Shape 28"/>
          <p:cNvSpPr/>
          <p:nvPr/>
        </p:nvSpPr>
        <p:spPr>
          <a:xfrm>
            <a:off x="0" y="6527800"/>
            <a:ext cx="9188449" cy="330200"/>
          </a:xfrm>
          <a:prstGeom prst="rect">
            <a:avLst/>
          </a:prstGeom>
          <a:solidFill>
            <a:srgbClr val="BFBFB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9" name="Shape 29"/>
          <p:cNvSpPr txBox="1"/>
          <p:nvPr/>
        </p:nvSpPr>
        <p:spPr>
          <a:xfrm>
            <a:off x="6156787" y="683185"/>
            <a:ext cx="2927946" cy="615951"/>
          </a:xfrm>
          <a:prstGeom prst="rect">
            <a:avLst/>
          </a:prstGeom>
          <a:noFill/>
          <a:ln>
            <a:noFill/>
          </a:ln>
        </p:spPr>
        <p:txBody>
          <a:bodyPr lIns="91425" tIns="45700" rIns="91425" bIns="45700" anchor="ctr" anchorCtr="0">
            <a:noAutofit/>
          </a:bodyPr>
          <a:lstStyle/>
          <a:p>
            <a:pPr marL="0" marR="0" lvl="0" indent="0" algn="r" rtl="0">
              <a:spcBef>
                <a:spcPts val="0"/>
              </a:spcBef>
              <a:buClr>
                <a:schemeClr val="lt1"/>
              </a:buClr>
              <a:buSzPct val="25000"/>
              <a:buFont typeface="Verdana"/>
              <a:buNone/>
            </a:pPr>
            <a:r>
              <a:rPr lang="es-ES" sz="2400">
                <a:solidFill>
                  <a:schemeClr val="lt1"/>
                </a:solidFill>
                <a:latin typeface="Verdana"/>
                <a:ea typeface="Verdana"/>
                <a:cs typeface="Verdana"/>
                <a:sym typeface="Verdana"/>
              </a:rPr>
              <a:t>Esquema</a:t>
            </a:r>
          </a:p>
        </p:txBody>
      </p:sp>
      <p:sp>
        <p:nvSpPr>
          <p:cNvPr id="30" name="Shape 30"/>
          <p:cNvSpPr txBox="1"/>
          <p:nvPr/>
        </p:nvSpPr>
        <p:spPr>
          <a:xfrm>
            <a:off x="2949435" y="6530673"/>
            <a:ext cx="3375164" cy="611755"/>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Arial"/>
              <a:buNone/>
            </a:pPr>
            <a:r>
              <a:rPr lang="es-ES" sz="1000">
                <a:solidFill>
                  <a:schemeClr val="dk1"/>
                </a:solidFill>
                <a:latin typeface="Verdana"/>
                <a:ea typeface="Verdana"/>
                <a:cs typeface="Verdana"/>
                <a:sym typeface="Verdana"/>
              </a:rPr>
              <a:t>© McGraw-Hill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General">
    <p:spTree>
      <p:nvGrpSpPr>
        <p:cNvPr id="1" name="Shape 31"/>
        <p:cNvGrpSpPr/>
        <p:nvPr/>
      </p:nvGrpSpPr>
      <p:grpSpPr>
        <a:xfrm>
          <a:off x="0" y="0"/>
          <a:ext cx="0" cy="0"/>
          <a:chOff x="0" y="0"/>
          <a:chExt cx="0" cy="0"/>
        </a:xfrm>
      </p:grpSpPr>
      <p:pic>
        <p:nvPicPr>
          <p:cNvPr id="32" name="Shape 32"/>
          <p:cNvPicPr preferRelativeResize="0"/>
          <p:nvPr/>
        </p:nvPicPr>
        <p:blipFill rotWithShape="1">
          <a:blip r:embed="rId2">
            <a:alphaModFix/>
          </a:blip>
          <a:srcRect/>
          <a:stretch/>
        </p:blipFill>
        <p:spPr>
          <a:xfrm>
            <a:off x="5505450" y="245648"/>
            <a:ext cx="3692330" cy="1022490"/>
          </a:xfrm>
          <a:prstGeom prst="rect">
            <a:avLst/>
          </a:prstGeom>
          <a:noFill/>
          <a:ln>
            <a:noFill/>
          </a:ln>
        </p:spPr>
      </p:pic>
      <p:sp>
        <p:nvSpPr>
          <p:cNvPr id="33" name="Shape 33"/>
          <p:cNvSpPr/>
          <p:nvPr/>
        </p:nvSpPr>
        <p:spPr>
          <a:xfrm>
            <a:off x="0" y="6527800"/>
            <a:ext cx="9188449" cy="330200"/>
          </a:xfrm>
          <a:prstGeom prst="rect">
            <a:avLst/>
          </a:prstGeom>
          <a:solidFill>
            <a:srgbClr val="BFBFB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4" name="Shape 34"/>
          <p:cNvSpPr txBox="1"/>
          <p:nvPr/>
        </p:nvSpPr>
        <p:spPr>
          <a:xfrm>
            <a:off x="2949435" y="6530673"/>
            <a:ext cx="3375164" cy="611755"/>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Arial"/>
              <a:buNone/>
            </a:pPr>
            <a:r>
              <a:rPr lang="es-ES" sz="1000">
                <a:solidFill>
                  <a:schemeClr val="dk1"/>
                </a:solidFill>
                <a:latin typeface="Verdana"/>
                <a:ea typeface="Verdana"/>
                <a:cs typeface="Verdana"/>
                <a:sym typeface="Verdana"/>
              </a:rPr>
              <a:t>© McGraw-Hill</a:t>
            </a:r>
          </a:p>
        </p:txBody>
      </p:sp>
      <p:grpSp>
        <p:nvGrpSpPr>
          <p:cNvPr id="35" name="Shape 35"/>
          <p:cNvGrpSpPr/>
          <p:nvPr/>
        </p:nvGrpSpPr>
        <p:grpSpPr>
          <a:xfrm>
            <a:off x="757698" y="1733126"/>
            <a:ext cx="2109036" cy="469634"/>
            <a:chOff x="716372" y="2162908"/>
            <a:chExt cx="2948175" cy="656490"/>
          </a:xfrm>
        </p:grpSpPr>
        <p:sp>
          <p:nvSpPr>
            <p:cNvPr id="36" name="Shape 36"/>
            <p:cNvSpPr/>
            <p:nvPr/>
          </p:nvSpPr>
          <p:spPr>
            <a:xfrm>
              <a:off x="716372" y="2162908"/>
              <a:ext cx="655226" cy="586640"/>
            </a:xfrm>
            <a:prstGeom prst="triangle">
              <a:avLst>
                <a:gd name="adj" fmla="val 100000"/>
              </a:avLst>
            </a:prstGeom>
            <a:solidFill>
              <a:srgbClr val="5959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sp>
          <p:nvSpPr>
            <p:cNvPr id="37" name="Shape 37"/>
            <p:cNvSpPr/>
            <p:nvPr/>
          </p:nvSpPr>
          <p:spPr>
            <a:xfrm>
              <a:off x="805274" y="2232758"/>
              <a:ext cx="655226" cy="586640"/>
            </a:xfrm>
            <a:prstGeom prst="triangle">
              <a:avLst>
                <a:gd name="adj" fmla="val 100000"/>
              </a:avLst>
            </a:prstGeom>
            <a:solidFill>
              <a:srgbClr val="9BBB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cxnSp>
          <p:nvCxnSpPr>
            <p:cNvPr id="38" name="Shape 38"/>
            <p:cNvCxnSpPr/>
            <p:nvPr/>
          </p:nvCxnSpPr>
          <p:spPr>
            <a:xfrm>
              <a:off x="1418166" y="2800783"/>
              <a:ext cx="2246382" cy="0"/>
            </a:xfrm>
            <a:prstGeom prst="straightConnector1">
              <a:avLst/>
            </a:prstGeom>
            <a:noFill/>
            <a:ln w="25400" cap="flat" cmpd="sng">
              <a:solidFill>
                <a:srgbClr val="9BBB59"/>
              </a:solidFill>
              <a:prstDash val="solid"/>
              <a:round/>
              <a:headEnd type="none" w="med" len="med"/>
              <a:tailEnd type="none" w="med" len="med"/>
            </a:ln>
          </p:spPr>
        </p:cxnSp>
      </p:grpSp>
      <p:grpSp>
        <p:nvGrpSpPr>
          <p:cNvPr id="39" name="Shape 39"/>
          <p:cNvGrpSpPr/>
          <p:nvPr/>
        </p:nvGrpSpPr>
        <p:grpSpPr>
          <a:xfrm>
            <a:off x="795849" y="4032128"/>
            <a:ext cx="1262551" cy="281725"/>
            <a:chOff x="716372" y="2162908"/>
            <a:chExt cx="2942066" cy="656490"/>
          </a:xfrm>
        </p:grpSpPr>
        <p:sp>
          <p:nvSpPr>
            <p:cNvPr id="40" name="Shape 40"/>
            <p:cNvSpPr/>
            <p:nvPr/>
          </p:nvSpPr>
          <p:spPr>
            <a:xfrm>
              <a:off x="716372" y="2162908"/>
              <a:ext cx="655226" cy="586640"/>
            </a:xfrm>
            <a:prstGeom prst="triangle">
              <a:avLst>
                <a:gd name="adj" fmla="val 100000"/>
              </a:avLst>
            </a:prstGeom>
            <a:solidFill>
              <a:srgbClr val="5959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sp>
          <p:nvSpPr>
            <p:cNvPr id="41" name="Shape 41"/>
            <p:cNvSpPr/>
            <p:nvPr/>
          </p:nvSpPr>
          <p:spPr>
            <a:xfrm>
              <a:off x="805274" y="2232758"/>
              <a:ext cx="655226" cy="586640"/>
            </a:xfrm>
            <a:prstGeom prst="triangle">
              <a:avLst>
                <a:gd name="adj" fmla="val 100000"/>
              </a:avLst>
            </a:prstGeom>
            <a:solidFill>
              <a:srgbClr val="9BBB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cxnSp>
          <p:nvCxnSpPr>
            <p:cNvPr id="42" name="Shape 42"/>
            <p:cNvCxnSpPr/>
            <p:nvPr/>
          </p:nvCxnSpPr>
          <p:spPr>
            <a:xfrm>
              <a:off x="1412058" y="2792425"/>
              <a:ext cx="2246380" cy="0"/>
            </a:xfrm>
            <a:prstGeom prst="straightConnector1">
              <a:avLst/>
            </a:prstGeom>
            <a:noFill/>
            <a:ln w="25400" cap="flat" cmpd="sng">
              <a:solidFill>
                <a:srgbClr val="9BBB59"/>
              </a:solidFill>
              <a:prstDash val="solid"/>
              <a:round/>
              <a:headEnd type="none" w="med" len="med"/>
              <a:tailEnd type="none" w="med" len="med"/>
            </a:ln>
          </p:spPr>
        </p:cxnSp>
      </p:grpSp>
      <p:sp>
        <p:nvSpPr>
          <p:cNvPr id="43" name="Shape 43"/>
          <p:cNvSpPr txBox="1"/>
          <p:nvPr/>
        </p:nvSpPr>
        <p:spPr>
          <a:xfrm>
            <a:off x="1077032" y="3884867"/>
            <a:ext cx="2110715" cy="611755"/>
          </a:xfrm>
          <a:prstGeom prst="rect">
            <a:avLst/>
          </a:prstGeom>
          <a:noFill/>
          <a:ln>
            <a:noFill/>
          </a:ln>
        </p:spPr>
        <p:txBody>
          <a:bodyPr lIns="91425" tIns="45700" rIns="91425" bIns="45700" anchor="t" anchorCtr="0">
            <a:noAutofit/>
          </a:bodyPr>
          <a:lstStyle/>
          <a:p>
            <a:pPr marL="0" marR="0" lvl="0" indent="0" algn="l" rtl="0">
              <a:spcBef>
                <a:spcPts val="0"/>
              </a:spcBef>
              <a:buClr>
                <a:srgbClr val="7F7F7F"/>
              </a:buClr>
              <a:buSzPct val="25000"/>
              <a:buFont typeface="Arial"/>
              <a:buNone/>
            </a:pPr>
            <a:r>
              <a:rPr lang="es-ES" sz="1600">
                <a:solidFill>
                  <a:srgbClr val="7F7F7F"/>
                </a:solidFill>
                <a:latin typeface="Verdana"/>
                <a:ea typeface="Verdana"/>
                <a:cs typeface="Verdana"/>
                <a:sym typeface="Verdana"/>
              </a:rPr>
              <a:t>Titular 3</a:t>
            </a:r>
          </a:p>
        </p:txBody>
      </p:sp>
      <p:sp>
        <p:nvSpPr>
          <p:cNvPr id="44" name="Shape 44"/>
          <p:cNvSpPr/>
          <p:nvPr/>
        </p:nvSpPr>
        <p:spPr>
          <a:xfrm>
            <a:off x="757700" y="2370669"/>
            <a:ext cx="7632767" cy="938718"/>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s-ES" sz="1100">
                <a:solidFill>
                  <a:srgbClr val="7F7F7F"/>
                </a:solidFill>
                <a:latin typeface="Verdana"/>
                <a:ea typeface="Verdana"/>
                <a:cs typeface="Verdana"/>
                <a:sym typeface="Verdana"/>
              </a:rPr>
              <a:t>Lorem ipsum dolor sit amet, consectetur adipiscing elit. Sed nec justo dolor. Mauris a tempor nibh, at vestibulum lacus. Aenean a scelerisque ipsum, sit amet posuere justo. Maecenas viverra sagittis elit ut sodales. Morbi sit amet ipsum scelerisque, hendrerit sem vel, auctor turpis. Suspendisse ullamcorper arcu eu diam suscipit, in elementum quam semper. Nunc in libero egestas, lacinia ante et, euismod lectus. </a:t>
            </a:r>
          </a:p>
        </p:txBody>
      </p:sp>
      <p:sp>
        <p:nvSpPr>
          <p:cNvPr id="45" name="Shape 45"/>
          <p:cNvSpPr/>
          <p:nvPr/>
        </p:nvSpPr>
        <p:spPr>
          <a:xfrm>
            <a:off x="757700" y="4428069"/>
            <a:ext cx="7599201" cy="938718"/>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s-ES" sz="1100">
                <a:solidFill>
                  <a:srgbClr val="7F7F7F"/>
                </a:solidFill>
                <a:latin typeface="Verdana"/>
                <a:ea typeface="Verdana"/>
                <a:cs typeface="Verdana"/>
                <a:sym typeface="Verdana"/>
              </a:rPr>
              <a:t>Lorem ipsum dolor sit amet, consectetur adipiscing elit. Sed nec justo dolor. Mauris a tempor nibh, at vestibulum lacus. Aenean a scelerisque ipsum, sit amet posuere justo. Maecenas viverra sagittis elit ut sodales. Morbi sit amet ipsum scelerisque, hendrerit sem vel, auctor turpis. Suspendisse ullamcorper arcu eu diam suscipit, in elementum quam semper. Nunc in libero egestas, lacinia ante et, euismod lectus. </a:t>
            </a:r>
          </a:p>
        </p:txBody>
      </p:sp>
      <p:sp>
        <p:nvSpPr>
          <p:cNvPr id="46" name="Shape 46"/>
          <p:cNvSpPr txBox="1"/>
          <p:nvPr/>
        </p:nvSpPr>
        <p:spPr>
          <a:xfrm>
            <a:off x="6156787" y="683185"/>
            <a:ext cx="2927946" cy="615951"/>
          </a:xfrm>
          <a:prstGeom prst="rect">
            <a:avLst/>
          </a:prstGeom>
          <a:noFill/>
          <a:ln>
            <a:noFill/>
          </a:ln>
        </p:spPr>
        <p:txBody>
          <a:bodyPr lIns="91425" tIns="45700" rIns="91425" bIns="45700" anchor="ctr" anchorCtr="0">
            <a:noAutofit/>
          </a:bodyPr>
          <a:lstStyle/>
          <a:p>
            <a:pPr marL="0" marR="0" lvl="0" indent="0" algn="r" rtl="0">
              <a:spcBef>
                <a:spcPts val="0"/>
              </a:spcBef>
              <a:buClr>
                <a:schemeClr val="lt1"/>
              </a:buClr>
              <a:buSzPct val="25000"/>
              <a:buFont typeface="Verdana"/>
              <a:buNone/>
            </a:pPr>
            <a:r>
              <a:rPr lang="es-ES" sz="2400">
                <a:solidFill>
                  <a:schemeClr val="lt1"/>
                </a:solidFill>
                <a:latin typeface="Verdana"/>
                <a:ea typeface="Verdana"/>
                <a:cs typeface="Verdana"/>
                <a:sym typeface="Verdana"/>
              </a:rPr>
              <a:t>General</a:t>
            </a:r>
          </a:p>
        </p:txBody>
      </p:sp>
      <p:sp>
        <p:nvSpPr>
          <p:cNvPr id="47" name="Shape 47"/>
          <p:cNvSpPr txBox="1"/>
          <p:nvPr/>
        </p:nvSpPr>
        <p:spPr>
          <a:xfrm>
            <a:off x="1259741" y="1729757"/>
            <a:ext cx="2110715" cy="611755"/>
          </a:xfrm>
          <a:prstGeom prst="rect">
            <a:avLst/>
          </a:prstGeom>
          <a:noFill/>
          <a:ln>
            <a:noFill/>
          </a:ln>
        </p:spPr>
        <p:txBody>
          <a:bodyPr lIns="91425" tIns="45700" rIns="91425" bIns="45700" anchor="t" anchorCtr="0">
            <a:noAutofit/>
          </a:bodyPr>
          <a:lstStyle/>
          <a:p>
            <a:pPr marL="0" marR="0" lvl="0" indent="0" algn="l" rtl="0">
              <a:spcBef>
                <a:spcPts val="0"/>
              </a:spcBef>
              <a:buClr>
                <a:srgbClr val="7F7F7F"/>
              </a:buClr>
              <a:buSzPct val="25000"/>
              <a:buFont typeface="Arial"/>
              <a:buNone/>
            </a:pPr>
            <a:r>
              <a:rPr lang="es-ES" sz="2000">
                <a:solidFill>
                  <a:srgbClr val="7F7F7F"/>
                </a:solidFill>
                <a:latin typeface="Verdana"/>
                <a:ea typeface="Verdana"/>
                <a:cs typeface="Verdana"/>
                <a:sym typeface="Verdana"/>
              </a:rPr>
              <a:t>Titular 2</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Ficha">
    <p:spTree>
      <p:nvGrpSpPr>
        <p:cNvPr id="1" name="Shape 48"/>
        <p:cNvGrpSpPr/>
        <p:nvPr/>
      </p:nvGrpSpPr>
      <p:grpSpPr>
        <a:xfrm>
          <a:off x="0" y="0"/>
          <a:ext cx="0" cy="0"/>
          <a:chOff x="0" y="0"/>
          <a:chExt cx="0" cy="0"/>
        </a:xfrm>
      </p:grpSpPr>
      <p:pic>
        <p:nvPicPr>
          <p:cNvPr id="49" name="Shape 49" descr="fondo_ficha_2.jpg"/>
          <p:cNvPicPr preferRelativeResize="0"/>
          <p:nvPr/>
        </p:nvPicPr>
        <p:blipFill rotWithShape="1">
          <a:blip r:embed="rId2">
            <a:alphaModFix/>
          </a:blip>
          <a:srcRect/>
          <a:stretch/>
        </p:blipFill>
        <p:spPr>
          <a:xfrm>
            <a:off x="0" y="0"/>
            <a:ext cx="9144000" cy="6858000"/>
          </a:xfrm>
          <a:prstGeom prst="rect">
            <a:avLst/>
          </a:prstGeom>
          <a:noFill/>
          <a:ln>
            <a:noFill/>
          </a:ln>
        </p:spPr>
      </p:pic>
      <p:pic>
        <p:nvPicPr>
          <p:cNvPr id="50" name="Shape 50"/>
          <p:cNvPicPr preferRelativeResize="0"/>
          <p:nvPr/>
        </p:nvPicPr>
        <p:blipFill rotWithShape="1">
          <a:blip r:embed="rId3">
            <a:alphaModFix/>
          </a:blip>
          <a:srcRect/>
          <a:stretch/>
        </p:blipFill>
        <p:spPr>
          <a:xfrm>
            <a:off x="5645150" y="407035"/>
            <a:ext cx="3035300" cy="873804"/>
          </a:xfrm>
          <a:prstGeom prst="rect">
            <a:avLst/>
          </a:prstGeom>
          <a:noFill/>
          <a:ln>
            <a:noFill/>
          </a:ln>
        </p:spPr>
      </p:pic>
      <p:sp>
        <p:nvSpPr>
          <p:cNvPr id="51" name="Shape 51"/>
          <p:cNvSpPr/>
          <p:nvPr/>
        </p:nvSpPr>
        <p:spPr>
          <a:xfrm>
            <a:off x="0" y="6527800"/>
            <a:ext cx="9188449" cy="330200"/>
          </a:xfrm>
          <a:prstGeom prst="rect">
            <a:avLst/>
          </a:prstGeom>
          <a:solidFill>
            <a:srgbClr val="BFBFB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2" name="Shape 52"/>
          <p:cNvSpPr txBox="1"/>
          <p:nvPr/>
        </p:nvSpPr>
        <p:spPr>
          <a:xfrm>
            <a:off x="2949435" y="6539139"/>
            <a:ext cx="3375164" cy="611755"/>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Arial"/>
              <a:buNone/>
            </a:pPr>
            <a:r>
              <a:rPr lang="es-ES" sz="1000">
                <a:solidFill>
                  <a:schemeClr val="dk1"/>
                </a:solidFill>
                <a:latin typeface="Verdana"/>
                <a:ea typeface="Verdana"/>
                <a:cs typeface="Verdana"/>
                <a:sym typeface="Verdana"/>
              </a:rPr>
              <a:t>© McGraw-Hill</a:t>
            </a:r>
          </a:p>
        </p:txBody>
      </p:sp>
      <p:graphicFrame>
        <p:nvGraphicFramePr>
          <p:cNvPr id="53" name="Shape 53"/>
          <p:cNvGraphicFramePr/>
          <p:nvPr/>
        </p:nvGraphicFramePr>
        <p:xfrm>
          <a:off x="1154083" y="1919558"/>
          <a:ext cx="1889250" cy="3022142"/>
        </p:xfrm>
        <a:graphic>
          <a:graphicData uri="http://schemas.openxmlformats.org/drawingml/2006/table">
            <a:tbl>
              <a:tblPr firstRow="1" bandRow="1">
                <a:noFill/>
                <a:tableStyleId>{7690F6AB-3BC0-480B-95B0-D31626802E0F}</a:tableStyleId>
              </a:tblPr>
              <a:tblGrid>
                <a:gridCol w="629750"/>
                <a:gridCol w="629750"/>
                <a:gridCol w="629750"/>
              </a:tblGrid>
              <a:tr h="370850">
                <a:tc gridSpan="3">
                  <a:txBody>
                    <a:bodyPr/>
                    <a:lstStyle/>
                    <a:p>
                      <a:pPr marL="0" marR="0" lvl="0" indent="0" algn="just" rtl="0">
                        <a:lnSpc>
                          <a:spcPct val="142000"/>
                        </a:lnSpc>
                        <a:spcBef>
                          <a:spcPts val="0"/>
                        </a:spcBef>
                        <a:spcAft>
                          <a:spcPts val="0"/>
                        </a:spcAft>
                        <a:buSzPct val="25000"/>
                        <a:buNone/>
                      </a:pPr>
                      <a:r>
                        <a:rPr lang="es-ES" sz="1000" u="none" strike="noStrike" cap="none">
                          <a:latin typeface="PT Sans"/>
                          <a:ea typeface="PT Sans"/>
                          <a:cs typeface="PT Sans"/>
                          <a:sym typeface="PT Sans"/>
                        </a:rPr>
                        <a:t>ANO</a:t>
                      </a:r>
                    </a:p>
                  </a:txBody>
                  <a:tcPr marL="68575" marR="68575" marT="0" marB="0">
                    <a:lnB w="9525" cap="flat" cmpd="sng">
                      <a:solidFill>
                        <a:srgbClr val="000000">
                          <a:alpha val="0"/>
                        </a:srgbClr>
                      </a:solidFill>
                      <a:prstDash val="solid"/>
                      <a:round/>
                      <a:headEnd type="none" w="med" len="med"/>
                      <a:tailEnd type="none" w="med" len="med"/>
                    </a:lnB>
                    <a:solidFill>
                      <a:srgbClr val="9BBB59"/>
                    </a:solidFill>
                  </a:tcPr>
                </a:tc>
                <a:tc hMerge="1">
                  <a:txBody>
                    <a:bodyPr/>
                    <a:lstStyle/>
                    <a:p>
                      <a:endParaRPr lang="es-ES"/>
                    </a:p>
                  </a:txBody>
                  <a:tcPr/>
                </a:tc>
                <a:tc hMerge="1">
                  <a:txBody>
                    <a:bodyPr/>
                    <a:lstStyle/>
                    <a:p>
                      <a:endParaRPr lang="es-ES"/>
                    </a:p>
                  </a:txBody>
                  <a:tcPr/>
                </a:tc>
              </a:tr>
              <a:tr h="370850">
                <a:tc>
                  <a:txBody>
                    <a:bodyPr/>
                    <a:lstStyle/>
                    <a:p>
                      <a:pPr marL="0" marR="0" lvl="0" indent="0" algn="just" rtl="0">
                        <a:lnSpc>
                          <a:spcPct val="142000"/>
                        </a:lnSpc>
                        <a:spcBef>
                          <a:spcPts val="0"/>
                        </a:spcBef>
                        <a:spcAft>
                          <a:spcPts val="0"/>
                        </a:spcAft>
                        <a:buSzPct val="25000"/>
                        <a:buNone/>
                      </a:pPr>
                      <a:r>
                        <a:rPr lang="es-ES" sz="1000" u="none" strike="noStrike" cap="none">
                          <a:latin typeface="PT Sans"/>
                          <a:ea typeface="PT Sans"/>
                          <a:cs typeface="PT Sans"/>
                          <a:sym typeface="PT Sans"/>
                        </a:rPr>
                        <a:t>ENTRADA</a:t>
                      </a:r>
                    </a:p>
                  </a:txBody>
                  <a:tcPr marL="68575" marR="68575" marT="0" marB="0">
                    <a:lnL w="9525" cap="flat" cmpd="sng">
                      <a:solidFill>
                        <a:srgbClr val="000000">
                          <a:alpha val="0"/>
                        </a:srgbClr>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just" rtl="0">
                        <a:lnSpc>
                          <a:spcPct val="142000"/>
                        </a:lnSpc>
                        <a:spcBef>
                          <a:spcPts val="0"/>
                        </a:spcBef>
                        <a:spcAft>
                          <a:spcPts val="0"/>
                        </a:spcAft>
                        <a:buSzPct val="25000"/>
                        <a:buNone/>
                      </a:pPr>
                      <a:r>
                        <a:rPr lang="es-ES" sz="1000" u="none" strike="noStrike" cap="none">
                          <a:latin typeface="PT Sans"/>
                          <a:ea typeface="PT Sans"/>
                          <a:cs typeface="PT Sans"/>
                          <a:sym typeface="PT Sans"/>
                        </a:rPr>
                        <a:t>PROCESO</a:t>
                      </a:r>
                    </a:p>
                  </a:txBody>
                  <a:tcPr marL="68575" marR="68575" marT="0" marB="0">
                    <a:lnL w="9525" cap="flat" cmpd="sng">
                      <a:solidFill>
                        <a:srgbClr val="4BACC6"/>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just" rtl="0">
                        <a:lnSpc>
                          <a:spcPct val="142000"/>
                        </a:lnSpc>
                        <a:spcBef>
                          <a:spcPts val="0"/>
                        </a:spcBef>
                        <a:spcAft>
                          <a:spcPts val="0"/>
                        </a:spcAft>
                        <a:buSzPct val="25000"/>
                        <a:buNone/>
                      </a:pPr>
                      <a:r>
                        <a:rPr lang="es-ES" sz="1000" u="none" strike="noStrike" cap="none">
                          <a:latin typeface="PT Sans"/>
                          <a:ea typeface="PT Sans"/>
                          <a:cs typeface="PT Sans"/>
                          <a:sym typeface="PT Sans"/>
                        </a:rPr>
                        <a:t>SALIDA</a:t>
                      </a:r>
                    </a:p>
                  </a:txBody>
                  <a:tcPr marL="68575" marR="68575" marT="0" marB="0">
                    <a:lnL w="9525" cap="flat" cmpd="sng">
                      <a:solidFill>
                        <a:srgbClr val="4BACC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r>
              <a:tr h="370850">
                <a:tc>
                  <a:txBody>
                    <a:bodyPr/>
                    <a:lstStyle/>
                    <a:p>
                      <a:pPr marL="0" marR="0" lvl="0" indent="0" algn="just" rtl="0">
                        <a:lnSpc>
                          <a:spcPct val="142000"/>
                        </a:lnSpc>
                        <a:spcBef>
                          <a:spcPts val="0"/>
                        </a:spcBef>
                        <a:spcAft>
                          <a:spcPts val="0"/>
                        </a:spcAft>
                        <a:buSzPct val="25000"/>
                        <a:buNone/>
                      </a:pPr>
                      <a:r>
                        <a:rPr lang="es-ES" sz="1000" u="none" strike="noStrike" cap="none">
                          <a:latin typeface="PT Sans"/>
                          <a:ea typeface="PT Sans"/>
                          <a:cs typeface="PT Sans"/>
                          <a:sym typeface="PT Sans"/>
                        </a:rPr>
                        <a:t>Heces</a:t>
                      </a:r>
                    </a:p>
                  </a:txBody>
                  <a:tcPr marL="68575" marR="68575" marT="0" marB="0">
                    <a:lnL w="9525" cap="flat" cmpd="sng">
                      <a:solidFill>
                        <a:srgbClr val="000000">
                          <a:alpha val="0"/>
                        </a:srgbClr>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just" rtl="0">
                        <a:lnSpc>
                          <a:spcPct val="142000"/>
                        </a:lnSpc>
                        <a:spcBef>
                          <a:spcPts val="0"/>
                        </a:spcBef>
                        <a:spcAft>
                          <a:spcPts val="0"/>
                        </a:spcAft>
                        <a:buSzPct val="25000"/>
                        <a:buNone/>
                      </a:pPr>
                      <a:r>
                        <a:rPr lang="es-ES" sz="1000" u="none" strike="noStrike" cap="none">
                          <a:latin typeface="PT Sans"/>
                          <a:ea typeface="PT Sans"/>
                          <a:cs typeface="PT Sans"/>
                          <a:sym typeface="PT Sans"/>
                        </a:rPr>
                        <a:t>Defecación</a:t>
                      </a:r>
                    </a:p>
                  </a:txBody>
                  <a:tcPr marL="68575" marR="68575" marT="0" marB="0">
                    <a:lnL w="9525" cap="flat" cmpd="sng">
                      <a:solidFill>
                        <a:srgbClr val="4BACC6"/>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just" rtl="0">
                        <a:lnSpc>
                          <a:spcPct val="142000"/>
                        </a:lnSpc>
                        <a:spcBef>
                          <a:spcPts val="0"/>
                        </a:spcBef>
                        <a:spcAft>
                          <a:spcPts val="0"/>
                        </a:spcAft>
                        <a:buSzPct val="25000"/>
                        <a:buNone/>
                      </a:pPr>
                      <a:r>
                        <a:rPr lang="es-ES" sz="1000" u="none" strike="noStrike" cap="none">
                          <a:latin typeface="PT Sans"/>
                          <a:ea typeface="PT Sans"/>
                          <a:cs typeface="PT Sans"/>
                          <a:sym typeface="PT Sans"/>
                        </a:rPr>
                        <a:t>Heces</a:t>
                      </a:r>
                    </a:p>
                  </a:txBody>
                  <a:tcPr marL="68575" marR="68575" marT="0" marB="0">
                    <a:lnL w="9525" cap="flat" cmpd="sng">
                      <a:solidFill>
                        <a:srgbClr val="4BACC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chemeClr val="dk1"/>
                        </a:buClr>
                        <a:buSzPct val="25000"/>
                        <a:buFont typeface="Verdana"/>
                        <a:buNone/>
                      </a:pPr>
                      <a:r>
                        <a:rPr lang="es-ES" sz="1200" u="none" strike="noStrike" cap="none">
                          <a:latin typeface="Verdana"/>
                          <a:ea typeface="Verdana"/>
                          <a:cs typeface="Verdana"/>
                          <a:sym typeface="Verdana"/>
                        </a:rPr>
                        <a:t>Loren Ipsun</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Verdana"/>
                        <a:buNone/>
                      </a:pPr>
                      <a:r>
                        <a:rPr lang="es-ES" sz="1200" u="none" strike="noStrike" cap="none">
                          <a:latin typeface="Verdana"/>
                          <a:ea typeface="Verdana"/>
                          <a:cs typeface="Verdana"/>
                          <a:sym typeface="Verdana"/>
                        </a:rPr>
                        <a:t>Loren Ipsun</a:t>
                      </a:r>
                    </a:p>
                  </a:txBody>
                  <a:tcPr marL="91450" marR="91450" marT="45725" marB="45725">
                    <a:lnL w="9525" cap="flat" cmpd="sng">
                      <a:solidFill>
                        <a:srgbClr val="4BACC6"/>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Calibri"/>
                        <a:buNone/>
                      </a:pPr>
                      <a:endParaRPr sz="1200" u="none" strike="noStrike" cap="none">
                        <a:latin typeface="Verdana"/>
                        <a:ea typeface="Verdana"/>
                        <a:cs typeface="Verdana"/>
                        <a:sym typeface="Verdana"/>
                      </a:endParaRPr>
                    </a:p>
                  </a:txBody>
                  <a:tcPr marL="91450" marR="91450" marT="45725" marB="45725">
                    <a:lnL w="9525" cap="flat" cmpd="sng">
                      <a:solidFill>
                        <a:srgbClr val="4BACC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chemeClr val="dk1"/>
                        </a:buClr>
                        <a:buSzPct val="25000"/>
                        <a:buFont typeface="Verdana"/>
                        <a:buNone/>
                      </a:pPr>
                      <a:r>
                        <a:rPr lang="es-ES" sz="1200" u="none" strike="noStrike" cap="none">
                          <a:latin typeface="Verdana"/>
                          <a:ea typeface="Verdana"/>
                          <a:cs typeface="Verdana"/>
                          <a:sym typeface="Verdana"/>
                        </a:rPr>
                        <a:t>Loren Ipsun</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Verdana"/>
                        <a:buNone/>
                      </a:pPr>
                      <a:r>
                        <a:rPr lang="es-ES" sz="1200" u="none" strike="noStrike" cap="none">
                          <a:latin typeface="Verdana"/>
                          <a:ea typeface="Verdana"/>
                          <a:cs typeface="Verdana"/>
                          <a:sym typeface="Verdana"/>
                        </a:rPr>
                        <a:t>Loren Ipsun</a:t>
                      </a:r>
                    </a:p>
                  </a:txBody>
                  <a:tcPr marL="91450" marR="91450" marT="45725" marB="45725">
                    <a:lnL w="9525" cap="flat" cmpd="sng">
                      <a:solidFill>
                        <a:srgbClr val="4BACC6"/>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Calibri"/>
                        <a:buNone/>
                      </a:pPr>
                      <a:endParaRPr sz="1200" u="none" strike="noStrike" cap="none">
                        <a:latin typeface="Verdana"/>
                        <a:ea typeface="Verdana"/>
                        <a:cs typeface="Verdana"/>
                        <a:sym typeface="Verdana"/>
                      </a:endParaRPr>
                    </a:p>
                  </a:txBody>
                  <a:tcPr marL="91450" marR="91450" marT="45725" marB="45725">
                    <a:lnL w="9525" cap="flat" cmpd="sng">
                      <a:solidFill>
                        <a:srgbClr val="4BACC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chemeClr val="dk1"/>
                        </a:buClr>
                        <a:buSzPct val="25000"/>
                        <a:buFont typeface="Verdana"/>
                        <a:buNone/>
                      </a:pPr>
                      <a:r>
                        <a:rPr lang="es-ES" sz="1200" u="none" strike="noStrike" cap="none">
                          <a:latin typeface="Verdana"/>
                          <a:ea typeface="Verdana"/>
                          <a:cs typeface="Verdana"/>
                          <a:sym typeface="Verdana"/>
                        </a:rPr>
                        <a:t>Loren Ipsun</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Verdana"/>
                        <a:buNone/>
                      </a:pPr>
                      <a:r>
                        <a:rPr lang="es-ES" sz="1200" u="none" strike="noStrike" cap="none">
                          <a:latin typeface="Verdana"/>
                          <a:ea typeface="Verdana"/>
                          <a:cs typeface="Verdana"/>
                          <a:sym typeface="Verdana"/>
                        </a:rPr>
                        <a:t>Loren Ipsun</a:t>
                      </a:r>
                    </a:p>
                  </a:txBody>
                  <a:tcPr marL="91450" marR="91450" marT="45725" marB="45725">
                    <a:lnL w="9525" cap="flat" cmpd="sng">
                      <a:solidFill>
                        <a:srgbClr val="4BACC6"/>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Calibri"/>
                        <a:buNone/>
                      </a:pPr>
                      <a:endParaRPr sz="1200" u="none" strike="noStrike" cap="none">
                        <a:latin typeface="Verdana"/>
                        <a:ea typeface="Verdana"/>
                        <a:cs typeface="Verdana"/>
                        <a:sym typeface="Verdana"/>
                      </a:endParaRPr>
                    </a:p>
                  </a:txBody>
                  <a:tcPr marL="91450" marR="91450" marT="45725" marB="45725">
                    <a:lnL w="9525" cap="flat" cmpd="sng">
                      <a:solidFill>
                        <a:srgbClr val="4BACC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chemeClr val="dk1"/>
                        </a:buClr>
                        <a:buSzPct val="25000"/>
                        <a:buFont typeface="Verdana"/>
                        <a:buNone/>
                      </a:pPr>
                      <a:r>
                        <a:rPr lang="es-ES" sz="1200" u="none" strike="noStrike" cap="none">
                          <a:latin typeface="Verdana"/>
                          <a:ea typeface="Verdana"/>
                          <a:cs typeface="Verdana"/>
                          <a:sym typeface="Verdana"/>
                        </a:rPr>
                        <a:t>Loren Ipsun</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Verdana"/>
                        <a:buNone/>
                      </a:pPr>
                      <a:r>
                        <a:rPr lang="es-ES" sz="1200" u="none" strike="noStrike" cap="none">
                          <a:latin typeface="Verdana"/>
                          <a:ea typeface="Verdana"/>
                          <a:cs typeface="Verdana"/>
                          <a:sym typeface="Verdana"/>
                        </a:rPr>
                        <a:t>Loren Ipsun</a:t>
                      </a:r>
                    </a:p>
                  </a:txBody>
                  <a:tcPr marL="91450" marR="91450" marT="45725" marB="45725">
                    <a:lnL w="9525" cap="flat" cmpd="sng">
                      <a:solidFill>
                        <a:srgbClr val="4BACC6"/>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Calibri"/>
                        <a:buNone/>
                      </a:pPr>
                      <a:endParaRPr sz="1200" u="none" strike="noStrike" cap="none">
                        <a:latin typeface="Verdana"/>
                        <a:ea typeface="Verdana"/>
                        <a:cs typeface="Verdana"/>
                        <a:sym typeface="Verdana"/>
                      </a:endParaRPr>
                    </a:p>
                  </a:txBody>
                  <a:tcPr marL="91450" marR="91450" marT="45725" marB="45725">
                    <a:lnL w="9525" cap="flat" cmpd="sng">
                      <a:solidFill>
                        <a:srgbClr val="4BACC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r>
            </a:tbl>
          </a:graphicData>
        </a:graphic>
      </p:graphicFrame>
      <p:grpSp>
        <p:nvGrpSpPr>
          <p:cNvPr id="54" name="Shape 54"/>
          <p:cNvGrpSpPr/>
          <p:nvPr/>
        </p:nvGrpSpPr>
        <p:grpSpPr>
          <a:xfrm>
            <a:off x="4894234" y="1926643"/>
            <a:ext cx="1262551" cy="281725"/>
            <a:chOff x="716372" y="2162908"/>
            <a:chExt cx="2942066" cy="656490"/>
          </a:xfrm>
        </p:grpSpPr>
        <p:sp>
          <p:nvSpPr>
            <p:cNvPr id="55" name="Shape 55"/>
            <p:cNvSpPr/>
            <p:nvPr/>
          </p:nvSpPr>
          <p:spPr>
            <a:xfrm>
              <a:off x="716372" y="2162908"/>
              <a:ext cx="655226" cy="586640"/>
            </a:xfrm>
            <a:prstGeom prst="triangle">
              <a:avLst>
                <a:gd name="adj" fmla="val 100000"/>
              </a:avLst>
            </a:prstGeom>
            <a:solidFill>
              <a:srgbClr val="5959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sp>
          <p:nvSpPr>
            <p:cNvPr id="56" name="Shape 56"/>
            <p:cNvSpPr/>
            <p:nvPr/>
          </p:nvSpPr>
          <p:spPr>
            <a:xfrm>
              <a:off x="805274" y="2232758"/>
              <a:ext cx="655226" cy="586640"/>
            </a:xfrm>
            <a:prstGeom prst="triangle">
              <a:avLst>
                <a:gd name="adj" fmla="val 100000"/>
              </a:avLst>
            </a:prstGeom>
            <a:solidFill>
              <a:srgbClr val="9BBB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cxnSp>
          <p:nvCxnSpPr>
            <p:cNvPr id="57" name="Shape 57"/>
            <p:cNvCxnSpPr/>
            <p:nvPr/>
          </p:nvCxnSpPr>
          <p:spPr>
            <a:xfrm>
              <a:off x="1412058" y="2792425"/>
              <a:ext cx="2246380" cy="0"/>
            </a:xfrm>
            <a:prstGeom prst="straightConnector1">
              <a:avLst/>
            </a:prstGeom>
            <a:noFill/>
            <a:ln w="25400" cap="flat" cmpd="sng">
              <a:solidFill>
                <a:srgbClr val="9BBB59"/>
              </a:solidFill>
              <a:prstDash val="solid"/>
              <a:round/>
              <a:headEnd type="none" w="med" len="med"/>
              <a:tailEnd type="none" w="med" len="med"/>
            </a:ln>
          </p:spPr>
        </p:cxnSp>
      </p:grpSp>
      <p:sp>
        <p:nvSpPr>
          <p:cNvPr id="58" name="Shape 58"/>
          <p:cNvSpPr txBox="1"/>
          <p:nvPr/>
        </p:nvSpPr>
        <p:spPr>
          <a:xfrm>
            <a:off x="5175416" y="1819561"/>
            <a:ext cx="2110715" cy="611755"/>
          </a:xfrm>
          <a:prstGeom prst="rect">
            <a:avLst/>
          </a:prstGeom>
          <a:noFill/>
          <a:ln>
            <a:noFill/>
          </a:ln>
        </p:spPr>
        <p:txBody>
          <a:bodyPr lIns="91425" tIns="45700" rIns="91425" bIns="45700" anchor="t" anchorCtr="0">
            <a:noAutofit/>
          </a:bodyPr>
          <a:lstStyle/>
          <a:p>
            <a:pPr marL="0" marR="0" lvl="0" indent="0" algn="l" rtl="0">
              <a:spcBef>
                <a:spcPts val="0"/>
              </a:spcBef>
              <a:buClr>
                <a:srgbClr val="3F3F3F"/>
              </a:buClr>
              <a:buSzPct val="25000"/>
              <a:buFont typeface="Arial"/>
              <a:buNone/>
            </a:pPr>
            <a:r>
              <a:rPr lang="es-ES" sz="1600">
                <a:solidFill>
                  <a:srgbClr val="3F3F3F"/>
                </a:solidFill>
                <a:latin typeface="Verdana"/>
                <a:ea typeface="Verdana"/>
                <a:cs typeface="Verdana"/>
                <a:sym typeface="Verdana"/>
              </a:rPr>
              <a:t>Titular 3</a:t>
            </a:r>
          </a:p>
        </p:txBody>
      </p:sp>
      <p:sp>
        <p:nvSpPr>
          <p:cNvPr id="59" name="Shape 59"/>
          <p:cNvSpPr txBox="1"/>
          <p:nvPr/>
        </p:nvSpPr>
        <p:spPr>
          <a:xfrm>
            <a:off x="6080317" y="812914"/>
            <a:ext cx="2428681" cy="510920"/>
          </a:xfrm>
          <a:prstGeom prst="rect">
            <a:avLst/>
          </a:prstGeom>
          <a:noFill/>
          <a:ln>
            <a:noFill/>
          </a:ln>
        </p:spPr>
        <p:txBody>
          <a:bodyPr lIns="91425" tIns="45700" rIns="91425" bIns="45700" anchor="ctr" anchorCtr="0">
            <a:noAutofit/>
          </a:bodyPr>
          <a:lstStyle/>
          <a:p>
            <a:pPr marL="0" marR="0" lvl="0" indent="0" algn="r" rtl="0">
              <a:spcBef>
                <a:spcPts val="0"/>
              </a:spcBef>
              <a:buClr>
                <a:schemeClr val="lt1"/>
              </a:buClr>
              <a:buSzPct val="25000"/>
              <a:buFont typeface="Verdana"/>
              <a:buNone/>
            </a:pPr>
            <a:r>
              <a:rPr lang="es-ES" sz="2000">
                <a:solidFill>
                  <a:schemeClr val="lt1"/>
                </a:solidFill>
                <a:latin typeface="Verdana"/>
                <a:ea typeface="Verdana"/>
                <a:cs typeface="Verdana"/>
                <a:sym typeface="Verdana"/>
              </a:rPr>
              <a:t>Ficha</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General">
    <p:spTree>
      <p:nvGrpSpPr>
        <p:cNvPr id="1" name="Shape 60"/>
        <p:cNvGrpSpPr/>
        <p:nvPr/>
      </p:nvGrpSpPr>
      <p:grpSpPr>
        <a:xfrm>
          <a:off x="0" y="0"/>
          <a:ext cx="0" cy="0"/>
          <a:chOff x="0" y="0"/>
          <a:chExt cx="0" cy="0"/>
        </a:xfrm>
      </p:grpSpPr>
      <p:pic>
        <p:nvPicPr>
          <p:cNvPr id="61" name="Shape 61"/>
          <p:cNvPicPr preferRelativeResize="0"/>
          <p:nvPr/>
        </p:nvPicPr>
        <p:blipFill rotWithShape="1">
          <a:blip r:embed="rId2">
            <a:alphaModFix/>
          </a:blip>
          <a:srcRect/>
          <a:stretch/>
        </p:blipFill>
        <p:spPr>
          <a:xfrm>
            <a:off x="5505450" y="245648"/>
            <a:ext cx="3692330" cy="1022490"/>
          </a:xfrm>
          <a:prstGeom prst="rect">
            <a:avLst/>
          </a:prstGeom>
          <a:noFill/>
          <a:ln>
            <a:noFill/>
          </a:ln>
        </p:spPr>
      </p:pic>
      <p:sp>
        <p:nvSpPr>
          <p:cNvPr id="62" name="Shape 62"/>
          <p:cNvSpPr/>
          <p:nvPr/>
        </p:nvSpPr>
        <p:spPr>
          <a:xfrm>
            <a:off x="0" y="6527800"/>
            <a:ext cx="9188449" cy="330200"/>
          </a:xfrm>
          <a:prstGeom prst="rect">
            <a:avLst/>
          </a:prstGeom>
          <a:solidFill>
            <a:srgbClr val="BFBFB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63" name="Shape 63"/>
          <p:cNvSpPr txBox="1"/>
          <p:nvPr/>
        </p:nvSpPr>
        <p:spPr>
          <a:xfrm>
            <a:off x="2949435" y="6530673"/>
            <a:ext cx="3375164" cy="611755"/>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Arial"/>
              <a:buNone/>
            </a:pPr>
            <a:r>
              <a:rPr lang="es-ES" sz="1000">
                <a:solidFill>
                  <a:schemeClr val="dk1"/>
                </a:solidFill>
                <a:latin typeface="Verdana"/>
                <a:ea typeface="Verdana"/>
                <a:cs typeface="Verdana"/>
                <a:sym typeface="Verdana"/>
              </a:rPr>
              <a:t>© McGraw-Hill</a:t>
            </a:r>
          </a:p>
        </p:txBody>
      </p:sp>
      <p:sp>
        <p:nvSpPr>
          <p:cNvPr id="64" name="Shape 64"/>
          <p:cNvSpPr txBox="1">
            <a:spLocks noGrp="1"/>
          </p:cNvSpPr>
          <p:nvPr>
            <p:ph type="body" idx="1"/>
          </p:nvPr>
        </p:nvSpPr>
        <p:spPr>
          <a:xfrm>
            <a:off x="757237" y="1676400"/>
            <a:ext cx="7599361" cy="18669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2"/>
          </p:nvPr>
        </p:nvSpPr>
        <p:spPr>
          <a:xfrm>
            <a:off x="757237" y="3822700"/>
            <a:ext cx="7599361" cy="24003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 name="Shape 66"/>
          <p:cNvSpPr txBox="1"/>
          <p:nvPr/>
        </p:nvSpPr>
        <p:spPr>
          <a:xfrm>
            <a:off x="6156787" y="683185"/>
            <a:ext cx="2927946" cy="615951"/>
          </a:xfrm>
          <a:prstGeom prst="rect">
            <a:avLst/>
          </a:prstGeom>
          <a:noFill/>
          <a:ln>
            <a:noFill/>
          </a:ln>
        </p:spPr>
        <p:txBody>
          <a:bodyPr lIns="91425" tIns="45700" rIns="91425" bIns="45700" anchor="ctr" anchorCtr="0">
            <a:noAutofit/>
          </a:bodyPr>
          <a:lstStyle/>
          <a:p>
            <a:pPr marL="0" marR="0" lvl="0" indent="0" algn="r" rtl="0">
              <a:lnSpc>
                <a:spcPct val="90000"/>
              </a:lnSpc>
              <a:spcBef>
                <a:spcPts val="0"/>
              </a:spcBef>
              <a:buClr>
                <a:schemeClr val="lt1"/>
              </a:buClr>
              <a:buSzPct val="25000"/>
              <a:buFont typeface="Verdana"/>
              <a:buNone/>
            </a:pPr>
            <a:r>
              <a:rPr lang="es-ES" sz="2040">
                <a:solidFill>
                  <a:schemeClr val="lt1"/>
                </a:solidFill>
                <a:latin typeface="Verdana"/>
                <a:ea typeface="Verdana"/>
                <a:cs typeface="Verdana"/>
                <a:sym typeface="Verdana"/>
              </a:rPr>
              <a:t>El aparato digestivo</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Ficha">
    <p:spTree>
      <p:nvGrpSpPr>
        <p:cNvPr id="1" name="Shape 67"/>
        <p:cNvGrpSpPr/>
        <p:nvPr/>
      </p:nvGrpSpPr>
      <p:grpSpPr>
        <a:xfrm>
          <a:off x="0" y="0"/>
          <a:ext cx="0" cy="0"/>
          <a:chOff x="0" y="0"/>
          <a:chExt cx="0" cy="0"/>
        </a:xfrm>
      </p:grpSpPr>
      <p:pic>
        <p:nvPicPr>
          <p:cNvPr id="68" name="Shape 68" descr="fondo_ficha_2.jpg"/>
          <p:cNvPicPr preferRelativeResize="0"/>
          <p:nvPr/>
        </p:nvPicPr>
        <p:blipFill rotWithShape="1">
          <a:blip r:embed="rId2">
            <a:alphaModFix/>
          </a:blip>
          <a:srcRect/>
          <a:stretch/>
        </p:blipFill>
        <p:spPr>
          <a:xfrm>
            <a:off x="0" y="0"/>
            <a:ext cx="9144000" cy="6858000"/>
          </a:xfrm>
          <a:prstGeom prst="rect">
            <a:avLst/>
          </a:prstGeom>
          <a:noFill/>
          <a:ln>
            <a:noFill/>
          </a:ln>
        </p:spPr>
      </p:pic>
      <p:pic>
        <p:nvPicPr>
          <p:cNvPr id="69" name="Shape 69"/>
          <p:cNvPicPr preferRelativeResize="0"/>
          <p:nvPr/>
        </p:nvPicPr>
        <p:blipFill rotWithShape="1">
          <a:blip r:embed="rId3">
            <a:alphaModFix/>
          </a:blip>
          <a:srcRect/>
          <a:stretch/>
        </p:blipFill>
        <p:spPr>
          <a:xfrm>
            <a:off x="5645150" y="407035"/>
            <a:ext cx="3035300" cy="873804"/>
          </a:xfrm>
          <a:prstGeom prst="rect">
            <a:avLst/>
          </a:prstGeom>
          <a:noFill/>
          <a:ln>
            <a:noFill/>
          </a:ln>
        </p:spPr>
      </p:pic>
      <p:sp>
        <p:nvSpPr>
          <p:cNvPr id="70" name="Shape 70"/>
          <p:cNvSpPr/>
          <p:nvPr/>
        </p:nvSpPr>
        <p:spPr>
          <a:xfrm>
            <a:off x="0" y="6527800"/>
            <a:ext cx="9188449" cy="330200"/>
          </a:xfrm>
          <a:prstGeom prst="rect">
            <a:avLst/>
          </a:prstGeom>
          <a:solidFill>
            <a:srgbClr val="BFBFB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71" name="Shape 71"/>
          <p:cNvSpPr txBox="1"/>
          <p:nvPr/>
        </p:nvSpPr>
        <p:spPr>
          <a:xfrm>
            <a:off x="2949435" y="6539139"/>
            <a:ext cx="3375164" cy="611755"/>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Arial"/>
              <a:buNone/>
            </a:pPr>
            <a:r>
              <a:rPr lang="es-ES" sz="1000">
                <a:solidFill>
                  <a:schemeClr val="dk1"/>
                </a:solidFill>
                <a:latin typeface="Verdana"/>
                <a:ea typeface="Verdana"/>
                <a:cs typeface="Verdana"/>
                <a:sym typeface="Verdana"/>
              </a:rPr>
              <a:t>© McGraw-Hill</a:t>
            </a:r>
          </a:p>
        </p:txBody>
      </p:sp>
      <p:graphicFrame>
        <p:nvGraphicFramePr>
          <p:cNvPr id="72" name="Shape 72"/>
          <p:cNvGraphicFramePr/>
          <p:nvPr/>
        </p:nvGraphicFramePr>
        <p:xfrm>
          <a:off x="1154083" y="1569720"/>
          <a:ext cx="2786950" cy="2010542"/>
        </p:xfrm>
        <a:graphic>
          <a:graphicData uri="http://schemas.openxmlformats.org/drawingml/2006/table">
            <a:tbl>
              <a:tblPr firstRow="1" bandRow="1">
                <a:noFill/>
                <a:tableStyleId>{7690F6AB-3BC0-480B-95B0-D31626802E0F}</a:tableStyleId>
              </a:tblPr>
              <a:tblGrid>
                <a:gridCol w="991000"/>
                <a:gridCol w="991000"/>
                <a:gridCol w="804950"/>
              </a:tblGrid>
              <a:tr h="347975">
                <a:tc gridSpan="3">
                  <a:txBody>
                    <a:bodyPr/>
                    <a:lstStyle/>
                    <a:p>
                      <a:pPr marL="0" marR="0" lvl="0" indent="0" algn="just" rtl="0">
                        <a:lnSpc>
                          <a:spcPct val="88750"/>
                        </a:lnSpc>
                        <a:spcBef>
                          <a:spcPts val="0"/>
                        </a:spcBef>
                        <a:spcAft>
                          <a:spcPts val="0"/>
                        </a:spcAft>
                        <a:buSzPct val="25000"/>
                        <a:buNone/>
                      </a:pPr>
                      <a:r>
                        <a:rPr lang="es-ES" sz="1600" u="none" strike="noStrike" cap="none">
                          <a:latin typeface="PT Sans"/>
                          <a:ea typeface="PT Sans"/>
                          <a:cs typeface="PT Sans"/>
                          <a:sym typeface="PT Sans"/>
                        </a:rPr>
                        <a:t>BOCA</a:t>
                      </a:r>
                    </a:p>
                  </a:txBody>
                  <a:tcPr marL="68575" marR="68575" marT="0" marB="0" anchor="ctr">
                    <a:lnR w="9525" cap="flat" cmpd="sng">
                      <a:solidFill>
                        <a:srgbClr val="000000">
                          <a:alpha val="0"/>
                        </a:srgbClr>
                      </a:solidFill>
                      <a:prstDash val="solid"/>
                      <a:round/>
                      <a:headEnd type="none" w="med" len="med"/>
                      <a:tailEnd type="none" w="med" len="med"/>
                    </a:lnR>
                    <a:lnB w="9525" cap="flat" cmpd="sng">
                      <a:solidFill>
                        <a:srgbClr val="000000">
                          <a:alpha val="0"/>
                        </a:srgbClr>
                      </a:solidFill>
                      <a:prstDash val="solid"/>
                      <a:round/>
                      <a:headEnd type="none" w="med" len="med"/>
                      <a:tailEnd type="none" w="med" len="med"/>
                    </a:lnB>
                    <a:solidFill>
                      <a:srgbClr val="9BBB59"/>
                    </a:solidFill>
                  </a:tcPr>
                </a:tc>
                <a:tc hMerge="1">
                  <a:txBody>
                    <a:bodyPr/>
                    <a:lstStyle/>
                    <a:p>
                      <a:endParaRPr lang="es-ES"/>
                    </a:p>
                  </a:txBody>
                  <a:tcPr/>
                </a:tc>
                <a:tc hMerge="1">
                  <a:txBody>
                    <a:bodyPr/>
                    <a:lstStyle/>
                    <a:p>
                      <a:endParaRPr lang="es-ES"/>
                    </a:p>
                  </a:txBody>
                  <a:tcPr/>
                </a:tc>
              </a:tr>
              <a:tr h="370850">
                <a:tc>
                  <a:txBody>
                    <a:bodyPr/>
                    <a:lstStyle/>
                    <a:p>
                      <a:pPr marL="0" marR="0" lvl="0" indent="0" algn="just" rtl="0">
                        <a:lnSpc>
                          <a:spcPct val="118333"/>
                        </a:lnSpc>
                        <a:spcBef>
                          <a:spcPts val="0"/>
                        </a:spcBef>
                        <a:spcAft>
                          <a:spcPts val="0"/>
                        </a:spcAft>
                        <a:buSzPct val="25000"/>
                        <a:buNone/>
                      </a:pPr>
                      <a:r>
                        <a:rPr lang="es-ES" sz="1200" b="1" u="none" strike="noStrike" cap="none">
                          <a:latin typeface="PT Sans"/>
                          <a:ea typeface="PT Sans"/>
                          <a:cs typeface="PT Sans"/>
                          <a:sym typeface="PT Sans"/>
                        </a:rPr>
                        <a:t>ENTRADA</a:t>
                      </a:r>
                    </a:p>
                  </a:txBody>
                  <a:tcPr marL="68575" marR="68575" marT="0" marB="0" anchor="ctr">
                    <a:lnL w="9525" cap="flat" cmpd="sng">
                      <a:solidFill>
                        <a:srgbClr val="000000">
                          <a:alpha val="0"/>
                        </a:srgbClr>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just" rtl="0">
                        <a:lnSpc>
                          <a:spcPct val="118333"/>
                        </a:lnSpc>
                        <a:spcBef>
                          <a:spcPts val="0"/>
                        </a:spcBef>
                        <a:spcAft>
                          <a:spcPts val="0"/>
                        </a:spcAft>
                        <a:buSzPct val="25000"/>
                        <a:buNone/>
                      </a:pPr>
                      <a:r>
                        <a:rPr lang="es-ES" sz="1200" b="1" u="none" strike="noStrike" cap="none">
                          <a:latin typeface="PT Sans"/>
                          <a:ea typeface="PT Sans"/>
                          <a:cs typeface="PT Sans"/>
                          <a:sym typeface="PT Sans"/>
                        </a:rPr>
                        <a:t>PROCESO</a:t>
                      </a:r>
                    </a:p>
                  </a:txBody>
                  <a:tcPr marL="68575" marR="68575" marT="0" marB="0" anchor="ctr">
                    <a:lnL w="9525" cap="flat" cmpd="sng">
                      <a:solidFill>
                        <a:srgbClr val="4BACC6"/>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just" rtl="0">
                        <a:lnSpc>
                          <a:spcPct val="118333"/>
                        </a:lnSpc>
                        <a:spcBef>
                          <a:spcPts val="0"/>
                        </a:spcBef>
                        <a:spcAft>
                          <a:spcPts val="0"/>
                        </a:spcAft>
                        <a:buSzPct val="25000"/>
                        <a:buNone/>
                      </a:pPr>
                      <a:r>
                        <a:rPr lang="es-ES" sz="1200" b="1" u="none" strike="noStrike" cap="none">
                          <a:latin typeface="PT Sans"/>
                          <a:ea typeface="PT Sans"/>
                          <a:cs typeface="PT Sans"/>
                          <a:sym typeface="PT Sans"/>
                        </a:rPr>
                        <a:t>SALIDA</a:t>
                      </a:r>
                    </a:p>
                  </a:txBody>
                  <a:tcPr marL="68575" marR="68575" marT="0" marB="0" anchor="ctr">
                    <a:lnL w="9525" cap="flat" cmpd="sng">
                      <a:solidFill>
                        <a:srgbClr val="4BACC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r>
              <a:tr h="370850">
                <a:tc>
                  <a:txBody>
                    <a:bodyPr/>
                    <a:lstStyle/>
                    <a:p>
                      <a:pPr marL="0" marR="0" lvl="0" indent="0" algn="just" rtl="0">
                        <a:lnSpc>
                          <a:spcPct val="129090"/>
                        </a:lnSpc>
                        <a:spcBef>
                          <a:spcPts val="0"/>
                        </a:spcBef>
                        <a:spcAft>
                          <a:spcPts val="0"/>
                        </a:spcAft>
                        <a:buSzPct val="25000"/>
                        <a:buNone/>
                      </a:pPr>
                      <a:r>
                        <a:rPr lang="es-ES" sz="1100" u="none" strike="noStrike" cap="none">
                          <a:latin typeface="PT Sans"/>
                          <a:ea typeface="PT Sans"/>
                          <a:cs typeface="PT Sans"/>
                          <a:sym typeface="PT Sans"/>
                        </a:rPr>
                        <a:t>Alimento</a:t>
                      </a:r>
                    </a:p>
                  </a:txBody>
                  <a:tcPr marL="68575" marR="68575" marT="0" marB="0" anchor="ctr">
                    <a:lnL w="9525" cap="flat" cmpd="sng">
                      <a:solidFill>
                        <a:srgbClr val="000000">
                          <a:alpha val="0"/>
                        </a:srgbClr>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l" rtl="0">
                        <a:lnSpc>
                          <a:spcPct val="129090"/>
                        </a:lnSpc>
                        <a:spcBef>
                          <a:spcPts val="0"/>
                        </a:spcBef>
                        <a:spcAft>
                          <a:spcPts val="0"/>
                        </a:spcAft>
                        <a:buSzPct val="25000"/>
                        <a:buNone/>
                      </a:pPr>
                      <a:r>
                        <a:rPr lang="es-ES" sz="1100" u="none" strike="noStrike" cap="none">
                          <a:latin typeface="PT Sans"/>
                          <a:ea typeface="PT Sans"/>
                          <a:cs typeface="PT Sans"/>
                          <a:sym typeface="PT Sans"/>
                        </a:rPr>
                        <a:t>Ingestión</a:t>
                      </a:r>
                    </a:p>
                    <a:p>
                      <a:pPr marL="0" marR="0" lvl="0" indent="0" algn="l" rtl="0">
                        <a:lnSpc>
                          <a:spcPct val="129090"/>
                        </a:lnSpc>
                        <a:spcBef>
                          <a:spcPts val="850"/>
                        </a:spcBef>
                        <a:spcAft>
                          <a:spcPts val="0"/>
                        </a:spcAft>
                        <a:buSzPct val="25000"/>
                        <a:buNone/>
                      </a:pPr>
                      <a:r>
                        <a:rPr lang="es-ES" sz="1100" u="none" strike="noStrike" cap="none">
                          <a:latin typeface="PT Sans"/>
                          <a:ea typeface="PT Sans"/>
                          <a:cs typeface="PT Sans"/>
                          <a:sym typeface="PT Sans"/>
                        </a:rPr>
                        <a:t>Digestión mecánica</a:t>
                      </a:r>
                    </a:p>
                    <a:p>
                      <a:pPr marL="0" marR="0" lvl="0" indent="0" algn="l" rtl="0">
                        <a:lnSpc>
                          <a:spcPct val="129090"/>
                        </a:lnSpc>
                        <a:spcBef>
                          <a:spcPts val="850"/>
                        </a:spcBef>
                        <a:spcAft>
                          <a:spcPts val="0"/>
                        </a:spcAft>
                        <a:buSzPct val="25000"/>
                        <a:buNone/>
                      </a:pPr>
                      <a:r>
                        <a:rPr lang="es-ES" sz="1100" u="none" strike="noStrike" cap="none">
                          <a:latin typeface="PT Sans"/>
                          <a:ea typeface="PT Sans"/>
                          <a:cs typeface="PT Sans"/>
                          <a:sym typeface="PT Sans"/>
                        </a:rPr>
                        <a:t>Digestión química</a:t>
                      </a:r>
                    </a:p>
                  </a:txBody>
                  <a:tcPr marL="68575" marR="68575" marT="0" marB="0" anchor="ctr">
                    <a:lnL w="9525" cap="flat" cmpd="sng">
                      <a:solidFill>
                        <a:srgbClr val="4BACC6"/>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l" rtl="0">
                        <a:lnSpc>
                          <a:spcPct val="129090"/>
                        </a:lnSpc>
                        <a:spcBef>
                          <a:spcPts val="0"/>
                        </a:spcBef>
                        <a:spcAft>
                          <a:spcPts val="0"/>
                        </a:spcAft>
                        <a:buSzPct val="25000"/>
                        <a:buNone/>
                      </a:pPr>
                      <a:r>
                        <a:rPr lang="es-ES" sz="1100" u="none" strike="noStrike" cap="none">
                          <a:latin typeface="PT Sans"/>
                          <a:ea typeface="PT Sans"/>
                          <a:cs typeface="PT Sans"/>
                          <a:sym typeface="PT Sans"/>
                        </a:rPr>
                        <a:t>Bolo alimenticio</a:t>
                      </a:r>
                    </a:p>
                  </a:txBody>
                  <a:tcPr marL="68575" marR="68575" marT="0" marB="0" anchor="ctr">
                    <a:lnL w="9525" cap="flat" cmpd="sng">
                      <a:solidFill>
                        <a:srgbClr val="4BACC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r>
            </a:tbl>
          </a:graphicData>
        </a:graphic>
      </p:graphicFrame>
      <p:graphicFrame>
        <p:nvGraphicFramePr>
          <p:cNvPr id="73" name="Shape 73"/>
          <p:cNvGraphicFramePr/>
          <p:nvPr/>
        </p:nvGraphicFramePr>
        <p:xfrm>
          <a:off x="1154083" y="3596639"/>
          <a:ext cx="2782100" cy="1647592"/>
        </p:xfrm>
        <a:graphic>
          <a:graphicData uri="http://schemas.openxmlformats.org/drawingml/2006/table">
            <a:tbl>
              <a:tblPr firstRow="1" bandRow="1">
                <a:noFill/>
                <a:tableStyleId>{7690F6AB-3BC0-480B-95B0-D31626802E0F}</a:tableStyleId>
              </a:tblPr>
              <a:tblGrid>
                <a:gridCol w="991000"/>
                <a:gridCol w="991000"/>
                <a:gridCol w="800100"/>
              </a:tblGrid>
              <a:tr h="391150">
                <a:tc gridSpan="3">
                  <a:txBody>
                    <a:bodyPr/>
                    <a:lstStyle/>
                    <a:p>
                      <a:pPr marL="0" marR="0" lvl="0" indent="0" algn="just" rtl="0">
                        <a:lnSpc>
                          <a:spcPct val="88750"/>
                        </a:lnSpc>
                        <a:spcBef>
                          <a:spcPts val="0"/>
                        </a:spcBef>
                        <a:spcAft>
                          <a:spcPts val="0"/>
                        </a:spcAft>
                        <a:buSzPct val="25000"/>
                        <a:buNone/>
                      </a:pPr>
                      <a:r>
                        <a:rPr lang="es-ES" sz="1600" u="none" strike="noStrike" cap="none">
                          <a:latin typeface="PT Sans"/>
                          <a:ea typeface="PT Sans"/>
                          <a:cs typeface="PT Sans"/>
                          <a:sym typeface="PT Sans"/>
                        </a:rPr>
                        <a:t>ESTÓMAGO</a:t>
                      </a:r>
                    </a:p>
                  </a:txBody>
                  <a:tcPr marL="68575" marR="68575" marT="0" marB="0" anchor="ctr">
                    <a:lnR w="9525" cap="flat" cmpd="sng">
                      <a:solidFill>
                        <a:srgbClr val="000000">
                          <a:alpha val="0"/>
                        </a:srgbClr>
                      </a:solidFill>
                      <a:prstDash val="solid"/>
                      <a:round/>
                      <a:headEnd type="none" w="med" len="med"/>
                      <a:tailEnd type="none" w="med" len="med"/>
                    </a:lnR>
                    <a:lnB w="9525" cap="flat" cmpd="sng">
                      <a:solidFill>
                        <a:srgbClr val="000000">
                          <a:alpha val="0"/>
                        </a:srgbClr>
                      </a:solidFill>
                      <a:prstDash val="solid"/>
                      <a:round/>
                      <a:headEnd type="none" w="med" len="med"/>
                      <a:tailEnd type="none" w="med" len="med"/>
                    </a:lnB>
                    <a:solidFill>
                      <a:srgbClr val="9BBB59"/>
                    </a:solidFill>
                  </a:tcPr>
                </a:tc>
                <a:tc hMerge="1">
                  <a:txBody>
                    <a:bodyPr/>
                    <a:lstStyle/>
                    <a:p>
                      <a:endParaRPr lang="es-ES"/>
                    </a:p>
                  </a:txBody>
                  <a:tcPr/>
                </a:tc>
                <a:tc hMerge="1">
                  <a:txBody>
                    <a:bodyPr/>
                    <a:lstStyle/>
                    <a:p>
                      <a:endParaRPr lang="es-ES"/>
                    </a:p>
                  </a:txBody>
                  <a:tcPr/>
                </a:tc>
              </a:tr>
              <a:tr h="298100">
                <a:tc>
                  <a:txBody>
                    <a:bodyPr/>
                    <a:lstStyle/>
                    <a:p>
                      <a:pPr marL="0" marR="0" lvl="0" indent="0" algn="just" rtl="0">
                        <a:lnSpc>
                          <a:spcPct val="118333"/>
                        </a:lnSpc>
                        <a:spcBef>
                          <a:spcPts val="0"/>
                        </a:spcBef>
                        <a:spcAft>
                          <a:spcPts val="0"/>
                        </a:spcAft>
                        <a:buSzPct val="25000"/>
                        <a:buNone/>
                      </a:pPr>
                      <a:r>
                        <a:rPr lang="es-ES" sz="1200" b="1" u="none" strike="noStrike" cap="none">
                          <a:latin typeface="PT Sans"/>
                          <a:ea typeface="PT Sans"/>
                          <a:cs typeface="PT Sans"/>
                          <a:sym typeface="PT Sans"/>
                        </a:rPr>
                        <a:t>ENTRADA</a:t>
                      </a:r>
                    </a:p>
                  </a:txBody>
                  <a:tcPr marL="68575" marR="68575" marT="0" marB="0" anchor="ctr">
                    <a:lnL w="9525" cap="flat" cmpd="sng">
                      <a:solidFill>
                        <a:srgbClr val="000000">
                          <a:alpha val="0"/>
                        </a:srgbClr>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just" rtl="0">
                        <a:lnSpc>
                          <a:spcPct val="118333"/>
                        </a:lnSpc>
                        <a:spcBef>
                          <a:spcPts val="0"/>
                        </a:spcBef>
                        <a:spcAft>
                          <a:spcPts val="0"/>
                        </a:spcAft>
                        <a:buSzPct val="25000"/>
                        <a:buNone/>
                      </a:pPr>
                      <a:r>
                        <a:rPr lang="es-ES" sz="1200" b="1" u="none" strike="noStrike" cap="none">
                          <a:latin typeface="PT Sans"/>
                          <a:ea typeface="PT Sans"/>
                          <a:cs typeface="PT Sans"/>
                          <a:sym typeface="PT Sans"/>
                        </a:rPr>
                        <a:t>PROCESO</a:t>
                      </a:r>
                    </a:p>
                  </a:txBody>
                  <a:tcPr marL="68575" marR="68575" marT="0" marB="0" anchor="ctr">
                    <a:lnL w="9525" cap="flat" cmpd="sng">
                      <a:solidFill>
                        <a:srgbClr val="4BACC6"/>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just" rtl="0">
                        <a:lnSpc>
                          <a:spcPct val="118333"/>
                        </a:lnSpc>
                        <a:spcBef>
                          <a:spcPts val="0"/>
                        </a:spcBef>
                        <a:spcAft>
                          <a:spcPts val="0"/>
                        </a:spcAft>
                        <a:buSzPct val="25000"/>
                        <a:buNone/>
                      </a:pPr>
                      <a:r>
                        <a:rPr lang="es-ES" sz="1200" b="1" u="none" strike="noStrike" cap="none">
                          <a:latin typeface="PT Sans"/>
                          <a:ea typeface="PT Sans"/>
                          <a:cs typeface="PT Sans"/>
                          <a:sym typeface="PT Sans"/>
                        </a:rPr>
                        <a:t>SALIDA</a:t>
                      </a:r>
                    </a:p>
                  </a:txBody>
                  <a:tcPr marL="68575" marR="68575" marT="0" marB="0" anchor="ctr">
                    <a:lnL w="9525" cap="flat" cmpd="sng">
                      <a:solidFill>
                        <a:srgbClr val="4BACC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r>
              <a:tr h="199500">
                <a:tc>
                  <a:txBody>
                    <a:bodyPr/>
                    <a:lstStyle/>
                    <a:p>
                      <a:pPr marL="0" marR="0" lvl="0" indent="0" algn="just" rtl="0">
                        <a:lnSpc>
                          <a:spcPct val="142000"/>
                        </a:lnSpc>
                        <a:spcBef>
                          <a:spcPts val="0"/>
                        </a:spcBef>
                        <a:spcAft>
                          <a:spcPts val="0"/>
                        </a:spcAft>
                        <a:buSzPct val="25000"/>
                        <a:buNone/>
                      </a:pPr>
                      <a:r>
                        <a:rPr lang="es-ES" sz="1000" u="none" strike="noStrike" cap="none">
                          <a:latin typeface="PT Sans"/>
                          <a:ea typeface="PT Sans"/>
                          <a:cs typeface="PT Sans"/>
                          <a:sym typeface="PT Sans"/>
                        </a:rPr>
                        <a:t>Bolo alimenticio</a:t>
                      </a:r>
                    </a:p>
                  </a:txBody>
                  <a:tcPr marL="68575" marR="68575" marT="0" marB="0" anchor="ctr">
                    <a:lnL w="9525" cap="flat" cmpd="sng">
                      <a:solidFill>
                        <a:srgbClr val="000000">
                          <a:alpha val="0"/>
                        </a:srgbClr>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just" rtl="0">
                        <a:lnSpc>
                          <a:spcPct val="142000"/>
                        </a:lnSpc>
                        <a:spcBef>
                          <a:spcPts val="0"/>
                        </a:spcBef>
                        <a:spcAft>
                          <a:spcPts val="0"/>
                        </a:spcAft>
                        <a:buSzPct val="25000"/>
                        <a:buNone/>
                      </a:pPr>
                      <a:r>
                        <a:rPr lang="es-ES" sz="1000" u="none" strike="noStrike" cap="none">
                          <a:latin typeface="PT Sans"/>
                          <a:ea typeface="PT Sans"/>
                          <a:cs typeface="PT Sans"/>
                          <a:sym typeface="PT Sans"/>
                        </a:rPr>
                        <a:t>Digestión mecánica</a:t>
                      </a:r>
                    </a:p>
                    <a:p>
                      <a:pPr marL="0" marR="0" lvl="0" indent="0" algn="just" rtl="0">
                        <a:lnSpc>
                          <a:spcPct val="142000"/>
                        </a:lnSpc>
                        <a:spcBef>
                          <a:spcPts val="850"/>
                        </a:spcBef>
                        <a:spcAft>
                          <a:spcPts val="0"/>
                        </a:spcAft>
                        <a:buSzPct val="25000"/>
                        <a:buNone/>
                      </a:pPr>
                      <a:r>
                        <a:rPr lang="es-ES" sz="1000" u="none" strike="noStrike" cap="none">
                          <a:latin typeface="PT Sans"/>
                          <a:ea typeface="PT Sans"/>
                          <a:cs typeface="PT Sans"/>
                          <a:sym typeface="PT Sans"/>
                        </a:rPr>
                        <a:t>Digestión química</a:t>
                      </a:r>
                    </a:p>
                  </a:txBody>
                  <a:tcPr marL="68575" marR="68575" marT="0" marB="0" anchor="ctr">
                    <a:lnL w="9525" cap="flat" cmpd="sng">
                      <a:solidFill>
                        <a:srgbClr val="4BACC6"/>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just" rtl="0">
                        <a:lnSpc>
                          <a:spcPct val="142000"/>
                        </a:lnSpc>
                        <a:spcBef>
                          <a:spcPts val="0"/>
                        </a:spcBef>
                        <a:spcAft>
                          <a:spcPts val="0"/>
                        </a:spcAft>
                        <a:buSzPct val="25000"/>
                        <a:buNone/>
                      </a:pPr>
                      <a:r>
                        <a:rPr lang="es-ES" sz="1000" u="none" strike="noStrike" cap="none">
                          <a:latin typeface="PT Sans"/>
                          <a:ea typeface="PT Sans"/>
                          <a:cs typeface="PT Sans"/>
                          <a:sym typeface="PT Sans"/>
                        </a:rPr>
                        <a:t>Quimo</a:t>
                      </a:r>
                    </a:p>
                  </a:txBody>
                  <a:tcPr marL="68575" marR="68575" marT="0" marB="0" anchor="ctr">
                    <a:lnL w="9525" cap="flat" cmpd="sng">
                      <a:solidFill>
                        <a:srgbClr val="4BACC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r>
            </a:tbl>
          </a:graphicData>
        </a:graphic>
      </p:graphicFrame>
      <p:graphicFrame>
        <p:nvGraphicFramePr>
          <p:cNvPr id="74" name="Shape 74"/>
          <p:cNvGraphicFramePr/>
          <p:nvPr/>
        </p:nvGraphicFramePr>
        <p:xfrm>
          <a:off x="4637017" y="1602457"/>
          <a:ext cx="2786950" cy="1584034"/>
        </p:xfrm>
        <a:graphic>
          <a:graphicData uri="http://schemas.openxmlformats.org/drawingml/2006/table">
            <a:tbl>
              <a:tblPr firstRow="1" bandRow="1">
                <a:noFill/>
                <a:tableStyleId>{7690F6AB-3BC0-480B-95B0-D31626802E0F}</a:tableStyleId>
              </a:tblPr>
              <a:tblGrid>
                <a:gridCol w="966825"/>
                <a:gridCol w="1028700"/>
                <a:gridCol w="791425"/>
              </a:tblGrid>
              <a:tr h="421050">
                <a:tc gridSpan="3">
                  <a:txBody>
                    <a:bodyPr/>
                    <a:lstStyle/>
                    <a:p>
                      <a:pPr marL="0" marR="0" lvl="0" indent="0" algn="just" rtl="0">
                        <a:lnSpc>
                          <a:spcPct val="88750"/>
                        </a:lnSpc>
                        <a:spcBef>
                          <a:spcPts val="0"/>
                        </a:spcBef>
                        <a:spcAft>
                          <a:spcPts val="0"/>
                        </a:spcAft>
                        <a:buSzPct val="25000"/>
                        <a:buNone/>
                      </a:pPr>
                      <a:r>
                        <a:rPr lang="es-ES" sz="1600" u="none" strike="noStrike" cap="none">
                          <a:latin typeface="PT Sans"/>
                          <a:ea typeface="PT Sans"/>
                          <a:cs typeface="PT Sans"/>
                          <a:sym typeface="PT Sans"/>
                        </a:rPr>
                        <a:t>INTESTINO DELGADO</a:t>
                      </a:r>
                    </a:p>
                  </a:txBody>
                  <a:tcPr marL="68575" marR="68575" marT="0" marB="0" anchor="ctr">
                    <a:lnR w="9525" cap="flat" cmpd="sng">
                      <a:solidFill>
                        <a:srgbClr val="000000">
                          <a:alpha val="0"/>
                        </a:srgbClr>
                      </a:solidFill>
                      <a:prstDash val="solid"/>
                      <a:round/>
                      <a:headEnd type="none" w="med" len="med"/>
                      <a:tailEnd type="none" w="med" len="med"/>
                    </a:lnR>
                    <a:lnB w="9525" cap="flat" cmpd="sng">
                      <a:solidFill>
                        <a:srgbClr val="000000">
                          <a:alpha val="0"/>
                        </a:srgbClr>
                      </a:solidFill>
                      <a:prstDash val="solid"/>
                      <a:round/>
                      <a:headEnd type="none" w="med" len="med"/>
                      <a:tailEnd type="none" w="med" len="med"/>
                    </a:lnB>
                    <a:solidFill>
                      <a:srgbClr val="9BBB59"/>
                    </a:solidFill>
                  </a:tcPr>
                </a:tc>
                <a:tc hMerge="1">
                  <a:txBody>
                    <a:bodyPr/>
                    <a:lstStyle/>
                    <a:p>
                      <a:endParaRPr lang="es-ES"/>
                    </a:p>
                  </a:txBody>
                  <a:tcPr/>
                </a:tc>
                <a:tc hMerge="1">
                  <a:txBody>
                    <a:bodyPr/>
                    <a:lstStyle/>
                    <a:p>
                      <a:endParaRPr lang="es-ES"/>
                    </a:p>
                  </a:txBody>
                  <a:tcPr/>
                </a:tc>
              </a:tr>
              <a:tr h="421050">
                <a:tc>
                  <a:txBody>
                    <a:bodyPr/>
                    <a:lstStyle/>
                    <a:p>
                      <a:pPr marL="0" marR="0" lvl="0" indent="0" algn="just" rtl="0">
                        <a:lnSpc>
                          <a:spcPct val="118333"/>
                        </a:lnSpc>
                        <a:spcBef>
                          <a:spcPts val="0"/>
                        </a:spcBef>
                        <a:spcAft>
                          <a:spcPts val="0"/>
                        </a:spcAft>
                        <a:buSzPct val="25000"/>
                        <a:buNone/>
                      </a:pPr>
                      <a:r>
                        <a:rPr lang="es-ES" sz="1200" b="1" u="none" strike="noStrike" cap="none">
                          <a:latin typeface="PT Sans"/>
                          <a:ea typeface="PT Sans"/>
                          <a:cs typeface="PT Sans"/>
                          <a:sym typeface="PT Sans"/>
                        </a:rPr>
                        <a:t>ENTRADA</a:t>
                      </a:r>
                    </a:p>
                  </a:txBody>
                  <a:tcPr marL="68575" marR="68575" marT="0" marB="0" anchor="ctr">
                    <a:lnL w="9525" cap="flat" cmpd="sng">
                      <a:solidFill>
                        <a:srgbClr val="000000">
                          <a:alpha val="0"/>
                        </a:srgbClr>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just" rtl="0">
                        <a:lnSpc>
                          <a:spcPct val="118333"/>
                        </a:lnSpc>
                        <a:spcBef>
                          <a:spcPts val="0"/>
                        </a:spcBef>
                        <a:spcAft>
                          <a:spcPts val="0"/>
                        </a:spcAft>
                        <a:buSzPct val="25000"/>
                        <a:buNone/>
                      </a:pPr>
                      <a:r>
                        <a:rPr lang="es-ES" sz="1200" b="1" u="none" strike="noStrike" cap="none">
                          <a:latin typeface="PT Sans"/>
                          <a:ea typeface="PT Sans"/>
                          <a:cs typeface="PT Sans"/>
                          <a:sym typeface="PT Sans"/>
                        </a:rPr>
                        <a:t>PROCESO</a:t>
                      </a:r>
                    </a:p>
                  </a:txBody>
                  <a:tcPr marL="68575" marR="68575" marT="0" marB="0" anchor="ctr">
                    <a:lnL w="9525" cap="flat" cmpd="sng">
                      <a:solidFill>
                        <a:srgbClr val="4BACC6"/>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just" rtl="0">
                        <a:lnSpc>
                          <a:spcPct val="118333"/>
                        </a:lnSpc>
                        <a:spcBef>
                          <a:spcPts val="0"/>
                        </a:spcBef>
                        <a:spcAft>
                          <a:spcPts val="0"/>
                        </a:spcAft>
                        <a:buSzPct val="25000"/>
                        <a:buNone/>
                      </a:pPr>
                      <a:r>
                        <a:rPr lang="es-ES" sz="1200" b="1" u="none" strike="noStrike" cap="none">
                          <a:latin typeface="PT Sans"/>
                          <a:ea typeface="PT Sans"/>
                          <a:cs typeface="PT Sans"/>
                          <a:sym typeface="PT Sans"/>
                        </a:rPr>
                        <a:t>SALIDA</a:t>
                      </a:r>
                    </a:p>
                  </a:txBody>
                  <a:tcPr marL="68575" marR="68575" marT="0" marB="0" anchor="ctr">
                    <a:lnL w="9525" cap="flat" cmpd="sng">
                      <a:solidFill>
                        <a:srgbClr val="4BACC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r>
              <a:tr h="717725">
                <a:tc>
                  <a:txBody>
                    <a:bodyPr/>
                    <a:lstStyle/>
                    <a:p>
                      <a:pPr marL="0" marR="0" lvl="0" indent="0" algn="just" rtl="0">
                        <a:lnSpc>
                          <a:spcPct val="142000"/>
                        </a:lnSpc>
                        <a:spcBef>
                          <a:spcPts val="0"/>
                        </a:spcBef>
                        <a:spcAft>
                          <a:spcPts val="0"/>
                        </a:spcAft>
                        <a:buSzPct val="25000"/>
                        <a:buNone/>
                      </a:pPr>
                      <a:r>
                        <a:rPr lang="es-ES" sz="1000" u="none" strike="noStrike" cap="none">
                          <a:latin typeface="PT Sans"/>
                          <a:ea typeface="PT Sans"/>
                          <a:cs typeface="PT Sans"/>
                          <a:sym typeface="PT Sans"/>
                        </a:rPr>
                        <a:t>Quimo</a:t>
                      </a:r>
                    </a:p>
                  </a:txBody>
                  <a:tcPr marL="68575" marR="68575" marT="0" marB="0" anchor="ctr">
                    <a:lnL w="9525" cap="flat" cmpd="sng">
                      <a:solidFill>
                        <a:srgbClr val="000000">
                          <a:alpha val="0"/>
                        </a:srgbClr>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just" rtl="0">
                        <a:lnSpc>
                          <a:spcPct val="142000"/>
                        </a:lnSpc>
                        <a:spcBef>
                          <a:spcPts val="0"/>
                        </a:spcBef>
                        <a:spcAft>
                          <a:spcPts val="0"/>
                        </a:spcAft>
                        <a:buSzPct val="25000"/>
                        <a:buNone/>
                      </a:pPr>
                      <a:r>
                        <a:rPr lang="es-ES" sz="1000" u="none" strike="noStrike" cap="none">
                          <a:latin typeface="PT Sans"/>
                          <a:ea typeface="PT Sans"/>
                          <a:cs typeface="PT Sans"/>
                          <a:sym typeface="PT Sans"/>
                        </a:rPr>
                        <a:t>Digestión química</a:t>
                      </a:r>
                    </a:p>
                    <a:p>
                      <a:pPr marL="0" marR="0" lvl="0" indent="0" algn="just" rtl="0">
                        <a:lnSpc>
                          <a:spcPct val="142000"/>
                        </a:lnSpc>
                        <a:spcBef>
                          <a:spcPts val="850"/>
                        </a:spcBef>
                        <a:spcAft>
                          <a:spcPts val="0"/>
                        </a:spcAft>
                        <a:buSzPct val="25000"/>
                        <a:buNone/>
                      </a:pPr>
                      <a:r>
                        <a:rPr lang="es-ES" sz="1000" u="none" strike="noStrike" cap="none">
                          <a:latin typeface="PT Sans"/>
                          <a:ea typeface="PT Sans"/>
                          <a:cs typeface="PT Sans"/>
                          <a:sym typeface="PT Sans"/>
                        </a:rPr>
                        <a:t> Absorción</a:t>
                      </a:r>
                    </a:p>
                  </a:txBody>
                  <a:tcPr marL="68575" marR="68575" marT="0" marB="0" anchor="ctr">
                    <a:lnL w="9525" cap="flat" cmpd="sng">
                      <a:solidFill>
                        <a:srgbClr val="4BACC6"/>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just" rtl="0">
                        <a:lnSpc>
                          <a:spcPct val="142000"/>
                        </a:lnSpc>
                        <a:spcBef>
                          <a:spcPts val="0"/>
                        </a:spcBef>
                        <a:spcAft>
                          <a:spcPts val="0"/>
                        </a:spcAft>
                        <a:buSzPct val="25000"/>
                        <a:buNone/>
                      </a:pPr>
                      <a:r>
                        <a:rPr lang="es-ES" sz="1000" u="none" strike="noStrike" cap="none">
                          <a:latin typeface="PT Sans"/>
                          <a:ea typeface="PT Sans"/>
                          <a:cs typeface="PT Sans"/>
                          <a:sym typeface="PT Sans"/>
                        </a:rPr>
                        <a:t>Quilo</a:t>
                      </a:r>
                    </a:p>
                  </a:txBody>
                  <a:tcPr marL="68575" marR="68575" marT="0" marB="0" anchor="ctr">
                    <a:lnL w="9525" cap="flat" cmpd="sng">
                      <a:solidFill>
                        <a:srgbClr val="4BACC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r>
            </a:tbl>
          </a:graphicData>
        </a:graphic>
      </p:graphicFrame>
      <p:graphicFrame>
        <p:nvGraphicFramePr>
          <p:cNvPr id="75" name="Shape 75"/>
          <p:cNvGraphicFramePr/>
          <p:nvPr/>
        </p:nvGraphicFramePr>
        <p:xfrm>
          <a:off x="4637017" y="3429000"/>
          <a:ext cx="2786950" cy="1112550"/>
        </p:xfrm>
        <a:graphic>
          <a:graphicData uri="http://schemas.openxmlformats.org/drawingml/2006/table">
            <a:tbl>
              <a:tblPr firstRow="1" bandRow="1">
                <a:noFill/>
                <a:tableStyleId>{7690F6AB-3BC0-480B-95B0-D31626802E0F}</a:tableStyleId>
              </a:tblPr>
              <a:tblGrid>
                <a:gridCol w="966825"/>
                <a:gridCol w="1028700"/>
                <a:gridCol w="791425"/>
              </a:tblGrid>
              <a:tr h="370850">
                <a:tc gridSpan="3">
                  <a:txBody>
                    <a:bodyPr/>
                    <a:lstStyle/>
                    <a:p>
                      <a:pPr marL="0" marR="0" lvl="0" indent="0" algn="just" rtl="0">
                        <a:lnSpc>
                          <a:spcPct val="88750"/>
                        </a:lnSpc>
                        <a:spcBef>
                          <a:spcPts val="0"/>
                        </a:spcBef>
                        <a:spcAft>
                          <a:spcPts val="0"/>
                        </a:spcAft>
                        <a:buSzPct val="25000"/>
                        <a:buNone/>
                      </a:pPr>
                      <a:r>
                        <a:rPr lang="es-ES" sz="1600" u="none" strike="noStrike" cap="none">
                          <a:latin typeface="PT Sans"/>
                          <a:ea typeface="PT Sans"/>
                          <a:cs typeface="PT Sans"/>
                          <a:sym typeface="PT Sans"/>
                        </a:rPr>
                        <a:t>INTESTINO GRUESO</a:t>
                      </a:r>
                    </a:p>
                  </a:txBody>
                  <a:tcPr marL="68575" marR="68575" marT="0" marB="0" anchor="ctr">
                    <a:lnR w="9525" cap="flat" cmpd="sng">
                      <a:solidFill>
                        <a:srgbClr val="000000">
                          <a:alpha val="0"/>
                        </a:srgbClr>
                      </a:solidFill>
                      <a:prstDash val="solid"/>
                      <a:round/>
                      <a:headEnd type="none" w="med" len="med"/>
                      <a:tailEnd type="none" w="med" len="med"/>
                    </a:lnR>
                    <a:lnB w="9525" cap="flat" cmpd="sng">
                      <a:solidFill>
                        <a:srgbClr val="000000">
                          <a:alpha val="0"/>
                        </a:srgbClr>
                      </a:solidFill>
                      <a:prstDash val="solid"/>
                      <a:round/>
                      <a:headEnd type="none" w="med" len="med"/>
                      <a:tailEnd type="none" w="med" len="med"/>
                    </a:lnB>
                    <a:solidFill>
                      <a:srgbClr val="9BBB59"/>
                    </a:solidFill>
                  </a:tcPr>
                </a:tc>
                <a:tc hMerge="1">
                  <a:txBody>
                    <a:bodyPr/>
                    <a:lstStyle/>
                    <a:p>
                      <a:endParaRPr lang="es-ES"/>
                    </a:p>
                  </a:txBody>
                  <a:tcPr/>
                </a:tc>
                <a:tc hMerge="1">
                  <a:txBody>
                    <a:bodyPr/>
                    <a:lstStyle/>
                    <a:p>
                      <a:endParaRPr lang="es-ES"/>
                    </a:p>
                  </a:txBody>
                  <a:tcPr/>
                </a:tc>
              </a:tr>
              <a:tr h="370850">
                <a:tc>
                  <a:txBody>
                    <a:bodyPr/>
                    <a:lstStyle/>
                    <a:p>
                      <a:pPr marL="0" marR="0" lvl="0" indent="0" algn="just" rtl="0">
                        <a:lnSpc>
                          <a:spcPct val="118333"/>
                        </a:lnSpc>
                        <a:spcBef>
                          <a:spcPts val="0"/>
                        </a:spcBef>
                        <a:spcAft>
                          <a:spcPts val="0"/>
                        </a:spcAft>
                        <a:buSzPct val="25000"/>
                        <a:buNone/>
                      </a:pPr>
                      <a:r>
                        <a:rPr lang="es-ES" sz="1200" b="1" u="none" strike="noStrike" cap="none">
                          <a:latin typeface="PT Sans"/>
                          <a:ea typeface="PT Sans"/>
                          <a:cs typeface="PT Sans"/>
                          <a:sym typeface="PT Sans"/>
                        </a:rPr>
                        <a:t>ENTRADA</a:t>
                      </a:r>
                    </a:p>
                  </a:txBody>
                  <a:tcPr marL="68575" marR="68575" marT="0" marB="0" anchor="ctr">
                    <a:lnL w="9525" cap="flat" cmpd="sng">
                      <a:solidFill>
                        <a:srgbClr val="000000">
                          <a:alpha val="0"/>
                        </a:srgbClr>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just" rtl="0">
                        <a:lnSpc>
                          <a:spcPct val="118333"/>
                        </a:lnSpc>
                        <a:spcBef>
                          <a:spcPts val="0"/>
                        </a:spcBef>
                        <a:spcAft>
                          <a:spcPts val="0"/>
                        </a:spcAft>
                        <a:buSzPct val="25000"/>
                        <a:buNone/>
                      </a:pPr>
                      <a:r>
                        <a:rPr lang="es-ES" sz="1200" b="1" u="none" strike="noStrike" cap="none">
                          <a:latin typeface="PT Sans"/>
                          <a:ea typeface="PT Sans"/>
                          <a:cs typeface="PT Sans"/>
                          <a:sym typeface="PT Sans"/>
                        </a:rPr>
                        <a:t>PROCESO</a:t>
                      </a:r>
                    </a:p>
                  </a:txBody>
                  <a:tcPr marL="68575" marR="68575" marT="0" marB="0" anchor="ctr">
                    <a:lnL w="9525" cap="flat" cmpd="sng">
                      <a:solidFill>
                        <a:srgbClr val="4BACC6"/>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just" rtl="0">
                        <a:lnSpc>
                          <a:spcPct val="118333"/>
                        </a:lnSpc>
                        <a:spcBef>
                          <a:spcPts val="0"/>
                        </a:spcBef>
                        <a:spcAft>
                          <a:spcPts val="0"/>
                        </a:spcAft>
                        <a:buSzPct val="25000"/>
                        <a:buNone/>
                      </a:pPr>
                      <a:r>
                        <a:rPr lang="es-ES" sz="1200" b="1" u="none" strike="noStrike" cap="none">
                          <a:latin typeface="PT Sans"/>
                          <a:ea typeface="PT Sans"/>
                          <a:cs typeface="PT Sans"/>
                          <a:sym typeface="PT Sans"/>
                        </a:rPr>
                        <a:t>SALIDA</a:t>
                      </a:r>
                    </a:p>
                  </a:txBody>
                  <a:tcPr marL="68575" marR="68575" marT="0" marB="0" anchor="ctr">
                    <a:lnL w="9525" cap="flat" cmpd="sng">
                      <a:solidFill>
                        <a:srgbClr val="4BACC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r>
              <a:tr h="370850">
                <a:tc>
                  <a:txBody>
                    <a:bodyPr/>
                    <a:lstStyle/>
                    <a:p>
                      <a:pPr marL="0" marR="0" lvl="0" indent="0" algn="just" rtl="0">
                        <a:lnSpc>
                          <a:spcPct val="142000"/>
                        </a:lnSpc>
                        <a:spcBef>
                          <a:spcPts val="0"/>
                        </a:spcBef>
                        <a:spcAft>
                          <a:spcPts val="0"/>
                        </a:spcAft>
                        <a:buSzPct val="25000"/>
                        <a:buNone/>
                      </a:pPr>
                      <a:r>
                        <a:rPr lang="es-ES" sz="1000" u="none" strike="noStrike" cap="none">
                          <a:latin typeface="PT Sans"/>
                          <a:ea typeface="PT Sans"/>
                          <a:cs typeface="PT Sans"/>
                          <a:sym typeface="PT Sans"/>
                        </a:rPr>
                        <a:t>Quilo</a:t>
                      </a:r>
                    </a:p>
                  </a:txBody>
                  <a:tcPr marL="68575" marR="68575" marT="0" marB="0" anchor="ctr">
                    <a:lnL w="9525" cap="flat" cmpd="sng">
                      <a:solidFill>
                        <a:srgbClr val="000000">
                          <a:alpha val="0"/>
                        </a:srgbClr>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just" rtl="0">
                        <a:lnSpc>
                          <a:spcPct val="142000"/>
                        </a:lnSpc>
                        <a:spcBef>
                          <a:spcPts val="0"/>
                        </a:spcBef>
                        <a:spcAft>
                          <a:spcPts val="0"/>
                        </a:spcAft>
                        <a:buSzPct val="25000"/>
                        <a:buNone/>
                      </a:pPr>
                      <a:r>
                        <a:rPr lang="es-ES" sz="1000" u="none" strike="noStrike" cap="none">
                          <a:latin typeface="PT Sans"/>
                          <a:ea typeface="PT Sans"/>
                          <a:cs typeface="PT Sans"/>
                          <a:sym typeface="PT Sans"/>
                        </a:rPr>
                        <a:t>Absorción agua</a:t>
                      </a:r>
                    </a:p>
                  </a:txBody>
                  <a:tcPr marL="68575" marR="68575" marT="0" marB="0" anchor="ctr">
                    <a:lnL w="9525" cap="flat" cmpd="sng">
                      <a:solidFill>
                        <a:srgbClr val="4BACC6"/>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just" rtl="0">
                        <a:lnSpc>
                          <a:spcPct val="142000"/>
                        </a:lnSpc>
                        <a:spcBef>
                          <a:spcPts val="0"/>
                        </a:spcBef>
                        <a:spcAft>
                          <a:spcPts val="0"/>
                        </a:spcAft>
                        <a:buSzPct val="25000"/>
                        <a:buNone/>
                      </a:pPr>
                      <a:r>
                        <a:rPr lang="es-ES" sz="1000" u="none" strike="noStrike" cap="none">
                          <a:latin typeface="PT Sans"/>
                          <a:ea typeface="PT Sans"/>
                          <a:cs typeface="PT Sans"/>
                          <a:sym typeface="PT Sans"/>
                        </a:rPr>
                        <a:t>Heces</a:t>
                      </a:r>
                    </a:p>
                  </a:txBody>
                  <a:tcPr marL="68575" marR="68575" marT="0" marB="0" anchor="ctr">
                    <a:lnL w="9525" cap="flat" cmpd="sng">
                      <a:solidFill>
                        <a:srgbClr val="4BACC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r>
            </a:tbl>
          </a:graphicData>
        </a:graphic>
      </p:graphicFrame>
      <p:graphicFrame>
        <p:nvGraphicFramePr>
          <p:cNvPr id="76" name="Shape 76"/>
          <p:cNvGraphicFramePr/>
          <p:nvPr/>
        </p:nvGraphicFramePr>
        <p:xfrm>
          <a:off x="4637017" y="4838700"/>
          <a:ext cx="2786950" cy="1112550"/>
        </p:xfrm>
        <a:graphic>
          <a:graphicData uri="http://schemas.openxmlformats.org/drawingml/2006/table">
            <a:tbl>
              <a:tblPr firstRow="1" bandRow="1">
                <a:noFill/>
                <a:tableStyleId>{7690F6AB-3BC0-480B-95B0-D31626802E0F}</a:tableStyleId>
              </a:tblPr>
              <a:tblGrid>
                <a:gridCol w="966825"/>
                <a:gridCol w="1028700"/>
                <a:gridCol w="791425"/>
              </a:tblGrid>
              <a:tr h="370850">
                <a:tc gridSpan="3">
                  <a:txBody>
                    <a:bodyPr/>
                    <a:lstStyle/>
                    <a:p>
                      <a:pPr marL="0" marR="0" lvl="0" indent="0" algn="just" rtl="0">
                        <a:lnSpc>
                          <a:spcPct val="88750"/>
                        </a:lnSpc>
                        <a:spcBef>
                          <a:spcPts val="0"/>
                        </a:spcBef>
                        <a:spcAft>
                          <a:spcPts val="0"/>
                        </a:spcAft>
                        <a:buSzPct val="25000"/>
                        <a:buNone/>
                      </a:pPr>
                      <a:r>
                        <a:rPr lang="es-ES" sz="1600" u="none" strike="noStrike" cap="none">
                          <a:latin typeface="PT Sans"/>
                          <a:ea typeface="PT Sans"/>
                          <a:cs typeface="PT Sans"/>
                          <a:sym typeface="PT Sans"/>
                        </a:rPr>
                        <a:t>ANO</a:t>
                      </a:r>
                    </a:p>
                  </a:txBody>
                  <a:tcPr marL="68575" marR="68575" marT="0" marB="0" anchor="ctr">
                    <a:lnR w="9525" cap="flat" cmpd="sng">
                      <a:solidFill>
                        <a:srgbClr val="000000">
                          <a:alpha val="0"/>
                        </a:srgbClr>
                      </a:solidFill>
                      <a:prstDash val="solid"/>
                      <a:round/>
                      <a:headEnd type="none" w="med" len="med"/>
                      <a:tailEnd type="none" w="med" len="med"/>
                    </a:lnR>
                    <a:lnB w="9525" cap="flat" cmpd="sng">
                      <a:solidFill>
                        <a:srgbClr val="000000">
                          <a:alpha val="0"/>
                        </a:srgbClr>
                      </a:solidFill>
                      <a:prstDash val="solid"/>
                      <a:round/>
                      <a:headEnd type="none" w="med" len="med"/>
                      <a:tailEnd type="none" w="med" len="med"/>
                    </a:lnB>
                    <a:solidFill>
                      <a:srgbClr val="9BBB59"/>
                    </a:solidFill>
                  </a:tcPr>
                </a:tc>
                <a:tc hMerge="1">
                  <a:txBody>
                    <a:bodyPr/>
                    <a:lstStyle/>
                    <a:p>
                      <a:endParaRPr lang="es-ES"/>
                    </a:p>
                  </a:txBody>
                  <a:tcPr/>
                </a:tc>
                <a:tc hMerge="1">
                  <a:txBody>
                    <a:bodyPr/>
                    <a:lstStyle/>
                    <a:p>
                      <a:endParaRPr lang="es-ES"/>
                    </a:p>
                  </a:txBody>
                  <a:tcPr/>
                </a:tc>
              </a:tr>
              <a:tr h="370850">
                <a:tc>
                  <a:txBody>
                    <a:bodyPr/>
                    <a:lstStyle/>
                    <a:p>
                      <a:pPr marL="0" marR="0" lvl="0" indent="0" algn="just" rtl="0">
                        <a:lnSpc>
                          <a:spcPct val="118333"/>
                        </a:lnSpc>
                        <a:spcBef>
                          <a:spcPts val="0"/>
                        </a:spcBef>
                        <a:spcAft>
                          <a:spcPts val="0"/>
                        </a:spcAft>
                        <a:buSzPct val="25000"/>
                        <a:buNone/>
                      </a:pPr>
                      <a:r>
                        <a:rPr lang="es-ES" sz="1200" b="1" u="none" strike="noStrike" cap="none">
                          <a:latin typeface="PT Sans"/>
                          <a:ea typeface="PT Sans"/>
                          <a:cs typeface="PT Sans"/>
                          <a:sym typeface="PT Sans"/>
                        </a:rPr>
                        <a:t>ENTRADA</a:t>
                      </a:r>
                    </a:p>
                  </a:txBody>
                  <a:tcPr marL="68575" marR="68575" marT="0" marB="0" anchor="ctr">
                    <a:lnL w="9525" cap="flat" cmpd="sng">
                      <a:solidFill>
                        <a:srgbClr val="000000">
                          <a:alpha val="0"/>
                        </a:srgbClr>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just" rtl="0">
                        <a:lnSpc>
                          <a:spcPct val="118333"/>
                        </a:lnSpc>
                        <a:spcBef>
                          <a:spcPts val="0"/>
                        </a:spcBef>
                        <a:spcAft>
                          <a:spcPts val="0"/>
                        </a:spcAft>
                        <a:buSzPct val="25000"/>
                        <a:buNone/>
                      </a:pPr>
                      <a:r>
                        <a:rPr lang="es-ES" sz="1200" b="1" u="none" strike="noStrike" cap="none">
                          <a:latin typeface="PT Sans"/>
                          <a:ea typeface="PT Sans"/>
                          <a:cs typeface="PT Sans"/>
                          <a:sym typeface="PT Sans"/>
                        </a:rPr>
                        <a:t>PROCESO</a:t>
                      </a:r>
                    </a:p>
                  </a:txBody>
                  <a:tcPr marL="68575" marR="68575" marT="0" marB="0" anchor="ctr">
                    <a:lnL w="9525" cap="flat" cmpd="sng">
                      <a:solidFill>
                        <a:srgbClr val="4BACC6"/>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just" rtl="0">
                        <a:lnSpc>
                          <a:spcPct val="118333"/>
                        </a:lnSpc>
                        <a:spcBef>
                          <a:spcPts val="0"/>
                        </a:spcBef>
                        <a:spcAft>
                          <a:spcPts val="0"/>
                        </a:spcAft>
                        <a:buSzPct val="25000"/>
                        <a:buNone/>
                      </a:pPr>
                      <a:r>
                        <a:rPr lang="es-ES" sz="1200" b="1" u="none" strike="noStrike" cap="none">
                          <a:latin typeface="PT Sans"/>
                          <a:ea typeface="PT Sans"/>
                          <a:cs typeface="PT Sans"/>
                          <a:sym typeface="PT Sans"/>
                        </a:rPr>
                        <a:t>SALIDA</a:t>
                      </a:r>
                    </a:p>
                  </a:txBody>
                  <a:tcPr marL="68575" marR="68575" marT="0" marB="0" anchor="ctr">
                    <a:lnL w="9525" cap="flat" cmpd="sng">
                      <a:solidFill>
                        <a:srgbClr val="4BACC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r>
              <a:tr h="370850">
                <a:tc>
                  <a:txBody>
                    <a:bodyPr/>
                    <a:lstStyle/>
                    <a:p>
                      <a:pPr marL="0" marR="0" lvl="0" indent="0" algn="just" rtl="0">
                        <a:lnSpc>
                          <a:spcPct val="142000"/>
                        </a:lnSpc>
                        <a:spcBef>
                          <a:spcPts val="0"/>
                        </a:spcBef>
                        <a:spcAft>
                          <a:spcPts val="0"/>
                        </a:spcAft>
                        <a:buSzPct val="25000"/>
                        <a:buNone/>
                      </a:pPr>
                      <a:r>
                        <a:rPr lang="es-ES" sz="1000" u="none" strike="noStrike" cap="none">
                          <a:latin typeface="PT Sans"/>
                          <a:ea typeface="PT Sans"/>
                          <a:cs typeface="PT Sans"/>
                          <a:sym typeface="PT Sans"/>
                        </a:rPr>
                        <a:t>Heces</a:t>
                      </a:r>
                    </a:p>
                  </a:txBody>
                  <a:tcPr marL="68575" marR="68575" marT="0" marB="0" anchor="ctr">
                    <a:lnL w="9525" cap="flat" cmpd="sng">
                      <a:solidFill>
                        <a:srgbClr val="000000">
                          <a:alpha val="0"/>
                        </a:srgbClr>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just" rtl="0">
                        <a:lnSpc>
                          <a:spcPct val="142000"/>
                        </a:lnSpc>
                        <a:spcBef>
                          <a:spcPts val="0"/>
                        </a:spcBef>
                        <a:spcAft>
                          <a:spcPts val="0"/>
                        </a:spcAft>
                        <a:buSzPct val="25000"/>
                        <a:buNone/>
                      </a:pPr>
                      <a:r>
                        <a:rPr lang="es-ES" sz="1000" u="none" strike="noStrike" cap="none">
                          <a:latin typeface="PT Sans"/>
                          <a:ea typeface="PT Sans"/>
                          <a:cs typeface="PT Sans"/>
                          <a:sym typeface="PT Sans"/>
                        </a:rPr>
                        <a:t>Defecación</a:t>
                      </a:r>
                    </a:p>
                  </a:txBody>
                  <a:tcPr marL="68575" marR="68575" marT="0" marB="0" anchor="ctr">
                    <a:lnL w="9525" cap="flat" cmpd="sng">
                      <a:solidFill>
                        <a:srgbClr val="4BACC6"/>
                      </a:solidFill>
                      <a:prstDash val="solid"/>
                      <a:round/>
                      <a:headEnd type="none" w="med" len="med"/>
                      <a:tailEnd type="none" w="med" len="med"/>
                    </a:lnL>
                    <a:lnR w="9525" cap="flat" cmpd="sng">
                      <a:solidFill>
                        <a:srgbClr val="4BACC6"/>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c>
                  <a:txBody>
                    <a:bodyPr/>
                    <a:lstStyle/>
                    <a:p>
                      <a:pPr marL="0" marR="0" lvl="0" indent="0" algn="just" rtl="0">
                        <a:lnSpc>
                          <a:spcPct val="142000"/>
                        </a:lnSpc>
                        <a:spcBef>
                          <a:spcPts val="0"/>
                        </a:spcBef>
                        <a:spcAft>
                          <a:spcPts val="0"/>
                        </a:spcAft>
                        <a:buSzPct val="25000"/>
                        <a:buNone/>
                      </a:pPr>
                      <a:r>
                        <a:rPr lang="es-ES" sz="1000" u="none" strike="noStrike" cap="none">
                          <a:latin typeface="PT Sans"/>
                          <a:ea typeface="PT Sans"/>
                          <a:cs typeface="PT Sans"/>
                          <a:sym typeface="PT Sans"/>
                        </a:rPr>
                        <a:t>Heces</a:t>
                      </a:r>
                    </a:p>
                  </a:txBody>
                  <a:tcPr marL="68575" marR="68575" marT="0" marB="0" anchor="ctr">
                    <a:lnL w="9525" cap="flat" cmpd="sng">
                      <a:solidFill>
                        <a:srgbClr val="4BACC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4BACC6"/>
                      </a:solidFill>
                      <a:prstDash val="solid"/>
                      <a:round/>
                      <a:headEnd type="none" w="med" len="med"/>
                      <a:tailEnd type="none" w="med" len="med"/>
                    </a:lnT>
                    <a:lnB w="9525" cap="flat" cmpd="sng">
                      <a:solidFill>
                        <a:srgbClr val="4BACC6"/>
                      </a:solidFill>
                      <a:prstDash val="solid"/>
                      <a:round/>
                      <a:headEnd type="none" w="med" len="med"/>
                      <a:tailEnd type="none" w="med" len="med"/>
                    </a:lnB>
                    <a:solidFill>
                      <a:schemeClr val="lt1"/>
                    </a:solidFill>
                  </a:tcPr>
                </a:tc>
              </a:tr>
            </a:tbl>
          </a:graphicData>
        </a:graphic>
      </p:graphicFrame>
      <p:sp>
        <p:nvSpPr>
          <p:cNvPr id="77" name="Shape 77"/>
          <p:cNvSpPr txBox="1"/>
          <p:nvPr/>
        </p:nvSpPr>
        <p:spPr>
          <a:xfrm>
            <a:off x="5698826" y="774108"/>
            <a:ext cx="2927946" cy="615951"/>
          </a:xfrm>
          <a:prstGeom prst="rect">
            <a:avLst/>
          </a:prstGeom>
          <a:noFill/>
          <a:ln>
            <a:noFill/>
          </a:ln>
        </p:spPr>
        <p:txBody>
          <a:bodyPr lIns="91425" tIns="45700" rIns="91425" bIns="45700" anchor="ctr" anchorCtr="0">
            <a:noAutofit/>
          </a:bodyPr>
          <a:lstStyle/>
          <a:p>
            <a:pPr marL="0" marR="0" lvl="0" indent="0" algn="r" rtl="0">
              <a:lnSpc>
                <a:spcPct val="90000"/>
              </a:lnSpc>
              <a:spcBef>
                <a:spcPts val="0"/>
              </a:spcBef>
              <a:buClr>
                <a:schemeClr val="lt1"/>
              </a:buClr>
              <a:buSzPct val="25000"/>
              <a:buFont typeface="Verdana"/>
              <a:buNone/>
            </a:pPr>
            <a:r>
              <a:rPr lang="es-ES" sz="2040">
                <a:solidFill>
                  <a:schemeClr val="lt1"/>
                </a:solidFill>
                <a:latin typeface="Verdana"/>
                <a:ea typeface="Verdana"/>
                <a:cs typeface="Verdana"/>
                <a:sym typeface="Verdana"/>
              </a:rPr>
              <a:t>El aparato digestivo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p:tgtEl>
                                          <p:spTgt spid="72"/>
                                        </p:tgtEl>
                                        <p:attrNameLst>
                                          <p:attrName>ppt_w</p:attrName>
                                        </p:attrNameLst>
                                      </p:cBhvr>
                                      <p:tavLst>
                                        <p:tav tm="0">
                                          <p:val>
                                            <p:strVal val="0"/>
                                          </p:val>
                                        </p:tav>
                                        <p:tav tm="100000">
                                          <p:val>
                                            <p:strVal val="#ppt_w"/>
                                          </p:val>
                                        </p:tav>
                                      </p:tavLst>
                                    </p:anim>
                                    <p:anim calcmode="lin" valueType="num">
                                      <p:cBhvr additive="base">
                                        <p:cTn id="8" dur="500"/>
                                        <p:tgtEl>
                                          <p:spTgt spid="7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73"/>
                                        </p:tgtEl>
                                        <p:attrNameLst>
                                          <p:attrName>style.visibility</p:attrName>
                                        </p:attrNameLst>
                                      </p:cBhvr>
                                      <p:to>
                                        <p:strVal val="visible"/>
                                      </p:to>
                                    </p:set>
                                    <p:anim calcmode="lin" valueType="num">
                                      <p:cBhvr additive="base">
                                        <p:cTn id="13" dur="500"/>
                                        <p:tgtEl>
                                          <p:spTgt spid="73"/>
                                        </p:tgtEl>
                                        <p:attrNameLst>
                                          <p:attrName>ppt_w</p:attrName>
                                        </p:attrNameLst>
                                      </p:cBhvr>
                                      <p:tavLst>
                                        <p:tav tm="0">
                                          <p:val>
                                            <p:strVal val="0"/>
                                          </p:val>
                                        </p:tav>
                                        <p:tav tm="100000">
                                          <p:val>
                                            <p:strVal val="#ppt_w"/>
                                          </p:val>
                                        </p:tav>
                                      </p:tavLst>
                                    </p:anim>
                                    <p:anim calcmode="lin" valueType="num">
                                      <p:cBhvr additive="base">
                                        <p:cTn id="14" dur="500"/>
                                        <p:tgtEl>
                                          <p:spTgt spid="73"/>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anim calcmode="lin" valueType="num">
                                      <p:cBhvr additive="base">
                                        <p:cTn id="19" dur="500"/>
                                        <p:tgtEl>
                                          <p:spTgt spid="74"/>
                                        </p:tgtEl>
                                        <p:attrNameLst>
                                          <p:attrName>ppt_w</p:attrName>
                                        </p:attrNameLst>
                                      </p:cBhvr>
                                      <p:tavLst>
                                        <p:tav tm="0">
                                          <p:val>
                                            <p:strVal val="0"/>
                                          </p:val>
                                        </p:tav>
                                        <p:tav tm="100000">
                                          <p:val>
                                            <p:strVal val="#ppt_w"/>
                                          </p:val>
                                        </p:tav>
                                      </p:tavLst>
                                    </p:anim>
                                    <p:anim calcmode="lin" valueType="num">
                                      <p:cBhvr additive="base">
                                        <p:cTn id="20" dur="500"/>
                                        <p:tgtEl>
                                          <p:spTgt spid="74"/>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cBhvr additive="base">
                                        <p:cTn id="25" dur="500"/>
                                        <p:tgtEl>
                                          <p:spTgt spid="75"/>
                                        </p:tgtEl>
                                        <p:attrNameLst>
                                          <p:attrName>ppt_w</p:attrName>
                                        </p:attrNameLst>
                                      </p:cBhvr>
                                      <p:tavLst>
                                        <p:tav tm="0">
                                          <p:val>
                                            <p:strVal val="0"/>
                                          </p:val>
                                        </p:tav>
                                        <p:tav tm="100000">
                                          <p:val>
                                            <p:strVal val="#ppt_w"/>
                                          </p:val>
                                        </p:tav>
                                      </p:tavLst>
                                    </p:anim>
                                    <p:anim calcmode="lin" valueType="num">
                                      <p:cBhvr additive="base">
                                        <p:cTn id="26" dur="500"/>
                                        <p:tgtEl>
                                          <p:spTgt spid="75"/>
                                        </p:tgtEl>
                                        <p:attrNameLst>
                                          <p:attrName>ppt_h</p:attrName>
                                        </p:attrNameLst>
                                      </p:cBhvr>
                                      <p:tavLst>
                                        <p:tav tm="0">
                                          <p:val>
                                            <p:str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76"/>
                                        </p:tgtEl>
                                        <p:attrNameLst>
                                          <p:attrName>style.visibility</p:attrName>
                                        </p:attrNameLst>
                                      </p:cBhvr>
                                      <p:to>
                                        <p:strVal val="visible"/>
                                      </p:to>
                                    </p:set>
                                    <p:anim calcmode="lin" valueType="num">
                                      <p:cBhvr additive="base">
                                        <p:cTn id="31" dur="500"/>
                                        <p:tgtEl>
                                          <p:spTgt spid="76"/>
                                        </p:tgtEl>
                                        <p:attrNameLst>
                                          <p:attrName>ppt_w</p:attrName>
                                        </p:attrNameLst>
                                      </p:cBhvr>
                                      <p:tavLst>
                                        <p:tav tm="0">
                                          <p:val>
                                            <p:strVal val="0"/>
                                          </p:val>
                                        </p:tav>
                                        <p:tav tm="100000">
                                          <p:val>
                                            <p:strVal val="#ppt_w"/>
                                          </p:val>
                                        </p:tav>
                                      </p:tavLst>
                                    </p:anim>
                                    <p:anim calcmode="lin" valueType="num">
                                      <p:cBhvr additive="base">
                                        <p:cTn id="32" dur="500"/>
                                        <p:tgtEl>
                                          <p:spTgt spid="7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3_General">
    <p:spTree>
      <p:nvGrpSpPr>
        <p:cNvPr id="1" name="Shape 78"/>
        <p:cNvGrpSpPr/>
        <p:nvPr/>
      </p:nvGrpSpPr>
      <p:grpSpPr>
        <a:xfrm>
          <a:off x="0" y="0"/>
          <a:ext cx="0" cy="0"/>
          <a:chOff x="0" y="0"/>
          <a:chExt cx="0" cy="0"/>
        </a:xfrm>
      </p:grpSpPr>
      <p:pic>
        <p:nvPicPr>
          <p:cNvPr id="79" name="Shape 79"/>
          <p:cNvPicPr preferRelativeResize="0"/>
          <p:nvPr/>
        </p:nvPicPr>
        <p:blipFill rotWithShape="1">
          <a:blip r:embed="rId2">
            <a:alphaModFix/>
          </a:blip>
          <a:srcRect/>
          <a:stretch/>
        </p:blipFill>
        <p:spPr>
          <a:xfrm>
            <a:off x="5505450" y="245648"/>
            <a:ext cx="3692330" cy="1022490"/>
          </a:xfrm>
          <a:prstGeom prst="rect">
            <a:avLst/>
          </a:prstGeom>
          <a:noFill/>
          <a:ln>
            <a:noFill/>
          </a:ln>
        </p:spPr>
      </p:pic>
      <p:sp>
        <p:nvSpPr>
          <p:cNvPr id="80" name="Shape 80"/>
          <p:cNvSpPr/>
          <p:nvPr/>
        </p:nvSpPr>
        <p:spPr>
          <a:xfrm>
            <a:off x="0" y="6527800"/>
            <a:ext cx="9188449" cy="330200"/>
          </a:xfrm>
          <a:prstGeom prst="rect">
            <a:avLst/>
          </a:prstGeom>
          <a:solidFill>
            <a:srgbClr val="BFBFB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81" name="Shape 81"/>
          <p:cNvSpPr txBox="1"/>
          <p:nvPr/>
        </p:nvSpPr>
        <p:spPr>
          <a:xfrm>
            <a:off x="2949435" y="6530673"/>
            <a:ext cx="3375164" cy="611755"/>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Arial"/>
              <a:buNone/>
            </a:pPr>
            <a:r>
              <a:rPr lang="es-ES" sz="1000">
                <a:solidFill>
                  <a:schemeClr val="dk1"/>
                </a:solidFill>
                <a:latin typeface="Verdana"/>
                <a:ea typeface="Verdana"/>
                <a:cs typeface="Verdana"/>
                <a:sym typeface="Verdana"/>
              </a:rPr>
              <a:t>© McGraw-Hill</a:t>
            </a:r>
          </a:p>
        </p:txBody>
      </p:sp>
      <p:sp>
        <p:nvSpPr>
          <p:cNvPr id="82" name="Shape 82"/>
          <p:cNvSpPr txBox="1">
            <a:spLocks noGrp="1"/>
          </p:cNvSpPr>
          <p:nvPr>
            <p:ph type="body" idx="1"/>
          </p:nvPr>
        </p:nvSpPr>
        <p:spPr>
          <a:xfrm>
            <a:off x="757237" y="1676400"/>
            <a:ext cx="7599361" cy="18669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body" idx="2"/>
          </p:nvPr>
        </p:nvSpPr>
        <p:spPr>
          <a:xfrm>
            <a:off x="757237" y="3822700"/>
            <a:ext cx="7599361" cy="24003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 name="Shape 84"/>
          <p:cNvSpPr txBox="1"/>
          <p:nvPr/>
        </p:nvSpPr>
        <p:spPr>
          <a:xfrm>
            <a:off x="5803900" y="683185"/>
            <a:ext cx="3280835" cy="615951"/>
          </a:xfrm>
          <a:prstGeom prst="rect">
            <a:avLst/>
          </a:prstGeom>
          <a:noFill/>
          <a:ln>
            <a:noFill/>
          </a:ln>
        </p:spPr>
        <p:txBody>
          <a:bodyPr lIns="91425" tIns="45700" rIns="91425" bIns="45700" anchor="ctr" anchorCtr="0">
            <a:noAutofit/>
          </a:bodyPr>
          <a:lstStyle/>
          <a:p>
            <a:pPr marL="0" marR="0" lvl="0" indent="0" algn="r" rtl="0">
              <a:spcBef>
                <a:spcPts val="0"/>
              </a:spcBef>
              <a:buClr>
                <a:schemeClr val="lt1"/>
              </a:buClr>
              <a:buSzPct val="25000"/>
              <a:buFont typeface="Verdana"/>
              <a:buNone/>
            </a:pPr>
            <a:r>
              <a:rPr lang="es-ES" sz="2400">
                <a:solidFill>
                  <a:schemeClr val="lt1"/>
                </a:solidFill>
                <a:latin typeface="Verdana"/>
                <a:ea typeface="Verdana"/>
                <a:cs typeface="Verdana"/>
                <a:sym typeface="Verdana"/>
              </a:rPr>
              <a:t>El aparato urinario</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p:nvPr/>
        </p:nvSpPr>
        <p:spPr>
          <a:xfrm>
            <a:off x="1911927" y="4101628"/>
            <a:ext cx="5225140" cy="83099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ES" sz="2400" dirty="0" smtClean="0">
                <a:solidFill>
                  <a:srgbClr val="FFFFFF"/>
                </a:solidFill>
                <a:latin typeface="Verdana"/>
                <a:ea typeface="Verdana"/>
                <a:cs typeface="Verdana"/>
                <a:sym typeface="Verdana"/>
              </a:rPr>
              <a:t>UNIDAD 1</a:t>
            </a:r>
          </a:p>
          <a:p>
            <a:pPr marL="0" marR="0" lvl="0" indent="0" algn="ctr" rtl="0">
              <a:spcBef>
                <a:spcPts val="0"/>
              </a:spcBef>
              <a:buSzPct val="25000"/>
              <a:buNone/>
            </a:pPr>
            <a:r>
              <a:rPr lang="es-ES" sz="2400" dirty="0" smtClean="0">
                <a:solidFill>
                  <a:srgbClr val="FFFFFF"/>
                </a:solidFill>
                <a:latin typeface="Verdana"/>
                <a:ea typeface="Verdana"/>
                <a:cs typeface="Verdana"/>
                <a:sym typeface="Verdana"/>
              </a:rPr>
              <a:t>LA TIERRA EN EL UNIVERSO</a:t>
            </a:r>
            <a:endParaRPr lang="es-ES" sz="2400" b="0" i="0" u="none" strike="noStrike" cap="none" dirty="0">
              <a:solidFill>
                <a:srgbClr val="FFFFFF"/>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p:nvPr/>
        </p:nvSpPr>
        <p:spPr>
          <a:xfrm>
            <a:off x="5961412" y="656591"/>
            <a:ext cx="3182586" cy="615951"/>
          </a:xfrm>
          <a:prstGeom prst="rect">
            <a:avLst/>
          </a:prstGeom>
          <a:noFill/>
          <a:ln>
            <a:noFill/>
          </a:ln>
        </p:spPr>
        <p:txBody>
          <a:bodyPr lIns="91425" tIns="45700" rIns="91425" bIns="45700" anchor="ctr" anchorCtr="0">
            <a:noAutofit/>
          </a:bodyPr>
          <a:lstStyle/>
          <a:p>
            <a:pPr marL="0" marR="0" lvl="0" indent="0" algn="r" rtl="0">
              <a:spcBef>
                <a:spcPts val="0"/>
              </a:spcBef>
              <a:buClr>
                <a:schemeClr val="lt1"/>
              </a:buClr>
              <a:buSzPct val="25000"/>
              <a:buFont typeface="Verdana"/>
              <a:buNone/>
            </a:pPr>
            <a:r>
              <a:rPr lang="es-ES" dirty="0" smtClean="0">
                <a:solidFill>
                  <a:schemeClr val="lt1"/>
                </a:solidFill>
                <a:latin typeface="Verdana"/>
                <a:ea typeface="Verdana"/>
                <a:cs typeface="Verdana"/>
                <a:sym typeface="Verdana"/>
              </a:rPr>
              <a:t>Unidad 1</a:t>
            </a:r>
          </a:p>
          <a:p>
            <a:pPr marL="0" marR="0" lvl="0" indent="0" algn="r" rtl="0">
              <a:spcBef>
                <a:spcPts val="0"/>
              </a:spcBef>
              <a:buClr>
                <a:schemeClr val="lt1"/>
              </a:buClr>
              <a:buSzPct val="25000"/>
              <a:buFont typeface="Verdana"/>
              <a:buNone/>
            </a:pPr>
            <a:r>
              <a:rPr lang="es-ES" dirty="0" smtClean="0">
                <a:solidFill>
                  <a:schemeClr val="lt1"/>
                </a:solidFill>
                <a:latin typeface="Verdana"/>
                <a:ea typeface="Verdana"/>
                <a:cs typeface="Verdana"/>
                <a:sym typeface="Verdana"/>
              </a:rPr>
              <a:t>La Tierra en el universo</a:t>
            </a:r>
            <a:endParaRPr lang="es-ES" sz="1400" b="0" i="0" u="none" strike="noStrike" cap="none" dirty="0">
              <a:solidFill>
                <a:schemeClr val="lt1"/>
              </a:solidFill>
              <a:latin typeface="Verdana"/>
              <a:ea typeface="Verdana"/>
              <a:cs typeface="Verdana"/>
              <a:sym typeface="Verdana"/>
            </a:endParaRPr>
          </a:p>
        </p:txBody>
      </p:sp>
      <p:pic>
        <p:nvPicPr>
          <p:cNvPr id="96" name="Shape 96" descr="logo.png"/>
          <p:cNvPicPr preferRelativeResize="0"/>
          <p:nvPr/>
        </p:nvPicPr>
        <p:blipFill rotWithShape="1">
          <a:blip r:embed="rId3">
            <a:alphaModFix/>
          </a:blip>
          <a:srcRect/>
          <a:stretch/>
        </p:blipFill>
        <p:spPr>
          <a:xfrm>
            <a:off x="390404" y="283990"/>
            <a:ext cx="720139" cy="761651"/>
          </a:xfrm>
          <a:prstGeom prst="rect">
            <a:avLst/>
          </a:prstGeom>
          <a:noFill/>
          <a:ln>
            <a:noFill/>
          </a:ln>
        </p:spPr>
      </p:pic>
      <p:sp>
        <p:nvSpPr>
          <p:cNvPr id="97" name="Shape 97"/>
          <p:cNvSpPr txBox="1"/>
          <p:nvPr/>
        </p:nvSpPr>
        <p:spPr>
          <a:xfrm>
            <a:off x="1292599" y="1201711"/>
            <a:ext cx="6007957" cy="611755"/>
          </a:xfrm>
          <a:prstGeom prst="rect">
            <a:avLst/>
          </a:prstGeom>
          <a:noFill/>
          <a:ln>
            <a:noFill/>
          </a:ln>
        </p:spPr>
        <p:txBody>
          <a:bodyPr lIns="91425" tIns="45700" rIns="91425" bIns="45700" anchor="t" anchorCtr="0">
            <a:noAutofit/>
          </a:bodyPr>
          <a:lstStyle/>
          <a:p>
            <a:pPr marL="0" marR="0" lvl="0" indent="0" algn="l" rtl="0">
              <a:spcBef>
                <a:spcPts val="0"/>
              </a:spcBef>
              <a:buClr>
                <a:srgbClr val="7F7F7F"/>
              </a:buClr>
              <a:buSzPct val="25000"/>
              <a:buFont typeface="Arial"/>
              <a:buNone/>
            </a:pPr>
            <a:r>
              <a:rPr lang="es-ES" sz="2000" dirty="0" smtClean="0">
                <a:solidFill>
                  <a:srgbClr val="7F7F7F"/>
                </a:solidFill>
                <a:latin typeface="Verdana"/>
                <a:ea typeface="Verdana"/>
                <a:cs typeface="Verdana"/>
                <a:sym typeface="Verdana"/>
              </a:rPr>
              <a:t>1.4. Polvo de estrellas</a:t>
            </a:r>
            <a:endParaRPr lang="es-ES" sz="2000" b="0" i="0" u="none" strike="noStrike" cap="none" dirty="0">
              <a:solidFill>
                <a:srgbClr val="7F7F7F"/>
              </a:solidFill>
              <a:latin typeface="Verdana"/>
              <a:ea typeface="Verdana"/>
              <a:cs typeface="Verdana"/>
              <a:sym typeface="Verdana"/>
            </a:endParaRPr>
          </a:p>
        </p:txBody>
      </p:sp>
      <p:grpSp>
        <p:nvGrpSpPr>
          <p:cNvPr id="100" name="Shape 100"/>
          <p:cNvGrpSpPr/>
          <p:nvPr/>
        </p:nvGrpSpPr>
        <p:grpSpPr>
          <a:xfrm>
            <a:off x="757698" y="1125766"/>
            <a:ext cx="2109036" cy="469634"/>
            <a:chOff x="716372" y="2162908"/>
            <a:chExt cx="2948175" cy="656490"/>
          </a:xfrm>
        </p:grpSpPr>
        <p:sp>
          <p:nvSpPr>
            <p:cNvPr id="101" name="Shape 101"/>
            <p:cNvSpPr/>
            <p:nvPr/>
          </p:nvSpPr>
          <p:spPr>
            <a:xfrm>
              <a:off x="716372" y="2162908"/>
              <a:ext cx="655226" cy="586640"/>
            </a:xfrm>
            <a:prstGeom prst="triangle">
              <a:avLst>
                <a:gd name="adj" fmla="val 100000"/>
              </a:avLst>
            </a:prstGeom>
            <a:solidFill>
              <a:srgbClr val="5959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sp>
          <p:nvSpPr>
            <p:cNvPr id="102" name="Shape 102"/>
            <p:cNvSpPr/>
            <p:nvPr/>
          </p:nvSpPr>
          <p:spPr>
            <a:xfrm>
              <a:off x="805274" y="2232758"/>
              <a:ext cx="655226" cy="586640"/>
            </a:xfrm>
            <a:prstGeom prst="triangle">
              <a:avLst>
                <a:gd name="adj" fmla="val 100000"/>
              </a:avLst>
            </a:prstGeom>
            <a:solidFill>
              <a:srgbClr val="9BBB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cxnSp>
          <p:nvCxnSpPr>
            <p:cNvPr id="103" name="Shape 103"/>
            <p:cNvCxnSpPr/>
            <p:nvPr/>
          </p:nvCxnSpPr>
          <p:spPr>
            <a:xfrm>
              <a:off x="1418166" y="2800783"/>
              <a:ext cx="2246382" cy="0"/>
            </a:xfrm>
            <a:prstGeom prst="straightConnector1">
              <a:avLst/>
            </a:prstGeom>
            <a:noFill/>
            <a:ln w="25400" cap="flat" cmpd="sng">
              <a:solidFill>
                <a:srgbClr val="9BBB59"/>
              </a:solidFill>
              <a:prstDash val="solid"/>
              <a:round/>
              <a:headEnd type="none" w="med" len="med"/>
              <a:tailEnd type="none" w="med" len="med"/>
            </a:ln>
          </p:spPr>
        </p:cxnSp>
      </p:grpSp>
      <p:sp>
        <p:nvSpPr>
          <p:cNvPr id="2" name="1 CuadroTexto"/>
          <p:cNvSpPr txBox="1"/>
          <p:nvPr/>
        </p:nvSpPr>
        <p:spPr>
          <a:xfrm>
            <a:off x="757698" y="1628800"/>
            <a:ext cx="7711144" cy="369332"/>
          </a:xfrm>
          <a:prstGeom prst="rect">
            <a:avLst/>
          </a:prstGeom>
          <a:noFill/>
        </p:spPr>
        <p:txBody>
          <a:bodyPr wrap="square" rtlCol="0">
            <a:spAutoFit/>
          </a:bodyPr>
          <a:lstStyle/>
          <a:p>
            <a:r>
              <a:rPr lang="es-ES" sz="1800"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1.4.1.Nacimiento, evolución y muerte de una estrella </a:t>
            </a:r>
            <a:endParaRPr lang="es-ES" sz="18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2 CuadroTexto"/>
          <p:cNvSpPr txBox="1"/>
          <p:nvPr/>
        </p:nvSpPr>
        <p:spPr>
          <a:xfrm>
            <a:off x="821296" y="2132856"/>
            <a:ext cx="7647546" cy="923330"/>
          </a:xfrm>
          <a:prstGeom prst="rect">
            <a:avLst/>
          </a:prstGeom>
          <a:noFill/>
        </p:spPr>
        <p:txBody>
          <a:bodyPr wrap="square" rtlCol="0">
            <a:spAutoFit/>
          </a:bodyPr>
          <a:lstStyle/>
          <a:p>
            <a:pPr algn="just">
              <a:buSzPct val="25000"/>
            </a:pPr>
            <a:r>
              <a:rPr lang="es-ES" sz="1800" dirty="0">
                <a:solidFill>
                  <a:schemeClr val="dk1"/>
                </a:solidFill>
                <a:latin typeface="Calibri" panose="020F0502020204030204" pitchFamily="34" charset="0"/>
                <a:ea typeface="Calibri"/>
                <a:cs typeface="Calibri"/>
              </a:rPr>
              <a:t>Las estrellas que forman las galaxias presentan un “ciclo vital” caracterizado por </a:t>
            </a:r>
          </a:p>
          <a:p>
            <a:endParaRPr lang="es-ES" sz="1800" dirty="0" smtClean="0">
              <a:latin typeface="Calibri" panose="020F0502020204030204" pitchFamily="34" charset="0"/>
            </a:endParaRPr>
          </a:p>
          <a:p>
            <a:endParaRPr lang="es-ES" sz="1800" dirty="0">
              <a:latin typeface="Calibri" panose="020F0502020204030204" pitchFamily="34" charset="0"/>
            </a:endParaRPr>
          </a:p>
        </p:txBody>
      </p:sp>
      <p:sp>
        <p:nvSpPr>
          <p:cNvPr id="19" name="18 CuadroTexto"/>
          <p:cNvSpPr txBox="1"/>
          <p:nvPr/>
        </p:nvSpPr>
        <p:spPr>
          <a:xfrm>
            <a:off x="945225" y="2700919"/>
            <a:ext cx="1518456" cy="307777"/>
          </a:xfrm>
          <a:prstGeom prst="rect">
            <a:avLst/>
          </a:prstGeom>
          <a:noFill/>
          <a:ln>
            <a:solidFill>
              <a:schemeClr val="bg2"/>
            </a:solidFill>
          </a:ln>
        </p:spPr>
        <p:txBody>
          <a:bodyPr wrap="square" rtlCol="0">
            <a:spAutoFit/>
          </a:bodyPr>
          <a:lstStyle/>
          <a:p>
            <a:pPr algn="ctr"/>
            <a:r>
              <a:rPr lang="es-ES" b="1" dirty="0" smtClean="0">
                <a:solidFill>
                  <a:schemeClr val="bg2"/>
                </a:solidFill>
              </a:rPr>
              <a:t>NACIMIENTO</a:t>
            </a:r>
            <a:endParaRPr lang="es-ES" dirty="0" smtClean="0">
              <a:solidFill>
                <a:schemeClr val="bg2"/>
              </a:solidFill>
            </a:endParaRPr>
          </a:p>
        </p:txBody>
      </p:sp>
      <p:sp>
        <p:nvSpPr>
          <p:cNvPr id="22" name="21 CuadroTexto"/>
          <p:cNvSpPr txBox="1"/>
          <p:nvPr/>
        </p:nvSpPr>
        <p:spPr>
          <a:xfrm>
            <a:off x="3457014" y="2700920"/>
            <a:ext cx="1920529" cy="307777"/>
          </a:xfrm>
          <a:prstGeom prst="rect">
            <a:avLst/>
          </a:prstGeom>
          <a:noFill/>
          <a:ln>
            <a:solidFill>
              <a:schemeClr val="bg2"/>
            </a:solidFill>
          </a:ln>
        </p:spPr>
        <p:txBody>
          <a:bodyPr wrap="square" rtlCol="0">
            <a:spAutoFit/>
          </a:bodyPr>
          <a:lstStyle/>
          <a:p>
            <a:pPr algn="ctr"/>
            <a:r>
              <a:rPr lang="es-ES" b="1" dirty="0" smtClean="0">
                <a:solidFill>
                  <a:schemeClr val="bg2"/>
                </a:solidFill>
              </a:rPr>
              <a:t>EVOLUCIÓN</a:t>
            </a:r>
            <a:endParaRPr lang="es-ES" dirty="0" smtClean="0">
              <a:solidFill>
                <a:schemeClr val="bg2"/>
              </a:solidFill>
            </a:endParaRPr>
          </a:p>
        </p:txBody>
      </p:sp>
      <p:sp>
        <p:nvSpPr>
          <p:cNvPr id="23" name="22 CuadroTexto"/>
          <p:cNvSpPr txBox="1"/>
          <p:nvPr/>
        </p:nvSpPr>
        <p:spPr>
          <a:xfrm>
            <a:off x="6228183" y="2700920"/>
            <a:ext cx="1920529" cy="307777"/>
          </a:xfrm>
          <a:prstGeom prst="rect">
            <a:avLst/>
          </a:prstGeom>
          <a:noFill/>
          <a:ln>
            <a:solidFill>
              <a:schemeClr val="bg2"/>
            </a:solidFill>
          </a:ln>
        </p:spPr>
        <p:txBody>
          <a:bodyPr wrap="square" rtlCol="0">
            <a:spAutoFit/>
          </a:bodyPr>
          <a:lstStyle/>
          <a:p>
            <a:pPr algn="ctr"/>
            <a:r>
              <a:rPr lang="es-ES" b="1" dirty="0" smtClean="0">
                <a:solidFill>
                  <a:schemeClr val="bg2"/>
                </a:solidFill>
              </a:rPr>
              <a:t>MUERTE</a:t>
            </a:r>
            <a:endParaRPr lang="es-ES" dirty="0" smtClean="0">
              <a:solidFill>
                <a:schemeClr val="bg2"/>
              </a:solidFill>
            </a:endParaRPr>
          </a:p>
        </p:txBody>
      </p:sp>
      <p:sp>
        <p:nvSpPr>
          <p:cNvPr id="24" name="23 Flecha derecha"/>
          <p:cNvSpPr/>
          <p:nvPr/>
        </p:nvSpPr>
        <p:spPr>
          <a:xfrm>
            <a:off x="2734282" y="2700920"/>
            <a:ext cx="337114" cy="307777"/>
          </a:xfrm>
          <a:prstGeom prst="rightArrow">
            <a:avLst>
              <a:gd name="adj1" fmla="val 50000"/>
              <a:gd name="adj2" fmla="val 449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Flecha derecha"/>
          <p:cNvSpPr/>
          <p:nvPr/>
        </p:nvSpPr>
        <p:spPr>
          <a:xfrm>
            <a:off x="5571524" y="2700920"/>
            <a:ext cx="337114" cy="307777"/>
          </a:xfrm>
          <a:prstGeom prst="rightArrow">
            <a:avLst>
              <a:gd name="adj1" fmla="val 50000"/>
              <a:gd name="adj2" fmla="val 449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CuadroTexto"/>
          <p:cNvSpPr txBox="1"/>
          <p:nvPr/>
        </p:nvSpPr>
        <p:spPr>
          <a:xfrm>
            <a:off x="945225" y="3158097"/>
            <a:ext cx="1520530" cy="954107"/>
          </a:xfrm>
          <a:prstGeom prst="rect">
            <a:avLst/>
          </a:prstGeom>
          <a:noFill/>
        </p:spPr>
        <p:txBody>
          <a:bodyPr wrap="square" rtlCol="0">
            <a:spAutoFit/>
          </a:bodyPr>
          <a:lstStyle/>
          <a:p>
            <a:pPr algn="ctr"/>
            <a:r>
              <a:rPr lang="es-ES" dirty="0" smtClean="0">
                <a:latin typeface="Calibri" panose="020F0502020204030204" pitchFamily="34" charset="0"/>
              </a:rPr>
              <a:t>Se forman en las nebulosas (nubes gigantes </a:t>
            </a:r>
            <a:r>
              <a:rPr lang="es-ES" dirty="0">
                <a:latin typeface="Calibri" panose="020F0502020204030204" pitchFamily="34" charset="0"/>
              </a:rPr>
              <a:t>f</a:t>
            </a:r>
            <a:r>
              <a:rPr lang="es-ES" dirty="0" smtClean="0">
                <a:latin typeface="Calibri" panose="020F0502020204030204" pitchFamily="34" charset="0"/>
              </a:rPr>
              <a:t>ormadas por hidrógeno)</a:t>
            </a:r>
            <a:endParaRPr lang="es-ES" dirty="0">
              <a:latin typeface="Calibri" panose="020F0502020204030204" pitchFamily="34" charset="0"/>
            </a:endParaRPr>
          </a:p>
        </p:txBody>
      </p:sp>
      <p:sp>
        <p:nvSpPr>
          <p:cNvPr id="26" name="25 CuadroTexto"/>
          <p:cNvSpPr txBox="1"/>
          <p:nvPr/>
        </p:nvSpPr>
        <p:spPr>
          <a:xfrm>
            <a:off x="3517178" y="3160826"/>
            <a:ext cx="1800200" cy="1169551"/>
          </a:xfrm>
          <a:prstGeom prst="rect">
            <a:avLst/>
          </a:prstGeom>
          <a:noFill/>
        </p:spPr>
        <p:txBody>
          <a:bodyPr wrap="square" rtlCol="0">
            <a:spAutoFit/>
          </a:bodyPr>
          <a:lstStyle/>
          <a:p>
            <a:pPr algn="ctr"/>
            <a:r>
              <a:rPr lang="es-ES" dirty="0" smtClean="0">
                <a:latin typeface="Calibri" panose="020F0502020204030204" pitchFamily="34" charset="0"/>
              </a:rPr>
              <a:t>A lo largo de su vida la estrella no dejará de emitir luz y calor mediante reacciones termonucleares</a:t>
            </a:r>
            <a:endParaRPr lang="es-ES" dirty="0">
              <a:latin typeface="Calibri" panose="020F0502020204030204" pitchFamily="34" charset="0"/>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524" t="56819" r="53686" b="20269"/>
          <a:stretch/>
        </p:blipFill>
        <p:spPr bwMode="auto">
          <a:xfrm>
            <a:off x="5908638" y="5085184"/>
            <a:ext cx="2789301" cy="129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524" t="30547" r="53686" b="49475"/>
          <a:stretch/>
        </p:blipFill>
        <p:spPr bwMode="auto">
          <a:xfrm>
            <a:off x="5891038" y="3701327"/>
            <a:ext cx="3097693" cy="1252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27 CuadroTexto"/>
          <p:cNvSpPr txBox="1"/>
          <p:nvPr/>
        </p:nvSpPr>
        <p:spPr>
          <a:xfrm>
            <a:off x="6072156" y="3158097"/>
            <a:ext cx="2735458" cy="738664"/>
          </a:xfrm>
          <a:prstGeom prst="rect">
            <a:avLst/>
          </a:prstGeom>
          <a:noFill/>
        </p:spPr>
        <p:txBody>
          <a:bodyPr wrap="square" rtlCol="0">
            <a:spAutoFit/>
          </a:bodyPr>
          <a:lstStyle/>
          <a:p>
            <a:pPr algn="ctr"/>
            <a:r>
              <a:rPr lang="es-ES" dirty="0" smtClean="0">
                <a:latin typeface="Calibri" panose="020F0502020204030204" pitchFamily="34" charset="0"/>
              </a:rPr>
              <a:t>En función de su masa pueden seguir dos caminos</a:t>
            </a:r>
          </a:p>
          <a:p>
            <a:pPr algn="ctr"/>
            <a:endParaRPr lang="es-ES" dirty="0">
              <a:latin typeface="Calibri" panose="020F0502020204030204" pitchFamily="34" charset="0"/>
            </a:endParaRPr>
          </a:p>
        </p:txBody>
      </p:sp>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6572" t="41796" r="70123" b="31653"/>
          <a:stretch/>
        </p:blipFill>
        <p:spPr bwMode="auto">
          <a:xfrm>
            <a:off x="3787032" y="4797981"/>
            <a:ext cx="1260492" cy="1414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463" y="4797979"/>
            <a:ext cx="2023370" cy="1414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66013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p:nvPr/>
        </p:nvSpPr>
        <p:spPr>
          <a:xfrm>
            <a:off x="5961412" y="656591"/>
            <a:ext cx="3182586" cy="615951"/>
          </a:xfrm>
          <a:prstGeom prst="rect">
            <a:avLst/>
          </a:prstGeom>
          <a:noFill/>
          <a:ln>
            <a:noFill/>
          </a:ln>
        </p:spPr>
        <p:txBody>
          <a:bodyPr lIns="91425" tIns="45700" rIns="91425" bIns="45700" anchor="ctr" anchorCtr="0">
            <a:noAutofit/>
          </a:bodyPr>
          <a:lstStyle/>
          <a:p>
            <a:pPr marL="0" marR="0" lvl="0" indent="0" algn="r" rtl="0">
              <a:spcBef>
                <a:spcPts val="0"/>
              </a:spcBef>
              <a:buClr>
                <a:schemeClr val="lt1"/>
              </a:buClr>
              <a:buSzPct val="25000"/>
              <a:buFont typeface="Verdana"/>
              <a:buNone/>
            </a:pPr>
            <a:r>
              <a:rPr lang="es-ES" dirty="0" smtClean="0">
                <a:solidFill>
                  <a:schemeClr val="lt1"/>
                </a:solidFill>
                <a:latin typeface="Verdana"/>
                <a:ea typeface="Verdana"/>
                <a:cs typeface="Verdana"/>
                <a:sym typeface="Verdana"/>
              </a:rPr>
              <a:t>Unidad 1</a:t>
            </a:r>
          </a:p>
          <a:p>
            <a:pPr marL="0" marR="0" lvl="0" indent="0" algn="r" rtl="0">
              <a:spcBef>
                <a:spcPts val="0"/>
              </a:spcBef>
              <a:buClr>
                <a:schemeClr val="lt1"/>
              </a:buClr>
              <a:buSzPct val="25000"/>
              <a:buFont typeface="Verdana"/>
              <a:buNone/>
            </a:pPr>
            <a:r>
              <a:rPr lang="es-ES" dirty="0" smtClean="0">
                <a:solidFill>
                  <a:schemeClr val="lt1"/>
                </a:solidFill>
                <a:latin typeface="Verdana"/>
                <a:ea typeface="Verdana"/>
                <a:cs typeface="Verdana"/>
                <a:sym typeface="Verdana"/>
              </a:rPr>
              <a:t>La Tierra en el universo</a:t>
            </a:r>
            <a:endParaRPr lang="es-ES" sz="1400" b="0" i="0" u="none" strike="noStrike" cap="none" dirty="0">
              <a:solidFill>
                <a:schemeClr val="lt1"/>
              </a:solidFill>
              <a:latin typeface="Verdana"/>
              <a:ea typeface="Verdana"/>
              <a:cs typeface="Verdana"/>
              <a:sym typeface="Verdana"/>
            </a:endParaRPr>
          </a:p>
        </p:txBody>
      </p:sp>
      <p:pic>
        <p:nvPicPr>
          <p:cNvPr id="96" name="Shape 96" descr="logo.png"/>
          <p:cNvPicPr preferRelativeResize="0"/>
          <p:nvPr/>
        </p:nvPicPr>
        <p:blipFill rotWithShape="1">
          <a:blip r:embed="rId3">
            <a:alphaModFix/>
          </a:blip>
          <a:srcRect/>
          <a:stretch/>
        </p:blipFill>
        <p:spPr>
          <a:xfrm>
            <a:off x="390404" y="283990"/>
            <a:ext cx="720139" cy="761651"/>
          </a:xfrm>
          <a:prstGeom prst="rect">
            <a:avLst/>
          </a:prstGeom>
          <a:noFill/>
          <a:ln>
            <a:noFill/>
          </a:ln>
        </p:spPr>
      </p:pic>
      <p:sp>
        <p:nvSpPr>
          <p:cNvPr id="97" name="Shape 97"/>
          <p:cNvSpPr txBox="1"/>
          <p:nvPr/>
        </p:nvSpPr>
        <p:spPr>
          <a:xfrm>
            <a:off x="1292599" y="1201711"/>
            <a:ext cx="6007957" cy="611755"/>
          </a:xfrm>
          <a:prstGeom prst="rect">
            <a:avLst/>
          </a:prstGeom>
          <a:noFill/>
          <a:ln>
            <a:noFill/>
          </a:ln>
        </p:spPr>
        <p:txBody>
          <a:bodyPr lIns="91425" tIns="45700" rIns="91425" bIns="45700" anchor="t" anchorCtr="0">
            <a:noAutofit/>
          </a:bodyPr>
          <a:lstStyle/>
          <a:p>
            <a:pPr marL="0" marR="0" lvl="0" indent="0" algn="l" rtl="0">
              <a:spcBef>
                <a:spcPts val="0"/>
              </a:spcBef>
              <a:buClr>
                <a:srgbClr val="7F7F7F"/>
              </a:buClr>
              <a:buSzPct val="25000"/>
              <a:buFont typeface="Arial"/>
              <a:buNone/>
            </a:pPr>
            <a:r>
              <a:rPr lang="es-ES" sz="2000" dirty="0" smtClean="0">
                <a:solidFill>
                  <a:srgbClr val="7F7F7F"/>
                </a:solidFill>
                <a:latin typeface="Verdana"/>
                <a:ea typeface="Verdana"/>
                <a:cs typeface="Verdana"/>
                <a:sym typeface="Verdana"/>
              </a:rPr>
              <a:t>1.5. El Sistema Solar</a:t>
            </a:r>
            <a:endParaRPr lang="es-ES" sz="2000" b="0" i="0" u="none" strike="noStrike" cap="none" dirty="0">
              <a:solidFill>
                <a:srgbClr val="7F7F7F"/>
              </a:solidFill>
              <a:latin typeface="Verdana"/>
              <a:ea typeface="Verdana"/>
              <a:cs typeface="Verdana"/>
              <a:sym typeface="Verdana"/>
            </a:endParaRPr>
          </a:p>
        </p:txBody>
      </p:sp>
      <p:grpSp>
        <p:nvGrpSpPr>
          <p:cNvPr id="100" name="Shape 100"/>
          <p:cNvGrpSpPr/>
          <p:nvPr/>
        </p:nvGrpSpPr>
        <p:grpSpPr>
          <a:xfrm>
            <a:off x="757698" y="1125766"/>
            <a:ext cx="2109036" cy="469634"/>
            <a:chOff x="716372" y="2162908"/>
            <a:chExt cx="2948175" cy="656490"/>
          </a:xfrm>
        </p:grpSpPr>
        <p:sp>
          <p:nvSpPr>
            <p:cNvPr id="101" name="Shape 101"/>
            <p:cNvSpPr/>
            <p:nvPr/>
          </p:nvSpPr>
          <p:spPr>
            <a:xfrm>
              <a:off x="716372" y="2162908"/>
              <a:ext cx="655226" cy="586640"/>
            </a:xfrm>
            <a:prstGeom prst="triangle">
              <a:avLst>
                <a:gd name="adj" fmla="val 100000"/>
              </a:avLst>
            </a:prstGeom>
            <a:solidFill>
              <a:srgbClr val="5959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sp>
          <p:nvSpPr>
            <p:cNvPr id="102" name="Shape 102"/>
            <p:cNvSpPr/>
            <p:nvPr/>
          </p:nvSpPr>
          <p:spPr>
            <a:xfrm>
              <a:off x="805274" y="2232758"/>
              <a:ext cx="655226" cy="586640"/>
            </a:xfrm>
            <a:prstGeom prst="triangle">
              <a:avLst>
                <a:gd name="adj" fmla="val 100000"/>
              </a:avLst>
            </a:prstGeom>
            <a:solidFill>
              <a:srgbClr val="9BBB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cxnSp>
          <p:nvCxnSpPr>
            <p:cNvPr id="103" name="Shape 103"/>
            <p:cNvCxnSpPr/>
            <p:nvPr/>
          </p:nvCxnSpPr>
          <p:spPr>
            <a:xfrm>
              <a:off x="1418166" y="2800783"/>
              <a:ext cx="2246382" cy="0"/>
            </a:xfrm>
            <a:prstGeom prst="straightConnector1">
              <a:avLst/>
            </a:prstGeom>
            <a:noFill/>
            <a:ln w="25400" cap="flat" cmpd="sng">
              <a:solidFill>
                <a:srgbClr val="9BBB59"/>
              </a:solidFill>
              <a:prstDash val="solid"/>
              <a:round/>
              <a:headEnd type="none" w="med" len="med"/>
              <a:tailEnd type="none" w="med" len="med"/>
            </a:ln>
          </p:spPr>
        </p:cxnSp>
      </p:grpSp>
      <p:sp>
        <p:nvSpPr>
          <p:cNvPr id="2" name="1 CuadroTexto"/>
          <p:cNvSpPr txBox="1"/>
          <p:nvPr/>
        </p:nvSpPr>
        <p:spPr>
          <a:xfrm>
            <a:off x="757698" y="1628800"/>
            <a:ext cx="7711144" cy="369332"/>
          </a:xfrm>
          <a:prstGeom prst="rect">
            <a:avLst/>
          </a:prstGeom>
          <a:noFill/>
        </p:spPr>
        <p:txBody>
          <a:bodyPr wrap="square" rtlCol="0">
            <a:spAutoFit/>
          </a:bodyPr>
          <a:lstStyle/>
          <a:p>
            <a:r>
              <a:rPr lang="es-ES" sz="1800"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1.5.1.Origen y futuro del Sistema Solar </a:t>
            </a:r>
            <a:endParaRPr lang="es-ES" sz="18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6577" y="2276872"/>
            <a:ext cx="4696014" cy="3265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821295" y="2256858"/>
            <a:ext cx="3475281" cy="3139321"/>
          </a:xfrm>
          <a:prstGeom prst="rect">
            <a:avLst/>
          </a:prstGeom>
          <a:noFill/>
        </p:spPr>
        <p:txBody>
          <a:bodyPr wrap="square" rtlCol="0">
            <a:spAutoFit/>
          </a:bodyPr>
          <a:lstStyle/>
          <a:p>
            <a:r>
              <a:rPr lang="es-ES" sz="1800" dirty="0" smtClean="0">
                <a:latin typeface="Calibri" panose="020F0502020204030204" pitchFamily="34" charset="0"/>
              </a:rPr>
              <a:t>El Sistema Solar está situado en un extremo de la Vía Láctea y es el Sol la estrella sobre la que orbitan los planetas</a:t>
            </a:r>
          </a:p>
          <a:p>
            <a:endParaRPr lang="es-ES" sz="1800" dirty="0">
              <a:latin typeface="Calibri" panose="020F0502020204030204" pitchFamily="34" charset="0"/>
            </a:endParaRPr>
          </a:p>
          <a:p>
            <a:r>
              <a:rPr lang="es-ES" sz="1800" dirty="0" smtClean="0">
                <a:latin typeface="Calibri" panose="020F0502020204030204" pitchFamily="34" charset="0"/>
              </a:rPr>
              <a:t>Su evolución está descrita por la teoría de la nebulosa primitiva; según la cual dentro de unos 5000 millones de años al agotarse el hidrógeno del Sol se iniciará su muerte como estrella</a:t>
            </a:r>
            <a:endParaRPr lang="es-ES" sz="1800" dirty="0">
              <a:latin typeface="Calibri" panose="020F0502020204030204" pitchFamily="34" charset="0"/>
            </a:endParaRPr>
          </a:p>
        </p:txBody>
      </p:sp>
    </p:spTree>
    <p:extLst>
      <p:ext uri="{BB962C8B-B14F-4D97-AF65-F5344CB8AC3E}">
        <p14:creationId xmlns:p14="http://schemas.microsoft.com/office/powerpoint/2010/main" val="35877427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p:nvPr/>
        </p:nvSpPr>
        <p:spPr>
          <a:xfrm>
            <a:off x="5961412" y="656591"/>
            <a:ext cx="3182586" cy="615951"/>
          </a:xfrm>
          <a:prstGeom prst="rect">
            <a:avLst/>
          </a:prstGeom>
          <a:noFill/>
          <a:ln>
            <a:noFill/>
          </a:ln>
        </p:spPr>
        <p:txBody>
          <a:bodyPr lIns="91425" tIns="45700" rIns="91425" bIns="45700" anchor="ctr" anchorCtr="0">
            <a:noAutofit/>
          </a:bodyPr>
          <a:lstStyle/>
          <a:p>
            <a:pPr marL="0" marR="0" lvl="0" indent="0" algn="r" rtl="0">
              <a:spcBef>
                <a:spcPts val="0"/>
              </a:spcBef>
              <a:buClr>
                <a:schemeClr val="lt1"/>
              </a:buClr>
              <a:buSzPct val="25000"/>
              <a:buFont typeface="Verdana"/>
              <a:buNone/>
            </a:pPr>
            <a:r>
              <a:rPr lang="es-ES" dirty="0" smtClean="0">
                <a:solidFill>
                  <a:schemeClr val="lt1"/>
                </a:solidFill>
                <a:latin typeface="Verdana"/>
                <a:ea typeface="Verdana"/>
                <a:cs typeface="Verdana"/>
                <a:sym typeface="Verdana"/>
              </a:rPr>
              <a:t>Unidad 1</a:t>
            </a:r>
          </a:p>
          <a:p>
            <a:pPr marL="0" marR="0" lvl="0" indent="0" algn="r" rtl="0">
              <a:spcBef>
                <a:spcPts val="0"/>
              </a:spcBef>
              <a:buClr>
                <a:schemeClr val="lt1"/>
              </a:buClr>
              <a:buSzPct val="25000"/>
              <a:buFont typeface="Verdana"/>
              <a:buNone/>
            </a:pPr>
            <a:r>
              <a:rPr lang="es-ES" dirty="0" smtClean="0">
                <a:solidFill>
                  <a:schemeClr val="lt1"/>
                </a:solidFill>
                <a:latin typeface="Verdana"/>
                <a:ea typeface="Verdana"/>
                <a:cs typeface="Verdana"/>
                <a:sym typeface="Verdana"/>
              </a:rPr>
              <a:t>La Tierra en el universo</a:t>
            </a:r>
            <a:endParaRPr lang="es-ES" sz="1400" b="0" i="0" u="none" strike="noStrike" cap="none" dirty="0">
              <a:solidFill>
                <a:schemeClr val="lt1"/>
              </a:solidFill>
              <a:latin typeface="Verdana"/>
              <a:ea typeface="Verdana"/>
              <a:cs typeface="Verdana"/>
              <a:sym typeface="Verdana"/>
            </a:endParaRPr>
          </a:p>
        </p:txBody>
      </p:sp>
      <p:pic>
        <p:nvPicPr>
          <p:cNvPr id="96" name="Shape 96" descr="logo.png"/>
          <p:cNvPicPr preferRelativeResize="0"/>
          <p:nvPr/>
        </p:nvPicPr>
        <p:blipFill rotWithShape="1">
          <a:blip r:embed="rId3">
            <a:alphaModFix/>
          </a:blip>
          <a:srcRect/>
          <a:stretch/>
        </p:blipFill>
        <p:spPr>
          <a:xfrm>
            <a:off x="390404" y="283990"/>
            <a:ext cx="720139" cy="761651"/>
          </a:xfrm>
          <a:prstGeom prst="rect">
            <a:avLst/>
          </a:prstGeom>
          <a:noFill/>
          <a:ln>
            <a:noFill/>
          </a:ln>
        </p:spPr>
      </p:pic>
      <p:sp>
        <p:nvSpPr>
          <p:cNvPr id="97" name="Shape 97"/>
          <p:cNvSpPr txBox="1"/>
          <p:nvPr/>
        </p:nvSpPr>
        <p:spPr>
          <a:xfrm>
            <a:off x="1292599" y="1201711"/>
            <a:ext cx="6007957" cy="611755"/>
          </a:xfrm>
          <a:prstGeom prst="rect">
            <a:avLst/>
          </a:prstGeom>
          <a:noFill/>
          <a:ln>
            <a:noFill/>
          </a:ln>
        </p:spPr>
        <p:txBody>
          <a:bodyPr lIns="91425" tIns="45700" rIns="91425" bIns="45700" anchor="t" anchorCtr="0">
            <a:noAutofit/>
          </a:bodyPr>
          <a:lstStyle/>
          <a:p>
            <a:pPr marL="0" marR="0" lvl="0" indent="0" algn="l" rtl="0">
              <a:spcBef>
                <a:spcPts val="0"/>
              </a:spcBef>
              <a:buClr>
                <a:srgbClr val="7F7F7F"/>
              </a:buClr>
              <a:buSzPct val="25000"/>
              <a:buFont typeface="Arial"/>
              <a:buNone/>
            </a:pPr>
            <a:r>
              <a:rPr lang="es-ES" sz="2000" dirty="0" smtClean="0">
                <a:solidFill>
                  <a:srgbClr val="7F7F7F"/>
                </a:solidFill>
                <a:latin typeface="Verdana"/>
                <a:ea typeface="Verdana"/>
                <a:cs typeface="Verdana"/>
                <a:sym typeface="Verdana"/>
              </a:rPr>
              <a:t>1.6. </a:t>
            </a:r>
            <a:r>
              <a:rPr lang="es-ES" sz="2000" dirty="0" smtClean="0">
                <a:solidFill>
                  <a:srgbClr val="7F7F7F"/>
                </a:solidFill>
                <a:latin typeface="Verdana"/>
                <a:ea typeface="Verdana"/>
                <a:cs typeface="Verdana"/>
                <a:sym typeface="Verdana"/>
              </a:rPr>
              <a:t>Un planeta para la vida</a:t>
            </a:r>
            <a:endParaRPr lang="es-ES" sz="2000" b="0" i="0" u="none" strike="noStrike" cap="none" dirty="0">
              <a:solidFill>
                <a:srgbClr val="7F7F7F"/>
              </a:solidFill>
              <a:latin typeface="Verdana"/>
              <a:ea typeface="Verdana"/>
              <a:cs typeface="Verdana"/>
              <a:sym typeface="Verdana"/>
            </a:endParaRPr>
          </a:p>
        </p:txBody>
      </p:sp>
      <p:grpSp>
        <p:nvGrpSpPr>
          <p:cNvPr id="100" name="Shape 100"/>
          <p:cNvGrpSpPr/>
          <p:nvPr/>
        </p:nvGrpSpPr>
        <p:grpSpPr>
          <a:xfrm>
            <a:off x="757698" y="1125766"/>
            <a:ext cx="2109036" cy="469634"/>
            <a:chOff x="716372" y="2162908"/>
            <a:chExt cx="2948175" cy="656490"/>
          </a:xfrm>
        </p:grpSpPr>
        <p:sp>
          <p:nvSpPr>
            <p:cNvPr id="101" name="Shape 101"/>
            <p:cNvSpPr/>
            <p:nvPr/>
          </p:nvSpPr>
          <p:spPr>
            <a:xfrm>
              <a:off x="716372" y="2162908"/>
              <a:ext cx="655226" cy="586640"/>
            </a:xfrm>
            <a:prstGeom prst="triangle">
              <a:avLst>
                <a:gd name="adj" fmla="val 100000"/>
              </a:avLst>
            </a:prstGeom>
            <a:solidFill>
              <a:srgbClr val="5959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sp>
          <p:nvSpPr>
            <p:cNvPr id="102" name="Shape 102"/>
            <p:cNvSpPr/>
            <p:nvPr/>
          </p:nvSpPr>
          <p:spPr>
            <a:xfrm>
              <a:off x="805274" y="2232758"/>
              <a:ext cx="655226" cy="586640"/>
            </a:xfrm>
            <a:prstGeom prst="triangle">
              <a:avLst>
                <a:gd name="adj" fmla="val 100000"/>
              </a:avLst>
            </a:prstGeom>
            <a:solidFill>
              <a:srgbClr val="9BBB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cxnSp>
          <p:nvCxnSpPr>
            <p:cNvPr id="103" name="Shape 103"/>
            <p:cNvCxnSpPr/>
            <p:nvPr/>
          </p:nvCxnSpPr>
          <p:spPr>
            <a:xfrm>
              <a:off x="1418166" y="2800783"/>
              <a:ext cx="2246382" cy="0"/>
            </a:xfrm>
            <a:prstGeom prst="straightConnector1">
              <a:avLst/>
            </a:prstGeom>
            <a:noFill/>
            <a:ln w="25400" cap="flat" cmpd="sng">
              <a:solidFill>
                <a:srgbClr val="9BBB59"/>
              </a:solidFill>
              <a:prstDash val="solid"/>
              <a:round/>
              <a:headEnd type="none" w="med" len="med"/>
              <a:tailEnd type="none" w="med" len="med"/>
            </a:ln>
          </p:spPr>
        </p:cxnSp>
      </p:grpSp>
      <p:sp>
        <p:nvSpPr>
          <p:cNvPr id="2" name="1 CuadroTexto"/>
          <p:cNvSpPr txBox="1"/>
          <p:nvPr/>
        </p:nvSpPr>
        <p:spPr>
          <a:xfrm>
            <a:off x="757698" y="1628800"/>
            <a:ext cx="7711144" cy="369332"/>
          </a:xfrm>
          <a:prstGeom prst="rect">
            <a:avLst/>
          </a:prstGeom>
          <a:noFill/>
        </p:spPr>
        <p:txBody>
          <a:bodyPr wrap="square" rtlCol="0">
            <a:spAutoFit/>
          </a:bodyPr>
          <a:lstStyle/>
          <a:p>
            <a:r>
              <a:rPr lang="es-ES" sz="1800"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1.6.1.Otros planetas habitables </a:t>
            </a:r>
            <a:endParaRPr lang="es-ES" sz="18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12 Elipse"/>
          <p:cNvSpPr/>
          <p:nvPr/>
        </p:nvSpPr>
        <p:spPr>
          <a:xfrm>
            <a:off x="786366" y="2687441"/>
            <a:ext cx="1695225" cy="10801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smtClean="0">
              <a:solidFill>
                <a:schemeClr val="bg2"/>
              </a:solidFill>
            </a:endParaRPr>
          </a:p>
          <a:p>
            <a:pPr algn="ctr"/>
            <a:r>
              <a:rPr lang="es-ES" b="1" dirty="0" smtClean="0">
                <a:solidFill>
                  <a:schemeClr val="bg2"/>
                </a:solidFill>
              </a:rPr>
              <a:t>Orbitar alrededor de un “Sol”</a:t>
            </a:r>
            <a:endParaRPr lang="es-ES" b="1" dirty="0">
              <a:solidFill>
                <a:schemeClr val="bg2"/>
              </a:solidFill>
            </a:endParaRPr>
          </a:p>
          <a:p>
            <a:pPr algn="ctr"/>
            <a:endParaRPr lang="es-ES" dirty="0"/>
          </a:p>
        </p:txBody>
      </p:sp>
      <p:sp>
        <p:nvSpPr>
          <p:cNvPr id="14" name="13 Flecha derecha"/>
          <p:cNvSpPr/>
          <p:nvPr/>
        </p:nvSpPr>
        <p:spPr>
          <a:xfrm rot="1482600">
            <a:off x="2545797" y="3488361"/>
            <a:ext cx="456331" cy="432048"/>
          </a:xfrm>
          <a:prstGeom prst="rightArrow">
            <a:avLst>
              <a:gd name="adj1" fmla="val 50000"/>
              <a:gd name="adj2" fmla="val 449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Elipse"/>
          <p:cNvSpPr/>
          <p:nvPr/>
        </p:nvSpPr>
        <p:spPr>
          <a:xfrm>
            <a:off x="6104357" y="2687441"/>
            <a:ext cx="1924027" cy="12325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smtClean="0">
              <a:solidFill>
                <a:schemeClr val="bg2"/>
              </a:solidFill>
            </a:endParaRPr>
          </a:p>
          <a:p>
            <a:pPr algn="ctr"/>
            <a:r>
              <a:rPr lang="es-ES" b="1" dirty="0" smtClean="0">
                <a:solidFill>
                  <a:schemeClr val="bg2"/>
                </a:solidFill>
              </a:rPr>
              <a:t>Distancia y excentricidad óptimas</a:t>
            </a:r>
            <a:endParaRPr lang="es-ES" b="1" dirty="0">
              <a:solidFill>
                <a:schemeClr val="bg2"/>
              </a:solidFill>
            </a:endParaRPr>
          </a:p>
          <a:p>
            <a:pPr algn="ctr"/>
            <a:endParaRPr lang="es-ES" dirty="0"/>
          </a:p>
        </p:txBody>
      </p:sp>
      <p:sp>
        <p:nvSpPr>
          <p:cNvPr id="16" name="15 Elipse"/>
          <p:cNvSpPr/>
          <p:nvPr/>
        </p:nvSpPr>
        <p:spPr>
          <a:xfrm>
            <a:off x="3383318" y="5455655"/>
            <a:ext cx="2160240" cy="9976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smtClean="0">
              <a:solidFill>
                <a:schemeClr val="bg2"/>
              </a:solidFill>
            </a:endParaRPr>
          </a:p>
          <a:p>
            <a:pPr algn="ctr"/>
            <a:r>
              <a:rPr lang="es-ES" b="1" dirty="0" smtClean="0">
                <a:solidFill>
                  <a:schemeClr val="bg2"/>
                </a:solidFill>
              </a:rPr>
              <a:t>Geodinámica interna</a:t>
            </a:r>
            <a:endParaRPr lang="es-ES" b="1" dirty="0">
              <a:solidFill>
                <a:schemeClr val="bg2"/>
              </a:solidFill>
            </a:endParaRPr>
          </a:p>
          <a:p>
            <a:pPr algn="ctr"/>
            <a:endParaRPr lang="es-ES" dirty="0"/>
          </a:p>
        </p:txBody>
      </p:sp>
      <p:sp>
        <p:nvSpPr>
          <p:cNvPr id="17" name="16 Flecha derecha"/>
          <p:cNvSpPr/>
          <p:nvPr/>
        </p:nvSpPr>
        <p:spPr>
          <a:xfrm rot="16200000">
            <a:off x="4165801" y="4815900"/>
            <a:ext cx="456331" cy="432048"/>
          </a:xfrm>
          <a:prstGeom prst="rightArrow">
            <a:avLst>
              <a:gd name="adj1" fmla="val 50000"/>
              <a:gd name="adj2" fmla="val 449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Flecha derecha"/>
          <p:cNvSpPr/>
          <p:nvPr/>
        </p:nvSpPr>
        <p:spPr>
          <a:xfrm rot="9071457">
            <a:off x="5437827" y="3488361"/>
            <a:ext cx="456331" cy="432048"/>
          </a:xfrm>
          <a:prstGeom prst="rightArrow">
            <a:avLst>
              <a:gd name="adj1" fmla="val 50000"/>
              <a:gd name="adj2" fmla="val 449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821296" y="1998132"/>
            <a:ext cx="8071184" cy="646331"/>
          </a:xfrm>
          <a:prstGeom prst="rect">
            <a:avLst/>
          </a:prstGeom>
          <a:noFill/>
        </p:spPr>
        <p:txBody>
          <a:bodyPr wrap="square" rtlCol="0">
            <a:spAutoFit/>
          </a:bodyPr>
          <a:lstStyle/>
          <a:p>
            <a:r>
              <a:rPr lang="es-ES" sz="1800" dirty="0" smtClean="0">
                <a:latin typeface="Calibri" panose="020F0502020204030204" pitchFamily="34" charset="0"/>
              </a:rPr>
              <a:t>Un planeta habitable debería cumplir algunas condiciones como las que presenta la Tierra</a:t>
            </a:r>
            <a:endParaRPr lang="es-ES" sz="1800" dirty="0">
              <a:latin typeface="Calibri" panose="020F0502020204030204" pitchFamily="34" charset="0"/>
            </a:endParaRPr>
          </a:p>
        </p:txBody>
      </p:sp>
      <p:sp>
        <p:nvSpPr>
          <p:cNvPr id="5" name="4 Elipse"/>
          <p:cNvSpPr/>
          <p:nvPr/>
        </p:nvSpPr>
        <p:spPr>
          <a:xfrm>
            <a:off x="3396477" y="3068961"/>
            <a:ext cx="1800200" cy="145146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rgbClr val="00B050"/>
                </a:solidFill>
              </a:rPr>
              <a:t>PLANETA</a:t>
            </a:r>
          </a:p>
          <a:p>
            <a:pPr algn="ctr"/>
            <a:r>
              <a:rPr lang="es-ES" b="1" dirty="0" smtClean="0">
                <a:solidFill>
                  <a:srgbClr val="00B050"/>
                </a:solidFill>
              </a:rPr>
              <a:t>HABITABLE </a:t>
            </a:r>
            <a:endParaRPr lang="es-ES" b="1" dirty="0">
              <a:solidFill>
                <a:srgbClr val="00B050"/>
              </a:solidFill>
            </a:endParaRPr>
          </a:p>
        </p:txBody>
      </p:sp>
    </p:spTree>
    <p:extLst>
      <p:ext uri="{BB962C8B-B14F-4D97-AF65-F5344CB8AC3E}">
        <p14:creationId xmlns:p14="http://schemas.microsoft.com/office/powerpoint/2010/main" val="26331408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p:nvPr/>
        </p:nvSpPr>
        <p:spPr>
          <a:xfrm>
            <a:off x="5961412" y="656591"/>
            <a:ext cx="3182586" cy="615951"/>
          </a:xfrm>
          <a:prstGeom prst="rect">
            <a:avLst/>
          </a:prstGeom>
          <a:noFill/>
          <a:ln>
            <a:noFill/>
          </a:ln>
        </p:spPr>
        <p:txBody>
          <a:bodyPr lIns="91425" tIns="45700" rIns="91425" bIns="45700" anchor="ctr" anchorCtr="0">
            <a:noAutofit/>
          </a:bodyPr>
          <a:lstStyle/>
          <a:p>
            <a:pPr marL="0" marR="0" lvl="0" indent="0" algn="r" rtl="0">
              <a:spcBef>
                <a:spcPts val="0"/>
              </a:spcBef>
              <a:buClr>
                <a:schemeClr val="lt1"/>
              </a:buClr>
              <a:buSzPct val="25000"/>
              <a:buFont typeface="Verdana"/>
              <a:buNone/>
            </a:pPr>
            <a:r>
              <a:rPr lang="es-ES" dirty="0" smtClean="0">
                <a:solidFill>
                  <a:schemeClr val="lt1"/>
                </a:solidFill>
                <a:latin typeface="Verdana"/>
                <a:ea typeface="Verdana"/>
                <a:cs typeface="Verdana"/>
                <a:sym typeface="Verdana"/>
              </a:rPr>
              <a:t>Unidad 1</a:t>
            </a:r>
          </a:p>
          <a:p>
            <a:pPr marL="0" marR="0" lvl="0" indent="0" algn="r" rtl="0">
              <a:spcBef>
                <a:spcPts val="0"/>
              </a:spcBef>
              <a:buClr>
                <a:schemeClr val="lt1"/>
              </a:buClr>
              <a:buSzPct val="25000"/>
              <a:buFont typeface="Verdana"/>
              <a:buNone/>
            </a:pPr>
            <a:r>
              <a:rPr lang="es-ES" dirty="0" smtClean="0">
                <a:solidFill>
                  <a:schemeClr val="lt1"/>
                </a:solidFill>
                <a:latin typeface="Verdana"/>
                <a:ea typeface="Verdana"/>
                <a:cs typeface="Verdana"/>
                <a:sym typeface="Verdana"/>
              </a:rPr>
              <a:t>La Tierra en el universo</a:t>
            </a:r>
            <a:endParaRPr lang="es-ES" sz="1400" b="0" i="0" u="none" strike="noStrike" cap="none" dirty="0">
              <a:solidFill>
                <a:schemeClr val="lt1"/>
              </a:solidFill>
              <a:latin typeface="Verdana"/>
              <a:ea typeface="Verdana"/>
              <a:cs typeface="Verdana"/>
              <a:sym typeface="Verdana"/>
            </a:endParaRPr>
          </a:p>
        </p:txBody>
      </p:sp>
      <p:pic>
        <p:nvPicPr>
          <p:cNvPr id="96" name="Shape 96" descr="logo.png"/>
          <p:cNvPicPr preferRelativeResize="0"/>
          <p:nvPr/>
        </p:nvPicPr>
        <p:blipFill rotWithShape="1">
          <a:blip r:embed="rId3">
            <a:alphaModFix/>
          </a:blip>
          <a:srcRect/>
          <a:stretch/>
        </p:blipFill>
        <p:spPr>
          <a:xfrm>
            <a:off x="390404" y="283990"/>
            <a:ext cx="720139" cy="761651"/>
          </a:xfrm>
          <a:prstGeom prst="rect">
            <a:avLst/>
          </a:prstGeom>
          <a:noFill/>
          <a:ln>
            <a:noFill/>
          </a:ln>
        </p:spPr>
      </p:pic>
      <p:sp>
        <p:nvSpPr>
          <p:cNvPr id="97" name="Shape 97"/>
          <p:cNvSpPr txBox="1"/>
          <p:nvPr/>
        </p:nvSpPr>
        <p:spPr>
          <a:xfrm>
            <a:off x="1292599" y="1201711"/>
            <a:ext cx="6007957" cy="611755"/>
          </a:xfrm>
          <a:prstGeom prst="rect">
            <a:avLst/>
          </a:prstGeom>
          <a:noFill/>
          <a:ln>
            <a:noFill/>
          </a:ln>
        </p:spPr>
        <p:txBody>
          <a:bodyPr lIns="91425" tIns="45700" rIns="91425" bIns="45700" anchor="t" anchorCtr="0">
            <a:noAutofit/>
          </a:bodyPr>
          <a:lstStyle/>
          <a:p>
            <a:pPr marL="0" marR="0" lvl="0" indent="0" algn="l" rtl="0">
              <a:spcBef>
                <a:spcPts val="0"/>
              </a:spcBef>
              <a:buClr>
                <a:srgbClr val="7F7F7F"/>
              </a:buClr>
              <a:buSzPct val="25000"/>
              <a:buFont typeface="Arial"/>
              <a:buNone/>
            </a:pPr>
            <a:r>
              <a:rPr lang="es-ES" sz="2000" dirty="0" smtClean="0">
                <a:solidFill>
                  <a:srgbClr val="7F7F7F"/>
                </a:solidFill>
                <a:latin typeface="Verdana"/>
                <a:ea typeface="Verdana"/>
                <a:cs typeface="Verdana"/>
                <a:sym typeface="Verdana"/>
              </a:rPr>
              <a:t>INDICE</a:t>
            </a:r>
            <a:endParaRPr lang="es-ES" sz="2000" b="0" i="0" u="none" strike="noStrike" cap="none" dirty="0">
              <a:solidFill>
                <a:srgbClr val="7F7F7F"/>
              </a:solidFill>
              <a:latin typeface="Verdana"/>
              <a:ea typeface="Verdana"/>
              <a:cs typeface="Verdana"/>
              <a:sym typeface="Verdana"/>
            </a:endParaRPr>
          </a:p>
        </p:txBody>
      </p:sp>
      <p:grpSp>
        <p:nvGrpSpPr>
          <p:cNvPr id="100" name="Shape 100"/>
          <p:cNvGrpSpPr/>
          <p:nvPr/>
        </p:nvGrpSpPr>
        <p:grpSpPr>
          <a:xfrm>
            <a:off x="757698" y="1125766"/>
            <a:ext cx="2109036" cy="469634"/>
            <a:chOff x="716372" y="2162908"/>
            <a:chExt cx="2948175" cy="656490"/>
          </a:xfrm>
        </p:grpSpPr>
        <p:sp>
          <p:nvSpPr>
            <p:cNvPr id="101" name="Shape 101"/>
            <p:cNvSpPr/>
            <p:nvPr/>
          </p:nvSpPr>
          <p:spPr>
            <a:xfrm>
              <a:off x="716372" y="2162908"/>
              <a:ext cx="655226" cy="586640"/>
            </a:xfrm>
            <a:prstGeom prst="triangle">
              <a:avLst>
                <a:gd name="adj" fmla="val 100000"/>
              </a:avLst>
            </a:prstGeom>
            <a:solidFill>
              <a:srgbClr val="5959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sp>
          <p:nvSpPr>
            <p:cNvPr id="102" name="Shape 102"/>
            <p:cNvSpPr/>
            <p:nvPr/>
          </p:nvSpPr>
          <p:spPr>
            <a:xfrm>
              <a:off x="805274" y="2232758"/>
              <a:ext cx="655226" cy="586640"/>
            </a:xfrm>
            <a:prstGeom prst="triangle">
              <a:avLst>
                <a:gd name="adj" fmla="val 100000"/>
              </a:avLst>
            </a:prstGeom>
            <a:solidFill>
              <a:srgbClr val="9BBB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cxnSp>
          <p:nvCxnSpPr>
            <p:cNvPr id="103" name="Shape 103"/>
            <p:cNvCxnSpPr/>
            <p:nvPr/>
          </p:nvCxnSpPr>
          <p:spPr>
            <a:xfrm>
              <a:off x="1418166" y="2800783"/>
              <a:ext cx="2246382" cy="0"/>
            </a:xfrm>
            <a:prstGeom prst="straightConnector1">
              <a:avLst/>
            </a:prstGeom>
            <a:noFill/>
            <a:ln w="25400" cap="flat" cmpd="sng">
              <a:solidFill>
                <a:srgbClr val="9BBB59"/>
              </a:solidFill>
              <a:prstDash val="solid"/>
              <a:round/>
              <a:headEnd type="none" w="med" len="med"/>
              <a:tailEnd type="none" w="med" len="med"/>
            </a:ln>
          </p:spPr>
        </p:cxnSp>
      </p:grpSp>
      <p:sp>
        <p:nvSpPr>
          <p:cNvPr id="13" name="Shape 97"/>
          <p:cNvSpPr txBox="1"/>
          <p:nvPr/>
        </p:nvSpPr>
        <p:spPr>
          <a:xfrm>
            <a:off x="774421" y="2004961"/>
            <a:ext cx="4733683" cy="611755"/>
          </a:xfrm>
          <a:prstGeom prst="rect">
            <a:avLst/>
          </a:prstGeom>
          <a:noFill/>
          <a:ln>
            <a:noFill/>
          </a:ln>
        </p:spPr>
        <p:txBody>
          <a:bodyPr lIns="91425" tIns="45700" rIns="91425" bIns="45700" anchor="t" anchorCtr="0">
            <a:noAutofit/>
          </a:bodyPr>
          <a:lstStyle/>
          <a:p>
            <a:pPr marL="0" marR="0" lvl="0" indent="0" algn="l" rtl="0">
              <a:spcBef>
                <a:spcPts val="0"/>
              </a:spcBef>
              <a:buClr>
                <a:srgbClr val="7F7F7F"/>
              </a:buClr>
              <a:buSzPct val="25000"/>
              <a:buFont typeface="Arial"/>
              <a:buNone/>
            </a:pPr>
            <a:r>
              <a:rPr lang="es-ES" sz="1600" dirty="0">
                <a:solidFill>
                  <a:srgbClr val="7F7F7F"/>
                </a:solidFill>
                <a:latin typeface="Verdana"/>
                <a:ea typeface="Verdana"/>
                <a:cs typeface="Verdana"/>
                <a:sym typeface="Verdana"/>
              </a:rPr>
              <a:t>1</a:t>
            </a:r>
            <a:r>
              <a:rPr lang="es-ES" sz="1600" dirty="0" smtClean="0">
                <a:solidFill>
                  <a:srgbClr val="7F7F7F"/>
                </a:solidFill>
                <a:latin typeface="Verdana"/>
                <a:ea typeface="Verdana"/>
                <a:cs typeface="Verdana"/>
                <a:sym typeface="Verdana"/>
              </a:rPr>
              <a:t>.1. El universo</a:t>
            </a:r>
            <a:endParaRPr lang="es-ES" sz="1600" b="0" i="0" u="none" strike="noStrike" cap="none" dirty="0">
              <a:solidFill>
                <a:srgbClr val="7F7F7F"/>
              </a:solidFill>
              <a:latin typeface="Verdana"/>
              <a:ea typeface="Verdana"/>
              <a:cs typeface="Verdana"/>
              <a:sym typeface="Verdana"/>
            </a:endParaRPr>
          </a:p>
        </p:txBody>
      </p:sp>
      <p:sp>
        <p:nvSpPr>
          <p:cNvPr id="14" name="Shape 97"/>
          <p:cNvSpPr txBox="1"/>
          <p:nvPr/>
        </p:nvSpPr>
        <p:spPr>
          <a:xfrm>
            <a:off x="774421" y="2609975"/>
            <a:ext cx="7176243" cy="611755"/>
          </a:xfrm>
          <a:prstGeom prst="rect">
            <a:avLst/>
          </a:prstGeom>
          <a:noFill/>
          <a:ln>
            <a:noFill/>
          </a:ln>
        </p:spPr>
        <p:txBody>
          <a:bodyPr lIns="91425" tIns="45700" rIns="91425" bIns="45700" anchor="t" anchorCtr="0">
            <a:noAutofit/>
          </a:bodyPr>
          <a:lstStyle/>
          <a:p>
            <a:pPr marL="0" marR="0" lvl="0" indent="0" algn="l" rtl="0">
              <a:spcBef>
                <a:spcPts val="0"/>
              </a:spcBef>
              <a:buClr>
                <a:srgbClr val="7F7F7F"/>
              </a:buClr>
              <a:buSzPct val="25000"/>
              <a:buFont typeface="Arial"/>
              <a:buNone/>
            </a:pPr>
            <a:r>
              <a:rPr lang="es-ES" sz="1600" dirty="0">
                <a:solidFill>
                  <a:srgbClr val="7F7F7F"/>
                </a:solidFill>
                <a:latin typeface="Verdana"/>
                <a:ea typeface="Verdana"/>
                <a:cs typeface="Verdana"/>
                <a:sym typeface="Verdana"/>
              </a:rPr>
              <a:t>1</a:t>
            </a:r>
            <a:r>
              <a:rPr lang="es-ES" sz="1600" dirty="0" smtClean="0">
                <a:solidFill>
                  <a:srgbClr val="7F7F7F"/>
                </a:solidFill>
                <a:latin typeface="Verdana"/>
                <a:ea typeface="Verdana"/>
                <a:cs typeface="Verdana"/>
                <a:sym typeface="Verdana"/>
              </a:rPr>
              <a:t>.2. La evolución del universo</a:t>
            </a:r>
          </a:p>
        </p:txBody>
      </p:sp>
      <p:sp>
        <p:nvSpPr>
          <p:cNvPr id="15" name="Shape 97"/>
          <p:cNvSpPr txBox="1"/>
          <p:nvPr/>
        </p:nvSpPr>
        <p:spPr>
          <a:xfrm>
            <a:off x="821296" y="3221730"/>
            <a:ext cx="4890121" cy="611755"/>
          </a:xfrm>
          <a:prstGeom prst="rect">
            <a:avLst/>
          </a:prstGeom>
          <a:noFill/>
          <a:ln>
            <a:noFill/>
          </a:ln>
        </p:spPr>
        <p:txBody>
          <a:bodyPr lIns="91425" tIns="45700" rIns="91425" bIns="45700" anchor="t" anchorCtr="0">
            <a:noAutofit/>
          </a:bodyPr>
          <a:lstStyle/>
          <a:p>
            <a:pPr marL="0" marR="0" lvl="0" indent="0" algn="l" rtl="0">
              <a:spcBef>
                <a:spcPts val="0"/>
              </a:spcBef>
              <a:buClr>
                <a:srgbClr val="7F7F7F"/>
              </a:buClr>
              <a:buSzPct val="25000"/>
              <a:buFont typeface="Arial"/>
              <a:buNone/>
            </a:pPr>
            <a:r>
              <a:rPr lang="es-ES" sz="1600" dirty="0">
                <a:solidFill>
                  <a:srgbClr val="7F7F7F"/>
                </a:solidFill>
                <a:latin typeface="Verdana"/>
                <a:ea typeface="Verdana"/>
                <a:cs typeface="Verdana"/>
                <a:sym typeface="Verdana"/>
              </a:rPr>
              <a:t>1</a:t>
            </a:r>
            <a:r>
              <a:rPr lang="es-ES" sz="1600" dirty="0" smtClean="0">
                <a:solidFill>
                  <a:srgbClr val="7F7F7F"/>
                </a:solidFill>
                <a:latin typeface="Verdana"/>
                <a:ea typeface="Verdana"/>
                <a:cs typeface="Verdana"/>
                <a:sym typeface="Verdana"/>
              </a:rPr>
              <a:t>.3. La estructura del universo</a:t>
            </a:r>
            <a:endParaRPr lang="es-ES" sz="1600" b="0" i="0" u="none" strike="noStrike" cap="none" dirty="0">
              <a:solidFill>
                <a:srgbClr val="7F7F7F"/>
              </a:solidFill>
              <a:latin typeface="Verdana"/>
              <a:ea typeface="Verdana"/>
              <a:cs typeface="Verdana"/>
              <a:sym typeface="Verdana"/>
            </a:endParaRPr>
          </a:p>
        </p:txBody>
      </p:sp>
      <p:sp>
        <p:nvSpPr>
          <p:cNvPr id="16" name="Shape 97"/>
          <p:cNvSpPr txBox="1"/>
          <p:nvPr/>
        </p:nvSpPr>
        <p:spPr>
          <a:xfrm>
            <a:off x="827313" y="3833485"/>
            <a:ext cx="5140116" cy="611755"/>
          </a:xfrm>
          <a:prstGeom prst="rect">
            <a:avLst/>
          </a:prstGeom>
          <a:noFill/>
          <a:ln>
            <a:noFill/>
          </a:ln>
        </p:spPr>
        <p:txBody>
          <a:bodyPr lIns="91425" tIns="45700" rIns="91425" bIns="45700" anchor="t" anchorCtr="0">
            <a:noAutofit/>
          </a:bodyPr>
          <a:lstStyle/>
          <a:p>
            <a:pPr marL="0" marR="0" lvl="0" indent="0" algn="l" rtl="0">
              <a:spcBef>
                <a:spcPts val="0"/>
              </a:spcBef>
              <a:buClr>
                <a:srgbClr val="7F7F7F"/>
              </a:buClr>
              <a:buSzPct val="25000"/>
              <a:buFont typeface="Arial"/>
              <a:buNone/>
            </a:pPr>
            <a:r>
              <a:rPr lang="es-ES" sz="1600" dirty="0">
                <a:solidFill>
                  <a:srgbClr val="7F7F7F"/>
                </a:solidFill>
                <a:latin typeface="Verdana"/>
                <a:ea typeface="Verdana"/>
                <a:cs typeface="Verdana"/>
                <a:sym typeface="Verdana"/>
              </a:rPr>
              <a:t>1</a:t>
            </a:r>
            <a:r>
              <a:rPr lang="es-ES" sz="1600" dirty="0" smtClean="0">
                <a:solidFill>
                  <a:srgbClr val="7F7F7F"/>
                </a:solidFill>
                <a:latin typeface="Verdana"/>
                <a:ea typeface="Verdana"/>
                <a:cs typeface="Verdana"/>
                <a:sym typeface="Verdana"/>
              </a:rPr>
              <a:t>.4. Polvo de estrellas</a:t>
            </a:r>
            <a:endParaRPr lang="es-ES" sz="1600" b="0" i="0" u="none" strike="noStrike" cap="none" dirty="0">
              <a:solidFill>
                <a:srgbClr val="7F7F7F"/>
              </a:solidFill>
              <a:latin typeface="Verdana"/>
              <a:ea typeface="Verdana"/>
              <a:cs typeface="Verdana"/>
              <a:sym typeface="Verdana"/>
            </a:endParaRPr>
          </a:p>
        </p:txBody>
      </p:sp>
      <p:sp>
        <p:nvSpPr>
          <p:cNvPr id="17" name="Shape 97"/>
          <p:cNvSpPr txBox="1"/>
          <p:nvPr/>
        </p:nvSpPr>
        <p:spPr>
          <a:xfrm>
            <a:off x="832824" y="4445240"/>
            <a:ext cx="5140116" cy="611755"/>
          </a:xfrm>
          <a:prstGeom prst="rect">
            <a:avLst/>
          </a:prstGeom>
          <a:noFill/>
          <a:ln>
            <a:noFill/>
          </a:ln>
        </p:spPr>
        <p:txBody>
          <a:bodyPr lIns="91425" tIns="45700" rIns="91425" bIns="45700" anchor="t" anchorCtr="0">
            <a:noAutofit/>
          </a:bodyPr>
          <a:lstStyle/>
          <a:p>
            <a:pPr marL="0" marR="0" lvl="0" indent="0" algn="l" rtl="0">
              <a:spcBef>
                <a:spcPts val="0"/>
              </a:spcBef>
              <a:buClr>
                <a:srgbClr val="7F7F7F"/>
              </a:buClr>
              <a:buSzPct val="25000"/>
              <a:buFont typeface="Arial"/>
              <a:buNone/>
            </a:pPr>
            <a:r>
              <a:rPr lang="es-ES" sz="1600" dirty="0" smtClean="0">
                <a:solidFill>
                  <a:srgbClr val="7F7F7F"/>
                </a:solidFill>
                <a:latin typeface="Verdana"/>
                <a:ea typeface="Verdana"/>
                <a:cs typeface="Verdana"/>
                <a:sym typeface="Verdana"/>
              </a:rPr>
              <a:t>1.5. El sistema solar</a:t>
            </a:r>
            <a:endParaRPr lang="es-ES" sz="1600" b="0" i="0" u="none" strike="noStrike" cap="none" dirty="0">
              <a:solidFill>
                <a:srgbClr val="7F7F7F"/>
              </a:solidFill>
              <a:latin typeface="Verdana"/>
              <a:ea typeface="Verdana"/>
              <a:cs typeface="Verdana"/>
              <a:sym typeface="Verdana"/>
            </a:endParaRPr>
          </a:p>
        </p:txBody>
      </p:sp>
      <p:sp>
        <p:nvSpPr>
          <p:cNvPr id="18" name="Shape 97"/>
          <p:cNvSpPr txBox="1"/>
          <p:nvPr/>
        </p:nvSpPr>
        <p:spPr>
          <a:xfrm>
            <a:off x="857299" y="4961993"/>
            <a:ext cx="5140116" cy="611755"/>
          </a:xfrm>
          <a:prstGeom prst="rect">
            <a:avLst/>
          </a:prstGeom>
          <a:noFill/>
          <a:ln>
            <a:noFill/>
          </a:ln>
        </p:spPr>
        <p:txBody>
          <a:bodyPr lIns="91425" tIns="45700" rIns="91425" bIns="45700" anchor="t" anchorCtr="0">
            <a:noAutofit/>
          </a:bodyPr>
          <a:lstStyle/>
          <a:p>
            <a:pPr marL="0" marR="0" lvl="0" indent="0" algn="l" rtl="0">
              <a:spcBef>
                <a:spcPts val="0"/>
              </a:spcBef>
              <a:buClr>
                <a:srgbClr val="7F7F7F"/>
              </a:buClr>
              <a:buSzPct val="25000"/>
              <a:buFont typeface="Arial"/>
              <a:buNone/>
            </a:pPr>
            <a:r>
              <a:rPr lang="es-ES" sz="1600" dirty="0" smtClean="0">
                <a:solidFill>
                  <a:srgbClr val="7F7F7F"/>
                </a:solidFill>
                <a:latin typeface="Verdana"/>
                <a:ea typeface="Verdana"/>
                <a:cs typeface="Verdana"/>
                <a:sym typeface="Verdana"/>
              </a:rPr>
              <a:t>1.6. Un planeta para la vida</a:t>
            </a:r>
            <a:endParaRPr lang="es-ES" sz="1600" b="0" i="0" u="none" strike="noStrike" cap="none" dirty="0">
              <a:solidFill>
                <a:srgbClr val="7F7F7F"/>
              </a:solidFill>
              <a:latin typeface="Verdana"/>
              <a:ea typeface="Verdana"/>
              <a:cs typeface="Verdana"/>
              <a:sym typeface="Verdana"/>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44538"/>
          <a:stretch/>
        </p:blipFill>
        <p:spPr bwMode="auto">
          <a:xfrm>
            <a:off x="5568075" y="1595400"/>
            <a:ext cx="3464961" cy="2325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65970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p:nvPr/>
        </p:nvSpPr>
        <p:spPr>
          <a:xfrm>
            <a:off x="5961412" y="656591"/>
            <a:ext cx="3182586" cy="615951"/>
          </a:xfrm>
          <a:prstGeom prst="rect">
            <a:avLst/>
          </a:prstGeom>
          <a:noFill/>
          <a:ln>
            <a:noFill/>
          </a:ln>
        </p:spPr>
        <p:txBody>
          <a:bodyPr lIns="91425" tIns="45700" rIns="91425" bIns="45700" anchor="ctr" anchorCtr="0">
            <a:noAutofit/>
          </a:bodyPr>
          <a:lstStyle/>
          <a:p>
            <a:pPr marL="0" marR="0" lvl="0" indent="0" algn="r" rtl="0">
              <a:spcBef>
                <a:spcPts val="0"/>
              </a:spcBef>
              <a:buClr>
                <a:schemeClr val="lt1"/>
              </a:buClr>
              <a:buSzPct val="25000"/>
              <a:buFont typeface="Verdana"/>
              <a:buNone/>
            </a:pPr>
            <a:r>
              <a:rPr lang="es-ES" dirty="0" smtClean="0">
                <a:solidFill>
                  <a:schemeClr val="lt1"/>
                </a:solidFill>
                <a:latin typeface="Verdana"/>
                <a:ea typeface="Verdana"/>
                <a:cs typeface="Verdana"/>
                <a:sym typeface="Verdana"/>
              </a:rPr>
              <a:t>Unidad 1</a:t>
            </a:r>
          </a:p>
          <a:p>
            <a:pPr marL="0" marR="0" lvl="0" indent="0" algn="r" rtl="0">
              <a:spcBef>
                <a:spcPts val="0"/>
              </a:spcBef>
              <a:buClr>
                <a:schemeClr val="lt1"/>
              </a:buClr>
              <a:buSzPct val="25000"/>
              <a:buFont typeface="Verdana"/>
              <a:buNone/>
            </a:pPr>
            <a:r>
              <a:rPr lang="es-ES" dirty="0" smtClean="0">
                <a:solidFill>
                  <a:schemeClr val="lt1"/>
                </a:solidFill>
                <a:latin typeface="Verdana"/>
                <a:ea typeface="Verdana"/>
                <a:cs typeface="Verdana"/>
                <a:sym typeface="Verdana"/>
              </a:rPr>
              <a:t>La Tierra en el universo</a:t>
            </a:r>
            <a:endParaRPr lang="es-ES" sz="1400" b="0" i="0" u="none" strike="noStrike" cap="none" dirty="0">
              <a:solidFill>
                <a:schemeClr val="lt1"/>
              </a:solidFill>
              <a:latin typeface="Verdana"/>
              <a:ea typeface="Verdana"/>
              <a:cs typeface="Verdana"/>
              <a:sym typeface="Verdana"/>
            </a:endParaRPr>
          </a:p>
        </p:txBody>
      </p:sp>
      <p:pic>
        <p:nvPicPr>
          <p:cNvPr id="96" name="Shape 96" descr="logo.png"/>
          <p:cNvPicPr preferRelativeResize="0"/>
          <p:nvPr/>
        </p:nvPicPr>
        <p:blipFill rotWithShape="1">
          <a:blip r:embed="rId3">
            <a:alphaModFix/>
          </a:blip>
          <a:srcRect/>
          <a:stretch/>
        </p:blipFill>
        <p:spPr>
          <a:xfrm>
            <a:off x="390404" y="283990"/>
            <a:ext cx="720139" cy="761651"/>
          </a:xfrm>
          <a:prstGeom prst="rect">
            <a:avLst/>
          </a:prstGeom>
          <a:noFill/>
          <a:ln>
            <a:noFill/>
          </a:ln>
        </p:spPr>
      </p:pic>
      <p:sp>
        <p:nvSpPr>
          <p:cNvPr id="97" name="Shape 97"/>
          <p:cNvSpPr txBox="1"/>
          <p:nvPr/>
        </p:nvSpPr>
        <p:spPr>
          <a:xfrm>
            <a:off x="1292599" y="1201711"/>
            <a:ext cx="6007957" cy="611755"/>
          </a:xfrm>
          <a:prstGeom prst="rect">
            <a:avLst/>
          </a:prstGeom>
          <a:noFill/>
          <a:ln>
            <a:noFill/>
          </a:ln>
        </p:spPr>
        <p:txBody>
          <a:bodyPr lIns="91425" tIns="45700" rIns="91425" bIns="45700" anchor="t" anchorCtr="0">
            <a:noAutofit/>
          </a:bodyPr>
          <a:lstStyle/>
          <a:p>
            <a:pPr marL="0" marR="0" lvl="0" indent="0" algn="l" rtl="0">
              <a:spcBef>
                <a:spcPts val="0"/>
              </a:spcBef>
              <a:buClr>
                <a:srgbClr val="7F7F7F"/>
              </a:buClr>
              <a:buSzPct val="25000"/>
              <a:buFont typeface="Arial"/>
              <a:buNone/>
            </a:pPr>
            <a:r>
              <a:rPr lang="es-ES" sz="2000" dirty="0">
                <a:solidFill>
                  <a:srgbClr val="7F7F7F"/>
                </a:solidFill>
                <a:latin typeface="Verdana"/>
                <a:ea typeface="Verdana"/>
                <a:cs typeface="Verdana"/>
                <a:sym typeface="Verdana"/>
              </a:rPr>
              <a:t>1</a:t>
            </a:r>
            <a:r>
              <a:rPr lang="es-ES" sz="2000" dirty="0" smtClean="0">
                <a:solidFill>
                  <a:srgbClr val="7F7F7F"/>
                </a:solidFill>
                <a:latin typeface="Verdana"/>
                <a:ea typeface="Verdana"/>
                <a:cs typeface="Verdana"/>
                <a:sym typeface="Verdana"/>
              </a:rPr>
              <a:t>.1. El universo</a:t>
            </a:r>
            <a:endParaRPr lang="es-ES" sz="2000" b="0" i="0" u="none" strike="noStrike" cap="none" dirty="0">
              <a:solidFill>
                <a:srgbClr val="7F7F7F"/>
              </a:solidFill>
              <a:latin typeface="Verdana"/>
              <a:ea typeface="Verdana"/>
              <a:cs typeface="Verdana"/>
              <a:sym typeface="Verdana"/>
            </a:endParaRPr>
          </a:p>
        </p:txBody>
      </p:sp>
      <p:grpSp>
        <p:nvGrpSpPr>
          <p:cNvPr id="100" name="Shape 100"/>
          <p:cNvGrpSpPr/>
          <p:nvPr/>
        </p:nvGrpSpPr>
        <p:grpSpPr>
          <a:xfrm>
            <a:off x="757698" y="1125766"/>
            <a:ext cx="2109036" cy="469634"/>
            <a:chOff x="716372" y="2162908"/>
            <a:chExt cx="2948175" cy="656490"/>
          </a:xfrm>
        </p:grpSpPr>
        <p:sp>
          <p:nvSpPr>
            <p:cNvPr id="101" name="Shape 101"/>
            <p:cNvSpPr/>
            <p:nvPr/>
          </p:nvSpPr>
          <p:spPr>
            <a:xfrm>
              <a:off x="716372" y="2162908"/>
              <a:ext cx="655226" cy="586640"/>
            </a:xfrm>
            <a:prstGeom prst="triangle">
              <a:avLst>
                <a:gd name="adj" fmla="val 100000"/>
              </a:avLst>
            </a:prstGeom>
            <a:solidFill>
              <a:srgbClr val="5959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sp>
          <p:nvSpPr>
            <p:cNvPr id="102" name="Shape 102"/>
            <p:cNvSpPr/>
            <p:nvPr/>
          </p:nvSpPr>
          <p:spPr>
            <a:xfrm>
              <a:off x="805274" y="2232758"/>
              <a:ext cx="655226" cy="586640"/>
            </a:xfrm>
            <a:prstGeom prst="triangle">
              <a:avLst>
                <a:gd name="adj" fmla="val 100000"/>
              </a:avLst>
            </a:prstGeom>
            <a:solidFill>
              <a:srgbClr val="9BBB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cxnSp>
          <p:nvCxnSpPr>
            <p:cNvPr id="103" name="Shape 103"/>
            <p:cNvCxnSpPr/>
            <p:nvPr/>
          </p:nvCxnSpPr>
          <p:spPr>
            <a:xfrm>
              <a:off x="1418166" y="2800783"/>
              <a:ext cx="2246382" cy="0"/>
            </a:xfrm>
            <a:prstGeom prst="straightConnector1">
              <a:avLst/>
            </a:prstGeom>
            <a:noFill/>
            <a:ln w="25400" cap="flat" cmpd="sng">
              <a:solidFill>
                <a:srgbClr val="9BBB59"/>
              </a:solidFill>
              <a:prstDash val="solid"/>
              <a:round/>
              <a:headEnd type="none" w="med" len="med"/>
              <a:tailEnd type="none" w="med" len="med"/>
            </a:ln>
          </p:spPr>
        </p:cxnSp>
      </p:grpSp>
      <p:sp>
        <p:nvSpPr>
          <p:cNvPr id="2" name="1 CuadroTexto"/>
          <p:cNvSpPr txBox="1"/>
          <p:nvPr/>
        </p:nvSpPr>
        <p:spPr>
          <a:xfrm>
            <a:off x="757698" y="1628800"/>
            <a:ext cx="7711144" cy="369332"/>
          </a:xfrm>
          <a:prstGeom prst="rect">
            <a:avLst/>
          </a:prstGeom>
          <a:noFill/>
        </p:spPr>
        <p:txBody>
          <a:bodyPr wrap="square" rtlCol="0">
            <a:spAutoFit/>
          </a:bodyPr>
          <a:lstStyle/>
          <a:p>
            <a:r>
              <a:rPr lang="es-ES" sz="1800"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1.1.1.El conocimiento del universo antes del siglo XX</a:t>
            </a:r>
            <a:endParaRPr lang="es-ES" sz="18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14 Rectángulo"/>
          <p:cNvSpPr/>
          <p:nvPr/>
        </p:nvSpPr>
        <p:spPr>
          <a:xfrm>
            <a:off x="791234" y="2010936"/>
            <a:ext cx="7813214" cy="3693319"/>
          </a:xfrm>
          <a:prstGeom prst="rect">
            <a:avLst/>
          </a:prstGeom>
        </p:spPr>
        <p:txBody>
          <a:bodyPr wrap="square">
            <a:spAutoFit/>
          </a:bodyPr>
          <a:lstStyle/>
          <a:p>
            <a:pPr>
              <a:buSzPct val="25000"/>
            </a:pPr>
            <a:r>
              <a:rPr lang="es-ES" sz="1800" dirty="0" smtClean="0">
                <a:solidFill>
                  <a:schemeClr val="dk1"/>
                </a:solidFill>
                <a:latin typeface="Calibri"/>
                <a:ea typeface="Calibri"/>
                <a:cs typeface="Calibri"/>
              </a:rPr>
              <a:t>Numerosos científicos hicieron grandes aportaciones en el conocimiento del universo antes del s XX; los más significativos fueron:</a:t>
            </a:r>
          </a:p>
          <a:p>
            <a:pPr>
              <a:buSzPct val="25000"/>
            </a:pPr>
            <a:endParaRPr lang="es-ES" sz="1800" dirty="0">
              <a:solidFill>
                <a:schemeClr val="dk1"/>
              </a:solidFill>
              <a:latin typeface="Calibri"/>
              <a:ea typeface="Calibri"/>
              <a:cs typeface="Calibri"/>
            </a:endParaRPr>
          </a:p>
          <a:p>
            <a:pPr>
              <a:buSzPct val="25000"/>
            </a:pPr>
            <a:r>
              <a:rPr lang="es-ES" sz="1800" b="1" dirty="0" smtClean="0">
                <a:solidFill>
                  <a:schemeClr val="dk1"/>
                </a:solidFill>
                <a:latin typeface="Calibri"/>
                <a:ea typeface="Calibri"/>
                <a:cs typeface="Calibri"/>
              </a:rPr>
              <a:t>Copérnico</a:t>
            </a:r>
            <a:r>
              <a:rPr lang="es-ES" sz="1800" dirty="0" smtClean="0">
                <a:solidFill>
                  <a:schemeClr val="dk1"/>
                </a:solidFill>
                <a:latin typeface="Calibri"/>
                <a:ea typeface="Calibri"/>
                <a:cs typeface="Calibri"/>
              </a:rPr>
              <a:t> (s XVI) que defendió un modelo heliocéntrico en el que la Tierra giraba alrededor del Sol y no al revés como afirmó tiempo antes </a:t>
            </a:r>
            <a:r>
              <a:rPr lang="es-ES" sz="1800" b="1" dirty="0" smtClean="0">
                <a:solidFill>
                  <a:schemeClr val="dk1"/>
                </a:solidFill>
                <a:latin typeface="Calibri"/>
                <a:ea typeface="Calibri"/>
                <a:cs typeface="Calibri"/>
              </a:rPr>
              <a:t>Aristóteles</a:t>
            </a:r>
          </a:p>
          <a:p>
            <a:pPr>
              <a:buSzPct val="25000"/>
            </a:pPr>
            <a:endParaRPr lang="es-ES" sz="1800" b="1" dirty="0">
              <a:solidFill>
                <a:schemeClr val="dk1"/>
              </a:solidFill>
              <a:latin typeface="Calibri"/>
              <a:ea typeface="Calibri"/>
              <a:cs typeface="Calibri"/>
            </a:endParaRPr>
          </a:p>
          <a:p>
            <a:pPr>
              <a:buSzPct val="25000"/>
            </a:pPr>
            <a:r>
              <a:rPr lang="es-ES" sz="1800" b="1" dirty="0" smtClean="0">
                <a:solidFill>
                  <a:schemeClr val="dk1"/>
                </a:solidFill>
                <a:latin typeface="Calibri"/>
                <a:ea typeface="Calibri"/>
                <a:cs typeface="Calibri"/>
              </a:rPr>
              <a:t>Galileo </a:t>
            </a:r>
            <a:r>
              <a:rPr lang="es-ES" sz="1800" dirty="0" smtClean="0">
                <a:solidFill>
                  <a:schemeClr val="dk1"/>
                </a:solidFill>
                <a:latin typeface="Calibri"/>
                <a:ea typeface="Calibri"/>
                <a:cs typeface="Calibri"/>
              </a:rPr>
              <a:t>(s XVII) que fue capaz de demostrar el modelo heliocéntrico, además de ser de los primeros en usar telescopios</a:t>
            </a:r>
          </a:p>
          <a:p>
            <a:pPr>
              <a:buSzPct val="25000"/>
            </a:pPr>
            <a:endParaRPr lang="es-ES" sz="1800" dirty="0">
              <a:solidFill>
                <a:schemeClr val="dk1"/>
              </a:solidFill>
              <a:latin typeface="Calibri"/>
              <a:ea typeface="Calibri"/>
              <a:cs typeface="Calibri"/>
            </a:endParaRPr>
          </a:p>
          <a:p>
            <a:pPr>
              <a:buSzPct val="25000"/>
            </a:pPr>
            <a:r>
              <a:rPr lang="es-ES" sz="1800" b="1" dirty="0" smtClean="0">
                <a:solidFill>
                  <a:schemeClr val="dk1"/>
                </a:solidFill>
                <a:latin typeface="Calibri"/>
                <a:ea typeface="Calibri"/>
                <a:cs typeface="Calibri"/>
              </a:rPr>
              <a:t>Kepler</a:t>
            </a:r>
            <a:r>
              <a:rPr lang="es-ES" sz="1800" dirty="0" smtClean="0">
                <a:solidFill>
                  <a:schemeClr val="dk1"/>
                </a:solidFill>
                <a:latin typeface="Calibri"/>
                <a:ea typeface="Calibri"/>
                <a:cs typeface="Calibri"/>
              </a:rPr>
              <a:t> (s XVII) postuló tres leyes sobre el movimiento planetario que aún están vigentes hoy en día</a:t>
            </a:r>
          </a:p>
          <a:p>
            <a:pPr>
              <a:buSzPct val="25000"/>
            </a:pPr>
            <a:endParaRPr lang="es-ES" sz="1800" dirty="0">
              <a:solidFill>
                <a:schemeClr val="dk1"/>
              </a:solidFill>
              <a:latin typeface="Calibri"/>
              <a:ea typeface="Calibri"/>
              <a:cs typeface="Calibri"/>
            </a:endParaRPr>
          </a:p>
          <a:p>
            <a:pPr>
              <a:buSzPct val="25000"/>
            </a:pPr>
            <a:r>
              <a:rPr lang="es-ES" sz="1800" b="1" dirty="0" smtClean="0">
                <a:solidFill>
                  <a:schemeClr val="dk1"/>
                </a:solidFill>
                <a:latin typeface="Calibri"/>
                <a:ea typeface="Calibri"/>
                <a:cs typeface="Calibri"/>
              </a:rPr>
              <a:t>Newton</a:t>
            </a:r>
            <a:r>
              <a:rPr lang="es-ES" sz="1800" dirty="0" smtClean="0">
                <a:solidFill>
                  <a:schemeClr val="dk1"/>
                </a:solidFill>
                <a:latin typeface="Calibri"/>
                <a:ea typeface="Calibri"/>
                <a:cs typeface="Calibri"/>
              </a:rPr>
              <a:t> (s XVII) que dedujo la Ley de la Gravitación Universal</a:t>
            </a:r>
            <a:endParaRPr lang="es-ES" sz="1800" dirty="0">
              <a:solidFill>
                <a:schemeClr val="dk1"/>
              </a:solidFill>
              <a:latin typeface="Calibri"/>
              <a:ea typeface="Calibri"/>
              <a:cs typeface="Calibri"/>
            </a:endParaRPr>
          </a:p>
        </p:txBody>
      </p:sp>
    </p:spTree>
    <p:extLst>
      <p:ext uri="{BB962C8B-B14F-4D97-AF65-F5344CB8AC3E}">
        <p14:creationId xmlns:p14="http://schemas.microsoft.com/office/powerpoint/2010/main" val="7590756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p:nvPr/>
        </p:nvSpPr>
        <p:spPr>
          <a:xfrm>
            <a:off x="5961412" y="656591"/>
            <a:ext cx="3182586" cy="615951"/>
          </a:xfrm>
          <a:prstGeom prst="rect">
            <a:avLst/>
          </a:prstGeom>
          <a:noFill/>
          <a:ln>
            <a:noFill/>
          </a:ln>
        </p:spPr>
        <p:txBody>
          <a:bodyPr lIns="91425" tIns="45700" rIns="91425" bIns="45700" anchor="ctr" anchorCtr="0">
            <a:noAutofit/>
          </a:bodyPr>
          <a:lstStyle/>
          <a:p>
            <a:pPr marL="0" marR="0" lvl="0" indent="0" algn="r" rtl="0">
              <a:spcBef>
                <a:spcPts val="0"/>
              </a:spcBef>
              <a:buClr>
                <a:schemeClr val="lt1"/>
              </a:buClr>
              <a:buSzPct val="25000"/>
              <a:buFont typeface="Verdana"/>
              <a:buNone/>
            </a:pPr>
            <a:r>
              <a:rPr lang="es-ES" dirty="0" smtClean="0">
                <a:solidFill>
                  <a:schemeClr val="lt1"/>
                </a:solidFill>
                <a:latin typeface="Verdana"/>
                <a:ea typeface="Verdana"/>
                <a:cs typeface="Verdana"/>
                <a:sym typeface="Verdana"/>
              </a:rPr>
              <a:t>Unidad 1</a:t>
            </a:r>
          </a:p>
          <a:p>
            <a:pPr marL="0" marR="0" lvl="0" indent="0" algn="r" rtl="0">
              <a:spcBef>
                <a:spcPts val="0"/>
              </a:spcBef>
              <a:buClr>
                <a:schemeClr val="lt1"/>
              </a:buClr>
              <a:buSzPct val="25000"/>
              <a:buFont typeface="Verdana"/>
              <a:buNone/>
            </a:pPr>
            <a:r>
              <a:rPr lang="es-ES" dirty="0" smtClean="0">
                <a:solidFill>
                  <a:schemeClr val="lt1"/>
                </a:solidFill>
                <a:latin typeface="Verdana"/>
                <a:ea typeface="Verdana"/>
                <a:cs typeface="Verdana"/>
                <a:sym typeface="Verdana"/>
              </a:rPr>
              <a:t>La Tierra en el universo</a:t>
            </a:r>
            <a:endParaRPr lang="es-ES" sz="1400" b="0" i="0" u="none" strike="noStrike" cap="none" dirty="0">
              <a:solidFill>
                <a:schemeClr val="lt1"/>
              </a:solidFill>
              <a:latin typeface="Verdana"/>
              <a:ea typeface="Verdana"/>
              <a:cs typeface="Verdana"/>
              <a:sym typeface="Verdana"/>
            </a:endParaRPr>
          </a:p>
        </p:txBody>
      </p:sp>
      <p:pic>
        <p:nvPicPr>
          <p:cNvPr id="96" name="Shape 96" descr="logo.png"/>
          <p:cNvPicPr preferRelativeResize="0"/>
          <p:nvPr/>
        </p:nvPicPr>
        <p:blipFill rotWithShape="1">
          <a:blip r:embed="rId3">
            <a:alphaModFix/>
          </a:blip>
          <a:srcRect/>
          <a:stretch/>
        </p:blipFill>
        <p:spPr>
          <a:xfrm>
            <a:off x="390404" y="283990"/>
            <a:ext cx="720139" cy="761651"/>
          </a:xfrm>
          <a:prstGeom prst="rect">
            <a:avLst/>
          </a:prstGeom>
          <a:noFill/>
          <a:ln>
            <a:noFill/>
          </a:ln>
        </p:spPr>
      </p:pic>
      <p:sp>
        <p:nvSpPr>
          <p:cNvPr id="97" name="Shape 97"/>
          <p:cNvSpPr txBox="1"/>
          <p:nvPr/>
        </p:nvSpPr>
        <p:spPr>
          <a:xfrm>
            <a:off x="1292599" y="1201711"/>
            <a:ext cx="6007957" cy="611755"/>
          </a:xfrm>
          <a:prstGeom prst="rect">
            <a:avLst/>
          </a:prstGeom>
          <a:noFill/>
          <a:ln>
            <a:noFill/>
          </a:ln>
        </p:spPr>
        <p:txBody>
          <a:bodyPr lIns="91425" tIns="45700" rIns="91425" bIns="45700" anchor="t" anchorCtr="0">
            <a:noAutofit/>
          </a:bodyPr>
          <a:lstStyle/>
          <a:p>
            <a:pPr marL="0" marR="0" lvl="0" indent="0" algn="l" rtl="0">
              <a:spcBef>
                <a:spcPts val="0"/>
              </a:spcBef>
              <a:buClr>
                <a:srgbClr val="7F7F7F"/>
              </a:buClr>
              <a:buSzPct val="25000"/>
              <a:buFont typeface="Arial"/>
              <a:buNone/>
            </a:pPr>
            <a:r>
              <a:rPr lang="es-ES" sz="2000" dirty="0">
                <a:solidFill>
                  <a:srgbClr val="7F7F7F"/>
                </a:solidFill>
                <a:latin typeface="Verdana"/>
                <a:ea typeface="Verdana"/>
                <a:cs typeface="Verdana"/>
                <a:sym typeface="Verdana"/>
              </a:rPr>
              <a:t>1</a:t>
            </a:r>
            <a:r>
              <a:rPr lang="es-ES" sz="2000" dirty="0" smtClean="0">
                <a:solidFill>
                  <a:srgbClr val="7F7F7F"/>
                </a:solidFill>
                <a:latin typeface="Verdana"/>
                <a:ea typeface="Verdana"/>
                <a:cs typeface="Verdana"/>
                <a:sym typeface="Verdana"/>
              </a:rPr>
              <a:t>.1. El universo</a:t>
            </a:r>
            <a:endParaRPr lang="es-ES" sz="2000" b="0" i="0" u="none" strike="noStrike" cap="none" dirty="0">
              <a:solidFill>
                <a:srgbClr val="7F7F7F"/>
              </a:solidFill>
              <a:latin typeface="Verdana"/>
              <a:ea typeface="Verdana"/>
              <a:cs typeface="Verdana"/>
              <a:sym typeface="Verdana"/>
            </a:endParaRPr>
          </a:p>
        </p:txBody>
      </p:sp>
      <p:grpSp>
        <p:nvGrpSpPr>
          <p:cNvPr id="100" name="Shape 100"/>
          <p:cNvGrpSpPr/>
          <p:nvPr/>
        </p:nvGrpSpPr>
        <p:grpSpPr>
          <a:xfrm>
            <a:off x="757698" y="1125766"/>
            <a:ext cx="2109036" cy="469634"/>
            <a:chOff x="716372" y="2162908"/>
            <a:chExt cx="2948175" cy="656490"/>
          </a:xfrm>
        </p:grpSpPr>
        <p:sp>
          <p:nvSpPr>
            <p:cNvPr id="101" name="Shape 101"/>
            <p:cNvSpPr/>
            <p:nvPr/>
          </p:nvSpPr>
          <p:spPr>
            <a:xfrm>
              <a:off x="716372" y="2162908"/>
              <a:ext cx="655226" cy="586640"/>
            </a:xfrm>
            <a:prstGeom prst="triangle">
              <a:avLst>
                <a:gd name="adj" fmla="val 100000"/>
              </a:avLst>
            </a:prstGeom>
            <a:solidFill>
              <a:srgbClr val="5959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sp>
          <p:nvSpPr>
            <p:cNvPr id="102" name="Shape 102"/>
            <p:cNvSpPr/>
            <p:nvPr/>
          </p:nvSpPr>
          <p:spPr>
            <a:xfrm>
              <a:off x="805274" y="2232758"/>
              <a:ext cx="655226" cy="586640"/>
            </a:xfrm>
            <a:prstGeom prst="triangle">
              <a:avLst>
                <a:gd name="adj" fmla="val 100000"/>
              </a:avLst>
            </a:prstGeom>
            <a:solidFill>
              <a:srgbClr val="9BBB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cxnSp>
          <p:nvCxnSpPr>
            <p:cNvPr id="103" name="Shape 103"/>
            <p:cNvCxnSpPr/>
            <p:nvPr/>
          </p:nvCxnSpPr>
          <p:spPr>
            <a:xfrm>
              <a:off x="1418166" y="2800783"/>
              <a:ext cx="2246382" cy="0"/>
            </a:xfrm>
            <a:prstGeom prst="straightConnector1">
              <a:avLst/>
            </a:prstGeom>
            <a:noFill/>
            <a:ln w="25400" cap="flat" cmpd="sng">
              <a:solidFill>
                <a:srgbClr val="9BBB59"/>
              </a:solidFill>
              <a:prstDash val="solid"/>
              <a:round/>
              <a:headEnd type="none" w="med" len="med"/>
              <a:tailEnd type="none" w="med" len="med"/>
            </a:ln>
          </p:spPr>
        </p:cxnSp>
      </p:grpSp>
      <p:sp>
        <p:nvSpPr>
          <p:cNvPr id="2" name="1 CuadroTexto"/>
          <p:cNvSpPr txBox="1"/>
          <p:nvPr/>
        </p:nvSpPr>
        <p:spPr>
          <a:xfrm>
            <a:off x="757698" y="1628800"/>
            <a:ext cx="7711144" cy="369332"/>
          </a:xfrm>
          <a:prstGeom prst="rect">
            <a:avLst/>
          </a:prstGeom>
          <a:noFill/>
        </p:spPr>
        <p:txBody>
          <a:bodyPr wrap="square" rtlCol="0">
            <a:spAutoFit/>
          </a:bodyPr>
          <a:lstStyle/>
          <a:p>
            <a:r>
              <a:rPr lang="es-ES" sz="1800"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1.1.2.La realidad unificada </a:t>
            </a:r>
            <a:endParaRPr lang="es-ES" sz="18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14 Rectángulo"/>
          <p:cNvSpPr/>
          <p:nvPr/>
        </p:nvSpPr>
        <p:spPr>
          <a:xfrm>
            <a:off x="791234" y="2010936"/>
            <a:ext cx="7813214" cy="1477328"/>
          </a:xfrm>
          <a:prstGeom prst="rect">
            <a:avLst/>
          </a:prstGeom>
        </p:spPr>
        <p:txBody>
          <a:bodyPr wrap="square">
            <a:spAutoFit/>
          </a:bodyPr>
          <a:lstStyle/>
          <a:p>
            <a:pPr algn="just">
              <a:buSzPct val="25000"/>
            </a:pPr>
            <a:r>
              <a:rPr lang="es-ES" sz="1800" dirty="0" smtClean="0">
                <a:solidFill>
                  <a:schemeClr val="dk1"/>
                </a:solidFill>
                <a:latin typeface="Calibri"/>
                <a:ea typeface="Calibri"/>
                <a:cs typeface="Calibri"/>
              </a:rPr>
              <a:t>Constituye una de los mayores retos científicos de la Física moderna, ya que pretende unificar los conocimientos pertenecientes a la realidad relativista) y a la realidad cuántica para dar respuesta a las singularidades que representan incoherencias cuando se pretenden analizar fenómenos combinando ambas realidades, como en el caso de los agujeros negros</a:t>
            </a:r>
            <a:endParaRPr lang="es-ES" sz="1800" dirty="0">
              <a:solidFill>
                <a:schemeClr val="dk1"/>
              </a:solidFill>
              <a:latin typeface="Calibri"/>
              <a:ea typeface="Calibri"/>
              <a:cs typeface="Calibri"/>
            </a:endParaRPr>
          </a:p>
        </p:txBody>
      </p:sp>
      <p:sp>
        <p:nvSpPr>
          <p:cNvPr id="11" name="Shape 98"/>
          <p:cNvSpPr txBox="1"/>
          <p:nvPr/>
        </p:nvSpPr>
        <p:spPr>
          <a:xfrm>
            <a:off x="791234" y="3789040"/>
            <a:ext cx="7989765" cy="2160240"/>
          </a:xfrm>
          <a:prstGeom prst="rect">
            <a:avLst/>
          </a:prstGeom>
          <a:solidFill>
            <a:schemeClr val="lt1"/>
          </a:solidFill>
          <a:ln w="25400" cap="flat" cmpd="sng">
            <a:solidFill>
              <a:schemeClr val="accent3"/>
            </a:solidFill>
            <a:prstDash val="dot"/>
            <a:round/>
            <a:headEnd type="none" w="med" len="med"/>
            <a:tailEnd type="none" w="med" len="med"/>
          </a:ln>
        </p:spPr>
        <p:txBody>
          <a:bodyPr lIns="91425" tIns="45700" rIns="91425" bIns="45700" anchor="t" anchorCtr="0">
            <a:noAutofit/>
          </a:bodyPr>
          <a:lstStyle/>
          <a:p>
            <a:pPr algn="just"/>
            <a:r>
              <a:rPr lang="es-ES" sz="1800" b="1" dirty="0" smtClean="0">
                <a:latin typeface="Calibri" panose="020F0502020204030204" pitchFamily="34" charset="0"/>
              </a:rPr>
              <a:t>La realidad relativista </a:t>
            </a:r>
            <a:r>
              <a:rPr lang="es-ES" sz="1800" dirty="0" smtClean="0">
                <a:latin typeface="Calibri" panose="020F0502020204030204" pitchFamily="34" charset="0"/>
              </a:rPr>
              <a:t>que surge del ingenio de A. Einstein crea un nuevo concepto del espacio-tiempo a la vez que establece una relación entre energía y masa que recoge la famosa ecuación </a:t>
            </a:r>
          </a:p>
          <a:p>
            <a:pPr algn="just"/>
            <a:endParaRPr lang="es-ES" sz="1800" dirty="0" smtClean="0">
              <a:latin typeface="Calibri" panose="020F0502020204030204" pitchFamily="34" charset="0"/>
            </a:endParaRPr>
          </a:p>
          <a:p>
            <a:pPr algn="just"/>
            <a:endParaRPr lang="es-ES" sz="1800" dirty="0">
              <a:latin typeface="Calibri" panose="020F0502020204030204" pitchFamily="34" charset="0"/>
            </a:endParaRPr>
          </a:p>
          <a:p>
            <a:pPr algn="just"/>
            <a:r>
              <a:rPr lang="es-ES" sz="1800" b="1" dirty="0" smtClean="0">
                <a:latin typeface="Calibri" panose="020F0502020204030204" pitchFamily="34" charset="0"/>
              </a:rPr>
              <a:t>La realidad cuántica </a:t>
            </a:r>
            <a:r>
              <a:rPr lang="es-ES" sz="1800" dirty="0" smtClean="0">
                <a:latin typeface="Calibri" panose="020F0502020204030204" pitchFamily="34" charset="0"/>
              </a:rPr>
              <a:t>aplicable en el mundo subatómico nos habla de probabilidades con relación a la posición que ocupa una partícula en el espacio llegando a contradecir el propio sentido común</a:t>
            </a:r>
          </a:p>
          <a:p>
            <a:pPr algn="just"/>
            <a:endParaRPr lang="es-ES" sz="1800" b="1" dirty="0">
              <a:latin typeface="Calibri" panose="020F050202020403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7684" y="4365104"/>
            <a:ext cx="817370" cy="30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33217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p:nvPr/>
        </p:nvSpPr>
        <p:spPr>
          <a:xfrm>
            <a:off x="5961412" y="656591"/>
            <a:ext cx="3182586" cy="615951"/>
          </a:xfrm>
          <a:prstGeom prst="rect">
            <a:avLst/>
          </a:prstGeom>
          <a:noFill/>
          <a:ln>
            <a:noFill/>
          </a:ln>
        </p:spPr>
        <p:txBody>
          <a:bodyPr lIns="91425" tIns="45700" rIns="91425" bIns="45700" anchor="ctr" anchorCtr="0">
            <a:noAutofit/>
          </a:bodyPr>
          <a:lstStyle/>
          <a:p>
            <a:pPr marL="0" marR="0" lvl="0" indent="0" algn="r" rtl="0">
              <a:spcBef>
                <a:spcPts val="0"/>
              </a:spcBef>
              <a:buClr>
                <a:schemeClr val="lt1"/>
              </a:buClr>
              <a:buSzPct val="25000"/>
              <a:buFont typeface="Verdana"/>
              <a:buNone/>
            </a:pPr>
            <a:r>
              <a:rPr lang="es-ES" dirty="0" smtClean="0">
                <a:solidFill>
                  <a:schemeClr val="lt1"/>
                </a:solidFill>
                <a:latin typeface="Verdana"/>
                <a:ea typeface="Verdana"/>
                <a:cs typeface="Verdana"/>
                <a:sym typeface="Verdana"/>
              </a:rPr>
              <a:t>Unidad 1</a:t>
            </a:r>
          </a:p>
          <a:p>
            <a:pPr marL="0" marR="0" lvl="0" indent="0" algn="r" rtl="0">
              <a:spcBef>
                <a:spcPts val="0"/>
              </a:spcBef>
              <a:buClr>
                <a:schemeClr val="lt1"/>
              </a:buClr>
              <a:buSzPct val="25000"/>
              <a:buFont typeface="Verdana"/>
              <a:buNone/>
            </a:pPr>
            <a:r>
              <a:rPr lang="es-ES" dirty="0" smtClean="0">
                <a:solidFill>
                  <a:schemeClr val="lt1"/>
                </a:solidFill>
                <a:latin typeface="Verdana"/>
                <a:ea typeface="Verdana"/>
                <a:cs typeface="Verdana"/>
                <a:sym typeface="Verdana"/>
              </a:rPr>
              <a:t>La Tierra en el universo</a:t>
            </a:r>
            <a:endParaRPr lang="es-ES" sz="1400" b="0" i="0" u="none" strike="noStrike" cap="none" dirty="0">
              <a:solidFill>
                <a:schemeClr val="lt1"/>
              </a:solidFill>
              <a:latin typeface="Verdana"/>
              <a:ea typeface="Verdana"/>
              <a:cs typeface="Verdana"/>
              <a:sym typeface="Verdana"/>
            </a:endParaRPr>
          </a:p>
        </p:txBody>
      </p:sp>
      <p:pic>
        <p:nvPicPr>
          <p:cNvPr id="96" name="Shape 96" descr="logo.png"/>
          <p:cNvPicPr preferRelativeResize="0"/>
          <p:nvPr/>
        </p:nvPicPr>
        <p:blipFill rotWithShape="1">
          <a:blip r:embed="rId3">
            <a:alphaModFix/>
          </a:blip>
          <a:srcRect/>
          <a:stretch/>
        </p:blipFill>
        <p:spPr>
          <a:xfrm>
            <a:off x="390404" y="283990"/>
            <a:ext cx="720139" cy="761651"/>
          </a:xfrm>
          <a:prstGeom prst="rect">
            <a:avLst/>
          </a:prstGeom>
          <a:noFill/>
          <a:ln>
            <a:noFill/>
          </a:ln>
        </p:spPr>
      </p:pic>
      <p:sp>
        <p:nvSpPr>
          <p:cNvPr id="97" name="Shape 97"/>
          <p:cNvSpPr txBox="1"/>
          <p:nvPr/>
        </p:nvSpPr>
        <p:spPr>
          <a:xfrm>
            <a:off x="1292599" y="1201711"/>
            <a:ext cx="6007957" cy="611755"/>
          </a:xfrm>
          <a:prstGeom prst="rect">
            <a:avLst/>
          </a:prstGeom>
          <a:noFill/>
          <a:ln>
            <a:noFill/>
          </a:ln>
        </p:spPr>
        <p:txBody>
          <a:bodyPr lIns="91425" tIns="45700" rIns="91425" bIns="45700" anchor="t" anchorCtr="0">
            <a:noAutofit/>
          </a:bodyPr>
          <a:lstStyle/>
          <a:p>
            <a:pPr marL="0" marR="0" lvl="0" indent="0" algn="l" rtl="0">
              <a:spcBef>
                <a:spcPts val="0"/>
              </a:spcBef>
              <a:buClr>
                <a:srgbClr val="7F7F7F"/>
              </a:buClr>
              <a:buSzPct val="25000"/>
              <a:buFont typeface="Arial"/>
              <a:buNone/>
            </a:pPr>
            <a:r>
              <a:rPr lang="es-ES" sz="2000" dirty="0">
                <a:solidFill>
                  <a:srgbClr val="7F7F7F"/>
                </a:solidFill>
                <a:latin typeface="Verdana"/>
                <a:ea typeface="Verdana"/>
                <a:cs typeface="Verdana"/>
                <a:sym typeface="Verdana"/>
              </a:rPr>
              <a:t>1</a:t>
            </a:r>
            <a:r>
              <a:rPr lang="es-ES" sz="2000" dirty="0" smtClean="0">
                <a:solidFill>
                  <a:srgbClr val="7F7F7F"/>
                </a:solidFill>
                <a:latin typeface="Verdana"/>
                <a:ea typeface="Verdana"/>
                <a:cs typeface="Verdana"/>
                <a:sym typeface="Verdana"/>
              </a:rPr>
              <a:t>.1. El universo</a:t>
            </a:r>
            <a:endParaRPr lang="es-ES" sz="2000" b="0" i="0" u="none" strike="noStrike" cap="none" dirty="0">
              <a:solidFill>
                <a:srgbClr val="7F7F7F"/>
              </a:solidFill>
              <a:latin typeface="Verdana"/>
              <a:ea typeface="Verdana"/>
              <a:cs typeface="Verdana"/>
              <a:sym typeface="Verdana"/>
            </a:endParaRPr>
          </a:p>
        </p:txBody>
      </p:sp>
      <p:grpSp>
        <p:nvGrpSpPr>
          <p:cNvPr id="100" name="Shape 100"/>
          <p:cNvGrpSpPr/>
          <p:nvPr/>
        </p:nvGrpSpPr>
        <p:grpSpPr>
          <a:xfrm>
            <a:off x="757698" y="1125766"/>
            <a:ext cx="2109036" cy="469634"/>
            <a:chOff x="716372" y="2162908"/>
            <a:chExt cx="2948175" cy="656490"/>
          </a:xfrm>
        </p:grpSpPr>
        <p:sp>
          <p:nvSpPr>
            <p:cNvPr id="101" name="Shape 101"/>
            <p:cNvSpPr/>
            <p:nvPr/>
          </p:nvSpPr>
          <p:spPr>
            <a:xfrm>
              <a:off x="716372" y="2162908"/>
              <a:ext cx="655226" cy="586640"/>
            </a:xfrm>
            <a:prstGeom prst="triangle">
              <a:avLst>
                <a:gd name="adj" fmla="val 100000"/>
              </a:avLst>
            </a:prstGeom>
            <a:solidFill>
              <a:srgbClr val="5959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sp>
          <p:nvSpPr>
            <p:cNvPr id="102" name="Shape 102"/>
            <p:cNvSpPr/>
            <p:nvPr/>
          </p:nvSpPr>
          <p:spPr>
            <a:xfrm>
              <a:off x="805274" y="2232758"/>
              <a:ext cx="655226" cy="586640"/>
            </a:xfrm>
            <a:prstGeom prst="triangle">
              <a:avLst>
                <a:gd name="adj" fmla="val 100000"/>
              </a:avLst>
            </a:prstGeom>
            <a:solidFill>
              <a:srgbClr val="9BBB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cxnSp>
          <p:nvCxnSpPr>
            <p:cNvPr id="103" name="Shape 103"/>
            <p:cNvCxnSpPr/>
            <p:nvPr/>
          </p:nvCxnSpPr>
          <p:spPr>
            <a:xfrm>
              <a:off x="1418166" y="2800783"/>
              <a:ext cx="2246382" cy="0"/>
            </a:xfrm>
            <a:prstGeom prst="straightConnector1">
              <a:avLst/>
            </a:prstGeom>
            <a:noFill/>
            <a:ln w="25400" cap="flat" cmpd="sng">
              <a:solidFill>
                <a:srgbClr val="9BBB59"/>
              </a:solidFill>
              <a:prstDash val="solid"/>
              <a:round/>
              <a:headEnd type="none" w="med" len="med"/>
              <a:tailEnd type="none" w="med" len="med"/>
            </a:ln>
          </p:spPr>
        </p:cxnSp>
      </p:grpSp>
      <p:sp>
        <p:nvSpPr>
          <p:cNvPr id="2" name="1 CuadroTexto"/>
          <p:cNvSpPr txBox="1"/>
          <p:nvPr/>
        </p:nvSpPr>
        <p:spPr>
          <a:xfrm>
            <a:off x="757698" y="1628800"/>
            <a:ext cx="7711144" cy="369332"/>
          </a:xfrm>
          <a:prstGeom prst="rect">
            <a:avLst/>
          </a:prstGeom>
          <a:noFill/>
        </p:spPr>
        <p:txBody>
          <a:bodyPr wrap="square" rtlCol="0">
            <a:spAutoFit/>
          </a:bodyPr>
          <a:lstStyle/>
          <a:p>
            <a:r>
              <a:rPr lang="es-ES" sz="1800"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1.1.3.La cosmología moderna </a:t>
            </a:r>
            <a:endParaRPr lang="es-ES" sz="18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14 Rectángulo"/>
          <p:cNvSpPr/>
          <p:nvPr/>
        </p:nvSpPr>
        <p:spPr>
          <a:xfrm>
            <a:off x="791234" y="2010936"/>
            <a:ext cx="7813214" cy="1200329"/>
          </a:xfrm>
          <a:prstGeom prst="rect">
            <a:avLst/>
          </a:prstGeom>
        </p:spPr>
        <p:txBody>
          <a:bodyPr wrap="square">
            <a:spAutoFit/>
          </a:bodyPr>
          <a:lstStyle/>
          <a:p>
            <a:pPr algn="just">
              <a:buSzPct val="25000"/>
            </a:pPr>
            <a:r>
              <a:rPr lang="es-ES" sz="1800" dirty="0" smtClean="0">
                <a:solidFill>
                  <a:schemeClr val="dk1"/>
                </a:solidFill>
                <a:latin typeface="Calibri"/>
                <a:ea typeface="Calibri"/>
                <a:cs typeface="Calibri"/>
              </a:rPr>
              <a:t>A partir de las ecuaciones de la realidad relativista formuladas por Einstein, los científicos concluyeron que el universo es capaz de expandirse o contraerse en el tiempo; a partir de esta idea surge una teoría conocida como el </a:t>
            </a:r>
            <a:r>
              <a:rPr lang="es-ES" sz="1800" i="1" dirty="0" err="1" smtClean="0">
                <a:solidFill>
                  <a:schemeClr val="dk1"/>
                </a:solidFill>
                <a:latin typeface="Calibri"/>
                <a:ea typeface="Calibri"/>
                <a:cs typeface="Calibri"/>
              </a:rPr>
              <a:t>big</a:t>
            </a:r>
            <a:r>
              <a:rPr lang="es-ES" sz="1800" i="1" dirty="0" smtClean="0">
                <a:solidFill>
                  <a:schemeClr val="dk1"/>
                </a:solidFill>
                <a:latin typeface="Calibri"/>
                <a:ea typeface="Calibri"/>
                <a:cs typeface="Calibri"/>
              </a:rPr>
              <a:t> </a:t>
            </a:r>
            <a:r>
              <a:rPr lang="es-ES" sz="1800" i="1" dirty="0" err="1" smtClean="0">
                <a:solidFill>
                  <a:schemeClr val="dk1"/>
                </a:solidFill>
                <a:latin typeface="Calibri"/>
                <a:ea typeface="Calibri"/>
                <a:cs typeface="Calibri"/>
              </a:rPr>
              <a:t>bang</a:t>
            </a:r>
            <a:r>
              <a:rPr lang="es-ES" sz="1800" i="1" dirty="0" smtClean="0">
                <a:solidFill>
                  <a:schemeClr val="dk1"/>
                </a:solidFill>
                <a:latin typeface="Calibri"/>
                <a:ea typeface="Calibri"/>
                <a:cs typeface="Calibri"/>
              </a:rPr>
              <a:t> </a:t>
            </a:r>
            <a:r>
              <a:rPr lang="es-ES" sz="1800" dirty="0" smtClean="0">
                <a:solidFill>
                  <a:schemeClr val="dk1"/>
                </a:solidFill>
                <a:latin typeface="Calibri"/>
                <a:ea typeface="Calibri"/>
                <a:cs typeface="Calibri"/>
              </a:rPr>
              <a:t>que pretende explicar el origen del universo y su evolución futura</a:t>
            </a:r>
            <a:endParaRPr lang="es-ES" sz="1800" dirty="0">
              <a:solidFill>
                <a:schemeClr val="dk1"/>
              </a:solidFill>
              <a:latin typeface="Calibri"/>
              <a:ea typeface="Calibri"/>
              <a:cs typeface="Calibri"/>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0594" y="3531975"/>
            <a:ext cx="4636593" cy="2221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1681298" y="5876258"/>
            <a:ext cx="5230558" cy="523220"/>
          </a:xfrm>
          <a:prstGeom prst="rect">
            <a:avLst/>
          </a:prstGeom>
        </p:spPr>
        <p:txBody>
          <a:bodyPr wrap="square">
            <a:spAutoFit/>
          </a:bodyPr>
          <a:lstStyle/>
          <a:p>
            <a:pPr algn="ctr"/>
            <a:r>
              <a:rPr lang="es-ES" dirty="0"/>
              <a:t>Expansión del universo</a:t>
            </a:r>
          </a:p>
          <a:p>
            <a:pPr algn="ctr"/>
            <a:r>
              <a:rPr lang="es-ES" dirty="0"/>
              <a:t>13 700 millones de años desde el </a:t>
            </a:r>
            <a:r>
              <a:rPr lang="es-ES" i="1" dirty="0" err="1"/>
              <a:t>big</a:t>
            </a:r>
            <a:r>
              <a:rPr lang="es-ES" i="1" dirty="0"/>
              <a:t> </a:t>
            </a:r>
            <a:r>
              <a:rPr lang="es-ES" i="1" dirty="0" err="1"/>
              <a:t>bang</a:t>
            </a:r>
            <a:endParaRPr lang="es-ES" dirty="0"/>
          </a:p>
        </p:txBody>
      </p:sp>
    </p:spTree>
    <p:extLst>
      <p:ext uri="{BB962C8B-B14F-4D97-AF65-F5344CB8AC3E}">
        <p14:creationId xmlns:p14="http://schemas.microsoft.com/office/powerpoint/2010/main" val="40205054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p:nvPr/>
        </p:nvSpPr>
        <p:spPr>
          <a:xfrm>
            <a:off x="5961412" y="656591"/>
            <a:ext cx="3182586" cy="615951"/>
          </a:xfrm>
          <a:prstGeom prst="rect">
            <a:avLst/>
          </a:prstGeom>
          <a:noFill/>
          <a:ln>
            <a:noFill/>
          </a:ln>
        </p:spPr>
        <p:txBody>
          <a:bodyPr lIns="91425" tIns="45700" rIns="91425" bIns="45700" anchor="ctr" anchorCtr="0">
            <a:noAutofit/>
          </a:bodyPr>
          <a:lstStyle/>
          <a:p>
            <a:pPr marL="0" marR="0" lvl="0" indent="0" algn="r" rtl="0">
              <a:spcBef>
                <a:spcPts val="0"/>
              </a:spcBef>
              <a:buClr>
                <a:schemeClr val="lt1"/>
              </a:buClr>
              <a:buSzPct val="25000"/>
              <a:buFont typeface="Verdana"/>
              <a:buNone/>
            </a:pPr>
            <a:r>
              <a:rPr lang="es-ES" dirty="0" smtClean="0">
                <a:solidFill>
                  <a:schemeClr val="lt1"/>
                </a:solidFill>
                <a:latin typeface="Verdana"/>
                <a:ea typeface="Verdana"/>
                <a:cs typeface="Verdana"/>
                <a:sym typeface="Verdana"/>
              </a:rPr>
              <a:t>Unidad 1</a:t>
            </a:r>
          </a:p>
          <a:p>
            <a:pPr marL="0" marR="0" lvl="0" indent="0" algn="r" rtl="0">
              <a:spcBef>
                <a:spcPts val="0"/>
              </a:spcBef>
              <a:buClr>
                <a:schemeClr val="lt1"/>
              </a:buClr>
              <a:buSzPct val="25000"/>
              <a:buFont typeface="Verdana"/>
              <a:buNone/>
            </a:pPr>
            <a:r>
              <a:rPr lang="es-ES" dirty="0" smtClean="0">
                <a:solidFill>
                  <a:schemeClr val="lt1"/>
                </a:solidFill>
                <a:latin typeface="Verdana"/>
                <a:ea typeface="Verdana"/>
                <a:cs typeface="Verdana"/>
                <a:sym typeface="Verdana"/>
              </a:rPr>
              <a:t>La Tierra en el universo</a:t>
            </a:r>
            <a:endParaRPr lang="es-ES" sz="1400" b="0" i="0" u="none" strike="noStrike" cap="none" dirty="0">
              <a:solidFill>
                <a:schemeClr val="lt1"/>
              </a:solidFill>
              <a:latin typeface="Verdana"/>
              <a:ea typeface="Verdana"/>
              <a:cs typeface="Verdana"/>
              <a:sym typeface="Verdana"/>
            </a:endParaRPr>
          </a:p>
        </p:txBody>
      </p:sp>
      <p:pic>
        <p:nvPicPr>
          <p:cNvPr id="96" name="Shape 96" descr="logo.png"/>
          <p:cNvPicPr preferRelativeResize="0"/>
          <p:nvPr/>
        </p:nvPicPr>
        <p:blipFill rotWithShape="1">
          <a:blip r:embed="rId3">
            <a:alphaModFix/>
          </a:blip>
          <a:srcRect/>
          <a:stretch/>
        </p:blipFill>
        <p:spPr>
          <a:xfrm>
            <a:off x="390404" y="283990"/>
            <a:ext cx="720139" cy="761651"/>
          </a:xfrm>
          <a:prstGeom prst="rect">
            <a:avLst/>
          </a:prstGeom>
          <a:noFill/>
          <a:ln>
            <a:noFill/>
          </a:ln>
        </p:spPr>
      </p:pic>
      <p:sp>
        <p:nvSpPr>
          <p:cNvPr id="97" name="Shape 97"/>
          <p:cNvSpPr txBox="1"/>
          <p:nvPr/>
        </p:nvSpPr>
        <p:spPr>
          <a:xfrm>
            <a:off x="1292599" y="1201711"/>
            <a:ext cx="6007957" cy="611755"/>
          </a:xfrm>
          <a:prstGeom prst="rect">
            <a:avLst/>
          </a:prstGeom>
          <a:noFill/>
          <a:ln>
            <a:noFill/>
          </a:ln>
        </p:spPr>
        <p:txBody>
          <a:bodyPr lIns="91425" tIns="45700" rIns="91425" bIns="45700" anchor="t" anchorCtr="0">
            <a:noAutofit/>
          </a:bodyPr>
          <a:lstStyle/>
          <a:p>
            <a:pPr marL="0" marR="0" lvl="0" indent="0" algn="l" rtl="0">
              <a:spcBef>
                <a:spcPts val="0"/>
              </a:spcBef>
              <a:buClr>
                <a:srgbClr val="7F7F7F"/>
              </a:buClr>
              <a:buSzPct val="25000"/>
              <a:buFont typeface="Arial"/>
              <a:buNone/>
            </a:pPr>
            <a:r>
              <a:rPr lang="es-ES" sz="2000" dirty="0" smtClean="0">
                <a:solidFill>
                  <a:srgbClr val="7F7F7F"/>
                </a:solidFill>
                <a:latin typeface="Verdana"/>
                <a:ea typeface="Verdana"/>
                <a:cs typeface="Verdana"/>
                <a:sym typeface="Verdana"/>
              </a:rPr>
              <a:t>1.2. La evolución del </a:t>
            </a:r>
            <a:r>
              <a:rPr lang="es-ES" sz="2000" dirty="0" smtClean="0">
                <a:solidFill>
                  <a:srgbClr val="7F7F7F"/>
                </a:solidFill>
                <a:latin typeface="Verdana"/>
                <a:ea typeface="Verdana"/>
                <a:cs typeface="Verdana"/>
                <a:sym typeface="Verdana"/>
              </a:rPr>
              <a:t>universo</a:t>
            </a:r>
            <a:endParaRPr lang="es-ES" sz="2000" b="0" i="0" u="none" strike="noStrike" cap="none" dirty="0">
              <a:solidFill>
                <a:srgbClr val="7F7F7F"/>
              </a:solidFill>
              <a:latin typeface="Verdana"/>
              <a:ea typeface="Verdana"/>
              <a:cs typeface="Verdana"/>
              <a:sym typeface="Verdana"/>
            </a:endParaRPr>
          </a:p>
        </p:txBody>
      </p:sp>
      <p:grpSp>
        <p:nvGrpSpPr>
          <p:cNvPr id="100" name="Shape 100"/>
          <p:cNvGrpSpPr/>
          <p:nvPr/>
        </p:nvGrpSpPr>
        <p:grpSpPr>
          <a:xfrm>
            <a:off x="757698" y="1125766"/>
            <a:ext cx="2109036" cy="469634"/>
            <a:chOff x="716372" y="2162908"/>
            <a:chExt cx="2948175" cy="656490"/>
          </a:xfrm>
        </p:grpSpPr>
        <p:sp>
          <p:nvSpPr>
            <p:cNvPr id="101" name="Shape 101"/>
            <p:cNvSpPr/>
            <p:nvPr/>
          </p:nvSpPr>
          <p:spPr>
            <a:xfrm>
              <a:off x="716372" y="2162908"/>
              <a:ext cx="655226" cy="586640"/>
            </a:xfrm>
            <a:prstGeom prst="triangle">
              <a:avLst>
                <a:gd name="adj" fmla="val 100000"/>
              </a:avLst>
            </a:prstGeom>
            <a:solidFill>
              <a:srgbClr val="5959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sp>
          <p:nvSpPr>
            <p:cNvPr id="102" name="Shape 102"/>
            <p:cNvSpPr/>
            <p:nvPr/>
          </p:nvSpPr>
          <p:spPr>
            <a:xfrm>
              <a:off x="805274" y="2232758"/>
              <a:ext cx="655226" cy="586640"/>
            </a:xfrm>
            <a:prstGeom prst="triangle">
              <a:avLst>
                <a:gd name="adj" fmla="val 100000"/>
              </a:avLst>
            </a:prstGeom>
            <a:solidFill>
              <a:srgbClr val="9BBB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cxnSp>
          <p:nvCxnSpPr>
            <p:cNvPr id="103" name="Shape 103"/>
            <p:cNvCxnSpPr/>
            <p:nvPr/>
          </p:nvCxnSpPr>
          <p:spPr>
            <a:xfrm>
              <a:off x="1418166" y="2800783"/>
              <a:ext cx="2246382" cy="0"/>
            </a:xfrm>
            <a:prstGeom prst="straightConnector1">
              <a:avLst/>
            </a:prstGeom>
            <a:noFill/>
            <a:ln w="25400" cap="flat" cmpd="sng">
              <a:solidFill>
                <a:srgbClr val="9BBB59"/>
              </a:solidFill>
              <a:prstDash val="solid"/>
              <a:round/>
              <a:headEnd type="none" w="med" len="med"/>
              <a:tailEnd type="none" w="med" len="med"/>
            </a:ln>
          </p:spPr>
        </p:cxnSp>
      </p:grpSp>
      <p:sp>
        <p:nvSpPr>
          <p:cNvPr id="2" name="1 CuadroTexto"/>
          <p:cNvSpPr txBox="1"/>
          <p:nvPr/>
        </p:nvSpPr>
        <p:spPr>
          <a:xfrm>
            <a:off x="757698" y="1628800"/>
            <a:ext cx="7711144" cy="369332"/>
          </a:xfrm>
          <a:prstGeom prst="rect">
            <a:avLst/>
          </a:prstGeom>
          <a:noFill/>
        </p:spPr>
        <p:txBody>
          <a:bodyPr wrap="square" rtlCol="0">
            <a:spAutoFit/>
          </a:bodyPr>
          <a:lstStyle/>
          <a:p>
            <a:r>
              <a:rPr lang="es-ES" sz="1800"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1.2.1.El universo primitivo </a:t>
            </a:r>
            <a:endParaRPr lang="es-ES" sz="18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14 Rectángulo"/>
          <p:cNvSpPr/>
          <p:nvPr/>
        </p:nvSpPr>
        <p:spPr>
          <a:xfrm>
            <a:off x="791234" y="2010936"/>
            <a:ext cx="7813214" cy="646331"/>
          </a:xfrm>
          <a:prstGeom prst="rect">
            <a:avLst/>
          </a:prstGeom>
        </p:spPr>
        <p:txBody>
          <a:bodyPr wrap="square">
            <a:spAutoFit/>
          </a:bodyPr>
          <a:lstStyle/>
          <a:p>
            <a:pPr algn="just">
              <a:buSzPct val="25000"/>
            </a:pPr>
            <a:r>
              <a:rPr lang="es-ES" sz="1800" dirty="0" smtClean="0">
                <a:solidFill>
                  <a:schemeClr val="dk1"/>
                </a:solidFill>
                <a:latin typeface="Calibri"/>
                <a:ea typeface="Calibri"/>
                <a:cs typeface="Calibri"/>
              </a:rPr>
              <a:t>En la evolución del universo primitivo pueden distinguirse tres etapas importantes</a:t>
            </a:r>
            <a:endParaRPr lang="es-ES" sz="1800" dirty="0">
              <a:solidFill>
                <a:schemeClr val="dk1"/>
              </a:solidFill>
              <a:latin typeface="Calibri"/>
              <a:ea typeface="Calibri"/>
              <a:cs typeface="Calibri"/>
            </a:endParaRPr>
          </a:p>
        </p:txBody>
      </p:sp>
      <p:sp>
        <p:nvSpPr>
          <p:cNvPr id="13" name="12 CuadroTexto"/>
          <p:cNvSpPr txBox="1"/>
          <p:nvPr/>
        </p:nvSpPr>
        <p:spPr>
          <a:xfrm>
            <a:off x="994137" y="3089477"/>
            <a:ext cx="1518456" cy="307777"/>
          </a:xfrm>
          <a:prstGeom prst="rect">
            <a:avLst/>
          </a:prstGeom>
          <a:noFill/>
          <a:ln>
            <a:solidFill>
              <a:schemeClr val="bg2"/>
            </a:solidFill>
          </a:ln>
        </p:spPr>
        <p:txBody>
          <a:bodyPr wrap="square" rtlCol="0">
            <a:spAutoFit/>
          </a:bodyPr>
          <a:lstStyle/>
          <a:p>
            <a:pPr algn="ctr"/>
            <a:r>
              <a:rPr lang="es-ES" b="1" dirty="0" smtClean="0">
                <a:solidFill>
                  <a:schemeClr val="bg2"/>
                </a:solidFill>
              </a:rPr>
              <a:t>INFLACIÓN</a:t>
            </a:r>
            <a:endParaRPr lang="es-ES" dirty="0" smtClean="0">
              <a:solidFill>
                <a:schemeClr val="bg2"/>
              </a:solidFill>
            </a:endParaRPr>
          </a:p>
        </p:txBody>
      </p:sp>
      <p:sp>
        <p:nvSpPr>
          <p:cNvPr id="14" name="13 CuadroTexto"/>
          <p:cNvSpPr txBox="1"/>
          <p:nvPr/>
        </p:nvSpPr>
        <p:spPr>
          <a:xfrm>
            <a:off x="3515567" y="3089477"/>
            <a:ext cx="1920529" cy="307777"/>
          </a:xfrm>
          <a:prstGeom prst="rect">
            <a:avLst/>
          </a:prstGeom>
          <a:noFill/>
          <a:ln>
            <a:solidFill>
              <a:schemeClr val="bg2"/>
            </a:solidFill>
          </a:ln>
        </p:spPr>
        <p:txBody>
          <a:bodyPr wrap="square" rtlCol="0">
            <a:spAutoFit/>
          </a:bodyPr>
          <a:lstStyle/>
          <a:p>
            <a:pPr algn="ctr"/>
            <a:r>
              <a:rPr lang="es-ES" b="1" dirty="0" smtClean="0">
                <a:solidFill>
                  <a:schemeClr val="bg2"/>
                </a:solidFill>
              </a:rPr>
              <a:t>NUCLEOSÍNTESIS</a:t>
            </a:r>
            <a:endParaRPr lang="es-ES" dirty="0" smtClean="0">
              <a:solidFill>
                <a:schemeClr val="bg2"/>
              </a:solidFill>
            </a:endParaRPr>
          </a:p>
        </p:txBody>
      </p:sp>
      <p:sp>
        <p:nvSpPr>
          <p:cNvPr id="16" name="15 CuadroTexto"/>
          <p:cNvSpPr txBox="1"/>
          <p:nvPr/>
        </p:nvSpPr>
        <p:spPr>
          <a:xfrm>
            <a:off x="6228184" y="3089477"/>
            <a:ext cx="1920529" cy="307777"/>
          </a:xfrm>
          <a:prstGeom prst="rect">
            <a:avLst/>
          </a:prstGeom>
          <a:noFill/>
          <a:ln>
            <a:solidFill>
              <a:schemeClr val="bg2"/>
            </a:solidFill>
          </a:ln>
        </p:spPr>
        <p:txBody>
          <a:bodyPr wrap="square" rtlCol="0">
            <a:spAutoFit/>
          </a:bodyPr>
          <a:lstStyle/>
          <a:p>
            <a:pPr algn="ctr"/>
            <a:r>
              <a:rPr lang="es-ES" b="1" dirty="0" smtClean="0">
                <a:solidFill>
                  <a:schemeClr val="bg2"/>
                </a:solidFill>
              </a:rPr>
              <a:t>RECOMBINACIÓN</a:t>
            </a:r>
            <a:endParaRPr lang="es-ES" dirty="0" smtClean="0">
              <a:solidFill>
                <a:schemeClr val="bg2"/>
              </a:solidFill>
            </a:endParaRPr>
          </a:p>
        </p:txBody>
      </p:sp>
      <p:sp>
        <p:nvSpPr>
          <p:cNvPr id="4" name="3 CuadroTexto"/>
          <p:cNvSpPr txBox="1"/>
          <p:nvPr/>
        </p:nvSpPr>
        <p:spPr>
          <a:xfrm>
            <a:off x="992062" y="3645024"/>
            <a:ext cx="1520531" cy="1384995"/>
          </a:xfrm>
          <a:prstGeom prst="rect">
            <a:avLst/>
          </a:prstGeom>
          <a:noFill/>
        </p:spPr>
        <p:txBody>
          <a:bodyPr wrap="square" rtlCol="0">
            <a:spAutoFit/>
          </a:bodyPr>
          <a:lstStyle/>
          <a:p>
            <a:pPr algn="ctr"/>
            <a:r>
              <a:rPr lang="es-ES" dirty="0" smtClean="0"/>
              <a:t>Big </a:t>
            </a:r>
            <a:r>
              <a:rPr lang="es-ES" dirty="0" err="1" smtClean="0"/>
              <a:t>bang</a:t>
            </a:r>
            <a:r>
              <a:rPr lang="es-ES" dirty="0" smtClean="0"/>
              <a:t>: Origen caracterizado por una expansión generalizada y muy rápida</a:t>
            </a:r>
            <a:endParaRPr lang="es-ES" dirty="0"/>
          </a:p>
        </p:txBody>
      </p:sp>
      <p:sp>
        <p:nvSpPr>
          <p:cNvPr id="17" name="16 CuadroTexto"/>
          <p:cNvSpPr txBox="1"/>
          <p:nvPr/>
        </p:nvSpPr>
        <p:spPr>
          <a:xfrm>
            <a:off x="3515567" y="3795734"/>
            <a:ext cx="1920529" cy="738664"/>
          </a:xfrm>
          <a:prstGeom prst="rect">
            <a:avLst/>
          </a:prstGeom>
          <a:noFill/>
        </p:spPr>
        <p:txBody>
          <a:bodyPr wrap="square" rtlCol="0">
            <a:spAutoFit/>
          </a:bodyPr>
          <a:lstStyle/>
          <a:p>
            <a:pPr algn="ctr"/>
            <a:r>
              <a:rPr lang="es-ES" dirty="0" smtClean="0"/>
              <a:t>3 minutos después se originan los primeros núcleos atómicos</a:t>
            </a:r>
            <a:endParaRPr lang="es-ES" dirty="0"/>
          </a:p>
        </p:txBody>
      </p:sp>
      <p:sp>
        <p:nvSpPr>
          <p:cNvPr id="18" name="17 CuadroTexto"/>
          <p:cNvSpPr txBox="1"/>
          <p:nvPr/>
        </p:nvSpPr>
        <p:spPr>
          <a:xfrm>
            <a:off x="6228184" y="3795734"/>
            <a:ext cx="1920529" cy="1169551"/>
          </a:xfrm>
          <a:prstGeom prst="rect">
            <a:avLst/>
          </a:prstGeom>
          <a:noFill/>
        </p:spPr>
        <p:txBody>
          <a:bodyPr wrap="square" rtlCol="0">
            <a:spAutoFit/>
          </a:bodyPr>
          <a:lstStyle/>
          <a:p>
            <a:pPr algn="ctr"/>
            <a:r>
              <a:rPr lang="es-ES" dirty="0" smtClean="0"/>
              <a:t>300000 años después se forman los primeros átomos y se forma la radiación cósmica de fondo</a:t>
            </a:r>
            <a:endParaRPr lang="es-ES" dirty="0"/>
          </a:p>
        </p:txBody>
      </p:sp>
      <p:sp>
        <p:nvSpPr>
          <p:cNvPr id="19" name="18 Flecha derecha"/>
          <p:cNvSpPr/>
          <p:nvPr/>
        </p:nvSpPr>
        <p:spPr>
          <a:xfrm>
            <a:off x="2866734" y="3089477"/>
            <a:ext cx="337114" cy="307777"/>
          </a:xfrm>
          <a:prstGeom prst="rightArrow">
            <a:avLst>
              <a:gd name="adj1" fmla="val 50000"/>
              <a:gd name="adj2" fmla="val 449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Flecha derecha"/>
          <p:cNvSpPr/>
          <p:nvPr/>
        </p:nvSpPr>
        <p:spPr>
          <a:xfrm>
            <a:off x="5624298" y="3089477"/>
            <a:ext cx="337114" cy="307777"/>
          </a:xfrm>
          <a:prstGeom prst="rightArrow">
            <a:avLst>
              <a:gd name="adj1" fmla="val 50000"/>
              <a:gd name="adj2" fmla="val 449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Flecha derecha"/>
          <p:cNvSpPr/>
          <p:nvPr/>
        </p:nvSpPr>
        <p:spPr>
          <a:xfrm rot="5400000">
            <a:off x="7036415" y="5237999"/>
            <a:ext cx="337114" cy="307777"/>
          </a:xfrm>
          <a:prstGeom prst="rightArrow">
            <a:avLst>
              <a:gd name="adj1" fmla="val 50000"/>
              <a:gd name="adj2" fmla="val 449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CuadroTexto"/>
          <p:cNvSpPr txBox="1"/>
          <p:nvPr/>
        </p:nvSpPr>
        <p:spPr>
          <a:xfrm>
            <a:off x="6258860" y="5733256"/>
            <a:ext cx="1920529" cy="307777"/>
          </a:xfrm>
          <a:prstGeom prst="rect">
            <a:avLst/>
          </a:prstGeom>
          <a:noFill/>
          <a:ln>
            <a:solidFill>
              <a:schemeClr val="bg2"/>
            </a:solidFill>
          </a:ln>
        </p:spPr>
        <p:txBody>
          <a:bodyPr wrap="square" rtlCol="0">
            <a:spAutoFit/>
          </a:bodyPr>
          <a:lstStyle/>
          <a:p>
            <a:pPr algn="ctr"/>
            <a:r>
              <a:rPr lang="es-ES" b="1" dirty="0" smtClean="0">
                <a:solidFill>
                  <a:schemeClr val="bg2"/>
                </a:solidFill>
              </a:rPr>
              <a:t>EDAD OSCURA</a:t>
            </a:r>
            <a:endParaRPr lang="es-ES" dirty="0" smtClean="0">
              <a:solidFill>
                <a:schemeClr val="bg2"/>
              </a:solidFill>
            </a:endParaRPr>
          </a:p>
        </p:txBody>
      </p:sp>
    </p:spTree>
    <p:extLst>
      <p:ext uri="{BB962C8B-B14F-4D97-AF65-F5344CB8AC3E}">
        <p14:creationId xmlns:p14="http://schemas.microsoft.com/office/powerpoint/2010/main" val="41821845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p:nvPr/>
        </p:nvSpPr>
        <p:spPr>
          <a:xfrm>
            <a:off x="5961412" y="656591"/>
            <a:ext cx="3182586" cy="615951"/>
          </a:xfrm>
          <a:prstGeom prst="rect">
            <a:avLst/>
          </a:prstGeom>
          <a:noFill/>
          <a:ln>
            <a:noFill/>
          </a:ln>
        </p:spPr>
        <p:txBody>
          <a:bodyPr lIns="91425" tIns="45700" rIns="91425" bIns="45700" anchor="ctr" anchorCtr="0">
            <a:noAutofit/>
          </a:bodyPr>
          <a:lstStyle/>
          <a:p>
            <a:pPr marL="0" marR="0" lvl="0" indent="0" algn="r" rtl="0">
              <a:spcBef>
                <a:spcPts val="0"/>
              </a:spcBef>
              <a:buClr>
                <a:schemeClr val="lt1"/>
              </a:buClr>
              <a:buSzPct val="25000"/>
              <a:buFont typeface="Verdana"/>
              <a:buNone/>
            </a:pPr>
            <a:r>
              <a:rPr lang="es-ES" dirty="0" smtClean="0">
                <a:solidFill>
                  <a:schemeClr val="lt1"/>
                </a:solidFill>
                <a:latin typeface="Verdana"/>
                <a:ea typeface="Verdana"/>
                <a:cs typeface="Verdana"/>
                <a:sym typeface="Verdana"/>
              </a:rPr>
              <a:t>Unidad 1</a:t>
            </a:r>
          </a:p>
          <a:p>
            <a:pPr marL="0" marR="0" lvl="0" indent="0" algn="r" rtl="0">
              <a:spcBef>
                <a:spcPts val="0"/>
              </a:spcBef>
              <a:buClr>
                <a:schemeClr val="lt1"/>
              </a:buClr>
              <a:buSzPct val="25000"/>
              <a:buFont typeface="Verdana"/>
              <a:buNone/>
            </a:pPr>
            <a:r>
              <a:rPr lang="es-ES" dirty="0" smtClean="0">
                <a:solidFill>
                  <a:schemeClr val="lt1"/>
                </a:solidFill>
                <a:latin typeface="Verdana"/>
                <a:ea typeface="Verdana"/>
                <a:cs typeface="Verdana"/>
                <a:sym typeface="Verdana"/>
              </a:rPr>
              <a:t>La Tierra en el universo</a:t>
            </a:r>
            <a:endParaRPr lang="es-ES" sz="1400" b="0" i="0" u="none" strike="noStrike" cap="none" dirty="0">
              <a:solidFill>
                <a:schemeClr val="lt1"/>
              </a:solidFill>
              <a:latin typeface="Verdana"/>
              <a:ea typeface="Verdana"/>
              <a:cs typeface="Verdana"/>
              <a:sym typeface="Verdana"/>
            </a:endParaRPr>
          </a:p>
        </p:txBody>
      </p:sp>
      <p:pic>
        <p:nvPicPr>
          <p:cNvPr id="96" name="Shape 96" descr="logo.png"/>
          <p:cNvPicPr preferRelativeResize="0"/>
          <p:nvPr/>
        </p:nvPicPr>
        <p:blipFill rotWithShape="1">
          <a:blip r:embed="rId3">
            <a:alphaModFix/>
          </a:blip>
          <a:srcRect/>
          <a:stretch/>
        </p:blipFill>
        <p:spPr>
          <a:xfrm>
            <a:off x="390404" y="283990"/>
            <a:ext cx="720139" cy="761651"/>
          </a:xfrm>
          <a:prstGeom prst="rect">
            <a:avLst/>
          </a:prstGeom>
          <a:noFill/>
          <a:ln>
            <a:noFill/>
          </a:ln>
        </p:spPr>
      </p:pic>
      <p:sp>
        <p:nvSpPr>
          <p:cNvPr id="97" name="Shape 97"/>
          <p:cNvSpPr txBox="1"/>
          <p:nvPr/>
        </p:nvSpPr>
        <p:spPr>
          <a:xfrm>
            <a:off x="1292599" y="1201711"/>
            <a:ext cx="6007957" cy="611755"/>
          </a:xfrm>
          <a:prstGeom prst="rect">
            <a:avLst/>
          </a:prstGeom>
          <a:noFill/>
          <a:ln>
            <a:noFill/>
          </a:ln>
        </p:spPr>
        <p:txBody>
          <a:bodyPr lIns="91425" tIns="45700" rIns="91425" bIns="45700" anchor="t" anchorCtr="0">
            <a:noAutofit/>
          </a:bodyPr>
          <a:lstStyle/>
          <a:p>
            <a:pPr marL="0" marR="0" lvl="0" indent="0" algn="l" rtl="0">
              <a:spcBef>
                <a:spcPts val="0"/>
              </a:spcBef>
              <a:buClr>
                <a:srgbClr val="7F7F7F"/>
              </a:buClr>
              <a:buSzPct val="25000"/>
              <a:buFont typeface="Arial"/>
              <a:buNone/>
            </a:pPr>
            <a:r>
              <a:rPr lang="es-ES" sz="2000" dirty="0" smtClean="0">
                <a:solidFill>
                  <a:srgbClr val="7F7F7F"/>
                </a:solidFill>
                <a:latin typeface="Verdana"/>
                <a:ea typeface="Verdana"/>
                <a:cs typeface="Verdana"/>
                <a:sym typeface="Verdana"/>
              </a:rPr>
              <a:t>1.2. La evolución del </a:t>
            </a:r>
            <a:r>
              <a:rPr lang="es-ES" sz="2000" dirty="0" smtClean="0">
                <a:solidFill>
                  <a:srgbClr val="7F7F7F"/>
                </a:solidFill>
                <a:latin typeface="Verdana"/>
                <a:ea typeface="Verdana"/>
                <a:cs typeface="Verdana"/>
                <a:sym typeface="Verdana"/>
              </a:rPr>
              <a:t>universo</a:t>
            </a:r>
            <a:endParaRPr lang="es-ES" sz="2000" b="0" i="0" u="none" strike="noStrike" cap="none" dirty="0">
              <a:solidFill>
                <a:srgbClr val="7F7F7F"/>
              </a:solidFill>
              <a:latin typeface="Verdana"/>
              <a:ea typeface="Verdana"/>
              <a:cs typeface="Verdana"/>
              <a:sym typeface="Verdana"/>
            </a:endParaRPr>
          </a:p>
        </p:txBody>
      </p:sp>
      <p:grpSp>
        <p:nvGrpSpPr>
          <p:cNvPr id="100" name="Shape 100"/>
          <p:cNvGrpSpPr/>
          <p:nvPr/>
        </p:nvGrpSpPr>
        <p:grpSpPr>
          <a:xfrm>
            <a:off x="757698" y="1125766"/>
            <a:ext cx="2109036" cy="469634"/>
            <a:chOff x="716372" y="2162908"/>
            <a:chExt cx="2948175" cy="656490"/>
          </a:xfrm>
        </p:grpSpPr>
        <p:sp>
          <p:nvSpPr>
            <p:cNvPr id="101" name="Shape 101"/>
            <p:cNvSpPr/>
            <p:nvPr/>
          </p:nvSpPr>
          <p:spPr>
            <a:xfrm>
              <a:off x="716372" y="2162908"/>
              <a:ext cx="655226" cy="586640"/>
            </a:xfrm>
            <a:prstGeom prst="triangle">
              <a:avLst>
                <a:gd name="adj" fmla="val 100000"/>
              </a:avLst>
            </a:prstGeom>
            <a:solidFill>
              <a:srgbClr val="5959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sp>
          <p:nvSpPr>
            <p:cNvPr id="102" name="Shape 102"/>
            <p:cNvSpPr/>
            <p:nvPr/>
          </p:nvSpPr>
          <p:spPr>
            <a:xfrm>
              <a:off x="805274" y="2232758"/>
              <a:ext cx="655226" cy="586640"/>
            </a:xfrm>
            <a:prstGeom prst="triangle">
              <a:avLst>
                <a:gd name="adj" fmla="val 100000"/>
              </a:avLst>
            </a:prstGeom>
            <a:solidFill>
              <a:srgbClr val="9BBB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cxnSp>
          <p:nvCxnSpPr>
            <p:cNvPr id="103" name="Shape 103"/>
            <p:cNvCxnSpPr/>
            <p:nvPr/>
          </p:nvCxnSpPr>
          <p:spPr>
            <a:xfrm>
              <a:off x="1418166" y="2800783"/>
              <a:ext cx="2246382" cy="0"/>
            </a:xfrm>
            <a:prstGeom prst="straightConnector1">
              <a:avLst/>
            </a:prstGeom>
            <a:noFill/>
            <a:ln w="25400" cap="flat" cmpd="sng">
              <a:solidFill>
                <a:srgbClr val="9BBB59"/>
              </a:solidFill>
              <a:prstDash val="solid"/>
              <a:round/>
              <a:headEnd type="none" w="med" len="med"/>
              <a:tailEnd type="none" w="med" len="med"/>
            </a:ln>
          </p:spPr>
        </p:cxnSp>
      </p:grpSp>
      <p:sp>
        <p:nvSpPr>
          <p:cNvPr id="2" name="1 CuadroTexto"/>
          <p:cNvSpPr txBox="1"/>
          <p:nvPr/>
        </p:nvSpPr>
        <p:spPr>
          <a:xfrm>
            <a:off x="757698" y="1628800"/>
            <a:ext cx="7711144" cy="369332"/>
          </a:xfrm>
          <a:prstGeom prst="rect">
            <a:avLst/>
          </a:prstGeom>
          <a:noFill/>
        </p:spPr>
        <p:txBody>
          <a:bodyPr wrap="square" rtlCol="0">
            <a:spAutoFit/>
          </a:bodyPr>
          <a:lstStyle/>
          <a:p>
            <a:r>
              <a:rPr lang="es-ES" sz="1800"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1.2.2.El futuro del universo </a:t>
            </a:r>
            <a:endParaRPr lang="es-ES" sz="18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14 Rectángulo"/>
          <p:cNvSpPr/>
          <p:nvPr/>
        </p:nvSpPr>
        <p:spPr>
          <a:xfrm>
            <a:off x="2339752" y="2010936"/>
            <a:ext cx="6624736" cy="3970318"/>
          </a:xfrm>
          <a:prstGeom prst="rect">
            <a:avLst/>
          </a:prstGeom>
        </p:spPr>
        <p:txBody>
          <a:bodyPr wrap="square">
            <a:spAutoFit/>
          </a:bodyPr>
          <a:lstStyle/>
          <a:p>
            <a:pPr algn="just">
              <a:buSzPct val="25000"/>
            </a:pPr>
            <a:r>
              <a:rPr lang="es-ES" sz="1800" dirty="0" smtClean="0">
                <a:solidFill>
                  <a:schemeClr val="dk1"/>
                </a:solidFill>
                <a:latin typeface="Calibri"/>
                <a:ea typeface="Calibri"/>
                <a:cs typeface="Calibri"/>
              </a:rPr>
              <a:t>El futuro del universo genera controversia entre los científicos que básicamente plantean tres posibles escenarios que dan lugar a tres modelos:</a:t>
            </a:r>
          </a:p>
          <a:p>
            <a:pPr algn="just">
              <a:buSzPct val="25000"/>
            </a:pPr>
            <a:endParaRPr lang="es-ES" sz="1800" dirty="0">
              <a:solidFill>
                <a:schemeClr val="dk1"/>
              </a:solidFill>
              <a:latin typeface="Calibri"/>
              <a:ea typeface="Calibri"/>
              <a:cs typeface="Calibri"/>
            </a:endParaRPr>
          </a:p>
          <a:p>
            <a:pPr algn="just">
              <a:buSzPct val="25000"/>
            </a:pPr>
            <a:r>
              <a:rPr lang="es-ES" sz="1800" dirty="0" smtClean="0">
                <a:solidFill>
                  <a:schemeClr val="dk1"/>
                </a:solidFill>
                <a:latin typeface="Calibri"/>
                <a:ea typeface="Calibri"/>
                <a:cs typeface="Calibri"/>
              </a:rPr>
              <a:t>Universo en equilibrio (modelo </a:t>
            </a:r>
            <a:r>
              <a:rPr lang="es-ES" sz="1800" i="1" dirty="0" err="1" smtClean="0">
                <a:solidFill>
                  <a:schemeClr val="dk1"/>
                </a:solidFill>
                <a:latin typeface="Calibri"/>
                <a:ea typeface="Calibri"/>
                <a:cs typeface="Calibri"/>
              </a:rPr>
              <a:t>big</a:t>
            </a:r>
            <a:r>
              <a:rPr lang="es-ES" sz="1800" i="1" dirty="0" smtClean="0">
                <a:solidFill>
                  <a:schemeClr val="dk1"/>
                </a:solidFill>
                <a:latin typeface="Calibri"/>
                <a:ea typeface="Calibri"/>
                <a:cs typeface="Calibri"/>
              </a:rPr>
              <a:t> </a:t>
            </a:r>
            <a:r>
              <a:rPr lang="es-ES" sz="1800" i="1" dirty="0" err="1" smtClean="0">
                <a:solidFill>
                  <a:schemeClr val="dk1"/>
                </a:solidFill>
                <a:latin typeface="Calibri"/>
                <a:ea typeface="Calibri"/>
                <a:cs typeface="Calibri"/>
              </a:rPr>
              <a:t>freeze</a:t>
            </a:r>
            <a:r>
              <a:rPr lang="es-ES" sz="1800" dirty="0" smtClean="0">
                <a:solidFill>
                  <a:schemeClr val="dk1"/>
                </a:solidFill>
                <a:latin typeface="Calibri"/>
                <a:ea typeface="Calibri"/>
                <a:cs typeface="Calibri"/>
              </a:rPr>
              <a:t>)</a:t>
            </a:r>
          </a:p>
          <a:p>
            <a:pPr algn="just">
              <a:buSzPct val="25000"/>
            </a:pPr>
            <a:endParaRPr lang="es-ES" sz="1800" dirty="0">
              <a:solidFill>
                <a:schemeClr val="dk1"/>
              </a:solidFill>
              <a:latin typeface="Calibri"/>
              <a:ea typeface="Calibri"/>
              <a:cs typeface="Calibri"/>
            </a:endParaRPr>
          </a:p>
          <a:p>
            <a:pPr algn="just">
              <a:buSzPct val="25000"/>
            </a:pPr>
            <a:endParaRPr lang="es-ES" sz="1800" dirty="0" smtClean="0">
              <a:solidFill>
                <a:schemeClr val="dk1"/>
              </a:solidFill>
              <a:latin typeface="Calibri"/>
              <a:ea typeface="Calibri"/>
              <a:cs typeface="Calibri"/>
            </a:endParaRPr>
          </a:p>
          <a:p>
            <a:pPr algn="just">
              <a:buSzPct val="25000"/>
            </a:pPr>
            <a:endParaRPr lang="es-ES" sz="1800" dirty="0">
              <a:solidFill>
                <a:schemeClr val="dk1"/>
              </a:solidFill>
              <a:latin typeface="Calibri"/>
              <a:ea typeface="Calibri"/>
              <a:cs typeface="Calibri"/>
            </a:endParaRPr>
          </a:p>
          <a:p>
            <a:pPr algn="just">
              <a:buSzPct val="25000"/>
            </a:pPr>
            <a:r>
              <a:rPr lang="es-ES" sz="1800" dirty="0" smtClean="0">
                <a:solidFill>
                  <a:schemeClr val="dk1"/>
                </a:solidFill>
                <a:latin typeface="Calibri"/>
                <a:ea typeface="Calibri"/>
                <a:cs typeface="Calibri"/>
              </a:rPr>
              <a:t>Universo que acaba colapsando (modelo </a:t>
            </a:r>
            <a:r>
              <a:rPr lang="es-ES" sz="1800" i="1" dirty="0" err="1" smtClean="0">
                <a:solidFill>
                  <a:schemeClr val="dk1"/>
                </a:solidFill>
                <a:latin typeface="Calibri"/>
                <a:ea typeface="Calibri"/>
                <a:cs typeface="Calibri"/>
              </a:rPr>
              <a:t>big</a:t>
            </a:r>
            <a:r>
              <a:rPr lang="es-ES" sz="1800" i="1" dirty="0" smtClean="0">
                <a:solidFill>
                  <a:schemeClr val="dk1"/>
                </a:solidFill>
                <a:latin typeface="Calibri"/>
                <a:ea typeface="Calibri"/>
                <a:cs typeface="Calibri"/>
              </a:rPr>
              <a:t> </a:t>
            </a:r>
            <a:r>
              <a:rPr lang="es-ES" sz="1800" i="1" dirty="0" err="1" smtClean="0">
                <a:solidFill>
                  <a:schemeClr val="dk1"/>
                </a:solidFill>
                <a:latin typeface="Calibri"/>
                <a:ea typeface="Calibri"/>
                <a:cs typeface="Calibri"/>
              </a:rPr>
              <a:t>crunch</a:t>
            </a:r>
            <a:r>
              <a:rPr lang="es-ES" sz="1800" dirty="0" smtClean="0">
                <a:solidFill>
                  <a:schemeClr val="dk1"/>
                </a:solidFill>
                <a:latin typeface="Calibri"/>
                <a:ea typeface="Calibri"/>
                <a:cs typeface="Calibri"/>
              </a:rPr>
              <a:t>)</a:t>
            </a:r>
          </a:p>
          <a:p>
            <a:pPr algn="just">
              <a:buSzPct val="25000"/>
            </a:pPr>
            <a:endParaRPr lang="es-ES" sz="1800" dirty="0">
              <a:solidFill>
                <a:schemeClr val="dk1"/>
              </a:solidFill>
              <a:latin typeface="Calibri"/>
              <a:ea typeface="Calibri"/>
              <a:cs typeface="Calibri"/>
            </a:endParaRPr>
          </a:p>
          <a:p>
            <a:pPr algn="just">
              <a:buSzPct val="25000"/>
            </a:pPr>
            <a:endParaRPr lang="es-ES" sz="1800" dirty="0" smtClean="0">
              <a:solidFill>
                <a:schemeClr val="dk1"/>
              </a:solidFill>
              <a:latin typeface="Calibri"/>
              <a:ea typeface="Calibri"/>
              <a:cs typeface="Calibri"/>
            </a:endParaRPr>
          </a:p>
          <a:p>
            <a:pPr algn="just">
              <a:buSzPct val="25000"/>
            </a:pPr>
            <a:endParaRPr lang="es-ES" sz="1800" dirty="0">
              <a:solidFill>
                <a:schemeClr val="dk1"/>
              </a:solidFill>
              <a:latin typeface="Calibri"/>
              <a:ea typeface="Calibri"/>
              <a:cs typeface="Calibri"/>
            </a:endParaRPr>
          </a:p>
          <a:p>
            <a:pPr algn="just">
              <a:buSzPct val="25000"/>
            </a:pPr>
            <a:endParaRPr lang="es-ES" sz="1800" dirty="0" smtClean="0">
              <a:solidFill>
                <a:schemeClr val="dk1"/>
              </a:solidFill>
              <a:latin typeface="Calibri"/>
              <a:ea typeface="Calibri"/>
              <a:cs typeface="Calibri"/>
            </a:endParaRPr>
          </a:p>
          <a:p>
            <a:pPr algn="just">
              <a:buSzPct val="25000"/>
            </a:pPr>
            <a:r>
              <a:rPr lang="es-ES" sz="1800" dirty="0" smtClean="0">
                <a:solidFill>
                  <a:schemeClr val="dk1"/>
                </a:solidFill>
                <a:latin typeface="Calibri"/>
                <a:ea typeface="Calibri"/>
                <a:cs typeface="Calibri"/>
              </a:rPr>
              <a:t>Universo que se expande constantemente (modelo del </a:t>
            </a:r>
            <a:r>
              <a:rPr lang="es-ES" sz="1800" i="1" dirty="0" err="1" smtClean="0">
                <a:solidFill>
                  <a:schemeClr val="dk1"/>
                </a:solidFill>
                <a:latin typeface="Calibri"/>
                <a:ea typeface="Calibri"/>
                <a:cs typeface="Calibri"/>
              </a:rPr>
              <a:t>big</a:t>
            </a:r>
            <a:r>
              <a:rPr lang="es-ES" sz="1800" i="1" dirty="0" smtClean="0">
                <a:solidFill>
                  <a:schemeClr val="dk1"/>
                </a:solidFill>
                <a:latin typeface="Calibri"/>
                <a:ea typeface="Calibri"/>
                <a:cs typeface="Calibri"/>
              </a:rPr>
              <a:t> </a:t>
            </a:r>
            <a:r>
              <a:rPr lang="es-ES" sz="1800" i="1" dirty="0" err="1" smtClean="0">
                <a:solidFill>
                  <a:schemeClr val="dk1"/>
                </a:solidFill>
                <a:latin typeface="Calibri"/>
                <a:ea typeface="Calibri"/>
                <a:cs typeface="Calibri"/>
              </a:rPr>
              <a:t>rip</a:t>
            </a:r>
            <a:r>
              <a:rPr lang="es-ES" sz="1800" dirty="0" smtClean="0">
                <a:solidFill>
                  <a:schemeClr val="dk1"/>
                </a:solidFill>
                <a:latin typeface="Calibri"/>
                <a:ea typeface="Calibri"/>
                <a:cs typeface="Calibri"/>
              </a:rPr>
              <a:t>)</a:t>
            </a:r>
            <a:endParaRPr lang="es-ES" sz="1800" dirty="0" smtClean="0">
              <a:solidFill>
                <a:schemeClr val="dk1"/>
              </a:solidFill>
              <a:latin typeface="Calibri"/>
              <a:ea typeface="Calibri"/>
              <a:cs typeface="Calibri"/>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618" t="13495" r="68722" b="14521"/>
          <a:stretch/>
        </p:blipFill>
        <p:spPr bwMode="auto">
          <a:xfrm>
            <a:off x="977186" y="2132856"/>
            <a:ext cx="1267201"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91966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p:nvPr/>
        </p:nvSpPr>
        <p:spPr>
          <a:xfrm>
            <a:off x="5961412" y="656591"/>
            <a:ext cx="3182586" cy="615951"/>
          </a:xfrm>
          <a:prstGeom prst="rect">
            <a:avLst/>
          </a:prstGeom>
          <a:noFill/>
          <a:ln>
            <a:noFill/>
          </a:ln>
        </p:spPr>
        <p:txBody>
          <a:bodyPr lIns="91425" tIns="45700" rIns="91425" bIns="45700" anchor="ctr" anchorCtr="0">
            <a:noAutofit/>
          </a:bodyPr>
          <a:lstStyle/>
          <a:p>
            <a:pPr marL="0" marR="0" lvl="0" indent="0" algn="r" rtl="0">
              <a:spcBef>
                <a:spcPts val="0"/>
              </a:spcBef>
              <a:buClr>
                <a:schemeClr val="lt1"/>
              </a:buClr>
              <a:buSzPct val="25000"/>
              <a:buFont typeface="Verdana"/>
              <a:buNone/>
            </a:pPr>
            <a:r>
              <a:rPr lang="es-ES" dirty="0" smtClean="0">
                <a:solidFill>
                  <a:schemeClr val="lt1"/>
                </a:solidFill>
                <a:latin typeface="Verdana"/>
                <a:ea typeface="Verdana"/>
                <a:cs typeface="Verdana"/>
                <a:sym typeface="Verdana"/>
              </a:rPr>
              <a:t>Unidad 1</a:t>
            </a:r>
          </a:p>
          <a:p>
            <a:pPr marL="0" marR="0" lvl="0" indent="0" algn="r" rtl="0">
              <a:spcBef>
                <a:spcPts val="0"/>
              </a:spcBef>
              <a:buClr>
                <a:schemeClr val="lt1"/>
              </a:buClr>
              <a:buSzPct val="25000"/>
              <a:buFont typeface="Verdana"/>
              <a:buNone/>
            </a:pPr>
            <a:r>
              <a:rPr lang="es-ES" dirty="0" smtClean="0">
                <a:solidFill>
                  <a:schemeClr val="lt1"/>
                </a:solidFill>
                <a:latin typeface="Verdana"/>
                <a:ea typeface="Verdana"/>
                <a:cs typeface="Verdana"/>
                <a:sym typeface="Verdana"/>
              </a:rPr>
              <a:t>La Tierra en el universo</a:t>
            </a:r>
            <a:endParaRPr lang="es-ES" sz="1400" b="0" i="0" u="none" strike="noStrike" cap="none" dirty="0">
              <a:solidFill>
                <a:schemeClr val="lt1"/>
              </a:solidFill>
              <a:latin typeface="Verdana"/>
              <a:ea typeface="Verdana"/>
              <a:cs typeface="Verdana"/>
              <a:sym typeface="Verdana"/>
            </a:endParaRPr>
          </a:p>
        </p:txBody>
      </p:sp>
      <p:pic>
        <p:nvPicPr>
          <p:cNvPr id="96" name="Shape 96" descr="logo.png"/>
          <p:cNvPicPr preferRelativeResize="0"/>
          <p:nvPr/>
        </p:nvPicPr>
        <p:blipFill rotWithShape="1">
          <a:blip r:embed="rId3">
            <a:alphaModFix/>
          </a:blip>
          <a:srcRect/>
          <a:stretch/>
        </p:blipFill>
        <p:spPr>
          <a:xfrm>
            <a:off x="390404" y="283990"/>
            <a:ext cx="720139" cy="761651"/>
          </a:xfrm>
          <a:prstGeom prst="rect">
            <a:avLst/>
          </a:prstGeom>
          <a:noFill/>
          <a:ln>
            <a:noFill/>
          </a:ln>
        </p:spPr>
      </p:pic>
      <p:sp>
        <p:nvSpPr>
          <p:cNvPr id="97" name="Shape 97"/>
          <p:cNvSpPr txBox="1"/>
          <p:nvPr/>
        </p:nvSpPr>
        <p:spPr>
          <a:xfrm>
            <a:off x="1292599" y="1201711"/>
            <a:ext cx="6007957" cy="611755"/>
          </a:xfrm>
          <a:prstGeom prst="rect">
            <a:avLst/>
          </a:prstGeom>
          <a:noFill/>
          <a:ln>
            <a:noFill/>
          </a:ln>
        </p:spPr>
        <p:txBody>
          <a:bodyPr lIns="91425" tIns="45700" rIns="91425" bIns="45700" anchor="t" anchorCtr="0">
            <a:noAutofit/>
          </a:bodyPr>
          <a:lstStyle/>
          <a:p>
            <a:pPr marL="0" marR="0" lvl="0" indent="0" algn="l" rtl="0">
              <a:spcBef>
                <a:spcPts val="0"/>
              </a:spcBef>
              <a:buClr>
                <a:srgbClr val="7F7F7F"/>
              </a:buClr>
              <a:buSzPct val="25000"/>
              <a:buFont typeface="Arial"/>
              <a:buNone/>
            </a:pPr>
            <a:r>
              <a:rPr lang="es-ES" sz="2000" dirty="0" smtClean="0">
                <a:solidFill>
                  <a:srgbClr val="7F7F7F"/>
                </a:solidFill>
                <a:latin typeface="Verdana"/>
                <a:ea typeface="Verdana"/>
                <a:cs typeface="Verdana"/>
                <a:sym typeface="Verdana"/>
              </a:rPr>
              <a:t>1.3. La estructura del </a:t>
            </a:r>
            <a:r>
              <a:rPr lang="es-ES" sz="2000" dirty="0" smtClean="0">
                <a:solidFill>
                  <a:srgbClr val="7F7F7F"/>
                </a:solidFill>
                <a:latin typeface="Verdana"/>
                <a:ea typeface="Verdana"/>
                <a:cs typeface="Verdana"/>
                <a:sym typeface="Verdana"/>
              </a:rPr>
              <a:t>universo</a:t>
            </a:r>
            <a:endParaRPr lang="es-ES" sz="2000" b="0" i="0" u="none" strike="noStrike" cap="none" dirty="0">
              <a:solidFill>
                <a:srgbClr val="7F7F7F"/>
              </a:solidFill>
              <a:latin typeface="Verdana"/>
              <a:ea typeface="Verdana"/>
              <a:cs typeface="Verdana"/>
              <a:sym typeface="Verdana"/>
            </a:endParaRPr>
          </a:p>
        </p:txBody>
      </p:sp>
      <p:grpSp>
        <p:nvGrpSpPr>
          <p:cNvPr id="100" name="Shape 100"/>
          <p:cNvGrpSpPr/>
          <p:nvPr/>
        </p:nvGrpSpPr>
        <p:grpSpPr>
          <a:xfrm>
            <a:off x="757698" y="1125766"/>
            <a:ext cx="2109036" cy="469634"/>
            <a:chOff x="716372" y="2162908"/>
            <a:chExt cx="2948175" cy="656490"/>
          </a:xfrm>
        </p:grpSpPr>
        <p:sp>
          <p:nvSpPr>
            <p:cNvPr id="101" name="Shape 101"/>
            <p:cNvSpPr/>
            <p:nvPr/>
          </p:nvSpPr>
          <p:spPr>
            <a:xfrm>
              <a:off x="716372" y="2162908"/>
              <a:ext cx="655226" cy="586640"/>
            </a:xfrm>
            <a:prstGeom prst="triangle">
              <a:avLst>
                <a:gd name="adj" fmla="val 100000"/>
              </a:avLst>
            </a:prstGeom>
            <a:solidFill>
              <a:srgbClr val="5959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sp>
          <p:nvSpPr>
            <p:cNvPr id="102" name="Shape 102"/>
            <p:cNvSpPr/>
            <p:nvPr/>
          </p:nvSpPr>
          <p:spPr>
            <a:xfrm>
              <a:off x="805274" y="2232758"/>
              <a:ext cx="655226" cy="586640"/>
            </a:xfrm>
            <a:prstGeom prst="triangle">
              <a:avLst>
                <a:gd name="adj" fmla="val 100000"/>
              </a:avLst>
            </a:prstGeom>
            <a:solidFill>
              <a:srgbClr val="9BBB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cxnSp>
          <p:nvCxnSpPr>
            <p:cNvPr id="103" name="Shape 103"/>
            <p:cNvCxnSpPr/>
            <p:nvPr/>
          </p:nvCxnSpPr>
          <p:spPr>
            <a:xfrm>
              <a:off x="1418166" y="2800783"/>
              <a:ext cx="2246382" cy="0"/>
            </a:xfrm>
            <a:prstGeom prst="straightConnector1">
              <a:avLst/>
            </a:prstGeom>
            <a:noFill/>
            <a:ln w="25400" cap="flat" cmpd="sng">
              <a:solidFill>
                <a:srgbClr val="9BBB59"/>
              </a:solidFill>
              <a:prstDash val="solid"/>
              <a:round/>
              <a:headEnd type="none" w="med" len="med"/>
              <a:tailEnd type="none" w="med" len="med"/>
            </a:ln>
          </p:spPr>
        </p:cxnSp>
      </p:grpSp>
      <p:sp>
        <p:nvSpPr>
          <p:cNvPr id="2" name="1 CuadroTexto"/>
          <p:cNvSpPr txBox="1"/>
          <p:nvPr/>
        </p:nvSpPr>
        <p:spPr>
          <a:xfrm>
            <a:off x="757698" y="1628800"/>
            <a:ext cx="7711144" cy="369332"/>
          </a:xfrm>
          <a:prstGeom prst="rect">
            <a:avLst/>
          </a:prstGeom>
          <a:noFill/>
        </p:spPr>
        <p:txBody>
          <a:bodyPr wrap="square" rtlCol="0">
            <a:spAutoFit/>
          </a:bodyPr>
          <a:lstStyle/>
          <a:p>
            <a:r>
              <a:rPr lang="es-ES" sz="1800"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1.3.1.El tamaño, la forma y la composición del universo </a:t>
            </a:r>
            <a:endParaRPr lang="es-ES" sz="18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11 Rectángulo"/>
          <p:cNvSpPr/>
          <p:nvPr/>
        </p:nvSpPr>
        <p:spPr>
          <a:xfrm>
            <a:off x="901262" y="2132856"/>
            <a:ext cx="7775194" cy="923330"/>
          </a:xfrm>
          <a:prstGeom prst="rect">
            <a:avLst/>
          </a:prstGeom>
        </p:spPr>
        <p:txBody>
          <a:bodyPr wrap="square">
            <a:spAutoFit/>
          </a:bodyPr>
          <a:lstStyle/>
          <a:p>
            <a:pPr algn="just">
              <a:buSzPct val="25000"/>
            </a:pPr>
            <a:r>
              <a:rPr lang="es-ES" sz="1800" dirty="0" smtClean="0">
                <a:solidFill>
                  <a:schemeClr val="dk1"/>
                </a:solidFill>
                <a:latin typeface="Calibri"/>
                <a:ea typeface="Calibri"/>
                <a:cs typeface="Calibri"/>
              </a:rPr>
              <a:t>Grandes incógnitas alrededor de la estructura del universo</a:t>
            </a:r>
          </a:p>
          <a:p>
            <a:pPr algn="just">
              <a:buSzPct val="25000"/>
            </a:pPr>
            <a:endParaRPr lang="es-ES" sz="1800" dirty="0">
              <a:solidFill>
                <a:schemeClr val="dk1"/>
              </a:solidFill>
              <a:latin typeface="Calibri"/>
              <a:ea typeface="Calibri"/>
              <a:cs typeface="Calibri"/>
            </a:endParaRPr>
          </a:p>
          <a:p>
            <a:pPr algn="just">
              <a:buSzPct val="25000"/>
            </a:pPr>
            <a:endParaRPr lang="es-ES" sz="1800" dirty="0" smtClean="0">
              <a:solidFill>
                <a:schemeClr val="dk1"/>
              </a:solidFill>
              <a:latin typeface="Calibri"/>
              <a:ea typeface="Calibri"/>
              <a:cs typeface="Calibri"/>
            </a:endParaRPr>
          </a:p>
        </p:txBody>
      </p:sp>
      <p:sp>
        <p:nvSpPr>
          <p:cNvPr id="3" name="2 Rectángulo"/>
          <p:cNvSpPr/>
          <p:nvPr/>
        </p:nvSpPr>
        <p:spPr>
          <a:xfrm>
            <a:off x="992062" y="2708920"/>
            <a:ext cx="60785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s-E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13 Rectángulo"/>
          <p:cNvSpPr/>
          <p:nvPr/>
        </p:nvSpPr>
        <p:spPr>
          <a:xfrm>
            <a:off x="1055660" y="3861048"/>
            <a:ext cx="60785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s-E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15 Rectángulo"/>
          <p:cNvSpPr/>
          <p:nvPr/>
        </p:nvSpPr>
        <p:spPr>
          <a:xfrm>
            <a:off x="1055660" y="5095935"/>
            <a:ext cx="60785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s-E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16 Rectángulo"/>
          <p:cNvSpPr/>
          <p:nvPr/>
        </p:nvSpPr>
        <p:spPr>
          <a:xfrm>
            <a:off x="1894714" y="2847419"/>
            <a:ext cx="6781742" cy="646331"/>
          </a:xfrm>
          <a:prstGeom prst="rect">
            <a:avLst/>
          </a:prstGeom>
        </p:spPr>
        <p:txBody>
          <a:bodyPr wrap="square">
            <a:spAutoFit/>
          </a:bodyPr>
          <a:lstStyle/>
          <a:p>
            <a:pPr algn="just">
              <a:buSzPct val="25000"/>
            </a:pPr>
            <a:r>
              <a:rPr lang="es-ES" sz="1800" i="1" dirty="0" smtClean="0">
                <a:solidFill>
                  <a:schemeClr val="dk1"/>
                </a:solidFill>
                <a:latin typeface="Calibri"/>
                <a:ea typeface="Calibri"/>
                <a:cs typeface="Calibri"/>
              </a:rPr>
              <a:t>¿Cuál es el tamaño del universo observable, es decir del que puede ser detectado a través de la radiación cósmica de fondo?</a:t>
            </a:r>
          </a:p>
        </p:txBody>
      </p:sp>
      <p:sp>
        <p:nvSpPr>
          <p:cNvPr id="18" name="17 Rectángulo"/>
          <p:cNvSpPr/>
          <p:nvPr/>
        </p:nvSpPr>
        <p:spPr>
          <a:xfrm>
            <a:off x="2041367" y="4138047"/>
            <a:ext cx="6781742" cy="369332"/>
          </a:xfrm>
          <a:prstGeom prst="rect">
            <a:avLst/>
          </a:prstGeom>
        </p:spPr>
        <p:txBody>
          <a:bodyPr wrap="square">
            <a:spAutoFit/>
          </a:bodyPr>
          <a:lstStyle/>
          <a:p>
            <a:pPr algn="just">
              <a:buSzPct val="25000"/>
            </a:pPr>
            <a:r>
              <a:rPr lang="es-ES" sz="1800" i="1" dirty="0" smtClean="0">
                <a:solidFill>
                  <a:schemeClr val="dk1"/>
                </a:solidFill>
                <a:latin typeface="Calibri"/>
                <a:ea typeface="Calibri"/>
                <a:cs typeface="Calibri"/>
              </a:rPr>
              <a:t>¿Cuál es la forma del universo?</a:t>
            </a:r>
          </a:p>
        </p:txBody>
      </p:sp>
      <p:sp>
        <p:nvSpPr>
          <p:cNvPr id="19" name="18 Rectángulo"/>
          <p:cNvSpPr/>
          <p:nvPr/>
        </p:nvSpPr>
        <p:spPr>
          <a:xfrm>
            <a:off x="2161177" y="5372934"/>
            <a:ext cx="6781742" cy="369332"/>
          </a:xfrm>
          <a:prstGeom prst="rect">
            <a:avLst/>
          </a:prstGeom>
        </p:spPr>
        <p:txBody>
          <a:bodyPr wrap="square">
            <a:spAutoFit/>
          </a:bodyPr>
          <a:lstStyle/>
          <a:p>
            <a:pPr algn="just">
              <a:buSzPct val="25000"/>
            </a:pPr>
            <a:r>
              <a:rPr lang="es-ES" sz="1800" i="1" dirty="0" smtClean="0">
                <a:solidFill>
                  <a:schemeClr val="dk1"/>
                </a:solidFill>
                <a:latin typeface="Calibri"/>
                <a:ea typeface="Calibri"/>
                <a:cs typeface="Calibri"/>
              </a:rPr>
              <a:t>¿Cuál es la composición del universo?</a:t>
            </a:r>
          </a:p>
        </p:txBody>
      </p:sp>
    </p:spTree>
    <p:extLst>
      <p:ext uri="{BB962C8B-B14F-4D97-AF65-F5344CB8AC3E}">
        <p14:creationId xmlns:p14="http://schemas.microsoft.com/office/powerpoint/2010/main" val="17062810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p:nvPr/>
        </p:nvSpPr>
        <p:spPr>
          <a:xfrm>
            <a:off x="5961412" y="656591"/>
            <a:ext cx="3182586" cy="615951"/>
          </a:xfrm>
          <a:prstGeom prst="rect">
            <a:avLst/>
          </a:prstGeom>
          <a:noFill/>
          <a:ln>
            <a:noFill/>
          </a:ln>
        </p:spPr>
        <p:txBody>
          <a:bodyPr lIns="91425" tIns="45700" rIns="91425" bIns="45700" anchor="ctr" anchorCtr="0">
            <a:noAutofit/>
          </a:bodyPr>
          <a:lstStyle/>
          <a:p>
            <a:pPr marL="0" marR="0" lvl="0" indent="0" algn="r" rtl="0">
              <a:spcBef>
                <a:spcPts val="0"/>
              </a:spcBef>
              <a:buClr>
                <a:schemeClr val="lt1"/>
              </a:buClr>
              <a:buSzPct val="25000"/>
              <a:buFont typeface="Verdana"/>
              <a:buNone/>
            </a:pPr>
            <a:r>
              <a:rPr lang="es-ES" dirty="0" smtClean="0">
                <a:solidFill>
                  <a:schemeClr val="lt1"/>
                </a:solidFill>
                <a:latin typeface="Verdana"/>
                <a:ea typeface="Verdana"/>
                <a:cs typeface="Verdana"/>
                <a:sym typeface="Verdana"/>
              </a:rPr>
              <a:t>Unidad 1</a:t>
            </a:r>
          </a:p>
          <a:p>
            <a:pPr marL="0" marR="0" lvl="0" indent="0" algn="r" rtl="0">
              <a:spcBef>
                <a:spcPts val="0"/>
              </a:spcBef>
              <a:buClr>
                <a:schemeClr val="lt1"/>
              </a:buClr>
              <a:buSzPct val="25000"/>
              <a:buFont typeface="Verdana"/>
              <a:buNone/>
            </a:pPr>
            <a:r>
              <a:rPr lang="es-ES" dirty="0" smtClean="0">
                <a:solidFill>
                  <a:schemeClr val="lt1"/>
                </a:solidFill>
                <a:latin typeface="Verdana"/>
                <a:ea typeface="Verdana"/>
                <a:cs typeface="Verdana"/>
                <a:sym typeface="Verdana"/>
              </a:rPr>
              <a:t>La Tierra en el universo</a:t>
            </a:r>
            <a:endParaRPr lang="es-ES" sz="1400" b="0" i="0" u="none" strike="noStrike" cap="none" dirty="0">
              <a:solidFill>
                <a:schemeClr val="lt1"/>
              </a:solidFill>
              <a:latin typeface="Verdana"/>
              <a:ea typeface="Verdana"/>
              <a:cs typeface="Verdana"/>
              <a:sym typeface="Verdana"/>
            </a:endParaRPr>
          </a:p>
        </p:txBody>
      </p:sp>
      <p:pic>
        <p:nvPicPr>
          <p:cNvPr id="96" name="Shape 96" descr="logo.png"/>
          <p:cNvPicPr preferRelativeResize="0"/>
          <p:nvPr/>
        </p:nvPicPr>
        <p:blipFill rotWithShape="1">
          <a:blip r:embed="rId3">
            <a:alphaModFix/>
          </a:blip>
          <a:srcRect/>
          <a:stretch/>
        </p:blipFill>
        <p:spPr>
          <a:xfrm>
            <a:off x="390404" y="283990"/>
            <a:ext cx="720139" cy="761651"/>
          </a:xfrm>
          <a:prstGeom prst="rect">
            <a:avLst/>
          </a:prstGeom>
          <a:noFill/>
          <a:ln>
            <a:noFill/>
          </a:ln>
        </p:spPr>
      </p:pic>
      <p:sp>
        <p:nvSpPr>
          <p:cNvPr id="97" name="Shape 97"/>
          <p:cNvSpPr txBox="1"/>
          <p:nvPr/>
        </p:nvSpPr>
        <p:spPr>
          <a:xfrm>
            <a:off x="1292599" y="1201711"/>
            <a:ext cx="6007957" cy="611755"/>
          </a:xfrm>
          <a:prstGeom prst="rect">
            <a:avLst/>
          </a:prstGeom>
          <a:noFill/>
          <a:ln>
            <a:noFill/>
          </a:ln>
        </p:spPr>
        <p:txBody>
          <a:bodyPr lIns="91425" tIns="45700" rIns="91425" bIns="45700" anchor="t" anchorCtr="0">
            <a:noAutofit/>
          </a:bodyPr>
          <a:lstStyle/>
          <a:p>
            <a:pPr marL="0" marR="0" lvl="0" indent="0" algn="l" rtl="0">
              <a:spcBef>
                <a:spcPts val="0"/>
              </a:spcBef>
              <a:buClr>
                <a:srgbClr val="7F7F7F"/>
              </a:buClr>
              <a:buSzPct val="25000"/>
              <a:buFont typeface="Arial"/>
              <a:buNone/>
            </a:pPr>
            <a:r>
              <a:rPr lang="es-ES" sz="2000" dirty="0" smtClean="0">
                <a:solidFill>
                  <a:srgbClr val="7F7F7F"/>
                </a:solidFill>
                <a:latin typeface="Verdana"/>
                <a:ea typeface="Verdana"/>
                <a:cs typeface="Verdana"/>
                <a:sym typeface="Verdana"/>
              </a:rPr>
              <a:t>1.3. La estructura del </a:t>
            </a:r>
            <a:r>
              <a:rPr lang="es-ES" sz="2000" dirty="0" smtClean="0">
                <a:solidFill>
                  <a:srgbClr val="7F7F7F"/>
                </a:solidFill>
                <a:latin typeface="Verdana"/>
                <a:ea typeface="Verdana"/>
                <a:cs typeface="Verdana"/>
                <a:sym typeface="Verdana"/>
              </a:rPr>
              <a:t>universo</a:t>
            </a:r>
            <a:endParaRPr lang="es-ES" sz="2000" b="0" i="0" u="none" strike="noStrike" cap="none" dirty="0">
              <a:solidFill>
                <a:srgbClr val="7F7F7F"/>
              </a:solidFill>
              <a:latin typeface="Verdana"/>
              <a:ea typeface="Verdana"/>
              <a:cs typeface="Verdana"/>
              <a:sym typeface="Verdana"/>
            </a:endParaRPr>
          </a:p>
        </p:txBody>
      </p:sp>
      <p:grpSp>
        <p:nvGrpSpPr>
          <p:cNvPr id="100" name="Shape 100"/>
          <p:cNvGrpSpPr/>
          <p:nvPr/>
        </p:nvGrpSpPr>
        <p:grpSpPr>
          <a:xfrm>
            <a:off x="757698" y="1125766"/>
            <a:ext cx="2109036" cy="469634"/>
            <a:chOff x="716372" y="2162908"/>
            <a:chExt cx="2948175" cy="656490"/>
          </a:xfrm>
        </p:grpSpPr>
        <p:sp>
          <p:nvSpPr>
            <p:cNvPr id="101" name="Shape 101"/>
            <p:cNvSpPr/>
            <p:nvPr/>
          </p:nvSpPr>
          <p:spPr>
            <a:xfrm>
              <a:off x="716372" y="2162908"/>
              <a:ext cx="655226" cy="586640"/>
            </a:xfrm>
            <a:prstGeom prst="triangle">
              <a:avLst>
                <a:gd name="adj" fmla="val 100000"/>
              </a:avLst>
            </a:prstGeom>
            <a:solidFill>
              <a:srgbClr val="5959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sp>
          <p:nvSpPr>
            <p:cNvPr id="102" name="Shape 102"/>
            <p:cNvSpPr/>
            <p:nvPr/>
          </p:nvSpPr>
          <p:spPr>
            <a:xfrm>
              <a:off x="805274" y="2232758"/>
              <a:ext cx="655226" cy="586640"/>
            </a:xfrm>
            <a:prstGeom prst="triangle">
              <a:avLst>
                <a:gd name="adj" fmla="val 100000"/>
              </a:avLst>
            </a:prstGeom>
            <a:solidFill>
              <a:srgbClr val="9BBB59"/>
            </a:solidFill>
            <a:ln>
              <a:noFill/>
            </a:ln>
          </p:spPr>
          <p:txBody>
            <a:bodyPr lIns="91425" tIns="45700" rIns="91425" bIns="45700" anchor="ctr" anchorCtr="0">
              <a:noAutofit/>
            </a:bodyPr>
            <a:lstStyle/>
            <a:p>
              <a:pPr marL="0" marR="0" lvl="0" indent="0" algn="ctr" rtl="0">
                <a:spcBef>
                  <a:spcPts val="0"/>
                </a:spcBef>
                <a:buSzPct val="25000"/>
                <a:buNone/>
              </a:pPr>
              <a:r>
                <a:rPr lang="es-ES" sz="1800">
                  <a:solidFill>
                    <a:schemeClr val="lt1"/>
                  </a:solidFill>
                  <a:latin typeface="Calibri"/>
                  <a:ea typeface="Calibri"/>
                  <a:cs typeface="Calibri"/>
                  <a:sym typeface="Calibri"/>
                </a:rPr>
                <a:t> </a:t>
              </a:r>
            </a:p>
          </p:txBody>
        </p:sp>
        <p:cxnSp>
          <p:nvCxnSpPr>
            <p:cNvPr id="103" name="Shape 103"/>
            <p:cNvCxnSpPr/>
            <p:nvPr/>
          </p:nvCxnSpPr>
          <p:spPr>
            <a:xfrm>
              <a:off x="1418166" y="2800783"/>
              <a:ext cx="2246382" cy="0"/>
            </a:xfrm>
            <a:prstGeom prst="straightConnector1">
              <a:avLst/>
            </a:prstGeom>
            <a:noFill/>
            <a:ln w="25400" cap="flat" cmpd="sng">
              <a:solidFill>
                <a:srgbClr val="9BBB59"/>
              </a:solidFill>
              <a:prstDash val="solid"/>
              <a:round/>
              <a:headEnd type="none" w="med" len="med"/>
              <a:tailEnd type="none" w="med" len="med"/>
            </a:ln>
          </p:spPr>
        </p:cxnSp>
      </p:grpSp>
      <p:sp>
        <p:nvSpPr>
          <p:cNvPr id="2" name="1 CuadroTexto"/>
          <p:cNvSpPr txBox="1"/>
          <p:nvPr/>
        </p:nvSpPr>
        <p:spPr>
          <a:xfrm>
            <a:off x="757698" y="1628800"/>
            <a:ext cx="7711144" cy="369332"/>
          </a:xfrm>
          <a:prstGeom prst="rect">
            <a:avLst/>
          </a:prstGeom>
          <a:noFill/>
        </p:spPr>
        <p:txBody>
          <a:bodyPr wrap="square" rtlCol="0">
            <a:spAutoFit/>
          </a:bodyPr>
          <a:lstStyle/>
          <a:p>
            <a:r>
              <a:rPr lang="es-ES" sz="1800" dirty="0" smtClean="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1.3.1.El tamaño, la forma y la composición del universo </a:t>
            </a:r>
            <a:endParaRPr lang="es-ES" sz="18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11 Rectángulo"/>
          <p:cNvSpPr/>
          <p:nvPr/>
        </p:nvSpPr>
        <p:spPr>
          <a:xfrm>
            <a:off x="901262" y="2132856"/>
            <a:ext cx="7775194" cy="923330"/>
          </a:xfrm>
          <a:prstGeom prst="rect">
            <a:avLst/>
          </a:prstGeom>
        </p:spPr>
        <p:txBody>
          <a:bodyPr wrap="square">
            <a:spAutoFit/>
          </a:bodyPr>
          <a:lstStyle/>
          <a:p>
            <a:pPr algn="just">
              <a:buSzPct val="25000"/>
            </a:pPr>
            <a:r>
              <a:rPr lang="es-ES" sz="1800" dirty="0" smtClean="0">
                <a:solidFill>
                  <a:schemeClr val="dk1"/>
                </a:solidFill>
                <a:latin typeface="Calibri"/>
                <a:ea typeface="Calibri"/>
                <a:cs typeface="Calibri"/>
              </a:rPr>
              <a:t>Grandes incógnitas alrededor de la estructura del universo</a:t>
            </a:r>
          </a:p>
          <a:p>
            <a:pPr algn="just">
              <a:buSzPct val="25000"/>
            </a:pPr>
            <a:endParaRPr lang="es-ES" sz="1800" dirty="0">
              <a:solidFill>
                <a:schemeClr val="dk1"/>
              </a:solidFill>
              <a:latin typeface="Calibri"/>
              <a:ea typeface="Calibri"/>
              <a:cs typeface="Calibri"/>
            </a:endParaRPr>
          </a:p>
          <a:p>
            <a:pPr algn="just">
              <a:buSzPct val="25000"/>
            </a:pPr>
            <a:endParaRPr lang="es-ES" sz="1800" dirty="0" smtClean="0">
              <a:solidFill>
                <a:schemeClr val="dk1"/>
              </a:solidFill>
              <a:latin typeface="Calibri"/>
              <a:ea typeface="Calibri"/>
              <a:cs typeface="Calibri"/>
            </a:endParaRPr>
          </a:p>
        </p:txBody>
      </p:sp>
      <p:sp>
        <p:nvSpPr>
          <p:cNvPr id="17" name="16 Rectángulo"/>
          <p:cNvSpPr/>
          <p:nvPr/>
        </p:nvSpPr>
        <p:spPr>
          <a:xfrm>
            <a:off x="1894714" y="2911101"/>
            <a:ext cx="6781742" cy="646331"/>
          </a:xfrm>
          <a:prstGeom prst="rect">
            <a:avLst/>
          </a:prstGeom>
        </p:spPr>
        <p:txBody>
          <a:bodyPr wrap="square">
            <a:spAutoFit/>
          </a:bodyPr>
          <a:lstStyle/>
          <a:p>
            <a:pPr algn="just">
              <a:buSzPct val="25000"/>
            </a:pPr>
            <a:r>
              <a:rPr lang="es-ES" sz="1800" i="1" dirty="0" smtClean="0">
                <a:solidFill>
                  <a:schemeClr val="dk1"/>
                </a:solidFill>
                <a:latin typeface="Calibri"/>
                <a:ea typeface="Calibri"/>
                <a:cs typeface="Calibri"/>
              </a:rPr>
              <a:t>Los datos más recientes le conceden unos 96500 millones de años luz al universo observable</a:t>
            </a:r>
          </a:p>
        </p:txBody>
      </p:sp>
      <p:sp>
        <p:nvSpPr>
          <p:cNvPr id="18" name="17 Rectángulo"/>
          <p:cNvSpPr/>
          <p:nvPr/>
        </p:nvSpPr>
        <p:spPr>
          <a:xfrm>
            <a:off x="2041367" y="4138047"/>
            <a:ext cx="6781742" cy="646331"/>
          </a:xfrm>
          <a:prstGeom prst="rect">
            <a:avLst/>
          </a:prstGeom>
        </p:spPr>
        <p:txBody>
          <a:bodyPr wrap="square">
            <a:spAutoFit/>
          </a:bodyPr>
          <a:lstStyle/>
          <a:p>
            <a:pPr algn="just">
              <a:buSzPct val="25000"/>
            </a:pPr>
            <a:r>
              <a:rPr lang="es-ES" sz="1800" i="1" dirty="0" smtClean="0">
                <a:solidFill>
                  <a:schemeClr val="dk1"/>
                </a:solidFill>
                <a:latin typeface="Calibri"/>
                <a:ea typeface="Calibri"/>
                <a:cs typeface="Calibri"/>
              </a:rPr>
              <a:t>El único consenso establecido es que no puede determinarse su radio de curvatura, por lo que se consideraría plano a efectos prácticos</a:t>
            </a:r>
          </a:p>
        </p:txBody>
      </p:sp>
      <p:sp>
        <p:nvSpPr>
          <p:cNvPr id="4" name="3 Flecha derecha"/>
          <p:cNvSpPr/>
          <p:nvPr/>
        </p:nvSpPr>
        <p:spPr>
          <a:xfrm>
            <a:off x="1203626" y="3015485"/>
            <a:ext cx="344038" cy="437564"/>
          </a:xfrm>
          <a:prstGeom prst="rightArrow">
            <a:avLst/>
          </a:prstGeom>
          <a:solidFill>
            <a:srgbClr val="92D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Flecha derecha"/>
          <p:cNvSpPr/>
          <p:nvPr/>
        </p:nvSpPr>
        <p:spPr>
          <a:xfrm>
            <a:off x="1226427" y="5372934"/>
            <a:ext cx="344038" cy="437564"/>
          </a:xfrm>
          <a:prstGeom prst="rightArrow">
            <a:avLst/>
          </a:prstGeom>
          <a:solidFill>
            <a:srgbClr val="92D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Flecha derecha"/>
          <p:cNvSpPr/>
          <p:nvPr/>
        </p:nvSpPr>
        <p:spPr>
          <a:xfrm>
            <a:off x="1226427" y="4103931"/>
            <a:ext cx="344038" cy="437564"/>
          </a:xfrm>
          <a:prstGeom prst="rightArrow">
            <a:avLst/>
          </a:prstGeom>
          <a:solidFill>
            <a:srgbClr val="92D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5" name="4 Gráfico"/>
          <p:cNvGraphicFramePr/>
          <p:nvPr>
            <p:extLst>
              <p:ext uri="{D42A27DB-BD31-4B8C-83A1-F6EECF244321}">
                <p14:modId xmlns:p14="http://schemas.microsoft.com/office/powerpoint/2010/main" val="556920474"/>
              </p:ext>
            </p:extLst>
          </p:nvPr>
        </p:nvGraphicFramePr>
        <p:xfrm>
          <a:off x="1924125" y="1998132"/>
          <a:ext cx="6096000"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6" name="5 CuadroTexto"/>
          <p:cNvSpPr txBox="1"/>
          <p:nvPr/>
        </p:nvSpPr>
        <p:spPr>
          <a:xfrm>
            <a:off x="5076056" y="5130051"/>
            <a:ext cx="3600400" cy="923330"/>
          </a:xfrm>
          <a:prstGeom prst="rect">
            <a:avLst/>
          </a:prstGeom>
          <a:noFill/>
        </p:spPr>
        <p:txBody>
          <a:bodyPr wrap="square" rtlCol="0">
            <a:spAutoFit/>
          </a:bodyPr>
          <a:lstStyle/>
          <a:p>
            <a:r>
              <a:rPr lang="es-ES" sz="1800" i="1" dirty="0" smtClean="0">
                <a:latin typeface="Calibri" panose="020F0502020204030204" pitchFamily="34" charset="0"/>
              </a:rPr>
              <a:t>La materia conocida (estrellas, planetas y cualquier otra visible) tan sólo representaría apenas el 5%</a:t>
            </a:r>
            <a:endParaRPr lang="es-ES" sz="1800" i="1" dirty="0">
              <a:latin typeface="Calibri" panose="020F0502020204030204" pitchFamily="34" charset="0"/>
            </a:endParaRPr>
          </a:p>
        </p:txBody>
      </p:sp>
    </p:spTree>
    <p:extLst>
      <p:ext uri="{BB962C8B-B14F-4D97-AF65-F5344CB8AC3E}">
        <p14:creationId xmlns:p14="http://schemas.microsoft.com/office/powerpoint/2010/main" val="368606644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682</TotalTime>
  <Words>911</Words>
  <Application>Microsoft Office PowerPoint</Application>
  <PresentationFormat>Presentación en pantalla (4:3)</PresentationFormat>
  <Paragraphs>151</Paragraphs>
  <Slides>12</Slides>
  <Notes>12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12</vt:i4>
      </vt:variant>
    </vt:vector>
  </HeadingPairs>
  <TitlesOfParts>
    <vt:vector size="17" baseType="lpstr">
      <vt:lpstr>Arial</vt:lpstr>
      <vt:lpstr>Verdana</vt:lpstr>
      <vt:lpstr>Calibri</vt:lpstr>
      <vt:lpstr>PT Sans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Jose Núñez</dc:creator>
  <cp:lastModifiedBy>jose</cp:lastModifiedBy>
  <cp:revision>65</cp:revision>
  <dcterms:modified xsi:type="dcterms:W3CDTF">2018-04-11T17:29:39Z</dcterms:modified>
</cp:coreProperties>
</file>