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B2E616-FCAA-4821-83A7-C685A10EC0B0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59781B-C01D-44E4-971E-D0F4E2334B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7370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9781B-C01D-44E4-971E-D0F4E2334B7E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2938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C44B-FE19-47D4-A897-6A848BEDCBDD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49DD-C84E-40D8-AF7B-E48A609B67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2284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C44B-FE19-47D4-A897-6A848BEDCBDD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49DD-C84E-40D8-AF7B-E48A609B67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933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C44B-FE19-47D4-A897-6A848BEDCBDD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49DD-C84E-40D8-AF7B-E48A609B67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2485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C44B-FE19-47D4-A897-6A848BEDCBDD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49DD-C84E-40D8-AF7B-E48A609B67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5370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C44B-FE19-47D4-A897-6A848BEDCBDD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49DD-C84E-40D8-AF7B-E48A609B67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745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C44B-FE19-47D4-A897-6A848BEDCBDD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49DD-C84E-40D8-AF7B-E48A609B67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1790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C44B-FE19-47D4-A897-6A848BEDCBDD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49DD-C84E-40D8-AF7B-E48A609B67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901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C44B-FE19-47D4-A897-6A848BEDCBDD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49DD-C84E-40D8-AF7B-E48A609B67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2830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C44B-FE19-47D4-A897-6A848BEDCBDD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49DD-C84E-40D8-AF7B-E48A609B67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8402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C44B-FE19-47D4-A897-6A848BEDCBDD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49DD-C84E-40D8-AF7B-E48A609B67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4693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C44B-FE19-47D4-A897-6A848BEDCBDD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49DD-C84E-40D8-AF7B-E48A609B67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5640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0C44B-FE19-47D4-A897-6A848BEDCBDD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B49DD-C84E-40D8-AF7B-E48A609B67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7598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 redondeado"/>
          <p:cNvSpPr/>
          <p:nvPr/>
        </p:nvSpPr>
        <p:spPr>
          <a:xfrm>
            <a:off x="300372" y="842068"/>
            <a:ext cx="8208912" cy="5323236"/>
          </a:xfrm>
          <a:prstGeom prst="roundRect">
            <a:avLst/>
          </a:prstGeom>
          <a:blipFill dpi="0" rotWithShape="1">
            <a:blip r:embed="rId2">
              <a:alphaModFix amt="13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43808" y="188640"/>
            <a:ext cx="3456384" cy="72008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Helenismo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47471" y="1196752"/>
            <a:ext cx="2853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Muerte de Alejandro Magno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484040" y="1196752"/>
            <a:ext cx="990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ES" dirty="0" smtClean="0">
                <a:solidFill>
                  <a:srgbClr val="0070C0"/>
                </a:solidFill>
              </a:rPr>
              <a:t>323 a. C.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47470" y="4221088"/>
            <a:ext cx="2138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Muerte de Cleopatra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658768" y="4394910"/>
            <a:ext cx="816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ES" dirty="0" smtClean="0">
                <a:solidFill>
                  <a:srgbClr val="0070C0"/>
                </a:solidFill>
              </a:rPr>
              <a:t>30 a. C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47471" y="4969910"/>
            <a:ext cx="2781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Fundación Imperio Romano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47471" y="5226584"/>
            <a:ext cx="3520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Coronación del Emperador Augusto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658768" y="5120118"/>
            <a:ext cx="816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ES" dirty="0" smtClean="0">
                <a:solidFill>
                  <a:srgbClr val="0070C0"/>
                </a:solidFill>
              </a:rPr>
              <a:t>27 a. C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647471" y="1660158"/>
            <a:ext cx="2696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>
                <a:solidFill>
                  <a:srgbClr val="0070C0"/>
                </a:solidFill>
              </a:rPr>
              <a:t>Diádocos</a:t>
            </a:r>
            <a:r>
              <a:rPr lang="es-ES" dirty="0" smtClean="0">
                <a:solidFill>
                  <a:srgbClr val="0070C0"/>
                </a:solidFill>
              </a:rPr>
              <a:t> (generales)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778560" y="1660158"/>
            <a:ext cx="2696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dirty="0" smtClean="0">
                <a:solidFill>
                  <a:srgbClr val="0070C0"/>
                </a:solidFill>
              </a:rPr>
              <a:t>Conflictos, guerras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47471" y="2550617"/>
            <a:ext cx="2696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Epígonos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614426" y="2276872"/>
            <a:ext cx="2044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Macedonia y Grecia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4614426" y="2550617"/>
            <a:ext cx="570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Asia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4614426" y="2852936"/>
            <a:ext cx="776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Egipto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" name="2 Abrir llave"/>
          <p:cNvSpPr/>
          <p:nvPr/>
        </p:nvSpPr>
        <p:spPr>
          <a:xfrm>
            <a:off x="4404828" y="2348880"/>
            <a:ext cx="72008" cy="79208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8" name="17 Conector recto"/>
          <p:cNvCxnSpPr/>
          <p:nvPr/>
        </p:nvCxnSpPr>
        <p:spPr>
          <a:xfrm>
            <a:off x="3707904" y="1381418"/>
            <a:ext cx="23923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2987824" y="1844824"/>
            <a:ext cx="22322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 flipV="1">
            <a:off x="2052618" y="2735283"/>
            <a:ext cx="2074780" cy="96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4413633" y="4601453"/>
            <a:ext cx="19518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4413633" y="5304784"/>
            <a:ext cx="19518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2201359" y="2446439"/>
            <a:ext cx="16433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0070C0"/>
                </a:solidFill>
              </a:rPr>
              <a:t>Reparto del Imperio</a:t>
            </a:r>
            <a:endParaRPr lang="es-ES" sz="1400" dirty="0">
              <a:solidFill>
                <a:srgbClr val="0070C0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647471" y="3686384"/>
            <a:ext cx="3479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Conquista de Macedonia por Roma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6484040" y="3686384"/>
            <a:ext cx="990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148 a. C.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2617625" y="2729825"/>
            <a:ext cx="8114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0070C0"/>
                </a:solidFill>
              </a:rPr>
              <a:t>281 a. C.</a:t>
            </a:r>
            <a:endParaRPr lang="es-ES" sz="1400" dirty="0">
              <a:solidFill>
                <a:srgbClr val="0070C0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647471" y="4509120"/>
            <a:ext cx="3322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Octavio Augusto conquista Egipto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5" name="34 Cerrar llave"/>
          <p:cNvSpPr/>
          <p:nvPr/>
        </p:nvSpPr>
        <p:spPr>
          <a:xfrm>
            <a:off x="3969599" y="4405754"/>
            <a:ext cx="45719" cy="39139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Cerrar llave"/>
          <p:cNvSpPr/>
          <p:nvPr/>
        </p:nvSpPr>
        <p:spPr>
          <a:xfrm>
            <a:off x="4138636" y="5101980"/>
            <a:ext cx="72666" cy="41525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8" name="37 Conector recto"/>
          <p:cNvCxnSpPr/>
          <p:nvPr/>
        </p:nvCxnSpPr>
        <p:spPr>
          <a:xfrm>
            <a:off x="4413633" y="3871050"/>
            <a:ext cx="1966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6863118" y="2852936"/>
            <a:ext cx="1223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Ptolemaica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6863117" y="2547197"/>
            <a:ext cx="1079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chemeClr val="accent1"/>
                </a:solidFill>
              </a:rPr>
              <a:t>Seléucida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6863117" y="2261773"/>
            <a:ext cx="1203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chemeClr val="accent1"/>
                </a:solidFill>
              </a:rPr>
              <a:t>Antigónida</a:t>
            </a:r>
            <a:endParaRPr lang="es-ES" dirty="0">
              <a:solidFill>
                <a:schemeClr val="accent1"/>
              </a:solidFill>
            </a:endParaRPr>
          </a:p>
        </p:txBody>
      </p:sp>
      <p:cxnSp>
        <p:nvCxnSpPr>
          <p:cNvPr id="25" name="24 Conector recto"/>
          <p:cNvCxnSpPr>
            <a:stCxn id="14" idx="3"/>
          </p:cNvCxnSpPr>
          <p:nvPr/>
        </p:nvCxnSpPr>
        <p:spPr>
          <a:xfrm>
            <a:off x="6658768" y="2461538"/>
            <a:ext cx="2043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endCxn id="34" idx="1"/>
          </p:cNvCxnSpPr>
          <p:nvPr/>
        </p:nvCxnSpPr>
        <p:spPr>
          <a:xfrm flipV="1">
            <a:off x="5396733" y="2731863"/>
            <a:ext cx="1466384" cy="223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>
            <a:endCxn id="21" idx="1"/>
          </p:cNvCxnSpPr>
          <p:nvPr/>
        </p:nvCxnSpPr>
        <p:spPr>
          <a:xfrm>
            <a:off x="5580112" y="3037602"/>
            <a:ext cx="12830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304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87208" cy="778098"/>
          </a:xfrm>
        </p:spPr>
        <p:txBody>
          <a:bodyPr/>
          <a:lstStyle/>
          <a:p>
            <a:r>
              <a:rPr lang="es-ES" dirty="0" smtClean="0">
                <a:solidFill>
                  <a:srgbClr val="0070C0"/>
                </a:solidFill>
              </a:rPr>
              <a:t>Grecia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66766" y="3302660"/>
            <a:ext cx="673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Crisis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66766" y="2380232"/>
            <a:ext cx="3431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Pérdida independencia de las polis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378546" y="3014628"/>
            <a:ext cx="1552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Individualismo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378546" y="3386549"/>
            <a:ext cx="4242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La reflexión se centra en la manera de vivir 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930074" y="3386549"/>
            <a:ext cx="630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Ética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930074" y="4653136"/>
            <a:ext cx="2121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Escuelas helenísticas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335655" y="3968267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Cinismo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335655" y="4446436"/>
            <a:ext cx="1397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Escepticismo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3335655" y="4924605"/>
            <a:ext cx="1332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Epicureísmo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3335655" y="5402773"/>
            <a:ext cx="1180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Estoicismo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360128" y="3386549"/>
            <a:ext cx="1013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Felicidad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66766" y="1220141"/>
            <a:ext cx="4366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Pérdida de la hegemonía comercial y política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66766" y="1606838"/>
            <a:ext cx="3508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Aumento de las diferencias sociales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366766" y="1993535"/>
            <a:ext cx="2125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Inestabilidad política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4732769" y="2380232"/>
            <a:ext cx="170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Cosmopolitismo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366766" y="4653136"/>
            <a:ext cx="1329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Eclecticismo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0" name="19 Abrir llave"/>
          <p:cNvSpPr/>
          <p:nvPr/>
        </p:nvSpPr>
        <p:spPr>
          <a:xfrm>
            <a:off x="2699792" y="4077072"/>
            <a:ext cx="144016" cy="158417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Cerrar llave"/>
          <p:cNvSpPr/>
          <p:nvPr/>
        </p:nvSpPr>
        <p:spPr>
          <a:xfrm>
            <a:off x="5040052" y="4077072"/>
            <a:ext cx="108012" cy="158417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3" name="22 Conector recto"/>
          <p:cNvCxnSpPr/>
          <p:nvPr/>
        </p:nvCxnSpPr>
        <p:spPr>
          <a:xfrm>
            <a:off x="3797770" y="2576066"/>
            <a:ext cx="8704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>
            <a:endCxn id="4" idx="0"/>
          </p:cNvCxnSpPr>
          <p:nvPr/>
        </p:nvCxnSpPr>
        <p:spPr>
          <a:xfrm>
            <a:off x="703557" y="2749564"/>
            <a:ext cx="0" cy="553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Abrir llave"/>
          <p:cNvSpPr/>
          <p:nvPr/>
        </p:nvSpPr>
        <p:spPr>
          <a:xfrm>
            <a:off x="1187624" y="3140968"/>
            <a:ext cx="72008" cy="53102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9" name="28 Conector recto"/>
          <p:cNvCxnSpPr>
            <a:stCxn id="7" idx="3"/>
            <a:endCxn id="8" idx="1"/>
          </p:cNvCxnSpPr>
          <p:nvPr/>
        </p:nvCxnSpPr>
        <p:spPr>
          <a:xfrm>
            <a:off x="5621118" y="3571215"/>
            <a:ext cx="3089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stCxn id="8" idx="3"/>
          </p:cNvCxnSpPr>
          <p:nvPr/>
        </p:nvCxnSpPr>
        <p:spPr>
          <a:xfrm>
            <a:off x="6560568" y="3571215"/>
            <a:ext cx="7477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6934436" y="3755881"/>
            <a:ext cx="0" cy="8752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1835696" y="4869160"/>
            <a:ext cx="71407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5292080" y="4869160"/>
            <a:ext cx="6379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022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0070C0"/>
                </a:solidFill>
              </a:rPr>
              <a:t>Mundo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07506" y="1700808"/>
            <a:ext cx="2979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Expansión de la cultura griega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7506" y="2348880"/>
            <a:ext cx="2158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Koiné: lengua común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23578" y="3660394"/>
            <a:ext cx="444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El centro cultural se desplaza hacia </a:t>
            </a:r>
            <a:r>
              <a:rPr lang="es-ES" b="1" dirty="0" smtClean="0">
                <a:solidFill>
                  <a:srgbClr val="0070C0"/>
                </a:solidFill>
              </a:rPr>
              <a:t>Alejandría</a:t>
            </a:r>
            <a:endParaRPr lang="es-ES" b="1" dirty="0">
              <a:solidFill>
                <a:srgbClr val="0070C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07504" y="5229200"/>
            <a:ext cx="3912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Gran desarrollo de las ciencia naturales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01962" y="2579558"/>
            <a:ext cx="949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Euclides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7152532" y="2602269"/>
            <a:ext cx="1627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0070C0"/>
                </a:solidFill>
              </a:rPr>
              <a:t>Sistema geométrico</a:t>
            </a:r>
            <a:endParaRPr lang="es-ES" sz="1400" dirty="0">
              <a:solidFill>
                <a:srgbClr val="0070C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601962" y="2856556"/>
            <a:ext cx="10054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0070C0"/>
                </a:solidFill>
              </a:rPr>
              <a:t>330-275 a. C.</a:t>
            </a:r>
            <a:endParaRPr lang="es-ES" sz="1200" dirty="0">
              <a:solidFill>
                <a:srgbClr val="0070C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601962" y="3137400"/>
            <a:ext cx="1972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Aristarco de Samos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484610" y="3128052"/>
            <a:ext cx="12954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0070C0"/>
                </a:solidFill>
              </a:rPr>
              <a:t>Heliocentrismo</a:t>
            </a:r>
            <a:endParaRPr lang="es-ES" sz="1400" dirty="0">
              <a:solidFill>
                <a:srgbClr val="0070C0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4601962" y="3388573"/>
            <a:ext cx="10054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0070C0"/>
                </a:solidFill>
              </a:rPr>
              <a:t>310-230 a. C.</a:t>
            </a:r>
            <a:endParaRPr lang="es-ES" sz="1200" dirty="0">
              <a:solidFill>
                <a:srgbClr val="0070C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4601962" y="3662778"/>
            <a:ext cx="1318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Arquímedes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123578" y="3991370"/>
            <a:ext cx="28543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0070C0"/>
                </a:solidFill>
              </a:rPr>
              <a:t>Fundada por Alejandro Magno en 331 a. C.</a:t>
            </a:r>
            <a:endParaRPr lang="es-ES" sz="1200" dirty="0">
              <a:solidFill>
                <a:srgbClr val="0070C0"/>
              </a:solidFill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152643" y="5805264"/>
            <a:ext cx="85384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640 d. C  </a:t>
            </a:r>
            <a:r>
              <a:rPr lang="es-ES" dirty="0" err="1" smtClean="0">
                <a:solidFill>
                  <a:srgbClr val="0070C0"/>
                </a:solidFill>
              </a:rPr>
              <a:t>Amr</a:t>
            </a:r>
            <a:r>
              <a:rPr lang="es-ES" b="1" dirty="0" smtClean="0"/>
              <a:t> </a:t>
            </a:r>
            <a:r>
              <a:rPr lang="es-ES" dirty="0" err="1">
                <a:solidFill>
                  <a:srgbClr val="0070C0"/>
                </a:solidFill>
              </a:rPr>
              <a:t>ibn</a:t>
            </a:r>
            <a:r>
              <a:rPr lang="es-ES" dirty="0">
                <a:solidFill>
                  <a:srgbClr val="0070C0"/>
                </a:solidFill>
              </a:rPr>
              <a:t> al-As procede a la destrucción de la biblioteca por orden del califa Omar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4601962" y="4184510"/>
            <a:ext cx="1281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Eratóstenes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4601962" y="4454866"/>
            <a:ext cx="10406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0070C0"/>
                </a:solidFill>
              </a:rPr>
              <a:t>276 -194 a. C.</a:t>
            </a:r>
            <a:endParaRPr lang="es-ES" sz="1200" dirty="0">
              <a:solidFill>
                <a:srgbClr val="0070C0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6265494" y="4215287"/>
            <a:ext cx="25145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0070C0"/>
                </a:solidFill>
              </a:rPr>
              <a:t>Perímetro tierra, distancia al Sol</a:t>
            </a:r>
            <a:endParaRPr lang="es-ES" sz="1400" dirty="0">
              <a:solidFill>
                <a:srgbClr val="0070C0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4601962" y="3907511"/>
            <a:ext cx="10406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0070C0"/>
                </a:solidFill>
              </a:rPr>
              <a:t>287 -212 a. C.</a:t>
            </a:r>
            <a:endParaRPr lang="es-ES" sz="1200" dirty="0">
              <a:solidFill>
                <a:srgbClr val="0070C0"/>
              </a:solidFill>
            </a:endParaRPr>
          </a:p>
        </p:txBody>
      </p:sp>
      <p:sp>
        <p:nvSpPr>
          <p:cNvPr id="3" name="2 Abrir llave"/>
          <p:cNvSpPr/>
          <p:nvPr/>
        </p:nvSpPr>
        <p:spPr>
          <a:xfrm>
            <a:off x="4559680" y="2638185"/>
            <a:ext cx="60620" cy="251900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" name="10 Conector recto"/>
          <p:cNvCxnSpPr>
            <a:endCxn id="10" idx="1"/>
          </p:cNvCxnSpPr>
          <p:nvPr/>
        </p:nvCxnSpPr>
        <p:spPr>
          <a:xfrm flipV="1">
            <a:off x="6003045" y="2756158"/>
            <a:ext cx="1149487" cy="8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>
            <a:stCxn id="13" idx="3"/>
          </p:cNvCxnSpPr>
          <p:nvPr/>
        </p:nvCxnSpPr>
        <p:spPr>
          <a:xfrm>
            <a:off x="6574490" y="3322066"/>
            <a:ext cx="79670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>
            <a:stCxn id="19" idx="3"/>
            <a:endCxn id="21" idx="1"/>
          </p:cNvCxnSpPr>
          <p:nvPr/>
        </p:nvCxnSpPr>
        <p:spPr>
          <a:xfrm>
            <a:off x="5883338" y="4369176"/>
            <a:ext cx="3821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4620300" y="4749547"/>
            <a:ext cx="852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rgbClr val="0070C0"/>
                </a:solidFill>
              </a:rPr>
              <a:t>Hipatia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644244" y="4980379"/>
            <a:ext cx="8274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0070C0"/>
                </a:solidFill>
                <a:latin typeface="Arial Unicode MS"/>
                <a:ea typeface="Arial Unicode MS"/>
                <a:cs typeface="Arial Unicode MS"/>
              </a:rPr>
              <a:t>☨</a:t>
            </a:r>
            <a:r>
              <a:rPr lang="es-ES" sz="1200" dirty="0" smtClean="0">
                <a:solidFill>
                  <a:srgbClr val="0070C0"/>
                </a:solidFill>
              </a:rPr>
              <a:t> 415 d. </a:t>
            </a:r>
            <a:r>
              <a:rPr lang="es-ES" sz="1200" dirty="0" smtClean="0">
                <a:solidFill>
                  <a:srgbClr val="0070C0"/>
                </a:solidFill>
              </a:rPr>
              <a:t>C.</a:t>
            </a:r>
            <a:endParaRPr lang="es-ES" sz="1200" dirty="0">
              <a:solidFill>
                <a:srgbClr val="0070C0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6023505" y="4705980"/>
            <a:ext cx="2756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0070C0"/>
                </a:solidFill>
              </a:rPr>
              <a:t>Matemática, astrónoma, inventora </a:t>
            </a:r>
          </a:p>
          <a:p>
            <a:pPr algn="r"/>
            <a:r>
              <a:rPr lang="es-ES" sz="1400" dirty="0" smtClean="0">
                <a:solidFill>
                  <a:srgbClr val="0070C0"/>
                </a:solidFill>
              </a:rPr>
              <a:t>(astrolabio, densímetro)</a:t>
            </a:r>
            <a:endParaRPr lang="es-ES" sz="1400" dirty="0">
              <a:solidFill>
                <a:srgbClr val="0070C0"/>
              </a:solidFill>
            </a:endParaRPr>
          </a:p>
        </p:txBody>
      </p:sp>
      <p:cxnSp>
        <p:nvCxnSpPr>
          <p:cNvPr id="29" name="28 Conector recto"/>
          <p:cNvCxnSpPr/>
          <p:nvPr/>
        </p:nvCxnSpPr>
        <p:spPr>
          <a:xfrm>
            <a:off x="5537859" y="4940206"/>
            <a:ext cx="3821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000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735796" y="548680"/>
            <a:ext cx="3672408" cy="792088"/>
          </a:xfrm>
        </p:spPr>
        <p:txBody>
          <a:bodyPr/>
          <a:lstStyle/>
          <a:p>
            <a:r>
              <a:rPr lang="es-ES" dirty="0" smtClean="0">
                <a:solidFill>
                  <a:srgbClr val="0070C0"/>
                </a:solidFill>
              </a:rPr>
              <a:t>Escepticismo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91529" y="3001581"/>
            <a:ext cx="1407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rgbClr val="0070C0"/>
                </a:solidFill>
              </a:rPr>
              <a:t>Pirrón</a:t>
            </a:r>
            <a:r>
              <a:rPr lang="es-ES" dirty="0" smtClean="0">
                <a:solidFill>
                  <a:srgbClr val="0070C0"/>
                </a:solidFill>
              </a:rPr>
              <a:t> de </a:t>
            </a:r>
            <a:r>
              <a:rPr lang="es-ES" dirty="0" err="1" smtClean="0">
                <a:solidFill>
                  <a:srgbClr val="0070C0"/>
                </a:solidFill>
              </a:rPr>
              <a:t>Elis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91529" y="3297763"/>
            <a:ext cx="10054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>
                <a:solidFill>
                  <a:srgbClr val="0070C0"/>
                </a:solidFill>
              </a:rPr>
              <a:t>375-275 a. C.</a:t>
            </a:r>
            <a:endParaRPr lang="es-ES" sz="1200" dirty="0">
              <a:solidFill>
                <a:srgbClr val="0070C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819529" y="1982283"/>
            <a:ext cx="3124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Imposibilidad del conocimiento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819529" y="3010890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Duda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849426" y="301089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Epojé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946074" y="3010890"/>
            <a:ext cx="1376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Dogmatismo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819529" y="2496587"/>
            <a:ext cx="1385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Equipolencia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835753" y="2527364"/>
            <a:ext cx="34871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0070C0"/>
                </a:solidFill>
              </a:rPr>
              <a:t>Las razones contrarias tienen la misma fuerza</a:t>
            </a:r>
            <a:endParaRPr lang="es-ES" sz="1400" dirty="0">
              <a:solidFill>
                <a:srgbClr val="0070C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5212928" y="3041668"/>
            <a:ext cx="9909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0070C0"/>
                </a:solidFill>
              </a:rPr>
              <a:t>Se opone a</a:t>
            </a:r>
            <a:endParaRPr lang="es-ES" sz="1400" dirty="0">
              <a:solidFill>
                <a:srgbClr val="0070C0"/>
              </a:solidFill>
            </a:endParaRPr>
          </a:p>
        </p:txBody>
      </p:sp>
      <p:cxnSp>
        <p:nvCxnSpPr>
          <p:cNvPr id="16" name="15 Conector recto"/>
          <p:cNvCxnSpPr/>
          <p:nvPr/>
        </p:nvCxnSpPr>
        <p:spPr>
          <a:xfrm>
            <a:off x="4559877" y="3195556"/>
            <a:ext cx="5639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6275913" y="3195556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3329252" y="3550950"/>
            <a:ext cx="17508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0070C0"/>
                </a:solidFill>
              </a:rPr>
              <a:t>Suspensión del juicio</a:t>
            </a:r>
            <a:endParaRPr lang="es-ES" sz="1400" dirty="0">
              <a:solidFill>
                <a:srgbClr val="0070C0"/>
              </a:solidFill>
            </a:endParaRPr>
          </a:p>
        </p:txBody>
      </p:sp>
      <p:cxnSp>
        <p:nvCxnSpPr>
          <p:cNvPr id="21" name="20 Conector recto"/>
          <p:cNvCxnSpPr>
            <a:stCxn id="8" idx="2"/>
            <a:endCxn id="19" idx="0"/>
          </p:cNvCxnSpPr>
          <p:nvPr/>
        </p:nvCxnSpPr>
        <p:spPr>
          <a:xfrm>
            <a:off x="4204652" y="3380222"/>
            <a:ext cx="0" cy="170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>
            <a:stCxn id="10" idx="3"/>
          </p:cNvCxnSpPr>
          <p:nvPr/>
        </p:nvCxnSpPr>
        <p:spPr>
          <a:xfrm>
            <a:off x="4204652" y="2681253"/>
            <a:ext cx="5590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>
            <a:stCxn id="7" idx="3"/>
            <a:endCxn id="8" idx="1"/>
          </p:cNvCxnSpPr>
          <p:nvPr/>
        </p:nvCxnSpPr>
        <p:spPr>
          <a:xfrm>
            <a:off x="3501126" y="3195556"/>
            <a:ext cx="348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Abrir llave"/>
          <p:cNvSpPr/>
          <p:nvPr/>
        </p:nvSpPr>
        <p:spPr>
          <a:xfrm>
            <a:off x="2675513" y="2038782"/>
            <a:ext cx="72008" cy="237626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6 CuadroTexto"/>
          <p:cNvSpPr txBox="1"/>
          <p:nvPr/>
        </p:nvSpPr>
        <p:spPr>
          <a:xfrm>
            <a:off x="2939513" y="4127014"/>
            <a:ext cx="1890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Imperturbabilidad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5362997" y="4127014"/>
            <a:ext cx="943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rgbClr val="0070C0"/>
                </a:solidFill>
              </a:rPr>
              <a:t>Ataraxía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7002067" y="4126649"/>
            <a:ext cx="1321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Moderación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5328084" y="5063118"/>
            <a:ext cx="1013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Felicidad</a:t>
            </a:r>
            <a:endParaRPr lang="es-ES" dirty="0">
              <a:solidFill>
                <a:srgbClr val="0070C0"/>
              </a:solidFill>
            </a:endParaRPr>
          </a:p>
        </p:txBody>
      </p:sp>
      <p:cxnSp>
        <p:nvCxnSpPr>
          <p:cNvPr id="32" name="31 Conector recto"/>
          <p:cNvCxnSpPr/>
          <p:nvPr/>
        </p:nvCxnSpPr>
        <p:spPr>
          <a:xfrm>
            <a:off x="4829774" y="4343038"/>
            <a:ext cx="498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6306397" y="4343038"/>
            <a:ext cx="6396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>
            <a:stCxn id="28" idx="2"/>
            <a:endCxn id="30" idx="0"/>
          </p:cNvCxnSpPr>
          <p:nvPr/>
        </p:nvCxnSpPr>
        <p:spPr>
          <a:xfrm>
            <a:off x="5834697" y="4496346"/>
            <a:ext cx="0" cy="566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296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2933828" y="174094"/>
            <a:ext cx="2796271" cy="7920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>
                <a:solidFill>
                  <a:srgbClr val="0070C0"/>
                </a:solidFill>
              </a:rPr>
              <a:t>Cinismo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084112" y="981396"/>
            <a:ext cx="1090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Fundador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561813" y="981396"/>
            <a:ext cx="2173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chemeClr val="accent1"/>
                </a:solidFill>
              </a:rPr>
              <a:t>Antístenes</a:t>
            </a:r>
            <a:r>
              <a:rPr lang="es-ES" dirty="0" smtClean="0">
                <a:solidFill>
                  <a:schemeClr val="accent1"/>
                </a:solidFill>
              </a:rPr>
              <a:t>  de Cirene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137877" y="1231402"/>
            <a:ext cx="11400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chemeClr val="accent1"/>
                </a:solidFill>
              </a:rPr>
              <a:t>444-363 a. C.</a:t>
            </a:r>
            <a:endParaRPr lang="es-ES" sz="1400" dirty="0">
              <a:solidFill>
                <a:schemeClr val="accent1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601636" y="1631209"/>
            <a:ext cx="2034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Diógenes de </a:t>
            </a:r>
            <a:r>
              <a:rPr lang="es-ES" dirty="0" err="1" smtClean="0">
                <a:solidFill>
                  <a:schemeClr val="accent1"/>
                </a:solidFill>
              </a:rPr>
              <a:t>Sínope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137877" y="2000541"/>
            <a:ext cx="11400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chemeClr val="accent1"/>
                </a:solidFill>
              </a:rPr>
              <a:t>413-323 a. C.</a:t>
            </a:r>
            <a:endParaRPr lang="es-ES" sz="1400" dirty="0">
              <a:solidFill>
                <a:schemeClr val="accent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084112" y="5674581"/>
            <a:ext cx="4403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Crítica de las convenciones y normas sociales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084112" y="5127310"/>
            <a:ext cx="2903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/>
                </a:solidFill>
              </a:rPr>
              <a:t> "</a:t>
            </a:r>
            <a:r>
              <a:rPr lang="es-ES" dirty="0" err="1">
                <a:solidFill>
                  <a:schemeClr val="accent1"/>
                </a:solidFill>
              </a:rPr>
              <a:t>autárkeia</a:t>
            </a:r>
            <a:r>
              <a:rPr lang="es-ES" dirty="0">
                <a:solidFill>
                  <a:schemeClr val="accent1"/>
                </a:solidFill>
              </a:rPr>
              <a:t>" (autosuficiencia)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1084112" y="3166163"/>
            <a:ext cx="2405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Retorno a la naturaleza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1084112" y="3656886"/>
            <a:ext cx="4741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La virtud es el fin único de las acciones humanas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1084112" y="4636585"/>
            <a:ext cx="3946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Reducción al mínimo de las necesidades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1084112" y="4145862"/>
            <a:ext cx="5208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Propensos a </a:t>
            </a:r>
            <a:r>
              <a:rPr lang="es-ES" dirty="0">
                <a:solidFill>
                  <a:schemeClr val="accent1"/>
                </a:solidFill>
              </a:rPr>
              <a:t>la burla, la ironía y las actitudes </a:t>
            </a:r>
            <a:r>
              <a:rPr lang="es-ES" dirty="0" smtClean="0">
                <a:solidFill>
                  <a:schemeClr val="accent1"/>
                </a:solidFill>
              </a:rPr>
              <a:t>procaces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084112" y="6165304"/>
            <a:ext cx="4964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Desprecian la riqueza, las dignidades, la reputación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601636" y="2308318"/>
            <a:ext cx="242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chemeClr val="accent1"/>
                </a:solidFill>
              </a:rPr>
              <a:t>Hiparquia</a:t>
            </a:r>
            <a:r>
              <a:rPr lang="es-ES" dirty="0" smtClean="0">
                <a:solidFill>
                  <a:schemeClr val="accent1"/>
                </a:solidFill>
              </a:rPr>
              <a:t>       y     </a:t>
            </a:r>
            <a:r>
              <a:rPr lang="es-ES" dirty="0" err="1" smtClean="0">
                <a:solidFill>
                  <a:schemeClr val="accent1"/>
                </a:solidFill>
              </a:rPr>
              <a:t>Crates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3601636" y="2648931"/>
            <a:ext cx="1460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chemeClr val="accent1"/>
                </a:solidFill>
              </a:rPr>
              <a:t>c. 346-c. 300 a. C.</a:t>
            </a:r>
            <a:endParaRPr lang="es-ES" sz="1400" dirty="0">
              <a:solidFill>
                <a:schemeClr val="accent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5277933" y="2648931"/>
            <a:ext cx="13003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chemeClr val="accent1"/>
                </a:solidFill>
              </a:rPr>
              <a:t>368-c. 288 a. C.</a:t>
            </a:r>
            <a:endParaRPr lang="es-ES" sz="1400" dirty="0">
              <a:solidFill>
                <a:schemeClr val="accent1"/>
              </a:solidFill>
            </a:endParaRPr>
          </a:p>
        </p:txBody>
      </p:sp>
      <p:cxnSp>
        <p:nvCxnSpPr>
          <p:cNvPr id="20" name="19 Conector recto"/>
          <p:cNvCxnSpPr/>
          <p:nvPr/>
        </p:nvCxnSpPr>
        <p:spPr>
          <a:xfrm>
            <a:off x="2286717" y="1166062"/>
            <a:ext cx="12026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 redondeado"/>
          <p:cNvSpPr/>
          <p:nvPr/>
        </p:nvSpPr>
        <p:spPr>
          <a:xfrm>
            <a:off x="1043608" y="3068960"/>
            <a:ext cx="5256584" cy="252027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1"/>
              </a:solidFill>
            </a:endParaRPr>
          </a:p>
        </p:txBody>
      </p:sp>
      <p:sp>
        <p:nvSpPr>
          <p:cNvPr id="22" name="21 Rectángulo redondeado"/>
          <p:cNvSpPr/>
          <p:nvPr/>
        </p:nvSpPr>
        <p:spPr>
          <a:xfrm>
            <a:off x="1043608" y="5674581"/>
            <a:ext cx="5256584" cy="922771"/>
          </a:xfrm>
          <a:prstGeom prst="round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928111" y="385472"/>
            <a:ext cx="22608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i="1" dirty="0" err="1" smtClean="0">
                <a:solidFill>
                  <a:schemeClr val="accent1"/>
                </a:solidFill>
              </a:rPr>
              <a:t>Kynos</a:t>
            </a:r>
            <a:r>
              <a:rPr lang="es-ES" sz="1600" dirty="0" smtClean="0">
                <a:solidFill>
                  <a:schemeClr val="accent1"/>
                </a:solidFill>
              </a:rPr>
              <a:t>: perro / </a:t>
            </a:r>
            <a:r>
              <a:rPr lang="es-ES" sz="1600" i="1" dirty="0" err="1" smtClean="0">
                <a:solidFill>
                  <a:schemeClr val="accent1"/>
                </a:solidFill>
              </a:rPr>
              <a:t>Kynosarge</a:t>
            </a:r>
            <a:endParaRPr lang="es-ES" sz="1600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58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45 Rectángulo"/>
          <p:cNvSpPr/>
          <p:nvPr/>
        </p:nvSpPr>
        <p:spPr>
          <a:xfrm>
            <a:off x="535435" y="2698561"/>
            <a:ext cx="7604874" cy="1431289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44 Rectángulo"/>
          <p:cNvSpPr/>
          <p:nvPr/>
        </p:nvSpPr>
        <p:spPr>
          <a:xfrm>
            <a:off x="540330" y="1634228"/>
            <a:ext cx="7599978" cy="996948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" name="1 Título"/>
          <p:cNvSpPr txBox="1">
            <a:spLocks/>
          </p:cNvSpPr>
          <p:nvPr/>
        </p:nvSpPr>
        <p:spPr>
          <a:xfrm>
            <a:off x="2933828" y="174094"/>
            <a:ext cx="3150340" cy="7920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>
                <a:solidFill>
                  <a:srgbClr val="0070C0"/>
                </a:solidFill>
              </a:rPr>
              <a:t>Epicureísmo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083524" y="999384"/>
            <a:ext cx="1844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Epicuro de Samos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083524" y="1339679"/>
            <a:ext cx="14157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chemeClr val="accent1"/>
                </a:solidFill>
              </a:rPr>
              <a:t>341 – c. 271 a. C</a:t>
            </a:r>
            <a:r>
              <a:rPr lang="es-ES" sz="1400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4179868" y="1011047"/>
            <a:ext cx="967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Lucrecio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179868" y="1380379"/>
            <a:ext cx="10727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chemeClr val="accent1"/>
                </a:solidFill>
              </a:rPr>
              <a:t>99 – 55 a. C</a:t>
            </a:r>
            <a:r>
              <a:rPr lang="es-ES" sz="1400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540330" y="5952421"/>
            <a:ext cx="1031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Vida feliz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40330" y="3454877"/>
            <a:ext cx="125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Hedonismo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100859" y="4580058"/>
            <a:ext cx="1125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Prudencia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684187" y="2762312"/>
            <a:ext cx="1328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Movimiento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684187" y="3380533"/>
            <a:ext cx="876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Reposo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3684187" y="3009961"/>
            <a:ext cx="19130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chemeClr val="accent1"/>
                </a:solidFill>
              </a:rPr>
              <a:t>efímeros, adición, dolor</a:t>
            </a:r>
            <a:endParaRPr lang="es-ES" sz="1400" dirty="0">
              <a:solidFill>
                <a:schemeClr val="accent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021816" y="3054131"/>
            <a:ext cx="1596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Obtener placer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2021816" y="3760518"/>
            <a:ext cx="1446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Reducir dolor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645741" y="5771811"/>
            <a:ext cx="1321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Moderación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1645741" y="6132906"/>
            <a:ext cx="1227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Autonomía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3503480" y="5784228"/>
            <a:ext cx="1940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Pequeños placeres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6032602" y="5771811"/>
            <a:ext cx="948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Amistad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7205092" y="5952421"/>
            <a:ext cx="943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rgbClr val="FF0000"/>
                </a:solidFill>
              </a:rPr>
              <a:t>Ataraxía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540330" y="1931327"/>
            <a:ext cx="1141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Atomismo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3185590" y="1912897"/>
            <a:ext cx="1067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chemeClr val="accent1"/>
                </a:solidFill>
              </a:rPr>
              <a:t>Clinamen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1991406" y="2245310"/>
            <a:ext cx="38451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1"/>
                </a:solidFill>
              </a:rPr>
              <a:t>desviaciones en las sucesiones de causas y efectos</a:t>
            </a:r>
          </a:p>
        </p:txBody>
      </p:sp>
      <p:sp>
        <p:nvSpPr>
          <p:cNvPr id="23" name="22 CuadroTexto"/>
          <p:cNvSpPr txBox="1"/>
          <p:nvPr/>
        </p:nvSpPr>
        <p:spPr>
          <a:xfrm>
            <a:off x="6210316" y="1578227"/>
            <a:ext cx="1761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Miedo al destino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210316" y="1910528"/>
            <a:ext cx="1918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Miedo a la muerte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6210316" y="2245310"/>
            <a:ext cx="1919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Miedo a los dioses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5149396" y="2768137"/>
            <a:ext cx="2982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Satisfacción de una necesidad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5149396" y="3386358"/>
            <a:ext cx="2964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Eliminación de una necesidad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30" name="29 Abrir llave"/>
          <p:cNvSpPr/>
          <p:nvPr/>
        </p:nvSpPr>
        <p:spPr>
          <a:xfrm>
            <a:off x="2048456" y="3171257"/>
            <a:ext cx="54180" cy="95859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30 Abrir llave"/>
          <p:cNvSpPr/>
          <p:nvPr/>
        </p:nvSpPr>
        <p:spPr>
          <a:xfrm>
            <a:off x="3529201" y="2843125"/>
            <a:ext cx="89206" cy="8531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3" name="32 Conector recto de flecha"/>
          <p:cNvCxnSpPr/>
          <p:nvPr/>
        </p:nvCxnSpPr>
        <p:spPr>
          <a:xfrm>
            <a:off x="2663673" y="4085557"/>
            <a:ext cx="0" cy="5711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CuadroTexto"/>
          <p:cNvSpPr txBox="1"/>
          <p:nvPr/>
        </p:nvSpPr>
        <p:spPr>
          <a:xfrm>
            <a:off x="4168678" y="4580058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deseos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5221074" y="4186483"/>
            <a:ext cx="2290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Naturales y necesarios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36" name="35 CuadroTexto"/>
          <p:cNvSpPr txBox="1"/>
          <p:nvPr/>
        </p:nvSpPr>
        <p:spPr>
          <a:xfrm>
            <a:off x="5221074" y="4580058"/>
            <a:ext cx="2587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Naturales y no necesarios</a:t>
            </a:r>
            <a:endParaRPr lang="es-ES" dirty="0">
              <a:solidFill>
                <a:schemeClr val="accent1"/>
              </a:solidFill>
            </a:endParaRPr>
          </a:p>
        </p:txBody>
      </p:sp>
      <p:cxnSp>
        <p:nvCxnSpPr>
          <p:cNvPr id="38" name="37 Conector recto de flecha"/>
          <p:cNvCxnSpPr/>
          <p:nvPr/>
        </p:nvCxnSpPr>
        <p:spPr>
          <a:xfrm>
            <a:off x="4246529" y="2095194"/>
            <a:ext cx="171747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38 Abrir llave"/>
          <p:cNvSpPr/>
          <p:nvPr/>
        </p:nvSpPr>
        <p:spPr>
          <a:xfrm>
            <a:off x="6210316" y="1664423"/>
            <a:ext cx="45719" cy="84706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1" name="40 Conector recto"/>
          <p:cNvCxnSpPr/>
          <p:nvPr/>
        </p:nvCxnSpPr>
        <p:spPr>
          <a:xfrm>
            <a:off x="1957783" y="2132702"/>
            <a:ext cx="12407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41 CuadroTexto"/>
          <p:cNvSpPr txBox="1"/>
          <p:nvPr/>
        </p:nvSpPr>
        <p:spPr>
          <a:xfrm>
            <a:off x="5221074" y="4932973"/>
            <a:ext cx="2883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No naturales y no necesarios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43" name="42 Multiplicar"/>
          <p:cNvSpPr>
            <a:spLocks/>
          </p:cNvSpPr>
          <p:nvPr/>
        </p:nvSpPr>
        <p:spPr>
          <a:xfrm>
            <a:off x="6172308" y="4858131"/>
            <a:ext cx="839196" cy="519015"/>
          </a:xfrm>
          <a:prstGeom prst="mathMultiply">
            <a:avLst/>
          </a:prstGeom>
          <a:solidFill>
            <a:srgbClr val="FF0000">
              <a:alpha val="54000"/>
            </a:srgbClr>
          </a:solidFill>
          <a:ln w="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Multiplicar"/>
          <p:cNvSpPr>
            <a:spLocks/>
          </p:cNvSpPr>
          <p:nvPr/>
        </p:nvSpPr>
        <p:spPr>
          <a:xfrm>
            <a:off x="5946757" y="4555815"/>
            <a:ext cx="839196" cy="519015"/>
          </a:xfrm>
          <a:prstGeom prst="mathMultiply">
            <a:avLst/>
          </a:prstGeom>
          <a:solidFill>
            <a:srgbClr val="FF0000">
              <a:alpha val="54000"/>
            </a:srgbClr>
          </a:solidFill>
          <a:ln w="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5" name="54 Conector recto"/>
          <p:cNvCxnSpPr/>
          <p:nvPr/>
        </p:nvCxnSpPr>
        <p:spPr>
          <a:xfrm>
            <a:off x="3237678" y="4808049"/>
            <a:ext cx="9421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57 Abrir llave"/>
          <p:cNvSpPr/>
          <p:nvPr/>
        </p:nvSpPr>
        <p:spPr>
          <a:xfrm>
            <a:off x="5146992" y="4294466"/>
            <a:ext cx="45719" cy="90018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58 Abrir llave"/>
          <p:cNvSpPr/>
          <p:nvPr/>
        </p:nvSpPr>
        <p:spPr>
          <a:xfrm>
            <a:off x="1523556" y="5682816"/>
            <a:ext cx="72008" cy="90018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1" name="60 Conector recto"/>
          <p:cNvCxnSpPr>
            <a:stCxn id="15" idx="3"/>
          </p:cNvCxnSpPr>
          <p:nvPr/>
        </p:nvCxnSpPr>
        <p:spPr>
          <a:xfrm>
            <a:off x="2967000" y="5956477"/>
            <a:ext cx="47497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>
            <a:stCxn id="17" idx="3"/>
          </p:cNvCxnSpPr>
          <p:nvPr/>
        </p:nvCxnSpPr>
        <p:spPr>
          <a:xfrm>
            <a:off x="5443819" y="5968894"/>
            <a:ext cx="472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63 Rectángulo"/>
          <p:cNvSpPr/>
          <p:nvPr/>
        </p:nvSpPr>
        <p:spPr>
          <a:xfrm>
            <a:off x="548514" y="4165378"/>
            <a:ext cx="7599978" cy="1198691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0" name="59 Conector recto"/>
          <p:cNvCxnSpPr/>
          <p:nvPr/>
        </p:nvCxnSpPr>
        <p:spPr>
          <a:xfrm flipH="1" flipV="1">
            <a:off x="2663672" y="3414205"/>
            <a:ext cx="2" cy="3603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65 Rectángulo redondeado"/>
          <p:cNvSpPr/>
          <p:nvPr/>
        </p:nvSpPr>
        <p:spPr>
          <a:xfrm>
            <a:off x="5964003" y="5784228"/>
            <a:ext cx="68599" cy="930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7" name="66 Rectángulo redondeado"/>
          <p:cNvSpPr/>
          <p:nvPr/>
        </p:nvSpPr>
        <p:spPr>
          <a:xfrm>
            <a:off x="7205092" y="5952421"/>
            <a:ext cx="899657" cy="36933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518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50 Rectángulo redondeado"/>
          <p:cNvSpPr/>
          <p:nvPr/>
        </p:nvSpPr>
        <p:spPr>
          <a:xfrm>
            <a:off x="498938" y="4221088"/>
            <a:ext cx="8456319" cy="1728192"/>
          </a:xfrm>
          <a:prstGeom prst="round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 txBox="1">
            <a:spLocks/>
          </p:cNvSpPr>
          <p:nvPr/>
        </p:nvSpPr>
        <p:spPr>
          <a:xfrm>
            <a:off x="2925948" y="64829"/>
            <a:ext cx="3150340" cy="7920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>
                <a:solidFill>
                  <a:srgbClr val="0070C0"/>
                </a:solidFill>
              </a:rPr>
              <a:t>Estoicismo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308256" y="854117"/>
            <a:ext cx="2545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Fundador: Zenón de </a:t>
            </a:r>
            <a:r>
              <a:rPr lang="es-ES" dirty="0" err="1" smtClean="0">
                <a:solidFill>
                  <a:srgbClr val="0070C0"/>
                </a:solidFill>
              </a:rPr>
              <a:t>Zitio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68296" y="1139666"/>
            <a:ext cx="12120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0070C0"/>
                </a:solidFill>
              </a:rPr>
              <a:t>336 – 264 a.C.</a:t>
            </a:r>
            <a:endParaRPr lang="es-ES" sz="1400" dirty="0">
              <a:solidFill>
                <a:srgbClr val="0070C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260584" y="854117"/>
            <a:ext cx="3490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discípulo del cínico </a:t>
            </a:r>
            <a:r>
              <a:rPr lang="es-ES" dirty="0" err="1" smtClean="0">
                <a:solidFill>
                  <a:srgbClr val="0070C0"/>
                </a:solidFill>
              </a:rPr>
              <a:t>Crates</a:t>
            </a:r>
            <a:r>
              <a:rPr lang="es-ES" dirty="0" smtClean="0">
                <a:solidFill>
                  <a:srgbClr val="0070C0"/>
                </a:solidFill>
              </a:rPr>
              <a:t> de Tebas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298289" y="1395106"/>
            <a:ext cx="2608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Impulsor: </a:t>
            </a:r>
            <a:r>
              <a:rPr lang="es-ES" dirty="0" err="1" smtClean="0">
                <a:solidFill>
                  <a:srgbClr val="0070C0"/>
                </a:solidFill>
              </a:rPr>
              <a:t>Crisipo</a:t>
            </a:r>
            <a:r>
              <a:rPr lang="es-ES" dirty="0" smtClean="0">
                <a:solidFill>
                  <a:srgbClr val="0070C0"/>
                </a:solidFill>
              </a:rPr>
              <a:t> de Solos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247109" y="1390230"/>
            <a:ext cx="3748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se dice que escribió más de 700 obras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807220" y="1626611"/>
            <a:ext cx="12120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0070C0"/>
                </a:solidFill>
              </a:rPr>
              <a:t>281 – 187 a.C.</a:t>
            </a:r>
            <a:endParaRPr lang="es-ES" sz="1400" dirty="0">
              <a:solidFill>
                <a:srgbClr val="0070C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316098" y="2342097"/>
            <a:ext cx="894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Cicerón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264557" y="2560984"/>
            <a:ext cx="11206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0070C0"/>
                </a:solidFill>
              </a:rPr>
              <a:t>106 – 43 a.C.</a:t>
            </a:r>
            <a:endParaRPr lang="es-ES" sz="1400" dirty="0">
              <a:solidFill>
                <a:srgbClr val="0070C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3044290" y="2342097"/>
            <a:ext cx="849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Séneca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700474" y="2342097"/>
            <a:ext cx="954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rgbClr val="0070C0"/>
                </a:solidFill>
              </a:rPr>
              <a:t>Epícteto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6356658" y="2342097"/>
            <a:ext cx="1514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Marco Aurelio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2969109" y="2587962"/>
            <a:ext cx="10122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0070C0"/>
                </a:solidFill>
              </a:rPr>
              <a:t>-4 – 65 D.C.</a:t>
            </a:r>
            <a:endParaRPr lang="es-ES" sz="1400" dirty="0">
              <a:solidFill>
                <a:srgbClr val="0070C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4614233" y="2587962"/>
            <a:ext cx="1100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0070C0"/>
                </a:solidFill>
              </a:rPr>
              <a:t>55– 135 d.C.</a:t>
            </a:r>
            <a:endParaRPr lang="es-ES" sz="1400" dirty="0">
              <a:solidFill>
                <a:srgbClr val="0070C0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6402851" y="2587961"/>
            <a:ext cx="12120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0070C0"/>
                </a:solidFill>
              </a:rPr>
              <a:t>121 – 180 d.C.</a:t>
            </a:r>
            <a:endParaRPr lang="es-ES" sz="1400" dirty="0">
              <a:solidFill>
                <a:srgbClr val="0070C0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972461" y="3285701"/>
            <a:ext cx="692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Física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2077077" y="3126242"/>
            <a:ext cx="923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Materia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2077077" y="3553839"/>
            <a:ext cx="195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Logos (razón, Dios)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6648624" y="3285701"/>
            <a:ext cx="1498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determinismo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4252514" y="3285701"/>
            <a:ext cx="2117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Ley natural universal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3" name="22 Abrir llave"/>
          <p:cNvSpPr/>
          <p:nvPr/>
        </p:nvSpPr>
        <p:spPr>
          <a:xfrm>
            <a:off x="1866745" y="3213693"/>
            <a:ext cx="45719" cy="64807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70C0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1851577" y="4264851"/>
            <a:ext cx="1321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Ser humano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98938" y="5441386"/>
            <a:ext cx="1950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soporta y renuncia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1005883" y="5284122"/>
            <a:ext cx="7859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err="1" smtClean="0">
                <a:solidFill>
                  <a:srgbClr val="0070C0"/>
                </a:solidFill>
              </a:rPr>
              <a:t>Epícteto</a:t>
            </a:r>
            <a:endParaRPr lang="es-ES" sz="1400" dirty="0">
              <a:solidFill>
                <a:srgbClr val="0070C0"/>
              </a:solidFill>
            </a:endParaRPr>
          </a:p>
        </p:txBody>
      </p:sp>
      <p:cxnSp>
        <p:nvCxnSpPr>
          <p:cNvPr id="28" name="27 Conector recto de flecha"/>
          <p:cNvCxnSpPr/>
          <p:nvPr/>
        </p:nvCxnSpPr>
        <p:spPr>
          <a:xfrm>
            <a:off x="2513174" y="3968045"/>
            <a:ext cx="4729" cy="2530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5434093" y="4264851"/>
            <a:ext cx="3294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Felicidad depende de uno mismo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4117366" y="4264851"/>
            <a:ext cx="1047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sabiduría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3936291" y="4903631"/>
            <a:ext cx="1409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comprensión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2829791" y="5441386"/>
            <a:ext cx="1088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desapego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4521813" y="5441386"/>
            <a:ext cx="1709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vivir el presente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6446044" y="5441386"/>
            <a:ext cx="2509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renunciar a la esperanza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4106875" y="6162466"/>
            <a:ext cx="788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Apatía</a:t>
            </a:r>
            <a:endParaRPr lang="es-ES" dirty="0">
              <a:solidFill>
                <a:srgbClr val="FF0000"/>
              </a:solidFill>
            </a:endParaRPr>
          </a:p>
        </p:txBody>
      </p:sp>
      <p:cxnSp>
        <p:nvCxnSpPr>
          <p:cNvPr id="37" name="36 Conector recto de flecha"/>
          <p:cNvCxnSpPr>
            <a:stCxn id="30" idx="2"/>
            <a:endCxn id="31" idx="0"/>
          </p:cNvCxnSpPr>
          <p:nvPr/>
        </p:nvCxnSpPr>
        <p:spPr>
          <a:xfrm>
            <a:off x="4640907" y="4634183"/>
            <a:ext cx="0" cy="2694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>
            <a:off x="3239769" y="4449517"/>
            <a:ext cx="8195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5152888" y="4449517"/>
            <a:ext cx="1975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41 Abrir llave"/>
          <p:cNvSpPr/>
          <p:nvPr/>
        </p:nvSpPr>
        <p:spPr>
          <a:xfrm rot="5400000">
            <a:off x="4556200" y="1278040"/>
            <a:ext cx="169415" cy="813048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Rectángulo redondeado"/>
          <p:cNvSpPr/>
          <p:nvPr/>
        </p:nvSpPr>
        <p:spPr>
          <a:xfrm>
            <a:off x="972461" y="3126242"/>
            <a:ext cx="7307489" cy="79692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3" name="52 Conector recto de flecha"/>
          <p:cNvCxnSpPr/>
          <p:nvPr/>
        </p:nvCxnSpPr>
        <p:spPr>
          <a:xfrm>
            <a:off x="6370273" y="3495574"/>
            <a:ext cx="27835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 de flecha"/>
          <p:cNvCxnSpPr/>
          <p:nvPr/>
        </p:nvCxnSpPr>
        <p:spPr>
          <a:xfrm>
            <a:off x="3743446" y="3495574"/>
            <a:ext cx="50906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55 Rectángulo redondeado"/>
          <p:cNvSpPr/>
          <p:nvPr/>
        </p:nvSpPr>
        <p:spPr>
          <a:xfrm>
            <a:off x="4072956" y="6162466"/>
            <a:ext cx="822405" cy="36933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7" name="56 CuadroTexto"/>
          <p:cNvSpPr txBox="1"/>
          <p:nvPr/>
        </p:nvSpPr>
        <p:spPr>
          <a:xfrm>
            <a:off x="5898678" y="306984"/>
            <a:ext cx="31509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dirty="0" smtClean="0">
                <a:solidFill>
                  <a:schemeClr val="accent1"/>
                </a:solidFill>
              </a:rPr>
              <a:t>Pórtico pintado del ágora de Atenas</a:t>
            </a:r>
            <a:endParaRPr lang="es-ES" sz="1600" dirty="0">
              <a:solidFill>
                <a:schemeClr val="accent1"/>
              </a:solidFill>
            </a:endParaRPr>
          </a:p>
        </p:txBody>
      </p:sp>
      <p:sp>
        <p:nvSpPr>
          <p:cNvPr id="58" name="57 CuadroTexto"/>
          <p:cNvSpPr txBox="1"/>
          <p:nvPr/>
        </p:nvSpPr>
        <p:spPr>
          <a:xfrm>
            <a:off x="6831075" y="549140"/>
            <a:ext cx="10325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err="1" smtClean="0">
                <a:solidFill>
                  <a:schemeClr val="accent1"/>
                </a:solidFill>
              </a:rPr>
              <a:t>Stóa</a:t>
            </a:r>
            <a:r>
              <a:rPr lang="es-ES" sz="1400" dirty="0" smtClean="0">
                <a:solidFill>
                  <a:schemeClr val="accent1"/>
                </a:solidFill>
              </a:rPr>
              <a:t> </a:t>
            </a:r>
            <a:r>
              <a:rPr lang="es-ES" sz="1400" dirty="0" err="1" smtClean="0">
                <a:solidFill>
                  <a:schemeClr val="accent1"/>
                </a:solidFill>
              </a:rPr>
              <a:t>poikilé</a:t>
            </a:r>
            <a:endParaRPr lang="es-ES" sz="1400" dirty="0">
              <a:solidFill>
                <a:schemeClr val="accent1"/>
              </a:solidFill>
            </a:endParaRPr>
          </a:p>
        </p:txBody>
      </p:sp>
      <p:sp>
        <p:nvSpPr>
          <p:cNvPr id="60" name="59 CuadroTexto"/>
          <p:cNvSpPr txBox="1"/>
          <p:nvPr/>
        </p:nvSpPr>
        <p:spPr>
          <a:xfrm>
            <a:off x="4140250" y="1934388"/>
            <a:ext cx="721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</a:rPr>
              <a:t>Roma</a:t>
            </a:r>
            <a:endParaRPr lang="es-ES" dirty="0">
              <a:solidFill>
                <a:schemeClr val="accent1"/>
              </a:solidFill>
            </a:endParaRPr>
          </a:p>
        </p:txBody>
      </p:sp>
      <p:sp>
        <p:nvSpPr>
          <p:cNvPr id="61" name="60 Abrir llave"/>
          <p:cNvSpPr/>
          <p:nvPr/>
        </p:nvSpPr>
        <p:spPr>
          <a:xfrm rot="5400000">
            <a:off x="4484904" y="-959787"/>
            <a:ext cx="169415" cy="660376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61 Rectángulo redondeado"/>
          <p:cNvSpPr/>
          <p:nvPr/>
        </p:nvSpPr>
        <p:spPr>
          <a:xfrm>
            <a:off x="972461" y="1934389"/>
            <a:ext cx="7307489" cy="990556"/>
          </a:xfrm>
          <a:prstGeom prst="round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456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2803</TotalTime>
  <Words>527</Words>
  <Application>Microsoft Office PowerPoint</Application>
  <PresentationFormat>Presentación en pantalla (4:3)</PresentationFormat>
  <Paragraphs>158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Helenismo</vt:lpstr>
      <vt:lpstr>Grecia</vt:lpstr>
      <vt:lpstr>Mundo</vt:lpstr>
      <vt:lpstr>Escepticismo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Helenismo</dc:title>
  <dc:creator>Usuario</dc:creator>
  <cp:lastModifiedBy>Usuario</cp:lastModifiedBy>
  <cp:revision>54</cp:revision>
  <dcterms:created xsi:type="dcterms:W3CDTF">2021-01-02T16:43:34Z</dcterms:created>
  <dcterms:modified xsi:type="dcterms:W3CDTF">2021-01-24T09:56:21Z</dcterms:modified>
</cp:coreProperties>
</file>