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90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3669542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2740367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2759792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1842881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1093140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113770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3008247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1046354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2370883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3629286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936826A-9EE3-43F6-8662-07ECF92E6E52}" type="datetimeFigureOut">
              <a:rPr lang="es-ES" smtClean="0"/>
              <a:t>09/06/2019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12852F8-CEDF-480C-ADF4-CFDCF8A9B300}" type="slidenum">
              <a:rPr lang="es-ES" smtClean="0"/>
              <a:t>‹Nº›</a:t>
            </a:fld>
            <a:endParaRPr lang="es-ES"/>
          </a:p>
        </p:txBody>
      </p:sp>
    </p:spTree>
    <p:extLst>
      <p:ext uri="{BB962C8B-B14F-4D97-AF65-F5344CB8AC3E}">
        <p14:creationId xmlns:p14="http://schemas.microsoft.com/office/powerpoint/2010/main" val="4231041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6826A-9EE3-43F6-8662-07ECF92E6E52}" type="datetimeFigureOut">
              <a:rPr lang="es-ES" smtClean="0"/>
              <a:t>09/06/2019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852F8-CEDF-480C-ADF4-CFDCF8A9B300}" type="slidenum">
              <a:rPr lang="es-ES" smtClean="0"/>
              <a:t>‹Nº›</a:t>
            </a:fld>
            <a:endParaRPr lang="es-ES"/>
          </a:p>
        </p:txBody>
      </p:sp>
    </p:spTree>
    <p:extLst>
      <p:ext uri="{BB962C8B-B14F-4D97-AF65-F5344CB8AC3E}">
        <p14:creationId xmlns:p14="http://schemas.microsoft.com/office/powerpoint/2010/main" val="544579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27584" y="620688"/>
            <a:ext cx="7416824" cy="4801314"/>
          </a:xfrm>
          <a:prstGeom prst="rect">
            <a:avLst/>
          </a:prstGeom>
        </p:spPr>
        <p:txBody>
          <a:bodyPr wrap="square">
            <a:spAutoFit/>
          </a:bodyPr>
          <a:lstStyle/>
          <a:p>
            <a:pPr algn="just"/>
            <a:r>
              <a:rPr lang="es-ES" dirty="0"/>
              <a:t>Aunque la citada verdad de la fe cristiana </a:t>
            </a:r>
            <a:r>
              <a:rPr lang="es-ES" u="sng" dirty="0"/>
              <a:t>exceda la capacidad de la razón humana, no por eso las verdades racionales son contrarias a las verdades de fe</a:t>
            </a:r>
            <a:r>
              <a:rPr lang="es-ES" dirty="0"/>
              <a:t>. Lo naturalmente innato en la razón es tan verdadero, que no hay posibilidad de pensar en su falsedad. Y menos aún es lícito creer falso lo que poseemos por la fe, ya que ha sido confirmado tan evidentemente por Dios. Luego como solamente lo falso es contrario a lo verdadero, como claramente prueban sus mismas definiciones, no hay posibilidad de que los principios racionales sean contrarios a la verdad de la fe. Lo que el maestro infunde en el alma del discípulo es la ciencia del doctor, a no ser que enseñe con engaño, lo cual no es lícito afirmar de Dios. El conocimiento natural de los primeros principios ha sido infundido por Dios en nosotros, ya que Él es autor de nuestra naturaleza. La sabiduría divina contiene, por tanto, estos primeros principios. Luego todo lo que esté contra ellos está también contra la sabiduría divina. Esto no es posible de Dios. En consecuencia, </a:t>
            </a:r>
            <a:r>
              <a:rPr lang="es-ES" b="1" dirty="0"/>
              <a:t>las verdades que poseemos por revelación divina no pueden ser contrarias al conocimiento </a:t>
            </a:r>
            <a:r>
              <a:rPr lang="es-ES" b="1" dirty="0" smtClean="0"/>
              <a:t>natural</a:t>
            </a:r>
            <a:r>
              <a:rPr lang="es-ES" dirty="0" smtClean="0"/>
              <a:t>.</a:t>
            </a:r>
          </a:p>
          <a:p>
            <a:pPr algn="r"/>
            <a:r>
              <a:rPr lang="es-ES" sz="1200" dirty="0" smtClean="0"/>
              <a:t>TOMÁS </a:t>
            </a:r>
            <a:r>
              <a:rPr lang="es-ES" sz="1200" dirty="0"/>
              <a:t>DE </a:t>
            </a:r>
            <a:r>
              <a:rPr lang="es-ES" sz="1200" dirty="0" smtClean="0"/>
              <a:t>AQUINO; </a:t>
            </a:r>
            <a:r>
              <a:rPr lang="es-ES" sz="1200" dirty="0"/>
              <a:t>Suma contra los gentiles</a:t>
            </a:r>
            <a:endParaRPr lang="es-ES" sz="1200" dirty="0"/>
          </a:p>
        </p:txBody>
      </p:sp>
    </p:spTree>
    <p:extLst>
      <p:ext uri="{BB962C8B-B14F-4D97-AF65-F5344CB8AC3E}">
        <p14:creationId xmlns:p14="http://schemas.microsoft.com/office/powerpoint/2010/main" val="3679346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3091599" y="3111943"/>
            <a:ext cx="2031262" cy="369332"/>
          </a:xfrm>
          <a:prstGeom prst="rect">
            <a:avLst/>
          </a:prstGeom>
          <a:noFill/>
        </p:spPr>
        <p:txBody>
          <a:bodyPr wrap="none" rtlCol="0">
            <a:spAutoFit/>
          </a:bodyPr>
          <a:lstStyle/>
          <a:p>
            <a:r>
              <a:rPr lang="es-ES" dirty="0" smtClean="0"/>
              <a:t>Problema razón / fe</a:t>
            </a:r>
            <a:endParaRPr lang="es-ES" dirty="0"/>
          </a:p>
        </p:txBody>
      </p:sp>
      <p:sp>
        <p:nvSpPr>
          <p:cNvPr id="6" name="5 CuadroTexto"/>
          <p:cNvSpPr txBox="1"/>
          <p:nvPr/>
        </p:nvSpPr>
        <p:spPr>
          <a:xfrm>
            <a:off x="3091442" y="2039358"/>
            <a:ext cx="1807546" cy="369332"/>
          </a:xfrm>
          <a:prstGeom prst="rect">
            <a:avLst/>
          </a:prstGeom>
          <a:noFill/>
        </p:spPr>
        <p:txBody>
          <a:bodyPr wrap="none" rtlCol="0">
            <a:spAutoFit/>
          </a:bodyPr>
          <a:lstStyle/>
          <a:p>
            <a:r>
              <a:rPr lang="es-ES" dirty="0" smtClean="0"/>
              <a:t>Filosofía cristiana</a:t>
            </a:r>
            <a:endParaRPr lang="es-ES" dirty="0"/>
          </a:p>
        </p:txBody>
      </p:sp>
      <p:sp>
        <p:nvSpPr>
          <p:cNvPr id="7" name="6 CuadroTexto"/>
          <p:cNvSpPr txBox="1"/>
          <p:nvPr/>
        </p:nvSpPr>
        <p:spPr>
          <a:xfrm>
            <a:off x="251520" y="2735353"/>
            <a:ext cx="2054217" cy="307777"/>
          </a:xfrm>
          <a:prstGeom prst="rect">
            <a:avLst/>
          </a:prstGeom>
          <a:noFill/>
        </p:spPr>
        <p:txBody>
          <a:bodyPr wrap="none" rtlCol="0">
            <a:spAutoFit/>
          </a:bodyPr>
          <a:lstStyle/>
          <a:p>
            <a:r>
              <a:rPr lang="es-ES" sz="1400" dirty="0" smtClean="0"/>
              <a:t>Primacía absoluta de la fe</a:t>
            </a:r>
            <a:endParaRPr lang="es-ES" sz="1400" dirty="0"/>
          </a:p>
        </p:txBody>
      </p:sp>
      <p:sp>
        <p:nvSpPr>
          <p:cNvPr id="8" name="7 CuadroTexto"/>
          <p:cNvSpPr txBox="1"/>
          <p:nvPr/>
        </p:nvSpPr>
        <p:spPr>
          <a:xfrm>
            <a:off x="251519" y="3141771"/>
            <a:ext cx="1160702" cy="307777"/>
          </a:xfrm>
          <a:prstGeom prst="rect">
            <a:avLst/>
          </a:prstGeom>
          <a:noFill/>
        </p:spPr>
        <p:txBody>
          <a:bodyPr wrap="none" rtlCol="0">
            <a:spAutoFit/>
          </a:bodyPr>
          <a:lstStyle/>
          <a:p>
            <a:r>
              <a:rPr lang="es-ES" sz="1400" dirty="0" smtClean="0"/>
              <a:t>Voluntarismo</a:t>
            </a:r>
            <a:endParaRPr lang="es-ES" sz="1400" dirty="0"/>
          </a:p>
        </p:txBody>
      </p:sp>
      <p:sp>
        <p:nvSpPr>
          <p:cNvPr id="9" name="8 CuadroTexto"/>
          <p:cNvSpPr txBox="1"/>
          <p:nvPr/>
        </p:nvSpPr>
        <p:spPr>
          <a:xfrm>
            <a:off x="251520" y="3548189"/>
            <a:ext cx="1311193" cy="307777"/>
          </a:xfrm>
          <a:prstGeom prst="rect">
            <a:avLst/>
          </a:prstGeom>
          <a:noFill/>
        </p:spPr>
        <p:txBody>
          <a:bodyPr wrap="none" rtlCol="0">
            <a:spAutoFit/>
          </a:bodyPr>
          <a:lstStyle/>
          <a:p>
            <a:r>
              <a:rPr lang="es-ES" sz="1400" dirty="0" smtClean="0"/>
              <a:t>Intelectualismo</a:t>
            </a:r>
            <a:endParaRPr lang="es-ES" sz="1400" dirty="0"/>
          </a:p>
        </p:txBody>
      </p:sp>
      <p:sp>
        <p:nvSpPr>
          <p:cNvPr id="10" name="9 CuadroTexto"/>
          <p:cNvSpPr txBox="1"/>
          <p:nvPr/>
        </p:nvSpPr>
        <p:spPr>
          <a:xfrm>
            <a:off x="251520" y="3954608"/>
            <a:ext cx="1718997" cy="307777"/>
          </a:xfrm>
          <a:prstGeom prst="rect">
            <a:avLst/>
          </a:prstGeom>
          <a:noFill/>
        </p:spPr>
        <p:txBody>
          <a:bodyPr wrap="none" rtlCol="0">
            <a:spAutoFit/>
          </a:bodyPr>
          <a:lstStyle/>
          <a:p>
            <a:r>
              <a:rPr lang="es-ES" sz="1400" dirty="0" smtClean="0"/>
              <a:t>Separación razón / fe</a:t>
            </a:r>
            <a:endParaRPr lang="es-ES" sz="1400" dirty="0"/>
          </a:p>
        </p:txBody>
      </p:sp>
      <p:sp>
        <p:nvSpPr>
          <p:cNvPr id="11" name="10 CuadroTexto"/>
          <p:cNvSpPr txBox="1"/>
          <p:nvPr/>
        </p:nvSpPr>
        <p:spPr>
          <a:xfrm>
            <a:off x="179512" y="404664"/>
            <a:ext cx="1894749" cy="369332"/>
          </a:xfrm>
          <a:prstGeom prst="rect">
            <a:avLst/>
          </a:prstGeom>
          <a:noFill/>
        </p:spPr>
        <p:txBody>
          <a:bodyPr wrap="none" rtlCol="0">
            <a:spAutoFit/>
          </a:bodyPr>
          <a:lstStyle/>
          <a:p>
            <a:r>
              <a:rPr lang="es-ES" dirty="0" smtClean="0"/>
              <a:t>Contexto histórico</a:t>
            </a:r>
            <a:endParaRPr lang="es-ES" dirty="0"/>
          </a:p>
        </p:txBody>
      </p:sp>
      <p:sp>
        <p:nvSpPr>
          <p:cNvPr id="12" name="11 CuadroTexto"/>
          <p:cNvSpPr txBox="1"/>
          <p:nvPr/>
        </p:nvSpPr>
        <p:spPr>
          <a:xfrm>
            <a:off x="3901326" y="404664"/>
            <a:ext cx="1061509" cy="369332"/>
          </a:xfrm>
          <a:prstGeom prst="rect">
            <a:avLst/>
          </a:prstGeom>
          <a:noFill/>
        </p:spPr>
        <p:txBody>
          <a:bodyPr wrap="none" rtlCol="0">
            <a:spAutoFit/>
          </a:bodyPr>
          <a:lstStyle/>
          <a:p>
            <a:r>
              <a:rPr lang="es-ES" dirty="0" err="1" smtClean="0"/>
              <a:t>Judaismo</a:t>
            </a:r>
            <a:endParaRPr lang="es-ES" dirty="0"/>
          </a:p>
        </p:txBody>
      </p:sp>
      <p:sp>
        <p:nvSpPr>
          <p:cNvPr id="13" name="12 CuadroTexto"/>
          <p:cNvSpPr txBox="1"/>
          <p:nvPr/>
        </p:nvSpPr>
        <p:spPr>
          <a:xfrm>
            <a:off x="5333880" y="404664"/>
            <a:ext cx="1339469" cy="369332"/>
          </a:xfrm>
          <a:prstGeom prst="rect">
            <a:avLst/>
          </a:prstGeom>
          <a:noFill/>
        </p:spPr>
        <p:txBody>
          <a:bodyPr wrap="none" rtlCol="0">
            <a:spAutoFit/>
          </a:bodyPr>
          <a:lstStyle/>
          <a:p>
            <a:r>
              <a:rPr lang="es-ES" dirty="0" smtClean="0"/>
              <a:t>Cristianismo</a:t>
            </a:r>
            <a:endParaRPr lang="es-ES" dirty="0"/>
          </a:p>
        </p:txBody>
      </p:sp>
      <p:sp>
        <p:nvSpPr>
          <p:cNvPr id="14" name="13 CuadroTexto"/>
          <p:cNvSpPr txBox="1"/>
          <p:nvPr/>
        </p:nvSpPr>
        <p:spPr>
          <a:xfrm>
            <a:off x="2903784" y="404664"/>
            <a:ext cx="721736" cy="369332"/>
          </a:xfrm>
          <a:prstGeom prst="rect">
            <a:avLst/>
          </a:prstGeom>
          <a:noFill/>
        </p:spPr>
        <p:txBody>
          <a:bodyPr wrap="none" rtlCol="0">
            <a:spAutoFit/>
          </a:bodyPr>
          <a:lstStyle/>
          <a:p>
            <a:r>
              <a:rPr lang="es-ES" dirty="0" smtClean="0"/>
              <a:t>Roma</a:t>
            </a:r>
            <a:endParaRPr lang="es-ES" dirty="0"/>
          </a:p>
        </p:txBody>
      </p:sp>
      <p:sp>
        <p:nvSpPr>
          <p:cNvPr id="15" name="14 CuadroTexto"/>
          <p:cNvSpPr txBox="1"/>
          <p:nvPr/>
        </p:nvSpPr>
        <p:spPr>
          <a:xfrm>
            <a:off x="7020272" y="213386"/>
            <a:ext cx="1386020" cy="369332"/>
          </a:xfrm>
          <a:prstGeom prst="rect">
            <a:avLst/>
          </a:prstGeom>
          <a:noFill/>
        </p:spPr>
        <p:txBody>
          <a:bodyPr wrap="none" rtlCol="0">
            <a:spAutoFit/>
          </a:bodyPr>
          <a:lstStyle/>
          <a:p>
            <a:r>
              <a:rPr lang="es-ES" dirty="0" smtClean="0"/>
              <a:t>Monoteísmo</a:t>
            </a:r>
            <a:endParaRPr lang="es-ES" dirty="0"/>
          </a:p>
        </p:txBody>
      </p:sp>
      <p:sp>
        <p:nvSpPr>
          <p:cNvPr id="16" name="15 CuadroTexto"/>
          <p:cNvSpPr txBox="1"/>
          <p:nvPr/>
        </p:nvSpPr>
        <p:spPr>
          <a:xfrm>
            <a:off x="7020272" y="538524"/>
            <a:ext cx="1502527" cy="369332"/>
          </a:xfrm>
          <a:prstGeom prst="rect">
            <a:avLst/>
          </a:prstGeom>
          <a:noFill/>
        </p:spPr>
        <p:txBody>
          <a:bodyPr wrap="none" rtlCol="0">
            <a:spAutoFit/>
          </a:bodyPr>
          <a:lstStyle/>
          <a:p>
            <a:r>
              <a:rPr lang="es-ES" dirty="0" smtClean="0"/>
              <a:t>Universalismo</a:t>
            </a:r>
            <a:endParaRPr lang="es-ES" dirty="0"/>
          </a:p>
        </p:txBody>
      </p:sp>
      <p:sp>
        <p:nvSpPr>
          <p:cNvPr id="17" name="16 CuadroTexto"/>
          <p:cNvSpPr txBox="1"/>
          <p:nvPr/>
        </p:nvSpPr>
        <p:spPr>
          <a:xfrm>
            <a:off x="7020272" y="863662"/>
            <a:ext cx="990977" cy="369332"/>
          </a:xfrm>
          <a:prstGeom prst="rect">
            <a:avLst/>
          </a:prstGeom>
          <a:noFill/>
        </p:spPr>
        <p:txBody>
          <a:bodyPr wrap="none" rtlCol="0">
            <a:spAutoFit/>
          </a:bodyPr>
          <a:lstStyle/>
          <a:p>
            <a:r>
              <a:rPr lang="es-ES" dirty="0" smtClean="0"/>
              <a:t>Igualdad</a:t>
            </a:r>
            <a:endParaRPr lang="es-ES" dirty="0"/>
          </a:p>
        </p:txBody>
      </p:sp>
      <p:sp>
        <p:nvSpPr>
          <p:cNvPr id="18" name="17 CuadroTexto"/>
          <p:cNvSpPr txBox="1"/>
          <p:nvPr/>
        </p:nvSpPr>
        <p:spPr>
          <a:xfrm>
            <a:off x="7020272" y="1188800"/>
            <a:ext cx="826829" cy="369332"/>
          </a:xfrm>
          <a:prstGeom prst="rect">
            <a:avLst/>
          </a:prstGeom>
          <a:noFill/>
        </p:spPr>
        <p:txBody>
          <a:bodyPr wrap="none" rtlCol="0">
            <a:spAutoFit/>
          </a:bodyPr>
          <a:lstStyle/>
          <a:p>
            <a:r>
              <a:rPr lang="es-ES" dirty="0" smtClean="0"/>
              <a:t>Mérito</a:t>
            </a:r>
            <a:endParaRPr lang="es-ES" dirty="0"/>
          </a:p>
        </p:txBody>
      </p:sp>
      <p:sp>
        <p:nvSpPr>
          <p:cNvPr id="19" name="18 CuadroTexto"/>
          <p:cNvSpPr txBox="1"/>
          <p:nvPr/>
        </p:nvSpPr>
        <p:spPr>
          <a:xfrm>
            <a:off x="7020272" y="1513938"/>
            <a:ext cx="1513748" cy="369332"/>
          </a:xfrm>
          <a:prstGeom prst="rect">
            <a:avLst/>
          </a:prstGeom>
          <a:noFill/>
        </p:spPr>
        <p:txBody>
          <a:bodyPr wrap="none" rtlCol="0">
            <a:spAutoFit/>
          </a:bodyPr>
          <a:lstStyle/>
          <a:p>
            <a:r>
              <a:rPr lang="es-ES" dirty="0" smtClean="0"/>
              <a:t>Trascendencia</a:t>
            </a:r>
            <a:endParaRPr lang="es-ES" dirty="0"/>
          </a:p>
        </p:txBody>
      </p:sp>
      <p:sp>
        <p:nvSpPr>
          <p:cNvPr id="20" name="19 CuadroTexto"/>
          <p:cNvSpPr txBox="1"/>
          <p:nvPr/>
        </p:nvSpPr>
        <p:spPr>
          <a:xfrm>
            <a:off x="7020272" y="1839076"/>
            <a:ext cx="1005596" cy="369332"/>
          </a:xfrm>
          <a:prstGeom prst="rect">
            <a:avLst/>
          </a:prstGeom>
          <a:noFill/>
        </p:spPr>
        <p:txBody>
          <a:bodyPr wrap="none" rtlCol="0">
            <a:spAutoFit/>
          </a:bodyPr>
          <a:lstStyle/>
          <a:p>
            <a:r>
              <a:rPr lang="es-ES" dirty="0" smtClean="0"/>
              <a:t>Creación</a:t>
            </a:r>
            <a:endParaRPr lang="es-ES" dirty="0"/>
          </a:p>
        </p:txBody>
      </p:sp>
      <p:sp>
        <p:nvSpPr>
          <p:cNvPr id="21" name="20 CuadroTexto"/>
          <p:cNvSpPr txBox="1"/>
          <p:nvPr/>
        </p:nvSpPr>
        <p:spPr>
          <a:xfrm>
            <a:off x="7020272" y="2164214"/>
            <a:ext cx="704039" cy="369332"/>
          </a:xfrm>
          <a:prstGeom prst="rect">
            <a:avLst/>
          </a:prstGeom>
          <a:noFill/>
        </p:spPr>
        <p:txBody>
          <a:bodyPr wrap="none" rtlCol="0">
            <a:spAutoFit/>
          </a:bodyPr>
          <a:lstStyle/>
          <a:p>
            <a:r>
              <a:rPr lang="es-ES" dirty="0" smtClean="0"/>
              <a:t>Amor</a:t>
            </a:r>
            <a:endParaRPr lang="es-ES" dirty="0"/>
          </a:p>
        </p:txBody>
      </p:sp>
      <p:sp>
        <p:nvSpPr>
          <p:cNvPr id="22" name="21 CuadroTexto"/>
          <p:cNvSpPr txBox="1"/>
          <p:nvPr/>
        </p:nvSpPr>
        <p:spPr>
          <a:xfrm>
            <a:off x="4158539" y="928169"/>
            <a:ext cx="1589409" cy="369332"/>
          </a:xfrm>
          <a:prstGeom prst="rect">
            <a:avLst/>
          </a:prstGeom>
          <a:noFill/>
        </p:spPr>
        <p:txBody>
          <a:bodyPr wrap="none" rtlCol="0">
            <a:spAutoFit/>
          </a:bodyPr>
          <a:lstStyle/>
          <a:p>
            <a:r>
              <a:rPr lang="es-ES" dirty="0" smtClean="0"/>
              <a:t>Filosofía griega</a:t>
            </a:r>
            <a:endParaRPr lang="es-ES" dirty="0"/>
          </a:p>
        </p:txBody>
      </p:sp>
      <p:sp>
        <p:nvSpPr>
          <p:cNvPr id="23" name="22 CuadroTexto"/>
          <p:cNvSpPr txBox="1"/>
          <p:nvPr/>
        </p:nvSpPr>
        <p:spPr>
          <a:xfrm>
            <a:off x="5639609" y="928169"/>
            <a:ext cx="1200970" cy="369332"/>
          </a:xfrm>
          <a:prstGeom prst="rect">
            <a:avLst/>
          </a:prstGeom>
          <a:noFill/>
        </p:spPr>
        <p:txBody>
          <a:bodyPr wrap="none" rtlCol="0">
            <a:spAutoFit/>
          </a:bodyPr>
          <a:lstStyle/>
          <a:p>
            <a:r>
              <a:rPr lang="es-ES" dirty="0" smtClean="0"/>
              <a:t>Estoicismo</a:t>
            </a:r>
            <a:endParaRPr lang="es-ES" dirty="0"/>
          </a:p>
        </p:txBody>
      </p:sp>
      <p:sp>
        <p:nvSpPr>
          <p:cNvPr id="24" name="23 CuadroTexto"/>
          <p:cNvSpPr txBox="1"/>
          <p:nvPr/>
        </p:nvSpPr>
        <p:spPr>
          <a:xfrm>
            <a:off x="179512" y="1084986"/>
            <a:ext cx="1971694" cy="369332"/>
          </a:xfrm>
          <a:prstGeom prst="rect">
            <a:avLst/>
          </a:prstGeom>
          <a:noFill/>
        </p:spPr>
        <p:txBody>
          <a:bodyPr wrap="none" rtlCol="0">
            <a:spAutoFit/>
          </a:bodyPr>
          <a:lstStyle/>
          <a:p>
            <a:r>
              <a:rPr lang="es-ES" dirty="0" smtClean="0"/>
              <a:t>Contexto filosófico</a:t>
            </a:r>
            <a:endParaRPr lang="es-ES" dirty="0"/>
          </a:p>
        </p:txBody>
      </p:sp>
      <p:sp>
        <p:nvSpPr>
          <p:cNvPr id="25" name="24 CuadroTexto"/>
          <p:cNvSpPr txBox="1"/>
          <p:nvPr/>
        </p:nvSpPr>
        <p:spPr>
          <a:xfrm>
            <a:off x="4005140" y="1306168"/>
            <a:ext cx="1182440" cy="369332"/>
          </a:xfrm>
          <a:prstGeom prst="rect">
            <a:avLst/>
          </a:prstGeom>
          <a:noFill/>
        </p:spPr>
        <p:txBody>
          <a:bodyPr wrap="none" rtlCol="0">
            <a:spAutoFit/>
          </a:bodyPr>
          <a:lstStyle/>
          <a:p>
            <a:r>
              <a:rPr lang="es-ES" dirty="0" smtClean="0"/>
              <a:t>Aristóteles</a:t>
            </a:r>
            <a:endParaRPr lang="es-ES" dirty="0"/>
          </a:p>
        </p:txBody>
      </p:sp>
      <p:sp>
        <p:nvSpPr>
          <p:cNvPr id="26" name="25 CuadroTexto"/>
          <p:cNvSpPr txBox="1"/>
          <p:nvPr/>
        </p:nvSpPr>
        <p:spPr>
          <a:xfrm>
            <a:off x="5216433" y="1293722"/>
            <a:ext cx="1258037" cy="369332"/>
          </a:xfrm>
          <a:prstGeom prst="rect">
            <a:avLst/>
          </a:prstGeom>
          <a:noFill/>
        </p:spPr>
        <p:txBody>
          <a:bodyPr wrap="none" rtlCol="0">
            <a:spAutoFit/>
          </a:bodyPr>
          <a:lstStyle/>
          <a:p>
            <a:r>
              <a:rPr lang="es-ES" dirty="0" err="1" smtClean="0"/>
              <a:t>Averroismo</a:t>
            </a:r>
            <a:endParaRPr lang="es-ES" dirty="0"/>
          </a:p>
        </p:txBody>
      </p:sp>
      <p:sp>
        <p:nvSpPr>
          <p:cNvPr id="27" name="26 CuadroTexto"/>
          <p:cNvSpPr txBox="1"/>
          <p:nvPr/>
        </p:nvSpPr>
        <p:spPr>
          <a:xfrm>
            <a:off x="3091442" y="3645024"/>
            <a:ext cx="1502078" cy="369332"/>
          </a:xfrm>
          <a:prstGeom prst="rect">
            <a:avLst/>
          </a:prstGeom>
          <a:noFill/>
        </p:spPr>
        <p:txBody>
          <a:bodyPr wrap="none" rtlCol="0">
            <a:spAutoFit/>
          </a:bodyPr>
          <a:lstStyle/>
          <a:p>
            <a:r>
              <a:rPr lang="es-ES" dirty="0" smtClean="0"/>
              <a:t>Epistemología</a:t>
            </a:r>
            <a:endParaRPr lang="es-ES" dirty="0"/>
          </a:p>
        </p:txBody>
      </p:sp>
      <p:sp>
        <p:nvSpPr>
          <p:cNvPr id="32" name="31 Elipse"/>
          <p:cNvSpPr/>
          <p:nvPr/>
        </p:nvSpPr>
        <p:spPr>
          <a:xfrm>
            <a:off x="2903784" y="3036669"/>
            <a:ext cx="2388295" cy="51987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34" name="33 Conector recto de flecha"/>
          <p:cNvCxnSpPr/>
          <p:nvPr/>
        </p:nvCxnSpPr>
        <p:spPr>
          <a:xfrm flipH="1">
            <a:off x="1880684" y="3326437"/>
            <a:ext cx="958276"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35" name="34 Abrir llave"/>
          <p:cNvSpPr/>
          <p:nvPr/>
        </p:nvSpPr>
        <p:spPr>
          <a:xfrm>
            <a:off x="179512" y="2852936"/>
            <a:ext cx="72008" cy="1343028"/>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36" name="35 Conector recto de flecha"/>
          <p:cNvCxnSpPr/>
          <p:nvPr/>
        </p:nvCxnSpPr>
        <p:spPr>
          <a:xfrm flipV="1">
            <a:off x="4107230" y="2408690"/>
            <a:ext cx="0" cy="53027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8" name="37 Conector recto de flecha"/>
          <p:cNvCxnSpPr/>
          <p:nvPr/>
        </p:nvCxnSpPr>
        <p:spPr>
          <a:xfrm>
            <a:off x="2074261" y="629260"/>
            <a:ext cx="44364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40" name="39 Abrir llave"/>
          <p:cNvSpPr/>
          <p:nvPr/>
        </p:nvSpPr>
        <p:spPr>
          <a:xfrm>
            <a:off x="6868743" y="355576"/>
            <a:ext cx="92173" cy="2053114"/>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41" name="40 Conector recto de flecha"/>
          <p:cNvCxnSpPr/>
          <p:nvPr/>
        </p:nvCxnSpPr>
        <p:spPr>
          <a:xfrm>
            <a:off x="2074262" y="1260480"/>
            <a:ext cx="44364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42" name="41 CuadroTexto"/>
          <p:cNvSpPr txBox="1"/>
          <p:nvPr/>
        </p:nvSpPr>
        <p:spPr>
          <a:xfrm>
            <a:off x="2521206" y="926883"/>
            <a:ext cx="1690754" cy="369332"/>
          </a:xfrm>
          <a:prstGeom prst="rect">
            <a:avLst/>
          </a:prstGeom>
          <a:noFill/>
        </p:spPr>
        <p:txBody>
          <a:bodyPr wrap="square" rtlCol="0">
            <a:spAutoFit/>
          </a:bodyPr>
          <a:lstStyle/>
          <a:p>
            <a:r>
              <a:rPr lang="es-ES" dirty="0" smtClean="0"/>
              <a:t>Enfrentamiento</a:t>
            </a:r>
            <a:endParaRPr lang="es-ES" dirty="0"/>
          </a:p>
        </p:txBody>
      </p:sp>
      <p:sp>
        <p:nvSpPr>
          <p:cNvPr id="43" name="42 CuadroTexto"/>
          <p:cNvSpPr txBox="1"/>
          <p:nvPr/>
        </p:nvSpPr>
        <p:spPr>
          <a:xfrm>
            <a:off x="2528394" y="1293722"/>
            <a:ext cx="1690754" cy="369332"/>
          </a:xfrm>
          <a:prstGeom prst="rect">
            <a:avLst/>
          </a:prstGeom>
          <a:noFill/>
        </p:spPr>
        <p:txBody>
          <a:bodyPr wrap="square" rtlCol="0">
            <a:spAutoFit/>
          </a:bodyPr>
          <a:lstStyle/>
          <a:p>
            <a:r>
              <a:rPr lang="es-ES" dirty="0" smtClean="0"/>
              <a:t>Aceptación</a:t>
            </a:r>
            <a:endParaRPr lang="es-ES" dirty="0"/>
          </a:p>
        </p:txBody>
      </p:sp>
      <p:cxnSp>
        <p:nvCxnSpPr>
          <p:cNvPr id="44" name="43 Conector recto de flecha"/>
          <p:cNvCxnSpPr/>
          <p:nvPr/>
        </p:nvCxnSpPr>
        <p:spPr>
          <a:xfrm flipV="1">
            <a:off x="4107230" y="1111549"/>
            <a:ext cx="111918" cy="1286"/>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47" name="46 Conector recto de flecha"/>
          <p:cNvCxnSpPr/>
          <p:nvPr/>
        </p:nvCxnSpPr>
        <p:spPr>
          <a:xfrm>
            <a:off x="1705849" y="5250689"/>
            <a:ext cx="22702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0" name="49 Conector recto de flecha"/>
          <p:cNvCxnSpPr/>
          <p:nvPr/>
        </p:nvCxnSpPr>
        <p:spPr>
          <a:xfrm>
            <a:off x="683568" y="3832159"/>
            <a:ext cx="0" cy="1254869"/>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53" name="52 CuadroTexto"/>
          <p:cNvSpPr txBox="1"/>
          <p:nvPr/>
        </p:nvSpPr>
        <p:spPr>
          <a:xfrm>
            <a:off x="1922265" y="5096800"/>
            <a:ext cx="1439881" cy="307777"/>
          </a:xfrm>
          <a:prstGeom prst="rect">
            <a:avLst/>
          </a:prstGeom>
          <a:noFill/>
        </p:spPr>
        <p:txBody>
          <a:bodyPr wrap="none" rtlCol="0">
            <a:spAutoFit/>
          </a:bodyPr>
          <a:lstStyle/>
          <a:p>
            <a:r>
              <a:rPr lang="es-ES" sz="1400" dirty="0" smtClean="0"/>
              <a:t>Tomas de Aquino</a:t>
            </a:r>
            <a:endParaRPr lang="es-ES" sz="1400" dirty="0"/>
          </a:p>
        </p:txBody>
      </p:sp>
      <p:sp>
        <p:nvSpPr>
          <p:cNvPr id="54" name="53 CuadroTexto"/>
          <p:cNvSpPr txBox="1"/>
          <p:nvPr/>
        </p:nvSpPr>
        <p:spPr>
          <a:xfrm>
            <a:off x="492055" y="5087028"/>
            <a:ext cx="1213794" cy="307777"/>
          </a:xfrm>
          <a:prstGeom prst="rect">
            <a:avLst/>
          </a:prstGeom>
          <a:noFill/>
        </p:spPr>
        <p:txBody>
          <a:bodyPr wrap="none" rtlCol="0">
            <a:spAutoFit/>
          </a:bodyPr>
          <a:lstStyle/>
          <a:p>
            <a:r>
              <a:rPr lang="es-ES" sz="1400" dirty="0" smtClean="0"/>
              <a:t>Universidades</a:t>
            </a:r>
            <a:endParaRPr lang="es-ES" sz="1400" dirty="0"/>
          </a:p>
        </p:txBody>
      </p:sp>
      <p:sp>
        <p:nvSpPr>
          <p:cNvPr id="55" name="54 CuadroTexto"/>
          <p:cNvSpPr txBox="1"/>
          <p:nvPr/>
        </p:nvSpPr>
        <p:spPr>
          <a:xfrm>
            <a:off x="3519958" y="5087027"/>
            <a:ext cx="1652697" cy="307777"/>
          </a:xfrm>
          <a:prstGeom prst="rect">
            <a:avLst/>
          </a:prstGeom>
          <a:noFill/>
        </p:spPr>
        <p:txBody>
          <a:bodyPr wrap="none" rtlCol="0">
            <a:spAutoFit/>
          </a:bodyPr>
          <a:lstStyle/>
          <a:p>
            <a:r>
              <a:rPr lang="es-ES" sz="1400" dirty="0" smtClean="0"/>
              <a:t>Mutua colaboración</a:t>
            </a:r>
            <a:endParaRPr lang="es-ES" sz="1400" dirty="0"/>
          </a:p>
        </p:txBody>
      </p:sp>
      <p:sp>
        <p:nvSpPr>
          <p:cNvPr id="56" name="55 CuadroTexto"/>
          <p:cNvSpPr txBox="1"/>
          <p:nvPr/>
        </p:nvSpPr>
        <p:spPr>
          <a:xfrm>
            <a:off x="269663" y="5661248"/>
            <a:ext cx="988925" cy="307777"/>
          </a:xfrm>
          <a:prstGeom prst="rect">
            <a:avLst/>
          </a:prstGeom>
          <a:noFill/>
        </p:spPr>
        <p:txBody>
          <a:bodyPr wrap="none" rtlCol="0">
            <a:spAutoFit/>
          </a:bodyPr>
          <a:lstStyle/>
          <a:p>
            <a:r>
              <a:rPr lang="es-ES" sz="1400" dirty="0" smtClean="0"/>
              <a:t>Separación</a:t>
            </a:r>
            <a:endParaRPr lang="es-ES" sz="1400" dirty="0"/>
          </a:p>
        </p:txBody>
      </p:sp>
      <p:cxnSp>
        <p:nvCxnSpPr>
          <p:cNvPr id="57" name="56 Conector recto de flecha"/>
          <p:cNvCxnSpPr/>
          <p:nvPr/>
        </p:nvCxnSpPr>
        <p:spPr>
          <a:xfrm>
            <a:off x="395536" y="4224054"/>
            <a:ext cx="0" cy="143719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60" name="59 CuadroTexto"/>
          <p:cNvSpPr txBox="1"/>
          <p:nvPr/>
        </p:nvSpPr>
        <p:spPr>
          <a:xfrm>
            <a:off x="1461860" y="5661248"/>
            <a:ext cx="681725" cy="307777"/>
          </a:xfrm>
          <a:prstGeom prst="rect">
            <a:avLst/>
          </a:prstGeom>
          <a:noFill/>
        </p:spPr>
        <p:txBody>
          <a:bodyPr wrap="none" rtlCol="0">
            <a:spAutoFit/>
          </a:bodyPr>
          <a:lstStyle/>
          <a:p>
            <a:r>
              <a:rPr lang="es-ES" sz="1400" dirty="0" err="1" smtClean="0"/>
              <a:t>Occam</a:t>
            </a:r>
            <a:endParaRPr lang="es-ES" sz="1400" dirty="0"/>
          </a:p>
        </p:txBody>
      </p:sp>
      <p:sp>
        <p:nvSpPr>
          <p:cNvPr id="61" name="60 CuadroTexto"/>
          <p:cNvSpPr txBox="1"/>
          <p:nvPr/>
        </p:nvSpPr>
        <p:spPr>
          <a:xfrm>
            <a:off x="2399193" y="5661248"/>
            <a:ext cx="1415772" cy="307777"/>
          </a:xfrm>
          <a:prstGeom prst="rect">
            <a:avLst/>
          </a:prstGeom>
          <a:noFill/>
        </p:spPr>
        <p:txBody>
          <a:bodyPr wrap="none" rtlCol="0">
            <a:spAutoFit/>
          </a:bodyPr>
          <a:lstStyle/>
          <a:p>
            <a:r>
              <a:rPr lang="es-ES" sz="1400" dirty="0" smtClean="0"/>
              <a:t>Ciencia moderna</a:t>
            </a:r>
            <a:endParaRPr lang="es-ES" sz="1400" dirty="0"/>
          </a:p>
        </p:txBody>
      </p:sp>
      <p:sp>
        <p:nvSpPr>
          <p:cNvPr id="62" name="61 CuadroTexto"/>
          <p:cNvSpPr txBox="1"/>
          <p:nvPr/>
        </p:nvSpPr>
        <p:spPr>
          <a:xfrm>
            <a:off x="1301667" y="6030580"/>
            <a:ext cx="1151277" cy="307777"/>
          </a:xfrm>
          <a:prstGeom prst="rect">
            <a:avLst/>
          </a:prstGeom>
          <a:noFill/>
        </p:spPr>
        <p:txBody>
          <a:bodyPr wrap="none" rtlCol="0">
            <a:spAutoFit/>
          </a:bodyPr>
          <a:lstStyle/>
          <a:p>
            <a:r>
              <a:rPr lang="es-ES" sz="1400" dirty="0" smtClean="0"/>
              <a:t>Nominalismo</a:t>
            </a:r>
            <a:endParaRPr lang="es-ES" sz="1400" dirty="0"/>
          </a:p>
        </p:txBody>
      </p:sp>
      <p:cxnSp>
        <p:nvCxnSpPr>
          <p:cNvPr id="70" name="69 Conector recto de flecha"/>
          <p:cNvCxnSpPr/>
          <p:nvPr/>
        </p:nvCxnSpPr>
        <p:spPr>
          <a:xfrm>
            <a:off x="3335862" y="5250689"/>
            <a:ext cx="22702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3" name="72 Conector recto de flecha"/>
          <p:cNvCxnSpPr/>
          <p:nvPr/>
        </p:nvCxnSpPr>
        <p:spPr>
          <a:xfrm>
            <a:off x="1248011" y="5815136"/>
            <a:ext cx="22702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4" name="73 Conector recto de flecha"/>
          <p:cNvCxnSpPr/>
          <p:nvPr/>
        </p:nvCxnSpPr>
        <p:spPr>
          <a:xfrm>
            <a:off x="2078715" y="5820423"/>
            <a:ext cx="22702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5" name="74 Conector recto de flecha"/>
          <p:cNvCxnSpPr/>
          <p:nvPr/>
        </p:nvCxnSpPr>
        <p:spPr>
          <a:xfrm>
            <a:off x="1819360" y="5983089"/>
            <a:ext cx="0" cy="9498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8" name="77 Conector recto de flecha"/>
          <p:cNvCxnSpPr/>
          <p:nvPr/>
        </p:nvCxnSpPr>
        <p:spPr>
          <a:xfrm>
            <a:off x="4107230" y="3556548"/>
            <a:ext cx="0" cy="17630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0" name="79 Conector recto de flecha"/>
          <p:cNvCxnSpPr/>
          <p:nvPr/>
        </p:nvCxnSpPr>
        <p:spPr>
          <a:xfrm>
            <a:off x="4107898" y="3962967"/>
            <a:ext cx="0" cy="360973"/>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58" name="57 CuadroTexto"/>
          <p:cNvSpPr txBox="1"/>
          <p:nvPr/>
        </p:nvSpPr>
        <p:spPr>
          <a:xfrm>
            <a:off x="5216433" y="1654410"/>
            <a:ext cx="1440844" cy="369332"/>
          </a:xfrm>
          <a:prstGeom prst="rect">
            <a:avLst/>
          </a:prstGeom>
          <a:noFill/>
        </p:spPr>
        <p:txBody>
          <a:bodyPr wrap="none" rtlCol="0">
            <a:spAutoFit/>
          </a:bodyPr>
          <a:lstStyle/>
          <a:p>
            <a:r>
              <a:rPr lang="es-ES" dirty="0" smtClean="0"/>
              <a:t>Doble verdad</a:t>
            </a:r>
            <a:endParaRPr lang="es-ES" dirty="0"/>
          </a:p>
        </p:txBody>
      </p:sp>
      <p:sp>
        <p:nvSpPr>
          <p:cNvPr id="59" name="58 CuadroTexto"/>
          <p:cNvSpPr txBox="1"/>
          <p:nvPr/>
        </p:nvSpPr>
        <p:spPr>
          <a:xfrm>
            <a:off x="1614005" y="4312603"/>
            <a:ext cx="2147063" cy="307777"/>
          </a:xfrm>
          <a:prstGeom prst="rect">
            <a:avLst/>
          </a:prstGeom>
          <a:noFill/>
        </p:spPr>
        <p:txBody>
          <a:bodyPr wrap="none" rtlCol="0">
            <a:spAutoFit/>
          </a:bodyPr>
          <a:lstStyle/>
          <a:p>
            <a:r>
              <a:rPr lang="es-ES" sz="1400" dirty="0" smtClean="0"/>
              <a:t>Filosofía: principio primero</a:t>
            </a:r>
            <a:endParaRPr lang="es-ES" sz="1400" dirty="0"/>
          </a:p>
        </p:txBody>
      </p:sp>
      <p:sp>
        <p:nvSpPr>
          <p:cNvPr id="63" name="62 CuadroTexto"/>
          <p:cNvSpPr txBox="1"/>
          <p:nvPr/>
        </p:nvSpPr>
        <p:spPr>
          <a:xfrm>
            <a:off x="1600200" y="4649669"/>
            <a:ext cx="1148648" cy="307777"/>
          </a:xfrm>
          <a:prstGeom prst="rect">
            <a:avLst/>
          </a:prstGeom>
          <a:noFill/>
        </p:spPr>
        <p:txBody>
          <a:bodyPr wrap="none" rtlCol="0">
            <a:spAutoFit/>
          </a:bodyPr>
          <a:lstStyle/>
          <a:p>
            <a:r>
              <a:rPr lang="es-ES" sz="1400" dirty="0" smtClean="0"/>
              <a:t>Fe: fin ultimo</a:t>
            </a:r>
            <a:endParaRPr lang="es-ES" sz="1400" dirty="0"/>
          </a:p>
        </p:txBody>
      </p:sp>
      <p:sp>
        <p:nvSpPr>
          <p:cNvPr id="64" name="63 CuadroTexto"/>
          <p:cNvSpPr txBox="1"/>
          <p:nvPr/>
        </p:nvSpPr>
        <p:spPr>
          <a:xfrm>
            <a:off x="3814965" y="4495780"/>
            <a:ext cx="502061" cy="307777"/>
          </a:xfrm>
          <a:prstGeom prst="rect">
            <a:avLst/>
          </a:prstGeom>
          <a:noFill/>
        </p:spPr>
        <p:txBody>
          <a:bodyPr wrap="none" rtlCol="0">
            <a:spAutoFit/>
          </a:bodyPr>
          <a:lstStyle/>
          <a:p>
            <a:r>
              <a:rPr lang="es-ES" sz="1400" dirty="0" smtClean="0"/>
              <a:t>Dios</a:t>
            </a:r>
            <a:endParaRPr lang="es-ES" sz="1400" dirty="0"/>
          </a:p>
        </p:txBody>
      </p:sp>
      <p:sp>
        <p:nvSpPr>
          <p:cNvPr id="65" name="64 CuadroTexto"/>
          <p:cNvSpPr txBox="1"/>
          <p:nvPr/>
        </p:nvSpPr>
        <p:spPr>
          <a:xfrm>
            <a:off x="6230207" y="4454373"/>
            <a:ext cx="1652697" cy="307777"/>
          </a:xfrm>
          <a:prstGeom prst="rect">
            <a:avLst/>
          </a:prstGeom>
          <a:noFill/>
        </p:spPr>
        <p:txBody>
          <a:bodyPr wrap="none" rtlCol="0">
            <a:spAutoFit/>
          </a:bodyPr>
          <a:lstStyle/>
          <a:p>
            <a:r>
              <a:rPr lang="es-ES" sz="1400" dirty="0" smtClean="0"/>
              <a:t>Mutua colaboración</a:t>
            </a:r>
            <a:endParaRPr lang="es-ES" sz="1400" dirty="0"/>
          </a:p>
        </p:txBody>
      </p:sp>
      <p:sp>
        <p:nvSpPr>
          <p:cNvPr id="66" name="65 CuadroTexto"/>
          <p:cNvSpPr txBox="1"/>
          <p:nvPr/>
        </p:nvSpPr>
        <p:spPr>
          <a:xfrm>
            <a:off x="4246819" y="4361332"/>
            <a:ext cx="1764522" cy="307777"/>
          </a:xfrm>
          <a:prstGeom prst="rect">
            <a:avLst/>
          </a:prstGeom>
          <a:noFill/>
        </p:spPr>
        <p:txBody>
          <a:bodyPr wrap="none" rtlCol="0">
            <a:spAutoFit/>
          </a:bodyPr>
          <a:lstStyle/>
          <a:p>
            <a:r>
              <a:rPr lang="es-ES" sz="1400" dirty="0" smtClean="0"/>
              <a:t>Conocimiento natural</a:t>
            </a:r>
            <a:endParaRPr lang="es-ES" sz="1400" dirty="0"/>
          </a:p>
        </p:txBody>
      </p:sp>
      <p:sp>
        <p:nvSpPr>
          <p:cNvPr id="2" name="1 Cerrar llave"/>
          <p:cNvSpPr/>
          <p:nvPr/>
        </p:nvSpPr>
        <p:spPr>
          <a:xfrm>
            <a:off x="3769246" y="4425775"/>
            <a:ext cx="45719" cy="455614"/>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8" name="67 CuadroTexto"/>
          <p:cNvSpPr txBox="1"/>
          <p:nvPr/>
        </p:nvSpPr>
        <p:spPr>
          <a:xfrm>
            <a:off x="4246819" y="4680446"/>
            <a:ext cx="2174121" cy="307777"/>
          </a:xfrm>
          <a:prstGeom prst="rect">
            <a:avLst/>
          </a:prstGeom>
          <a:noFill/>
        </p:spPr>
        <p:txBody>
          <a:bodyPr wrap="none" rtlCol="0">
            <a:spAutoFit/>
          </a:bodyPr>
          <a:lstStyle/>
          <a:p>
            <a:r>
              <a:rPr lang="es-ES" sz="1400" dirty="0" smtClean="0"/>
              <a:t>Conocimiento sobrenatural</a:t>
            </a:r>
            <a:endParaRPr lang="es-ES" sz="1400" dirty="0"/>
          </a:p>
        </p:txBody>
      </p:sp>
      <p:sp>
        <p:nvSpPr>
          <p:cNvPr id="76" name="75 CuadroTexto"/>
          <p:cNvSpPr txBox="1"/>
          <p:nvPr/>
        </p:nvSpPr>
        <p:spPr>
          <a:xfrm>
            <a:off x="7827058" y="4305508"/>
            <a:ext cx="920380" cy="307777"/>
          </a:xfrm>
          <a:prstGeom prst="rect">
            <a:avLst/>
          </a:prstGeom>
          <a:noFill/>
        </p:spPr>
        <p:txBody>
          <a:bodyPr wrap="none" rtlCol="0">
            <a:spAutoFit/>
          </a:bodyPr>
          <a:lstStyle/>
          <a:p>
            <a:r>
              <a:rPr lang="es-ES" sz="1400" dirty="0" smtClean="0"/>
              <a:t>Fe orienta</a:t>
            </a:r>
            <a:endParaRPr lang="es-ES" sz="1400" dirty="0"/>
          </a:p>
        </p:txBody>
      </p:sp>
      <p:sp>
        <p:nvSpPr>
          <p:cNvPr id="77" name="76 CuadroTexto"/>
          <p:cNvSpPr txBox="1"/>
          <p:nvPr/>
        </p:nvSpPr>
        <p:spPr>
          <a:xfrm>
            <a:off x="7814615" y="4645042"/>
            <a:ext cx="1451038" cy="307777"/>
          </a:xfrm>
          <a:prstGeom prst="rect">
            <a:avLst/>
          </a:prstGeom>
          <a:noFill/>
        </p:spPr>
        <p:txBody>
          <a:bodyPr wrap="none" rtlCol="0">
            <a:spAutoFit/>
          </a:bodyPr>
          <a:lstStyle/>
          <a:p>
            <a:r>
              <a:rPr lang="es-ES" sz="1400" dirty="0" smtClean="0"/>
              <a:t>Razón demuestra</a:t>
            </a:r>
            <a:endParaRPr lang="es-ES" sz="1400" dirty="0"/>
          </a:p>
        </p:txBody>
      </p:sp>
      <p:sp>
        <p:nvSpPr>
          <p:cNvPr id="79" name="78 CuadroTexto"/>
          <p:cNvSpPr txBox="1"/>
          <p:nvPr/>
        </p:nvSpPr>
        <p:spPr>
          <a:xfrm>
            <a:off x="7847101" y="5004604"/>
            <a:ext cx="906145" cy="307777"/>
          </a:xfrm>
          <a:prstGeom prst="rect">
            <a:avLst/>
          </a:prstGeom>
          <a:noFill/>
        </p:spPr>
        <p:txBody>
          <a:bodyPr wrap="none" rtlCol="0">
            <a:spAutoFit/>
          </a:bodyPr>
          <a:lstStyle/>
          <a:p>
            <a:r>
              <a:rPr lang="es-ES" sz="1400" dirty="0" smtClean="0"/>
              <a:t>Cinco vías</a:t>
            </a:r>
            <a:endParaRPr lang="es-ES" sz="1400" dirty="0"/>
          </a:p>
        </p:txBody>
      </p:sp>
      <p:sp>
        <p:nvSpPr>
          <p:cNvPr id="3" name="2 Abrir llave"/>
          <p:cNvSpPr/>
          <p:nvPr/>
        </p:nvSpPr>
        <p:spPr>
          <a:xfrm>
            <a:off x="7814615" y="4416273"/>
            <a:ext cx="68289" cy="418061"/>
          </a:xfrm>
          <a:prstGeom prst="lef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81" name="80 Conector recto de flecha"/>
          <p:cNvCxnSpPr/>
          <p:nvPr/>
        </p:nvCxnSpPr>
        <p:spPr>
          <a:xfrm>
            <a:off x="8300173" y="4920493"/>
            <a:ext cx="0" cy="17630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83" name="82 CuadroTexto"/>
          <p:cNvSpPr txBox="1"/>
          <p:nvPr/>
        </p:nvSpPr>
        <p:spPr>
          <a:xfrm>
            <a:off x="7882904" y="5381214"/>
            <a:ext cx="1136914" cy="1169551"/>
          </a:xfrm>
          <a:prstGeom prst="rect">
            <a:avLst/>
          </a:prstGeom>
          <a:noFill/>
        </p:spPr>
        <p:txBody>
          <a:bodyPr wrap="none" rtlCol="0">
            <a:spAutoFit/>
          </a:bodyPr>
          <a:lstStyle/>
          <a:p>
            <a:r>
              <a:rPr lang="es-ES" sz="1400" dirty="0" smtClean="0"/>
              <a:t>Movimiento</a:t>
            </a:r>
          </a:p>
          <a:p>
            <a:r>
              <a:rPr lang="es-ES" sz="1400" dirty="0" smtClean="0"/>
              <a:t>Causalidad</a:t>
            </a:r>
          </a:p>
          <a:p>
            <a:r>
              <a:rPr lang="es-ES" sz="1400" dirty="0" smtClean="0"/>
              <a:t>Contingencia</a:t>
            </a:r>
          </a:p>
          <a:p>
            <a:r>
              <a:rPr lang="es-ES" sz="1400" dirty="0" smtClean="0"/>
              <a:t>Perfección</a:t>
            </a:r>
          </a:p>
          <a:p>
            <a:r>
              <a:rPr lang="es-ES" sz="1400" dirty="0" smtClean="0"/>
              <a:t>Finalidad</a:t>
            </a:r>
            <a:endParaRPr lang="es-ES" sz="1400" dirty="0"/>
          </a:p>
        </p:txBody>
      </p:sp>
      <p:sp>
        <p:nvSpPr>
          <p:cNvPr id="84" name="83 CuadroTexto"/>
          <p:cNvSpPr txBox="1"/>
          <p:nvPr/>
        </p:nvSpPr>
        <p:spPr>
          <a:xfrm>
            <a:off x="6617396" y="5584703"/>
            <a:ext cx="1186350" cy="307777"/>
          </a:xfrm>
          <a:prstGeom prst="rect">
            <a:avLst/>
          </a:prstGeom>
          <a:noFill/>
        </p:spPr>
        <p:txBody>
          <a:bodyPr wrap="none" rtlCol="0">
            <a:spAutoFit/>
          </a:bodyPr>
          <a:lstStyle/>
          <a:p>
            <a:r>
              <a:rPr lang="es-ES" sz="1400" dirty="0" smtClean="0"/>
              <a:t>Fundamentos</a:t>
            </a:r>
            <a:endParaRPr lang="es-ES" sz="1400" dirty="0"/>
          </a:p>
        </p:txBody>
      </p:sp>
      <p:sp>
        <p:nvSpPr>
          <p:cNvPr id="86" name="85 CuadroTexto"/>
          <p:cNvSpPr txBox="1"/>
          <p:nvPr/>
        </p:nvSpPr>
        <p:spPr>
          <a:xfrm>
            <a:off x="6686305" y="6241486"/>
            <a:ext cx="935641" cy="307777"/>
          </a:xfrm>
          <a:prstGeom prst="rect">
            <a:avLst/>
          </a:prstGeom>
          <a:noFill/>
        </p:spPr>
        <p:txBody>
          <a:bodyPr wrap="none" rtlCol="0">
            <a:spAutoFit/>
          </a:bodyPr>
          <a:lstStyle/>
          <a:p>
            <a:r>
              <a:rPr lang="es-ES" sz="1400" dirty="0" smtClean="0"/>
              <a:t>Estructura</a:t>
            </a:r>
            <a:endParaRPr lang="es-ES" sz="1400" dirty="0"/>
          </a:p>
        </p:txBody>
      </p:sp>
      <p:sp>
        <p:nvSpPr>
          <p:cNvPr id="88" name="87 CuadroTexto"/>
          <p:cNvSpPr txBox="1"/>
          <p:nvPr/>
        </p:nvSpPr>
        <p:spPr>
          <a:xfrm>
            <a:off x="5148643" y="5913785"/>
            <a:ext cx="1636858" cy="954107"/>
          </a:xfrm>
          <a:prstGeom prst="rect">
            <a:avLst/>
          </a:prstGeom>
          <a:noFill/>
        </p:spPr>
        <p:txBody>
          <a:bodyPr wrap="none" rtlCol="0">
            <a:spAutoFit/>
          </a:bodyPr>
          <a:lstStyle/>
          <a:p>
            <a:r>
              <a:rPr lang="es-ES" sz="1400" dirty="0" smtClean="0"/>
              <a:t>Partida: experiencia</a:t>
            </a:r>
          </a:p>
          <a:p>
            <a:r>
              <a:rPr lang="es-ES" sz="1400" dirty="0" smtClean="0"/>
              <a:t>Causalidad</a:t>
            </a:r>
          </a:p>
          <a:p>
            <a:r>
              <a:rPr lang="es-ES" sz="1400" dirty="0" smtClean="0"/>
              <a:t>Límite</a:t>
            </a:r>
          </a:p>
          <a:p>
            <a:r>
              <a:rPr lang="es-ES" sz="1400" dirty="0" smtClean="0"/>
              <a:t>Dios</a:t>
            </a:r>
            <a:endParaRPr lang="es-ES" sz="1400" dirty="0"/>
          </a:p>
        </p:txBody>
      </p:sp>
      <p:sp>
        <p:nvSpPr>
          <p:cNvPr id="89" name="88 CuadroTexto"/>
          <p:cNvSpPr txBox="1"/>
          <p:nvPr/>
        </p:nvSpPr>
        <p:spPr>
          <a:xfrm>
            <a:off x="5148643" y="5455332"/>
            <a:ext cx="1519711" cy="523220"/>
          </a:xfrm>
          <a:prstGeom prst="rect">
            <a:avLst/>
          </a:prstGeom>
          <a:noFill/>
        </p:spPr>
        <p:txBody>
          <a:bodyPr wrap="none" rtlCol="0">
            <a:spAutoFit/>
          </a:bodyPr>
          <a:lstStyle/>
          <a:p>
            <a:r>
              <a:rPr lang="es-ES" sz="1400" dirty="0" smtClean="0"/>
              <a:t>Esencia/existencia</a:t>
            </a:r>
          </a:p>
          <a:p>
            <a:r>
              <a:rPr lang="es-ES" sz="1400" dirty="0" smtClean="0"/>
              <a:t>Causalidad</a:t>
            </a:r>
            <a:endParaRPr lang="es-ES" sz="1400" dirty="0"/>
          </a:p>
        </p:txBody>
      </p:sp>
      <p:sp>
        <p:nvSpPr>
          <p:cNvPr id="90" name="89 Cerrar llave"/>
          <p:cNvSpPr/>
          <p:nvPr/>
        </p:nvSpPr>
        <p:spPr>
          <a:xfrm>
            <a:off x="6632783" y="5489135"/>
            <a:ext cx="45719" cy="455614"/>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1" name="90 Cerrar llave"/>
          <p:cNvSpPr/>
          <p:nvPr/>
        </p:nvSpPr>
        <p:spPr>
          <a:xfrm>
            <a:off x="6715102" y="6026043"/>
            <a:ext cx="45719" cy="710788"/>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92" name="91 Conector recto de flecha"/>
          <p:cNvCxnSpPr/>
          <p:nvPr/>
        </p:nvCxnSpPr>
        <p:spPr>
          <a:xfrm>
            <a:off x="8300173" y="5269622"/>
            <a:ext cx="0" cy="17630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93" name="92 Abrir llave"/>
          <p:cNvSpPr/>
          <p:nvPr/>
        </p:nvSpPr>
        <p:spPr>
          <a:xfrm>
            <a:off x="7811097" y="5489135"/>
            <a:ext cx="71807" cy="1060128"/>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1753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5"/>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8"/>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4"/>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9"/>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0"/>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78"/>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27"/>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47"/>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50"/>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53"/>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70"/>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55"/>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58"/>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54"/>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80"/>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59"/>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63"/>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2"/>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64"/>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66"/>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68"/>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65"/>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77"/>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3"/>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76"/>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nodeType="clickEffect">
                                  <p:stCondLst>
                                    <p:cond delay="0"/>
                                  </p:stCondLst>
                                  <p:childTnLst>
                                    <p:set>
                                      <p:cBhvr>
                                        <p:cTn id="130" dur="1" fill="hold">
                                          <p:stCondLst>
                                            <p:cond delay="0"/>
                                          </p:stCondLst>
                                        </p:cTn>
                                        <p:tgtEl>
                                          <p:spTgt spid="81"/>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79"/>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92"/>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83"/>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93"/>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90"/>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84"/>
                                        </p:tgtEl>
                                        <p:attrNameLst>
                                          <p:attrName>style.visibility</p:attrName>
                                        </p:attrNameLst>
                                      </p:cBhvr>
                                      <p:to>
                                        <p:strVal val="visible"/>
                                      </p:to>
                                    </p:set>
                                  </p:childTnLst>
                                </p:cTn>
                              </p:par>
                              <p:par>
                                <p:cTn id="143" presetID="1" presetClass="entr" presetSubtype="0" fill="hold" grpId="0" nodeType="withEffect">
                                  <p:stCondLst>
                                    <p:cond delay="0"/>
                                  </p:stCondLst>
                                  <p:childTnLst>
                                    <p:set>
                                      <p:cBhvr>
                                        <p:cTn id="144" dur="1" fill="hold">
                                          <p:stCondLst>
                                            <p:cond delay="0"/>
                                          </p:stCondLst>
                                        </p:cTn>
                                        <p:tgtEl>
                                          <p:spTgt spid="89"/>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91"/>
                                        </p:tgtEl>
                                        <p:attrNameLst>
                                          <p:attrName>style.visibility</p:attrName>
                                        </p:attrNameLst>
                                      </p:cBhvr>
                                      <p:to>
                                        <p:strVal val="visible"/>
                                      </p:to>
                                    </p:set>
                                  </p:childTnLst>
                                </p:cTn>
                              </p:par>
                              <p:par>
                                <p:cTn id="147" presetID="1" presetClass="entr" presetSubtype="0" fill="hold" grpId="0" nodeType="withEffect">
                                  <p:stCondLst>
                                    <p:cond delay="0"/>
                                  </p:stCondLst>
                                  <p:childTnLst>
                                    <p:set>
                                      <p:cBhvr>
                                        <p:cTn id="148" dur="1" fill="hold">
                                          <p:stCondLst>
                                            <p:cond delay="0"/>
                                          </p:stCondLst>
                                        </p:cTn>
                                        <p:tgtEl>
                                          <p:spTgt spid="86"/>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88"/>
                                        </p:tgtEl>
                                        <p:attrNameLst>
                                          <p:attrName>style.visibility</p:attrName>
                                        </p:attrNameLst>
                                      </p:cBhvr>
                                      <p:to>
                                        <p:strVal val="visible"/>
                                      </p:to>
                                    </p:se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nodeType="clickEffect">
                                  <p:stCondLst>
                                    <p:cond delay="0"/>
                                  </p:stCondLst>
                                  <p:childTnLst>
                                    <p:set>
                                      <p:cBhvr>
                                        <p:cTn id="154" dur="1" fill="hold">
                                          <p:stCondLst>
                                            <p:cond delay="0"/>
                                          </p:stCondLst>
                                        </p:cTn>
                                        <p:tgtEl>
                                          <p:spTgt spid="57"/>
                                        </p:tgtEl>
                                        <p:attrNameLst>
                                          <p:attrName>style.visibility</p:attrName>
                                        </p:attrNameLst>
                                      </p:cBhvr>
                                      <p:to>
                                        <p:strVal val="visible"/>
                                      </p:to>
                                    </p:set>
                                  </p:childTnLst>
                                </p:cTn>
                              </p:par>
                              <p:par>
                                <p:cTn id="155" presetID="1" presetClass="entr" presetSubtype="0" fill="hold" grpId="0" nodeType="withEffect">
                                  <p:stCondLst>
                                    <p:cond delay="0"/>
                                  </p:stCondLst>
                                  <p:childTnLst>
                                    <p:set>
                                      <p:cBhvr>
                                        <p:cTn id="156" dur="1" fill="hold">
                                          <p:stCondLst>
                                            <p:cond delay="0"/>
                                          </p:stCondLst>
                                        </p:cTn>
                                        <p:tgtEl>
                                          <p:spTgt spid="56"/>
                                        </p:tgtEl>
                                        <p:attrNameLst>
                                          <p:attrName>style.visibility</p:attrName>
                                        </p:attrNameLst>
                                      </p:cBhvr>
                                      <p:to>
                                        <p:strVal val="visible"/>
                                      </p:to>
                                    </p:set>
                                  </p:childTnLst>
                                </p:cTn>
                              </p:par>
                              <p:par>
                                <p:cTn id="157" presetID="1" presetClass="entr" presetSubtype="0" fill="hold" nodeType="withEffect">
                                  <p:stCondLst>
                                    <p:cond delay="0"/>
                                  </p:stCondLst>
                                  <p:childTnLst>
                                    <p:set>
                                      <p:cBhvr>
                                        <p:cTn id="158" dur="1" fill="hold">
                                          <p:stCondLst>
                                            <p:cond delay="0"/>
                                          </p:stCondLst>
                                        </p:cTn>
                                        <p:tgtEl>
                                          <p:spTgt spid="73"/>
                                        </p:tgtEl>
                                        <p:attrNameLst>
                                          <p:attrName>style.visibility</p:attrName>
                                        </p:attrNameLst>
                                      </p:cBhvr>
                                      <p:to>
                                        <p:strVal val="visible"/>
                                      </p:to>
                                    </p:set>
                                  </p:childTnLst>
                                </p:cTn>
                              </p:par>
                              <p:par>
                                <p:cTn id="159" presetID="1" presetClass="entr" presetSubtype="0" fill="hold" grpId="0" nodeType="withEffect">
                                  <p:stCondLst>
                                    <p:cond delay="0"/>
                                  </p:stCondLst>
                                  <p:childTnLst>
                                    <p:set>
                                      <p:cBhvr>
                                        <p:cTn id="160" dur="1" fill="hold">
                                          <p:stCondLst>
                                            <p:cond delay="0"/>
                                          </p:stCondLst>
                                        </p:cTn>
                                        <p:tgtEl>
                                          <p:spTgt spid="60"/>
                                        </p:tgtEl>
                                        <p:attrNameLst>
                                          <p:attrName>style.visibility</p:attrName>
                                        </p:attrNameLst>
                                      </p:cBhvr>
                                      <p:to>
                                        <p:strVal val="visible"/>
                                      </p:to>
                                    </p:set>
                                  </p:childTnLst>
                                </p:cTn>
                              </p:par>
                              <p:par>
                                <p:cTn id="161" presetID="1" presetClass="entr" presetSubtype="0" fill="hold" nodeType="withEffect">
                                  <p:stCondLst>
                                    <p:cond delay="0"/>
                                  </p:stCondLst>
                                  <p:childTnLst>
                                    <p:set>
                                      <p:cBhvr>
                                        <p:cTn id="162" dur="1" fill="hold">
                                          <p:stCondLst>
                                            <p:cond delay="0"/>
                                          </p:stCondLst>
                                        </p:cTn>
                                        <p:tgtEl>
                                          <p:spTgt spid="74"/>
                                        </p:tgtEl>
                                        <p:attrNameLst>
                                          <p:attrName>style.visibility</p:attrName>
                                        </p:attrNameLst>
                                      </p:cBhvr>
                                      <p:to>
                                        <p:strVal val="visible"/>
                                      </p:to>
                                    </p:set>
                                  </p:childTnLst>
                                </p:cTn>
                              </p:par>
                              <p:par>
                                <p:cTn id="163" presetID="1" presetClass="entr" presetSubtype="0" fill="hold" grpId="0" nodeType="withEffect">
                                  <p:stCondLst>
                                    <p:cond delay="0"/>
                                  </p:stCondLst>
                                  <p:childTnLst>
                                    <p:set>
                                      <p:cBhvr>
                                        <p:cTn id="164" dur="1" fill="hold">
                                          <p:stCondLst>
                                            <p:cond delay="0"/>
                                          </p:stCondLst>
                                        </p:cTn>
                                        <p:tgtEl>
                                          <p:spTgt spid="61"/>
                                        </p:tgtEl>
                                        <p:attrNameLst>
                                          <p:attrName>style.visibility</p:attrName>
                                        </p:attrNameLst>
                                      </p:cBhvr>
                                      <p:to>
                                        <p:strVal val="visible"/>
                                      </p:to>
                                    </p:set>
                                  </p:childTnLst>
                                </p:cTn>
                              </p:par>
                              <p:par>
                                <p:cTn id="165" presetID="1" presetClass="entr" presetSubtype="0" fill="hold" nodeType="withEffect">
                                  <p:stCondLst>
                                    <p:cond delay="0"/>
                                  </p:stCondLst>
                                  <p:childTnLst>
                                    <p:set>
                                      <p:cBhvr>
                                        <p:cTn id="166" dur="1" fill="hold">
                                          <p:stCondLst>
                                            <p:cond delay="0"/>
                                          </p:stCondLst>
                                        </p:cTn>
                                        <p:tgtEl>
                                          <p:spTgt spid="75"/>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32" grpId="0" animBg="1"/>
      <p:bldP spid="35" grpId="0" animBg="1"/>
      <p:bldP spid="40" grpId="0" animBg="1"/>
      <p:bldP spid="42" grpId="0"/>
      <p:bldP spid="43" grpId="0"/>
      <p:bldP spid="53" grpId="0"/>
      <p:bldP spid="54" grpId="0"/>
      <p:bldP spid="55" grpId="0"/>
      <p:bldP spid="56" grpId="0"/>
      <p:bldP spid="60" grpId="0"/>
      <p:bldP spid="61" grpId="0"/>
      <p:bldP spid="62" grpId="0"/>
      <p:bldP spid="58" grpId="0"/>
      <p:bldP spid="59" grpId="0"/>
      <p:bldP spid="63" grpId="0"/>
      <p:bldP spid="64" grpId="0"/>
      <p:bldP spid="65" grpId="0"/>
      <p:bldP spid="66" grpId="0"/>
      <p:bldP spid="2" grpId="0" animBg="1"/>
      <p:bldP spid="68" grpId="0"/>
      <p:bldP spid="76" grpId="0"/>
      <p:bldP spid="77" grpId="0"/>
      <p:bldP spid="79" grpId="0"/>
      <p:bldP spid="3" grpId="0" animBg="1"/>
      <p:bldP spid="83" grpId="0"/>
      <p:bldP spid="84" grpId="0"/>
      <p:bldP spid="86" grpId="0"/>
      <p:bldP spid="88" grpId="0"/>
      <p:bldP spid="89" grpId="0"/>
      <p:bldP spid="90" grpId="0" animBg="1"/>
      <p:bldP spid="91" grpId="0" animBg="1"/>
      <p:bldP spid="93"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313</Words>
  <Application>Microsoft Office PowerPoint</Application>
  <PresentationFormat>Presentación en pantalla (4:3)</PresentationFormat>
  <Paragraphs>57</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Tema de Office</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9</cp:revision>
  <dcterms:created xsi:type="dcterms:W3CDTF">2019-06-03T17:13:30Z</dcterms:created>
  <dcterms:modified xsi:type="dcterms:W3CDTF">2019-06-09T16:30:05Z</dcterms:modified>
</cp:coreProperties>
</file>