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3" autoAdjust="0"/>
  </p:normalViewPr>
  <p:slideViewPr>
    <p:cSldViewPr>
      <p:cViewPr>
        <p:scale>
          <a:sx n="125" d="100"/>
          <a:sy n="125" d="100"/>
        </p:scale>
        <p:origin x="-61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39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21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87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978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453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33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622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062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372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73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BB481-7D19-431E-97F6-990DF875CE27}" type="datetimeFigureOut">
              <a:rPr lang="es-ES" smtClean="0"/>
              <a:t>04/06/2019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91D79-8857-4A03-9577-18E7C1BEB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752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316870"/>
            <a:ext cx="396044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200" dirty="0" smtClean="0"/>
              <a:t>-</a:t>
            </a:r>
            <a:r>
              <a:rPr lang="pt-BR" sz="1400" dirty="0" smtClean="0"/>
              <a:t>Ben. </a:t>
            </a:r>
            <a:r>
              <a:rPr lang="pt-BR" sz="1400" dirty="0" err="1" smtClean="0"/>
              <a:t>Xa</a:t>
            </a:r>
            <a:r>
              <a:rPr lang="pt-BR" sz="1400" dirty="0" smtClean="0"/>
              <a:t> vimos, segundo parece, </a:t>
            </a:r>
            <a:r>
              <a:rPr lang="pt-BR" sz="1400" dirty="0" err="1" smtClean="0"/>
              <a:t>tres</a:t>
            </a:r>
            <a:r>
              <a:rPr lang="pt-BR" sz="1400" dirty="0" smtClean="0"/>
              <a:t> </a:t>
            </a:r>
            <a:r>
              <a:rPr lang="pt-BR" sz="1400" dirty="0" err="1" smtClean="0"/>
              <a:t>calidades</a:t>
            </a:r>
            <a:r>
              <a:rPr lang="pt-BR" sz="1400" dirty="0" smtClean="0"/>
              <a:t> da cidade, e </a:t>
            </a:r>
            <a:r>
              <a:rPr lang="pt-BR" sz="1400" dirty="0" err="1" smtClean="0"/>
              <a:t>en</a:t>
            </a:r>
            <a:r>
              <a:rPr lang="pt-BR" sz="1400" dirty="0" smtClean="0"/>
              <a:t> canto á </a:t>
            </a:r>
            <a:r>
              <a:rPr lang="pt-BR" sz="1400" dirty="0" err="1" smtClean="0"/>
              <a:t>especie</a:t>
            </a:r>
            <a:r>
              <a:rPr lang="pt-BR" sz="1400" dirty="0" smtClean="0"/>
              <a:t> que resta para que a cidade alcance a </a:t>
            </a:r>
            <a:r>
              <a:rPr lang="pt-BR" sz="1400" dirty="0" err="1" smtClean="0"/>
              <a:t>excelencia</a:t>
            </a:r>
            <a:r>
              <a:rPr lang="pt-BR" sz="1400" dirty="0" smtClean="0"/>
              <a:t> cal </a:t>
            </a:r>
            <a:r>
              <a:rPr lang="pt-BR" sz="1400" dirty="0" err="1" smtClean="0"/>
              <a:t>podería</a:t>
            </a:r>
            <a:r>
              <a:rPr lang="pt-BR" sz="1400" dirty="0" smtClean="0"/>
              <a:t> ser? É evidente que 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. (...)</a:t>
            </a:r>
          </a:p>
          <a:p>
            <a:pPr algn="just"/>
            <a:r>
              <a:rPr lang="pt-BR" sz="1400" dirty="0" smtClean="0"/>
              <a:t>Pois o que </a:t>
            </a:r>
            <a:r>
              <a:rPr lang="pt-BR" sz="1400" dirty="0" err="1" smtClean="0"/>
              <a:t>establecimos</a:t>
            </a:r>
            <a:r>
              <a:rPr lang="pt-BR" sz="1400" dirty="0" smtClean="0"/>
              <a:t> </a:t>
            </a:r>
            <a:r>
              <a:rPr lang="pt-BR" sz="1400" dirty="0" err="1" smtClean="0"/>
              <a:t>dende</a:t>
            </a:r>
            <a:r>
              <a:rPr lang="pt-BR" sz="1400" dirty="0" smtClean="0"/>
              <a:t> o principio que </a:t>
            </a:r>
            <a:r>
              <a:rPr lang="pt-BR" sz="1400" dirty="0" err="1" smtClean="0"/>
              <a:t>debía</a:t>
            </a:r>
            <a:r>
              <a:rPr lang="pt-BR" sz="1400" dirty="0" smtClean="0"/>
              <a:t> </a:t>
            </a:r>
            <a:r>
              <a:rPr lang="pt-BR" sz="1400" dirty="0" err="1" smtClean="0"/>
              <a:t>facerse</a:t>
            </a:r>
            <a:r>
              <a:rPr lang="pt-BR" sz="1400" dirty="0" smtClean="0"/>
              <a:t> </a:t>
            </a:r>
            <a:r>
              <a:rPr lang="pt-BR" sz="1400" dirty="0" err="1" smtClean="0"/>
              <a:t>en</a:t>
            </a:r>
            <a:r>
              <a:rPr lang="pt-BR" sz="1400" dirty="0" smtClean="0"/>
              <a:t> toda circunstancia, </a:t>
            </a:r>
            <a:r>
              <a:rPr lang="pt-BR" sz="1400" dirty="0" err="1" smtClean="0"/>
              <a:t>cando</a:t>
            </a:r>
            <a:r>
              <a:rPr lang="pt-BR" sz="1400" dirty="0" smtClean="0"/>
              <a:t> fundamos a cidade, segundo a </a:t>
            </a:r>
            <a:r>
              <a:rPr lang="pt-BR" sz="1400" dirty="0" err="1" smtClean="0"/>
              <a:t>miña</a:t>
            </a:r>
            <a:r>
              <a:rPr lang="pt-BR" sz="1400" dirty="0" smtClean="0"/>
              <a:t> </a:t>
            </a:r>
            <a:r>
              <a:rPr lang="pt-BR" sz="1400" dirty="0" err="1" smtClean="0"/>
              <a:t>opinión</a:t>
            </a:r>
            <a:r>
              <a:rPr lang="pt-BR" sz="1400" dirty="0" smtClean="0"/>
              <a:t>, é 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 ou unha </a:t>
            </a:r>
            <a:r>
              <a:rPr lang="pt-BR" sz="1400" dirty="0" err="1" smtClean="0"/>
              <a:t>especie</a:t>
            </a:r>
            <a:r>
              <a:rPr lang="pt-BR" sz="1400" dirty="0" smtClean="0"/>
              <a:t> desta. Pois </a:t>
            </a:r>
            <a:r>
              <a:rPr lang="pt-BR" sz="1400" dirty="0" err="1" smtClean="0"/>
              <a:t>establecimos</a:t>
            </a:r>
            <a:r>
              <a:rPr lang="pt-BR" sz="1400" dirty="0" smtClean="0"/>
              <a:t>, se recordas, e moitas </a:t>
            </a:r>
            <a:r>
              <a:rPr lang="pt-BR" sz="1400" dirty="0" err="1" smtClean="0"/>
              <a:t>veces</a:t>
            </a:r>
            <a:r>
              <a:rPr lang="pt-BR" sz="1400" dirty="0" smtClean="0"/>
              <a:t> </a:t>
            </a:r>
            <a:r>
              <a:rPr lang="pt-BR" sz="1400" dirty="0" err="1" smtClean="0"/>
              <a:t>xa</a:t>
            </a:r>
            <a:r>
              <a:rPr lang="pt-BR" sz="1400" dirty="0" smtClean="0"/>
              <a:t> o repetimos, que cada </a:t>
            </a:r>
            <a:r>
              <a:rPr lang="pt-BR" sz="1400" dirty="0" err="1" smtClean="0"/>
              <a:t>un</a:t>
            </a:r>
            <a:r>
              <a:rPr lang="pt-BR" sz="1400" dirty="0" smtClean="0"/>
              <a:t> </a:t>
            </a:r>
            <a:r>
              <a:rPr lang="pt-BR" sz="1400" dirty="0" err="1" smtClean="0"/>
              <a:t>debía</a:t>
            </a:r>
            <a:r>
              <a:rPr lang="pt-BR" sz="1400" dirty="0" smtClean="0"/>
              <a:t> de </a:t>
            </a:r>
            <a:r>
              <a:rPr lang="pt-BR" sz="1400" dirty="0" err="1" smtClean="0"/>
              <a:t>ocuparse</a:t>
            </a:r>
            <a:r>
              <a:rPr lang="pt-BR" sz="1400" dirty="0" smtClean="0"/>
              <a:t> </a:t>
            </a:r>
            <a:r>
              <a:rPr lang="pt-BR" sz="1400" dirty="0" err="1" smtClean="0"/>
              <a:t>dunha</a:t>
            </a:r>
            <a:r>
              <a:rPr lang="pt-BR" sz="1400" dirty="0" smtClean="0"/>
              <a:t> soa cousa de entre as que </a:t>
            </a:r>
            <a:r>
              <a:rPr lang="pt-BR" sz="1400" dirty="0" err="1" smtClean="0"/>
              <a:t>concirnen</a:t>
            </a:r>
            <a:r>
              <a:rPr lang="pt-BR" sz="1400" dirty="0" smtClean="0"/>
              <a:t> á cidade, precisamente daquela na que </a:t>
            </a:r>
            <a:r>
              <a:rPr lang="pt-BR" sz="1400" dirty="0" err="1" smtClean="0"/>
              <a:t>estivese</a:t>
            </a:r>
            <a:r>
              <a:rPr lang="pt-BR" sz="1400" dirty="0" smtClean="0"/>
              <a:t> </a:t>
            </a:r>
            <a:r>
              <a:rPr lang="pt-BR" sz="1400" dirty="0" err="1" smtClean="0"/>
              <a:t>mellor</a:t>
            </a:r>
            <a:r>
              <a:rPr lang="pt-BR" sz="1400" dirty="0" smtClean="0"/>
              <a:t> preparado por natureza.</a:t>
            </a:r>
          </a:p>
          <a:p>
            <a:pPr marL="285750" indent="-285750" algn="just">
              <a:buFontTx/>
              <a:buChar char="-"/>
            </a:pP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efecto</a:t>
            </a:r>
            <a:r>
              <a:rPr lang="pt-BR" sz="1400" dirty="0" smtClean="0"/>
              <a:t>, </a:t>
            </a:r>
            <a:r>
              <a:rPr lang="pt-BR" sz="1400" dirty="0" err="1" smtClean="0"/>
              <a:t>dixémolo</a:t>
            </a:r>
            <a:r>
              <a:rPr lang="pt-BR" sz="1400" dirty="0" smtClean="0"/>
              <a:t>.</a:t>
            </a:r>
          </a:p>
          <a:p>
            <a:pPr algn="just"/>
            <a:r>
              <a:rPr lang="pt-BR" sz="1400" dirty="0" smtClean="0"/>
              <a:t>-E que 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 consiste </a:t>
            </a: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facer</a:t>
            </a:r>
            <a:r>
              <a:rPr lang="pt-BR" sz="1400" dirty="0" smtClean="0"/>
              <a:t> o que é </a:t>
            </a:r>
            <a:r>
              <a:rPr lang="pt-BR" sz="1400" dirty="0" err="1" smtClean="0"/>
              <a:t>propio</a:t>
            </a:r>
            <a:r>
              <a:rPr lang="pt-BR" sz="1400" dirty="0" smtClean="0"/>
              <a:t> </a:t>
            </a:r>
            <a:r>
              <a:rPr lang="pt-BR" sz="1400" dirty="0" err="1" smtClean="0"/>
              <a:t>dun</a:t>
            </a:r>
            <a:r>
              <a:rPr lang="pt-BR" sz="1400" dirty="0" smtClean="0"/>
              <a:t>, </a:t>
            </a:r>
            <a:r>
              <a:rPr lang="pt-BR" sz="1400" dirty="0" err="1" smtClean="0"/>
              <a:t>sen</a:t>
            </a:r>
            <a:r>
              <a:rPr lang="pt-BR" sz="1400" dirty="0" smtClean="0"/>
              <a:t> </a:t>
            </a:r>
            <a:r>
              <a:rPr lang="pt-BR" sz="1400" dirty="0" err="1" smtClean="0"/>
              <a:t>meterse</a:t>
            </a:r>
            <a:r>
              <a:rPr lang="pt-BR" sz="1400" dirty="0" smtClean="0"/>
              <a:t> nas cousas </a:t>
            </a:r>
            <a:r>
              <a:rPr lang="pt-BR" sz="1400" dirty="0" err="1" smtClean="0"/>
              <a:t>alleas</a:t>
            </a:r>
            <a:r>
              <a:rPr lang="pt-BR" sz="1400" dirty="0" smtClean="0"/>
              <a:t>, é algo que </a:t>
            </a:r>
            <a:r>
              <a:rPr lang="pt-BR" sz="1400" dirty="0" err="1" smtClean="0"/>
              <a:t>xa</a:t>
            </a:r>
            <a:r>
              <a:rPr lang="pt-BR" sz="1400" dirty="0" smtClean="0"/>
              <a:t> </a:t>
            </a:r>
            <a:r>
              <a:rPr lang="pt-BR" sz="1400" dirty="0" err="1" smtClean="0"/>
              <a:t>oímos</a:t>
            </a:r>
            <a:r>
              <a:rPr lang="pt-BR" sz="1400" dirty="0" smtClean="0"/>
              <a:t> a outros </a:t>
            </a:r>
            <a:r>
              <a:rPr lang="pt-BR" sz="1400" dirty="0" err="1" smtClean="0"/>
              <a:t>moitos</a:t>
            </a:r>
            <a:r>
              <a:rPr lang="pt-BR" sz="1400" dirty="0" smtClean="0"/>
              <a:t> e que nos </a:t>
            </a:r>
            <a:r>
              <a:rPr lang="pt-BR" sz="1400" dirty="0" err="1" smtClean="0"/>
              <a:t>dixemos</a:t>
            </a:r>
            <a:r>
              <a:rPr lang="pt-BR" sz="1400" dirty="0" smtClean="0"/>
              <a:t> repetidamente.</a:t>
            </a:r>
          </a:p>
          <a:p>
            <a:pPr algn="just"/>
            <a:r>
              <a:rPr lang="pt-BR" sz="1400" dirty="0" smtClean="0"/>
              <a:t>-</a:t>
            </a: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efecto</a:t>
            </a:r>
            <a:r>
              <a:rPr lang="pt-BR" sz="1400" dirty="0" smtClean="0"/>
              <a:t>, </a:t>
            </a:r>
            <a:r>
              <a:rPr lang="pt-BR" sz="1400" dirty="0" err="1" smtClean="0"/>
              <a:t>afirmámolo</a:t>
            </a:r>
            <a:r>
              <a:rPr lang="pt-BR" sz="1400" dirty="0" smtClean="0"/>
              <a:t> </a:t>
            </a:r>
            <a:r>
              <a:rPr lang="pt-BR" sz="1400" dirty="0" err="1" smtClean="0"/>
              <a:t>frecuentemente</a:t>
            </a:r>
            <a:r>
              <a:rPr lang="pt-BR" sz="1400" dirty="0" smtClean="0"/>
              <a:t>.</a:t>
            </a:r>
          </a:p>
          <a:p>
            <a:pPr algn="just"/>
            <a:r>
              <a:rPr lang="pt-BR" sz="1400" dirty="0" smtClean="0"/>
              <a:t>-Nese caso, amigo meu, 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 parece que consiste </a:t>
            </a: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facer</a:t>
            </a:r>
            <a:r>
              <a:rPr lang="pt-BR" sz="1400" dirty="0" smtClean="0"/>
              <a:t> cada </a:t>
            </a:r>
            <a:r>
              <a:rPr lang="pt-BR" sz="1400" dirty="0" err="1" smtClean="0"/>
              <a:t>un</a:t>
            </a:r>
            <a:r>
              <a:rPr lang="pt-BR" sz="1400" dirty="0" smtClean="0"/>
              <a:t> o seu. Sabes de onde o deduzo?</a:t>
            </a:r>
          </a:p>
          <a:p>
            <a:pPr algn="just"/>
            <a:r>
              <a:rPr lang="pt-BR" sz="1400" dirty="0" smtClean="0"/>
              <a:t>-Non, pero </a:t>
            </a:r>
            <a:r>
              <a:rPr lang="pt-BR" sz="1400" dirty="0" err="1" smtClean="0"/>
              <a:t>dimo</a:t>
            </a:r>
            <a:r>
              <a:rPr lang="pt-BR" sz="1400" dirty="0" smtClean="0"/>
              <a:t> ti.</a:t>
            </a:r>
          </a:p>
          <a:p>
            <a:pPr algn="just"/>
            <a:r>
              <a:rPr lang="pt-BR" sz="1400" dirty="0" smtClean="0"/>
              <a:t>-Ao meu parecer do que temos examinado, a </a:t>
            </a:r>
            <a:r>
              <a:rPr lang="pt-BR" sz="1400" dirty="0" err="1" smtClean="0"/>
              <a:t>moderación</a:t>
            </a:r>
            <a:r>
              <a:rPr lang="pt-BR" sz="1400" dirty="0" smtClean="0"/>
              <a:t>, a </a:t>
            </a:r>
            <a:r>
              <a:rPr lang="pt-BR" sz="1400" dirty="0" err="1" smtClean="0"/>
              <a:t>valentía</a:t>
            </a:r>
            <a:r>
              <a:rPr lang="pt-BR" sz="1400" dirty="0" smtClean="0"/>
              <a:t> e a </a:t>
            </a:r>
            <a:r>
              <a:rPr lang="pt-BR" sz="1400" dirty="0" err="1" smtClean="0"/>
              <a:t>sabedoría</a:t>
            </a:r>
            <a:r>
              <a:rPr lang="pt-BR" sz="1400" dirty="0" smtClean="0"/>
              <a:t>, o que resta por ver na cidade, é o que dá a todas aquelas </a:t>
            </a:r>
            <a:r>
              <a:rPr lang="pt-BR" sz="1400" dirty="0" err="1" smtClean="0"/>
              <a:t>calidades</a:t>
            </a:r>
            <a:r>
              <a:rPr lang="pt-BR" sz="1400" dirty="0" smtClean="0"/>
              <a:t> a capacidade de </a:t>
            </a:r>
            <a:r>
              <a:rPr lang="pt-BR" sz="1400" dirty="0" err="1" smtClean="0"/>
              <a:t>nacer</a:t>
            </a:r>
            <a:r>
              <a:rPr lang="pt-BR" sz="1400" dirty="0" smtClean="0"/>
              <a:t> e unha vez </a:t>
            </a:r>
            <a:r>
              <a:rPr lang="pt-BR" sz="1400" dirty="0" err="1" smtClean="0"/>
              <a:t>nacidas</a:t>
            </a:r>
            <a:r>
              <a:rPr lang="pt-BR" sz="1400" dirty="0" smtClean="0"/>
              <a:t>, </a:t>
            </a:r>
            <a:r>
              <a:rPr lang="pt-BR" sz="1400" dirty="0" err="1" smtClean="0"/>
              <a:t>permítelles</a:t>
            </a:r>
            <a:r>
              <a:rPr lang="pt-BR" sz="1400" dirty="0" smtClean="0"/>
              <a:t> </a:t>
            </a:r>
            <a:r>
              <a:rPr lang="pt-BR" sz="1400" dirty="0" err="1" smtClean="0"/>
              <a:t>conservarse</a:t>
            </a:r>
            <a:r>
              <a:rPr lang="pt-BR" sz="1400" dirty="0" smtClean="0"/>
              <a:t>, </a:t>
            </a:r>
            <a:r>
              <a:rPr lang="pt-BR" sz="1400" dirty="0" err="1" smtClean="0"/>
              <a:t>mentres</a:t>
            </a:r>
            <a:r>
              <a:rPr lang="pt-BR" sz="1400" dirty="0" smtClean="0"/>
              <a:t> </a:t>
            </a:r>
            <a:r>
              <a:rPr lang="pt-BR" sz="1400" dirty="0" err="1" smtClean="0"/>
              <a:t>pemaneza</a:t>
            </a:r>
            <a:r>
              <a:rPr lang="pt-BR" sz="1400" dirty="0" smtClean="0"/>
              <a:t> nelas. E </a:t>
            </a:r>
            <a:r>
              <a:rPr lang="pt-BR" sz="1400" dirty="0" err="1" smtClean="0"/>
              <a:t>xa</a:t>
            </a:r>
            <a:r>
              <a:rPr lang="pt-BR" sz="1400" dirty="0" smtClean="0"/>
              <a:t> </a:t>
            </a:r>
            <a:r>
              <a:rPr lang="pt-BR" sz="1400" dirty="0" err="1" smtClean="0"/>
              <a:t>dixemos</a:t>
            </a:r>
            <a:r>
              <a:rPr lang="pt-BR" sz="1400" dirty="0" smtClean="0"/>
              <a:t> que se </a:t>
            </a:r>
            <a:r>
              <a:rPr lang="pt-BR" sz="1400" dirty="0" err="1" smtClean="0"/>
              <a:t>encontrabamos</a:t>
            </a:r>
            <a:r>
              <a:rPr lang="pt-BR" sz="1400" dirty="0" smtClean="0"/>
              <a:t> as </a:t>
            </a:r>
            <a:r>
              <a:rPr lang="pt-BR" sz="1400" dirty="0" err="1" smtClean="0"/>
              <a:t>tres</a:t>
            </a:r>
            <a:r>
              <a:rPr lang="pt-BR" sz="1400" dirty="0" smtClean="0"/>
              <a:t>, 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 </a:t>
            </a:r>
            <a:r>
              <a:rPr lang="pt-BR" sz="1400" dirty="0" err="1" smtClean="0"/>
              <a:t>sería</a:t>
            </a:r>
            <a:r>
              <a:rPr lang="pt-BR" sz="1400" dirty="0" smtClean="0"/>
              <a:t> a que </a:t>
            </a:r>
            <a:r>
              <a:rPr lang="pt-BR" sz="1400" dirty="0" err="1" smtClean="0"/>
              <a:t>restase</a:t>
            </a:r>
            <a:r>
              <a:rPr lang="pt-BR" sz="1400" dirty="0" smtClean="0"/>
              <a:t>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644008" y="316870"/>
            <a:ext cx="43204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 smtClean="0"/>
              <a:t>-Por </a:t>
            </a:r>
            <a:r>
              <a:rPr lang="pt-BR" sz="1400" dirty="0" err="1" smtClean="0"/>
              <a:t>forza</a:t>
            </a:r>
            <a:r>
              <a:rPr lang="pt-BR" sz="1400" dirty="0" smtClean="0"/>
              <a:t> é </a:t>
            </a:r>
            <a:r>
              <a:rPr lang="pt-BR" sz="1400" dirty="0" err="1" smtClean="0"/>
              <a:t>así</a:t>
            </a:r>
            <a:r>
              <a:rPr lang="pt-BR" sz="1400" dirty="0" smtClean="0"/>
              <a:t>. -Non obstante, se </a:t>
            </a:r>
            <a:r>
              <a:rPr lang="pt-BR" sz="1400" dirty="0" err="1" smtClean="0"/>
              <a:t>fose</a:t>
            </a:r>
            <a:r>
              <a:rPr lang="pt-BR" sz="1400" dirty="0" smtClean="0"/>
              <a:t> preciso discernir cal destas </a:t>
            </a:r>
            <a:r>
              <a:rPr lang="pt-BR" sz="1400" dirty="0" err="1" smtClean="0"/>
              <a:t>calidades</a:t>
            </a:r>
            <a:r>
              <a:rPr lang="pt-BR" sz="1400" dirty="0" smtClean="0"/>
              <a:t> fará á </a:t>
            </a:r>
            <a:r>
              <a:rPr lang="pt-BR" sz="1400" dirty="0" err="1" smtClean="0"/>
              <a:t>nosa</a:t>
            </a:r>
            <a:r>
              <a:rPr lang="pt-BR" sz="1400" dirty="0" smtClean="0"/>
              <a:t> cidade </a:t>
            </a:r>
            <a:r>
              <a:rPr lang="pt-BR" sz="1400" dirty="0" err="1" smtClean="0"/>
              <a:t>mellor</a:t>
            </a:r>
            <a:r>
              <a:rPr lang="pt-BR" sz="1400" dirty="0" smtClean="0"/>
              <a:t>, </a:t>
            </a:r>
            <a:r>
              <a:rPr lang="pt-BR" sz="1400" dirty="0" err="1" smtClean="0"/>
              <a:t>resultaría</a:t>
            </a:r>
            <a:r>
              <a:rPr lang="pt-BR" sz="1400" dirty="0" smtClean="0"/>
              <a:t> difícil discriminar se consiste </a:t>
            </a:r>
            <a:r>
              <a:rPr lang="pt-BR" sz="1400" dirty="0" err="1" smtClean="0"/>
              <a:t>nunha</a:t>
            </a:r>
            <a:r>
              <a:rPr lang="pt-BR" sz="1400" dirty="0" smtClean="0"/>
              <a:t> </a:t>
            </a:r>
            <a:r>
              <a:rPr lang="pt-BR" sz="1400" dirty="0" err="1" smtClean="0"/>
              <a:t>coincidencia</a:t>
            </a:r>
            <a:r>
              <a:rPr lang="pt-BR" sz="1400" dirty="0" smtClean="0"/>
              <a:t> de </a:t>
            </a:r>
            <a:r>
              <a:rPr lang="pt-BR" sz="1400" dirty="0" err="1" smtClean="0"/>
              <a:t>opinión</a:t>
            </a:r>
            <a:r>
              <a:rPr lang="pt-BR" sz="1400" dirty="0" smtClean="0"/>
              <a:t> entre os </a:t>
            </a:r>
            <a:r>
              <a:rPr lang="pt-BR" sz="1400" dirty="0" err="1" smtClean="0"/>
              <a:t>gobernantes</a:t>
            </a:r>
            <a:r>
              <a:rPr lang="pt-BR" sz="1400" dirty="0" smtClean="0"/>
              <a:t> e os </a:t>
            </a:r>
            <a:r>
              <a:rPr lang="pt-BR" sz="1400" dirty="0" err="1" smtClean="0"/>
              <a:t>gobernados</a:t>
            </a:r>
            <a:r>
              <a:rPr lang="pt-BR" sz="1400" dirty="0" smtClean="0"/>
              <a:t>, ou se é a </a:t>
            </a:r>
            <a:r>
              <a:rPr lang="pt-BR" sz="1400" dirty="0" err="1" smtClean="0"/>
              <a:t>conservación</a:t>
            </a:r>
            <a:r>
              <a:rPr lang="pt-BR" sz="1400" dirty="0" smtClean="0"/>
              <a:t> da </a:t>
            </a:r>
            <a:r>
              <a:rPr lang="pt-BR" sz="1400" dirty="0" err="1" smtClean="0"/>
              <a:t>opinión</a:t>
            </a:r>
            <a:r>
              <a:rPr lang="pt-BR" sz="1400" dirty="0" smtClean="0"/>
              <a:t> </a:t>
            </a:r>
            <a:r>
              <a:rPr lang="pt-BR" sz="1400" dirty="0" err="1" smtClean="0"/>
              <a:t>consonte</a:t>
            </a:r>
            <a:r>
              <a:rPr lang="pt-BR" sz="1400" dirty="0" smtClean="0"/>
              <a:t> á lei que </a:t>
            </a:r>
            <a:r>
              <a:rPr lang="pt-BR" sz="1400" dirty="0" err="1" smtClean="0"/>
              <a:t>hai</a:t>
            </a:r>
            <a:r>
              <a:rPr lang="pt-BR" sz="1400" dirty="0" smtClean="0"/>
              <a:t> entre os militares acerca do que </a:t>
            </a:r>
            <a:r>
              <a:rPr lang="pt-BR" sz="1400" dirty="0" err="1" smtClean="0"/>
              <a:t>debe</a:t>
            </a:r>
            <a:r>
              <a:rPr lang="pt-BR" sz="1400" dirty="0" smtClean="0"/>
              <a:t> ser </a:t>
            </a:r>
            <a:r>
              <a:rPr lang="pt-BR" sz="1400" dirty="0" err="1" smtClean="0"/>
              <a:t>temible</a:t>
            </a:r>
            <a:r>
              <a:rPr lang="pt-BR" sz="1400" dirty="0" smtClean="0"/>
              <a:t> ou non, ou a </a:t>
            </a:r>
            <a:r>
              <a:rPr lang="pt-BR" sz="1400" dirty="0" err="1" smtClean="0"/>
              <a:t>intelixencia</a:t>
            </a:r>
            <a:r>
              <a:rPr lang="pt-BR" sz="1400" dirty="0" smtClean="0"/>
              <a:t> e a </a:t>
            </a:r>
            <a:r>
              <a:rPr lang="pt-BR" sz="1400" dirty="0" err="1" smtClean="0"/>
              <a:t>vixiancia</a:t>
            </a:r>
            <a:r>
              <a:rPr lang="pt-BR" sz="1400" dirty="0" smtClean="0"/>
              <a:t> entre os </a:t>
            </a:r>
            <a:r>
              <a:rPr lang="pt-BR" sz="1400" dirty="0" err="1" smtClean="0"/>
              <a:t>gobernantes</a:t>
            </a:r>
            <a:r>
              <a:rPr lang="pt-BR" sz="1400" dirty="0" smtClean="0"/>
              <a:t>; ou </a:t>
            </a:r>
            <a:r>
              <a:rPr lang="pt-BR" sz="1400" dirty="0" err="1" smtClean="0"/>
              <a:t>iso</a:t>
            </a:r>
            <a:r>
              <a:rPr lang="pt-BR" sz="1400" dirty="0" smtClean="0"/>
              <a:t> que </a:t>
            </a:r>
            <a:r>
              <a:rPr lang="pt-BR" sz="1400" dirty="0" err="1" smtClean="0"/>
              <a:t>fai</a:t>
            </a:r>
            <a:r>
              <a:rPr lang="pt-BR" sz="1400" dirty="0" smtClean="0"/>
              <a:t> </a:t>
            </a:r>
            <a:r>
              <a:rPr lang="pt-BR" sz="1400" dirty="0" err="1" smtClean="0"/>
              <a:t>mellor</a:t>
            </a:r>
            <a:r>
              <a:rPr lang="pt-BR" sz="1400" dirty="0" smtClean="0"/>
              <a:t> á cidade consiste, tanto no </a:t>
            </a:r>
            <a:r>
              <a:rPr lang="pt-BR" sz="1400" dirty="0" err="1" smtClean="0"/>
              <a:t>neno</a:t>
            </a:r>
            <a:r>
              <a:rPr lang="pt-BR" sz="1400" dirty="0" smtClean="0"/>
              <a:t> coma na </a:t>
            </a:r>
            <a:r>
              <a:rPr lang="pt-BR" sz="1400" dirty="0" err="1" smtClean="0"/>
              <a:t>muller</a:t>
            </a:r>
            <a:r>
              <a:rPr lang="pt-BR" sz="1400" dirty="0" smtClean="0"/>
              <a:t>, no escravo coma no home </a:t>
            </a:r>
            <a:r>
              <a:rPr lang="pt-BR" sz="1400" dirty="0" err="1" smtClean="0"/>
              <a:t>ceibe</a:t>
            </a:r>
            <a:r>
              <a:rPr lang="pt-BR" sz="1400" dirty="0" smtClean="0"/>
              <a:t>, e no </a:t>
            </a:r>
            <a:r>
              <a:rPr lang="pt-BR" sz="1400" dirty="0" err="1" smtClean="0"/>
              <a:t>artesán</a:t>
            </a:r>
            <a:r>
              <a:rPr lang="pt-BR" sz="1400" dirty="0" smtClean="0"/>
              <a:t>, no </a:t>
            </a:r>
            <a:r>
              <a:rPr lang="pt-BR" sz="1400" dirty="0" err="1" smtClean="0"/>
              <a:t>gobernante</a:t>
            </a:r>
            <a:r>
              <a:rPr lang="pt-BR" sz="1400" dirty="0" smtClean="0"/>
              <a:t> e no </a:t>
            </a:r>
            <a:r>
              <a:rPr lang="pt-BR" sz="1400" dirty="0" err="1" smtClean="0"/>
              <a:t>gobernado</a:t>
            </a:r>
            <a:r>
              <a:rPr lang="pt-BR" sz="1400" dirty="0" smtClean="0"/>
              <a:t>, </a:t>
            </a:r>
            <a:r>
              <a:rPr lang="pt-BR" sz="1400" dirty="0" err="1" smtClean="0"/>
              <a:t>en</a:t>
            </a:r>
            <a:r>
              <a:rPr lang="pt-BR" sz="1400" dirty="0" smtClean="0"/>
              <a:t> que cada </a:t>
            </a:r>
            <a:r>
              <a:rPr lang="pt-BR" sz="1400" dirty="0" err="1" smtClean="0"/>
              <a:t>un</a:t>
            </a:r>
            <a:r>
              <a:rPr lang="pt-BR" sz="1400" dirty="0" smtClean="0"/>
              <a:t> se ocupe do seu, </a:t>
            </a:r>
            <a:r>
              <a:rPr lang="pt-BR" sz="1400" dirty="0" err="1" smtClean="0"/>
              <a:t>sen</a:t>
            </a:r>
            <a:r>
              <a:rPr lang="pt-BR" sz="1400" dirty="0" smtClean="0"/>
              <a:t> atender ao </a:t>
            </a:r>
            <a:r>
              <a:rPr lang="pt-BR" sz="1400" dirty="0" err="1" smtClean="0"/>
              <a:t>alleo</a:t>
            </a:r>
            <a:r>
              <a:rPr lang="pt-BR" sz="1400" dirty="0" smtClean="0"/>
              <a:t>.</a:t>
            </a:r>
          </a:p>
          <a:p>
            <a:pPr algn="just"/>
            <a:r>
              <a:rPr lang="pt-BR" sz="1400" dirty="0" smtClean="0"/>
              <a:t>-</a:t>
            </a:r>
            <a:r>
              <a:rPr lang="pt-BR" sz="1400" dirty="0" err="1" smtClean="0"/>
              <a:t>Dende</a:t>
            </a:r>
            <a:r>
              <a:rPr lang="pt-BR" sz="1400" dirty="0" smtClean="0"/>
              <a:t> logo, </a:t>
            </a:r>
            <a:r>
              <a:rPr lang="pt-BR" sz="1400" dirty="0" err="1" smtClean="0"/>
              <a:t>sería</a:t>
            </a:r>
            <a:r>
              <a:rPr lang="pt-BR" sz="1400" dirty="0" smtClean="0"/>
              <a:t> </a:t>
            </a:r>
            <a:r>
              <a:rPr lang="pt-BR" sz="1400" dirty="0" err="1" smtClean="0"/>
              <a:t>dificil</a:t>
            </a:r>
            <a:r>
              <a:rPr lang="pt-BR" sz="1400" dirty="0" smtClean="0"/>
              <a:t>. Como non?</a:t>
            </a:r>
          </a:p>
          <a:p>
            <a:pPr algn="just"/>
            <a:r>
              <a:rPr lang="pt-BR" sz="1400" dirty="0" smtClean="0"/>
              <a:t>-</a:t>
            </a:r>
            <a:r>
              <a:rPr lang="pt-BR" sz="1400" dirty="0" err="1" smtClean="0"/>
              <a:t>Entón</a:t>
            </a:r>
            <a:r>
              <a:rPr lang="pt-BR" sz="1400" dirty="0" smtClean="0"/>
              <a:t>, segundo parece, </a:t>
            </a: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relación</a:t>
            </a:r>
            <a:r>
              <a:rPr lang="pt-BR" sz="1400" dirty="0" smtClean="0"/>
              <a:t> á </a:t>
            </a:r>
            <a:r>
              <a:rPr lang="pt-BR" sz="1400" dirty="0" err="1" smtClean="0"/>
              <a:t>excelencia</a:t>
            </a:r>
            <a:r>
              <a:rPr lang="pt-BR" sz="1400" dirty="0" smtClean="0"/>
              <a:t> da cidade, a capacidade de </a:t>
            </a:r>
            <a:r>
              <a:rPr lang="pt-BR" sz="1400" dirty="0" err="1" smtClean="0"/>
              <a:t>facer</a:t>
            </a:r>
            <a:r>
              <a:rPr lang="pt-BR" sz="1400" dirty="0" smtClean="0"/>
              <a:t> cada </a:t>
            </a:r>
            <a:r>
              <a:rPr lang="pt-BR" sz="1400" dirty="0" err="1" smtClean="0"/>
              <a:t>un</a:t>
            </a:r>
            <a:r>
              <a:rPr lang="pt-BR" sz="1400" dirty="0" smtClean="0"/>
              <a:t> o seu nela pode rivalizar coa </a:t>
            </a:r>
            <a:r>
              <a:rPr lang="pt-BR" sz="1400" dirty="0" err="1" smtClean="0"/>
              <a:t>súa</a:t>
            </a:r>
            <a:r>
              <a:rPr lang="pt-BR" sz="1400" dirty="0" smtClean="0"/>
              <a:t> </a:t>
            </a:r>
            <a:r>
              <a:rPr lang="pt-BR" sz="1400" dirty="0" err="1" smtClean="0"/>
              <a:t>sabedoría</a:t>
            </a:r>
            <a:r>
              <a:rPr lang="pt-BR" sz="1400" dirty="0" smtClean="0"/>
              <a:t>, coa </a:t>
            </a:r>
            <a:r>
              <a:rPr lang="pt-BR" sz="1400" dirty="0" err="1" smtClean="0"/>
              <a:t>súa</a:t>
            </a:r>
            <a:r>
              <a:rPr lang="pt-BR" sz="1400" dirty="0" smtClean="0"/>
              <a:t> </a:t>
            </a:r>
            <a:r>
              <a:rPr lang="pt-BR" sz="1400" dirty="0" err="1" smtClean="0"/>
              <a:t>moderación</a:t>
            </a:r>
            <a:r>
              <a:rPr lang="pt-BR" sz="1400" dirty="0" smtClean="0"/>
              <a:t> e a </a:t>
            </a:r>
            <a:r>
              <a:rPr lang="pt-BR" sz="1400" dirty="0" err="1" smtClean="0"/>
              <a:t>súa</a:t>
            </a:r>
            <a:r>
              <a:rPr lang="pt-BR" sz="1400" dirty="0" smtClean="0"/>
              <a:t> </a:t>
            </a:r>
            <a:r>
              <a:rPr lang="pt-BR" sz="1400" dirty="0" err="1" smtClean="0"/>
              <a:t>valentía</a:t>
            </a:r>
            <a:r>
              <a:rPr lang="pt-BR" sz="1400" dirty="0" smtClean="0"/>
              <a:t>. (...)</a:t>
            </a:r>
          </a:p>
          <a:p>
            <a:pPr algn="just"/>
            <a:r>
              <a:rPr lang="pt-BR" sz="1400" dirty="0" smtClean="0"/>
              <a:t>-Pois </a:t>
            </a:r>
            <a:r>
              <a:rPr lang="pt-BR" sz="1400" dirty="0" err="1" smtClean="0"/>
              <a:t>un</a:t>
            </a:r>
            <a:r>
              <a:rPr lang="pt-BR" sz="1400" dirty="0" smtClean="0"/>
              <a:t> home </a:t>
            </a:r>
            <a:r>
              <a:rPr lang="pt-BR" sz="1400" dirty="0" err="1" smtClean="0"/>
              <a:t>xusto</a:t>
            </a:r>
            <a:r>
              <a:rPr lang="pt-BR" sz="1400" dirty="0" smtClean="0"/>
              <a:t> non diferirá </a:t>
            </a:r>
            <a:r>
              <a:rPr lang="pt-BR" sz="1400" dirty="0" err="1" smtClean="0"/>
              <a:t>en</a:t>
            </a:r>
            <a:r>
              <a:rPr lang="pt-BR" sz="1400" dirty="0" smtClean="0"/>
              <a:t> nada da cidade </a:t>
            </a:r>
            <a:r>
              <a:rPr lang="pt-BR" sz="1400" dirty="0" err="1" smtClean="0"/>
              <a:t>xusta</a:t>
            </a:r>
            <a:r>
              <a:rPr lang="pt-BR" sz="1400" dirty="0" smtClean="0"/>
              <a:t> </a:t>
            </a:r>
            <a:r>
              <a:rPr lang="pt-BR" sz="1400" dirty="0" err="1" smtClean="0"/>
              <a:t>en</a:t>
            </a:r>
            <a:r>
              <a:rPr lang="pt-BR" sz="1400" dirty="0" smtClean="0"/>
              <a:t> canto á </a:t>
            </a:r>
            <a:r>
              <a:rPr lang="pt-BR" sz="1400" dirty="0" err="1" smtClean="0"/>
              <a:t>idea</a:t>
            </a:r>
            <a:r>
              <a:rPr lang="pt-BR" sz="1400" dirty="0" smtClean="0"/>
              <a:t> da </a:t>
            </a:r>
            <a:r>
              <a:rPr lang="pt-BR" sz="1400" dirty="0" err="1" smtClean="0"/>
              <a:t>xustiza</a:t>
            </a:r>
            <a:r>
              <a:rPr lang="pt-BR" sz="1400" dirty="0" smtClean="0"/>
              <a:t> mesma, </a:t>
            </a:r>
            <a:r>
              <a:rPr lang="pt-BR" sz="1400" dirty="0" err="1" smtClean="0"/>
              <a:t>senón</a:t>
            </a:r>
            <a:r>
              <a:rPr lang="pt-BR" sz="1400" dirty="0" smtClean="0"/>
              <a:t> que será </a:t>
            </a:r>
            <a:r>
              <a:rPr lang="pt-BR" sz="1400" dirty="0" err="1" smtClean="0"/>
              <a:t>semellante</a:t>
            </a:r>
            <a:r>
              <a:rPr lang="pt-BR" sz="1400" dirty="0" smtClean="0"/>
              <a:t>.</a:t>
            </a:r>
          </a:p>
          <a:p>
            <a:pPr algn="just"/>
            <a:r>
              <a:rPr lang="pt-BR" sz="1400" dirty="0" smtClean="0"/>
              <a:t>-</a:t>
            </a:r>
            <a:r>
              <a:rPr lang="pt-BR" sz="1400" dirty="0" err="1" smtClean="0"/>
              <a:t>Semellante</a:t>
            </a:r>
            <a:r>
              <a:rPr lang="pt-BR" sz="1400" dirty="0" smtClean="0"/>
              <a:t>, </a:t>
            </a:r>
            <a:r>
              <a:rPr lang="pt-BR" sz="1400" dirty="0" err="1" smtClean="0"/>
              <a:t>en</a:t>
            </a:r>
            <a:r>
              <a:rPr lang="pt-BR" sz="1400" dirty="0" smtClean="0"/>
              <a:t> </a:t>
            </a:r>
            <a:r>
              <a:rPr lang="pt-BR" sz="1400" dirty="0" err="1" smtClean="0"/>
              <a:t>efecto</a:t>
            </a:r>
            <a:r>
              <a:rPr lang="pt-BR" sz="1400" dirty="0" smtClean="0"/>
              <a:t>. -</a:t>
            </a:r>
            <a:r>
              <a:rPr lang="pt-BR" sz="1400" dirty="0" err="1" smtClean="0"/>
              <a:t>Porén</a:t>
            </a:r>
            <a:r>
              <a:rPr lang="pt-BR" sz="1400" dirty="0" smtClean="0"/>
              <a:t>, unha cidade parece </a:t>
            </a:r>
            <a:r>
              <a:rPr lang="pt-BR" sz="1400" dirty="0" err="1" smtClean="0"/>
              <a:t>xusta</a:t>
            </a:r>
            <a:r>
              <a:rPr lang="pt-BR" sz="1400" dirty="0" smtClean="0"/>
              <a:t> </a:t>
            </a:r>
            <a:r>
              <a:rPr lang="pt-BR" sz="1400" dirty="0" err="1" smtClean="0"/>
              <a:t>cando</a:t>
            </a:r>
            <a:r>
              <a:rPr lang="pt-BR" sz="1400" dirty="0" smtClean="0"/>
              <a:t> os </a:t>
            </a:r>
            <a:r>
              <a:rPr lang="pt-BR" sz="1400" dirty="0" err="1" smtClean="0"/>
              <a:t>tres</a:t>
            </a:r>
            <a:r>
              <a:rPr lang="pt-BR" sz="1400" dirty="0" smtClean="0"/>
              <a:t> tipos de naturezas que </a:t>
            </a:r>
            <a:r>
              <a:rPr lang="pt-BR" sz="1400" dirty="0" err="1" smtClean="0"/>
              <a:t>existen</a:t>
            </a:r>
            <a:r>
              <a:rPr lang="pt-BR" sz="1400" dirty="0" smtClean="0"/>
              <a:t> naquela </a:t>
            </a:r>
            <a:r>
              <a:rPr lang="pt-BR" sz="1400" dirty="0" err="1" smtClean="0"/>
              <a:t>fan</a:t>
            </a:r>
            <a:r>
              <a:rPr lang="pt-BR" sz="1400" dirty="0" smtClean="0"/>
              <a:t> cada </a:t>
            </a:r>
            <a:r>
              <a:rPr lang="pt-BR" sz="1400" dirty="0" err="1" smtClean="0"/>
              <a:t>un</a:t>
            </a:r>
            <a:r>
              <a:rPr lang="pt-BR" sz="1400" dirty="0" smtClean="0"/>
              <a:t> o seu; e </a:t>
            </a:r>
            <a:r>
              <a:rPr lang="pt-BR" sz="1400" dirty="0" err="1" smtClean="0"/>
              <a:t>pareceunos</a:t>
            </a:r>
            <a:r>
              <a:rPr lang="pt-BR" sz="1400" dirty="0" smtClean="0"/>
              <a:t> moderada, valente e sabia a causa </a:t>
            </a:r>
            <a:r>
              <a:rPr lang="pt-BR" sz="1400" dirty="0" err="1" smtClean="0"/>
              <a:t>dalgunhas</a:t>
            </a:r>
            <a:r>
              <a:rPr lang="pt-BR" sz="1400" dirty="0" smtClean="0"/>
              <a:t> outras </a:t>
            </a:r>
            <a:r>
              <a:rPr lang="pt-BR" sz="1400" dirty="0" err="1" smtClean="0"/>
              <a:t>afeccións</a:t>
            </a:r>
            <a:r>
              <a:rPr lang="pt-BR" sz="1400" dirty="0" smtClean="0"/>
              <a:t> e hábitos </a:t>
            </a:r>
            <a:r>
              <a:rPr lang="pt-BR" sz="1400" dirty="0" err="1" smtClean="0"/>
              <a:t>deses</a:t>
            </a:r>
            <a:r>
              <a:rPr lang="pt-BR" sz="1400" dirty="0" smtClean="0"/>
              <a:t> mesmos tipos de naturezas.</a:t>
            </a:r>
          </a:p>
          <a:p>
            <a:pPr algn="just"/>
            <a:r>
              <a:rPr lang="pt-BR" sz="1400" dirty="0" smtClean="0"/>
              <a:t>-É verdade. -Por conseguinte, querido amigo, estimaremos que </a:t>
            </a:r>
            <a:r>
              <a:rPr lang="pt-BR" sz="1400" dirty="0" err="1" smtClean="0"/>
              <a:t>quen</a:t>
            </a:r>
            <a:r>
              <a:rPr lang="pt-BR" sz="1400" dirty="0" smtClean="0"/>
              <a:t> </a:t>
            </a:r>
            <a:r>
              <a:rPr lang="pt-BR" sz="1400" dirty="0" err="1" smtClean="0"/>
              <a:t>teña</a:t>
            </a:r>
            <a:r>
              <a:rPr lang="pt-BR" sz="1400" dirty="0" smtClean="0"/>
              <a:t> </a:t>
            </a:r>
            <a:r>
              <a:rPr lang="pt-BR" sz="1400" dirty="0" err="1" smtClean="0"/>
              <a:t>eses</a:t>
            </a:r>
            <a:r>
              <a:rPr lang="pt-BR" sz="1400" dirty="0" smtClean="0"/>
              <a:t> mesmos tipos na </a:t>
            </a:r>
            <a:r>
              <a:rPr lang="pt-BR" sz="1400" dirty="0" err="1" smtClean="0"/>
              <a:t>súa</a:t>
            </a:r>
            <a:r>
              <a:rPr lang="pt-BR" sz="1400" dirty="0" smtClean="0"/>
              <a:t> alma, a causa das mesmas </a:t>
            </a:r>
            <a:r>
              <a:rPr lang="pt-BR" sz="1400" dirty="0" err="1" smtClean="0"/>
              <a:t>afeccións</a:t>
            </a:r>
            <a:r>
              <a:rPr lang="pt-BR" sz="1400" dirty="0" smtClean="0"/>
              <a:t> que aqueles, é </a:t>
            </a:r>
            <a:r>
              <a:rPr lang="pt-BR" sz="1400" dirty="0" err="1" smtClean="0"/>
              <a:t>ben</a:t>
            </a:r>
            <a:r>
              <a:rPr lang="pt-BR" sz="1400" dirty="0" smtClean="0"/>
              <a:t> merecedor de </a:t>
            </a:r>
            <a:r>
              <a:rPr lang="pt-BR" sz="1400" dirty="0" err="1" smtClean="0"/>
              <a:t>recibir</a:t>
            </a:r>
            <a:r>
              <a:rPr lang="pt-BR" sz="1400" dirty="0" smtClean="0"/>
              <a:t> os mesmos apelativos que a cidade.</a:t>
            </a:r>
          </a:p>
          <a:p>
            <a:pPr algn="r"/>
            <a:r>
              <a:rPr lang="pt-BR" sz="1000" dirty="0" smtClean="0"/>
              <a:t>PLATÓN; República, Libro IV, 432b-435c </a:t>
            </a:r>
            <a:endParaRPr lang="es-ES" sz="1000" dirty="0"/>
          </a:p>
        </p:txBody>
      </p:sp>
      <p:sp>
        <p:nvSpPr>
          <p:cNvPr id="2" name="1 CuadroTexto"/>
          <p:cNvSpPr txBox="1"/>
          <p:nvPr/>
        </p:nvSpPr>
        <p:spPr>
          <a:xfrm>
            <a:off x="2915816" y="8379"/>
            <a:ext cx="3010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Platón: </a:t>
            </a:r>
            <a:r>
              <a:rPr lang="es-ES" dirty="0" err="1" smtClean="0"/>
              <a:t>Antropoloxía</a:t>
            </a:r>
            <a:r>
              <a:rPr lang="es-ES" dirty="0" smtClean="0"/>
              <a:t> e política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1155938" y="437875"/>
            <a:ext cx="992505" cy="36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Contexto histórico: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(ss. V y IV a. C.)</a:t>
            </a:r>
          </a:p>
        </p:txBody>
      </p:sp>
      <p:sp>
        <p:nvSpPr>
          <p:cNvPr id="6" name="Cuadro de texto 2"/>
          <p:cNvSpPr txBox="1">
            <a:spLocks noChangeArrowheads="1"/>
          </p:cNvSpPr>
          <p:nvPr/>
        </p:nvSpPr>
        <p:spPr bwMode="auto">
          <a:xfrm>
            <a:off x="2769110" y="692696"/>
            <a:ext cx="764580" cy="23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Democracia</a:t>
            </a:r>
          </a:p>
        </p:txBody>
      </p:sp>
      <p:sp>
        <p:nvSpPr>
          <p:cNvPr id="7" name="Cuadro de texto 2"/>
          <p:cNvSpPr txBox="1">
            <a:spLocks noChangeArrowheads="1"/>
          </p:cNvSpPr>
          <p:nvPr/>
        </p:nvSpPr>
        <p:spPr bwMode="auto">
          <a:xfrm>
            <a:off x="3920866" y="729010"/>
            <a:ext cx="2010744" cy="23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Guerra Peloponeso </a:t>
            </a:r>
            <a:r>
              <a:rPr lang="es-ES" sz="800" dirty="0">
                <a:effectLst/>
                <a:latin typeface="+mj-lt"/>
                <a:ea typeface="Calibri"/>
                <a:cs typeface="Calibri"/>
              </a:rPr>
              <a:t>→</a:t>
            </a: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 Treinta tiranos</a:t>
            </a:r>
          </a:p>
        </p:txBody>
      </p:sp>
      <p:sp>
        <p:nvSpPr>
          <p:cNvPr id="8" name="Cuadro de texto 2"/>
          <p:cNvSpPr txBox="1">
            <a:spLocks noChangeArrowheads="1"/>
          </p:cNvSpPr>
          <p:nvPr/>
        </p:nvSpPr>
        <p:spPr bwMode="auto">
          <a:xfrm>
            <a:off x="3920866" y="141060"/>
            <a:ext cx="955547" cy="21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Guerras Médicas</a:t>
            </a:r>
          </a:p>
        </p:txBody>
      </p:sp>
      <p:sp>
        <p:nvSpPr>
          <p:cNvPr id="9" name="Cuadro de texto 2"/>
          <p:cNvSpPr txBox="1">
            <a:spLocks noChangeArrowheads="1"/>
          </p:cNvSpPr>
          <p:nvPr/>
        </p:nvSpPr>
        <p:spPr bwMode="auto">
          <a:xfrm>
            <a:off x="5341996" y="145505"/>
            <a:ext cx="805052" cy="21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>
                <a:effectLst/>
                <a:latin typeface="+mj-lt"/>
                <a:ea typeface="Calibri"/>
                <a:cs typeface="Times New Roman"/>
              </a:rPr>
              <a:t>Liga de Delos</a:t>
            </a:r>
          </a:p>
        </p:txBody>
      </p:sp>
      <p:sp>
        <p:nvSpPr>
          <p:cNvPr id="10" name="Cuadro de texto 2"/>
          <p:cNvSpPr txBox="1">
            <a:spLocks noChangeArrowheads="1"/>
          </p:cNvSpPr>
          <p:nvPr/>
        </p:nvSpPr>
        <p:spPr bwMode="auto">
          <a:xfrm>
            <a:off x="2769110" y="1023630"/>
            <a:ext cx="1122045" cy="20139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Muerte de Sócrates</a:t>
            </a:r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3920866" y="437875"/>
            <a:ext cx="494854" cy="23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Atenas</a:t>
            </a:r>
          </a:p>
        </p:txBody>
      </p:sp>
      <p:sp>
        <p:nvSpPr>
          <p:cNvPr id="12" name="Cuadro de texto 2"/>
          <p:cNvSpPr txBox="1">
            <a:spLocks noChangeArrowheads="1"/>
          </p:cNvSpPr>
          <p:nvPr/>
        </p:nvSpPr>
        <p:spPr bwMode="auto">
          <a:xfrm>
            <a:off x="2769110" y="1308087"/>
            <a:ext cx="2382192" cy="18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Política: construcción de modelo ideal de sociedad</a:t>
            </a:r>
          </a:p>
        </p:txBody>
      </p:sp>
      <p:sp>
        <p:nvSpPr>
          <p:cNvPr id="13" name="Cuadro de texto 2"/>
          <p:cNvSpPr txBox="1">
            <a:spLocks noChangeArrowheads="1"/>
          </p:cNvSpPr>
          <p:nvPr/>
        </p:nvSpPr>
        <p:spPr bwMode="auto">
          <a:xfrm>
            <a:off x="5341996" y="1308087"/>
            <a:ext cx="1358030" cy="18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Sicilia (biografía, esclavo…)</a:t>
            </a:r>
          </a:p>
        </p:txBody>
      </p:sp>
      <p:sp>
        <p:nvSpPr>
          <p:cNvPr id="14" name="Cuadro de texto 2"/>
          <p:cNvSpPr txBox="1">
            <a:spLocks noChangeArrowheads="1"/>
          </p:cNvSpPr>
          <p:nvPr/>
        </p:nvSpPr>
        <p:spPr bwMode="auto">
          <a:xfrm>
            <a:off x="1036637" y="1767989"/>
            <a:ext cx="1231107" cy="3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Contexto filosófico: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(ss. V y IV a. C.)</a:t>
            </a:r>
          </a:p>
        </p:txBody>
      </p:sp>
      <p:sp>
        <p:nvSpPr>
          <p:cNvPr id="15" name="Cuadro de texto 2"/>
          <p:cNvSpPr txBox="1">
            <a:spLocks noChangeArrowheads="1"/>
          </p:cNvSpPr>
          <p:nvPr/>
        </p:nvSpPr>
        <p:spPr bwMode="auto">
          <a:xfrm>
            <a:off x="2769110" y="1998608"/>
            <a:ext cx="1015139" cy="21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Periodo Ontológico</a:t>
            </a:r>
          </a:p>
        </p:txBody>
      </p:sp>
      <p:sp>
        <p:nvSpPr>
          <p:cNvPr id="16" name="Cuadro de texto 2"/>
          <p:cNvSpPr txBox="1">
            <a:spLocks noChangeArrowheads="1"/>
          </p:cNvSpPr>
          <p:nvPr/>
        </p:nvSpPr>
        <p:spPr bwMode="auto">
          <a:xfrm>
            <a:off x="2769110" y="1699900"/>
            <a:ext cx="798576" cy="21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Antropológico</a:t>
            </a:r>
          </a:p>
        </p:txBody>
      </p:sp>
      <p:sp>
        <p:nvSpPr>
          <p:cNvPr id="17" name="Cuadro de texto 2"/>
          <p:cNvSpPr txBox="1">
            <a:spLocks noChangeArrowheads="1"/>
          </p:cNvSpPr>
          <p:nvPr/>
        </p:nvSpPr>
        <p:spPr bwMode="auto">
          <a:xfrm>
            <a:off x="3920866" y="1699900"/>
            <a:ext cx="1349006" cy="21508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Polémica Sofistas /Sócrates</a:t>
            </a:r>
          </a:p>
        </p:txBody>
      </p:sp>
      <p:sp>
        <p:nvSpPr>
          <p:cNvPr id="18" name="Cuadro de texto 2"/>
          <p:cNvSpPr txBox="1">
            <a:spLocks noChangeArrowheads="1"/>
          </p:cNvSpPr>
          <p:nvPr/>
        </p:nvSpPr>
        <p:spPr bwMode="auto">
          <a:xfrm>
            <a:off x="2769110" y="2333145"/>
            <a:ext cx="2377681" cy="2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Periodo Cosmológico</a:t>
            </a:r>
            <a:r>
              <a:rPr lang="es-ES" sz="800" dirty="0">
                <a:effectLst/>
                <a:latin typeface="+mj-lt"/>
                <a:ea typeface="Calibri"/>
                <a:cs typeface="Calibri"/>
              </a:rPr>
              <a:t>→ Rechazo de Materialistas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19" name="Cuadro de texto 2"/>
          <p:cNvSpPr txBox="1">
            <a:spLocks noChangeArrowheads="1"/>
          </p:cNvSpPr>
          <p:nvPr/>
        </p:nvSpPr>
        <p:spPr bwMode="auto">
          <a:xfrm>
            <a:off x="5341996" y="2110895"/>
            <a:ext cx="712853" cy="67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Heráclito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Parménides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Anaxágoras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latin typeface="+mj-lt"/>
                <a:ea typeface="Calibri"/>
                <a:cs typeface="Times New Roman"/>
              </a:rPr>
              <a:t>Pitágoras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20" name="Cuadro de texto 2"/>
          <p:cNvSpPr txBox="1">
            <a:spLocks noChangeArrowheads="1"/>
          </p:cNvSpPr>
          <p:nvPr/>
        </p:nvSpPr>
        <p:spPr bwMode="auto">
          <a:xfrm>
            <a:off x="2585120" y="5013176"/>
            <a:ext cx="615802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Sociedad</a:t>
            </a:r>
          </a:p>
        </p:txBody>
      </p:sp>
      <p:sp>
        <p:nvSpPr>
          <p:cNvPr id="21" name="Cuadro de texto 2"/>
          <p:cNvSpPr txBox="1">
            <a:spLocks noChangeArrowheads="1"/>
          </p:cNvSpPr>
          <p:nvPr/>
        </p:nvSpPr>
        <p:spPr bwMode="auto">
          <a:xfrm>
            <a:off x="5309319" y="5028467"/>
            <a:ext cx="702812" cy="36004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Individuo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(alma)</a:t>
            </a:r>
          </a:p>
        </p:txBody>
      </p:sp>
      <p:sp>
        <p:nvSpPr>
          <p:cNvPr id="22" name="Cuadro de texto 2"/>
          <p:cNvSpPr txBox="1">
            <a:spLocks noChangeArrowheads="1"/>
          </p:cNvSpPr>
          <p:nvPr/>
        </p:nvSpPr>
        <p:spPr bwMode="auto">
          <a:xfrm>
            <a:off x="2461856" y="5533077"/>
            <a:ext cx="862330" cy="5170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Gobernantes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Guardianes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Artesanos</a:t>
            </a:r>
          </a:p>
        </p:txBody>
      </p:sp>
      <p:sp>
        <p:nvSpPr>
          <p:cNvPr id="23" name="Cuadro de texto 2"/>
          <p:cNvSpPr txBox="1">
            <a:spLocks noChangeArrowheads="1"/>
          </p:cNvSpPr>
          <p:nvPr/>
        </p:nvSpPr>
        <p:spPr bwMode="auto">
          <a:xfrm>
            <a:off x="3446188" y="5646840"/>
            <a:ext cx="1089177" cy="269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Sistema educativo</a:t>
            </a:r>
          </a:p>
        </p:txBody>
      </p:sp>
      <p:sp>
        <p:nvSpPr>
          <p:cNvPr id="24" name="Cuadro de texto 2"/>
          <p:cNvSpPr txBox="1">
            <a:spLocks noChangeArrowheads="1"/>
          </p:cNvSpPr>
          <p:nvPr/>
        </p:nvSpPr>
        <p:spPr bwMode="auto">
          <a:xfrm>
            <a:off x="5229560" y="5473732"/>
            <a:ext cx="862330" cy="5170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Racional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Vehemente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Concupiscible</a:t>
            </a:r>
          </a:p>
        </p:txBody>
      </p:sp>
      <p:sp>
        <p:nvSpPr>
          <p:cNvPr id="25" name="Cuadro de texto 2"/>
          <p:cNvSpPr txBox="1">
            <a:spLocks noChangeArrowheads="1"/>
          </p:cNvSpPr>
          <p:nvPr/>
        </p:nvSpPr>
        <p:spPr bwMode="auto">
          <a:xfrm>
            <a:off x="3639134" y="4140949"/>
            <a:ext cx="829701" cy="8002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Virtudes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(Cualidades)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Sabiduría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Fortaleza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Moderación</a:t>
            </a:r>
          </a:p>
        </p:txBody>
      </p:sp>
      <p:sp>
        <p:nvSpPr>
          <p:cNvPr id="26" name="Cuadro de texto 2"/>
          <p:cNvSpPr txBox="1">
            <a:spLocks noChangeArrowheads="1"/>
          </p:cNvSpPr>
          <p:nvPr/>
        </p:nvSpPr>
        <p:spPr bwMode="auto">
          <a:xfrm>
            <a:off x="1539384" y="6237312"/>
            <a:ext cx="5029200" cy="2557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Influencia: Verdad objetiva Aristóteles, Cristianismo, racionalismo; Nietzsche: crítica cultura occidental</a:t>
            </a:r>
          </a:p>
        </p:txBody>
      </p:sp>
      <p:sp>
        <p:nvSpPr>
          <p:cNvPr id="27" name="Cuadro de texto 2"/>
          <p:cNvSpPr txBox="1">
            <a:spLocks noChangeArrowheads="1"/>
          </p:cNvSpPr>
          <p:nvPr/>
        </p:nvSpPr>
        <p:spPr bwMode="auto">
          <a:xfrm>
            <a:off x="3226355" y="2852936"/>
            <a:ext cx="1655259" cy="5170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	M. Ideas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Dualismo</a:t>
            </a:r>
          </a:p>
          <a:p>
            <a:pPr algn="just">
              <a:lnSpc>
                <a:spcPct val="115000"/>
              </a:lnSpc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	</a:t>
            </a:r>
            <a:r>
              <a:rPr lang="es-ES" sz="800" dirty="0">
                <a:latin typeface="+mj-lt"/>
                <a:ea typeface="Calibri"/>
                <a:cs typeface="Times New Roman"/>
              </a:rPr>
              <a:t>M. </a:t>
            </a:r>
            <a:r>
              <a:rPr lang="es-ES" sz="800" dirty="0" smtClean="0">
                <a:latin typeface="+mj-lt"/>
                <a:ea typeface="Calibri"/>
                <a:cs typeface="Times New Roman"/>
              </a:rPr>
              <a:t>Sensible</a:t>
            </a:r>
            <a:endParaRPr lang="es-ES" sz="800" dirty="0">
              <a:latin typeface="+mj-lt"/>
              <a:ea typeface="Calibri"/>
              <a:cs typeface="Times New Roman"/>
            </a:endParaRPr>
          </a:p>
        </p:txBody>
      </p:sp>
      <p:grpSp>
        <p:nvGrpSpPr>
          <p:cNvPr id="29" name="28 Grupo"/>
          <p:cNvGrpSpPr/>
          <p:nvPr/>
        </p:nvGrpSpPr>
        <p:grpSpPr>
          <a:xfrm>
            <a:off x="3142142" y="3370000"/>
            <a:ext cx="2069904" cy="770948"/>
            <a:chOff x="3142142" y="3376719"/>
            <a:chExt cx="1823684" cy="764230"/>
          </a:xfrm>
        </p:grpSpPr>
        <p:sp>
          <p:nvSpPr>
            <p:cNvPr id="4" name="Cuadro de texto 2"/>
            <p:cNvSpPr txBox="1">
              <a:spLocks noChangeArrowheads="1"/>
            </p:cNvSpPr>
            <p:nvPr/>
          </p:nvSpPr>
          <p:spPr bwMode="auto">
            <a:xfrm>
              <a:off x="3160619" y="3376719"/>
              <a:ext cx="1786729" cy="569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ES" sz="1000" b="1" dirty="0">
                  <a:effectLst/>
                  <a:latin typeface="+mj-lt"/>
                  <a:ea typeface="Calibri"/>
                  <a:cs typeface="Times New Roman"/>
                </a:rPr>
                <a:t>Justicia</a:t>
              </a:r>
              <a:endParaRPr lang="es-ES" sz="1000" dirty="0">
                <a:effectLst/>
                <a:latin typeface="+mj-lt"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ES" sz="1000" dirty="0">
                  <a:effectLst/>
                  <a:latin typeface="+mj-lt"/>
                  <a:ea typeface="Calibri"/>
                  <a:cs typeface="Times New Roman"/>
                </a:rPr>
                <a:t>A cada cual lo que le corresponde</a:t>
              </a:r>
            </a:p>
          </p:txBody>
        </p:sp>
        <p:sp>
          <p:nvSpPr>
            <p:cNvPr id="28" name="27 Elipse"/>
            <p:cNvSpPr/>
            <p:nvPr/>
          </p:nvSpPr>
          <p:spPr>
            <a:xfrm>
              <a:off x="3142142" y="3421197"/>
              <a:ext cx="1823684" cy="719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000"/>
            </a:p>
          </p:txBody>
        </p:sp>
      </p:grpSp>
      <p:sp>
        <p:nvSpPr>
          <p:cNvPr id="30" name="Cuadro de texto 2"/>
          <p:cNvSpPr txBox="1">
            <a:spLocks noChangeArrowheads="1"/>
          </p:cNvSpPr>
          <p:nvPr/>
        </p:nvSpPr>
        <p:spPr bwMode="auto">
          <a:xfrm>
            <a:off x="6054849" y="4857905"/>
            <a:ext cx="702812" cy="214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Purificación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31" name="Cuadro de texto 2"/>
          <p:cNvSpPr txBox="1">
            <a:spLocks noChangeArrowheads="1"/>
          </p:cNvSpPr>
          <p:nvPr/>
        </p:nvSpPr>
        <p:spPr bwMode="auto">
          <a:xfrm>
            <a:off x="6876256" y="4857905"/>
            <a:ext cx="864096" cy="214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Mundo Ideas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32" name="Cuadro de texto 2"/>
          <p:cNvSpPr txBox="1">
            <a:spLocks noChangeArrowheads="1"/>
          </p:cNvSpPr>
          <p:nvPr/>
        </p:nvSpPr>
        <p:spPr bwMode="auto">
          <a:xfrm>
            <a:off x="6054848" y="5196123"/>
            <a:ext cx="821408" cy="214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Transmigración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2" name="1 Abrir llave"/>
          <p:cNvSpPr/>
          <p:nvPr/>
        </p:nvSpPr>
        <p:spPr>
          <a:xfrm>
            <a:off x="6012131" y="4797152"/>
            <a:ext cx="45719" cy="67657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 de texto 2"/>
          <p:cNvSpPr txBox="1">
            <a:spLocks noChangeArrowheads="1"/>
          </p:cNvSpPr>
          <p:nvPr/>
        </p:nvSpPr>
        <p:spPr bwMode="auto">
          <a:xfrm>
            <a:off x="7740352" y="4857905"/>
            <a:ext cx="792088" cy="214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Trascendencia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35" name="Cuadro de texto 2"/>
          <p:cNvSpPr txBox="1">
            <a:spLocks noChangeArrowheads="1"/>
          </p:cNvSpPr>
          <p:nvPr/>
        </p:nvSpPr>
        <p:spPr bwMode="auto">
          <a:xfrm>
            <a:off x="1373053" y="4885472"/>
            <a:ext cx="922472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Degeneraciones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38" name="Cuadro de texto 2"/>
          <p:cNvSpPr txBox="1">
            <a:spLocks noChangeArrowheads="1"/>
          </p:cNvSpPr>
          <p:nvPr/>
        </p:nvSpPr>
        <p:spPr bwMode="auto">
          <a:xfrm>
            <a:off x="1545722" y="4645413"/>
            <a:ext cx="577134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Injusticia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39" name="Cuadro de texto 2"/>
          <p:cNvSpPr txBox="1">
            <a:spLocks noChangeArrowheads="1"/>
          </p:cNvSpPr>
          <p:nvPr/>
        </p:nvSpPr>
        <p:spPr bwMode="auto">
          <a:xfrm>
            <a:off x="1492297" y="5125531"/>
            <a:ext cx="683985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Timocracia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40" name="Cuadro de texto 2"/>
          <p:cNvSpPr txBox="1">
            <a:spLocks noChangeArrowheads="1"/>
          </p:cNvSpPr>
          <p:nvPr/>
        </p:nvSpPr>
        <p:spPr bwMode="auto">
          <a:xfrm>
            <a:off x="1528301" y="5365590"/>
            <a:ext cx="611977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Oligarquía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41" name="Cuadro de texto 2"/>
          <p:cNvSpPr txBox="1">
            <a:spLocks noChangeArrowheads="1"/>
          </p:cNvSpPr>
          <p:nvPr/>
        </p:nvSpPr>
        <p:spPr bwMode="auto">
          <a:xfrm>
            <a:off x="1468650" y="5605649"/>
            <a:ext cx="731278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Democracia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42" name="Cuadro de texto 2"/>
          <p:cNvSpPr txBox="1">
            <a:spLocks noChangeArrowheads="1"/>
          </p:cNvSpPr>
          <p:nvPr/>
        </p:nvSpPr>
        <p:spPr bwMode="auto">
          <a:xfrm>
            <a:off x="1577153" y="5845707"/>
            <a:ext cx="514272" cy="26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Tiranía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776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2" grpId="0" animBg="1"/>
      <p:bldP spid="33" grpId="0" animBg="1"/>
      <p:bldP spid="35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75556" y="980728"/>
            <a:ext cx="7992888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pt-BR" dirty="0" smtClean="0"/>
              <a:t>-</a:t>
            </a:r>
            <a:r>
              <a:rPr lang="pt-BR" dirty="0" err="1" smtClean="0"/>
              <a:t>Comprendo</a:t>
            </a:r>
            <a:r>
              <a:rPr lang="pt-BR" dirty="0" smtClean="0"/>
              <a:t>, pero non suficientemente. </a:t>
            </a:r>
            <a:r>
              <a:rPr lang="pt-BR" dirty="0" err="1" smtClean="0"/>
              <a:t>Paréceme</a:t>
            </a:r>
            <a:r>
              <a:rPr lang="pt-BR" dirty="0" smtClean="0"/>
              <a:t> que o que </a:t>
            </a:r>
            <a:r>
              <a:rPr lang="pt-BR" dirty="0" err="1" smtClean="0"/>
              <a:t>dis</a:t>
            </a:r>
            <a:r>
              <a:rPr lang="pt-BR" dirty="0" smtClean="0"/>
              <a:t> é unha empresa importante, porque </a:t>
            </a:r>
            <a:r>
              <a:rPr lang="pt-BR" dirty="0" err="1" smtClean="0"/>
              <a:t>efectivamente</a:t>
            </a:r>
            <a:r>
              <a:rPr lang="pt-BR" dirty="0" smtClean="0"/>
              <a:t> queres determinar que é </a:t>
            </a:r>
            <a:r>
              <a:rPr lang="pt-BR" dirty="0" err="1" smtClean="0"/>
              <a:t>máis</a:t>
            </a:r>
            <a:r>
              <a:rPr lang="pt-BR" dirty="0" smtClean="0"/>
              <a:t> clara a </a:t>
            </a:r>
            <a:r>
              <a:rPr lang="pt-BR" dirty="0" err="1" smtClean="0"/>
              <a:t>visión</a:t>
            </a:r>
            <a:r>
              <a:rPr lang="pt-BR" dirty="0" smtClean="0"/>
              <a:t> do ser e do </a:t>
            </a:r>
            <a:r>
              <a:rPr lang="pt-BR" dirty="0" err="1" smtClean="0"/>
              <a:t>intelixible</a:t>
            </a:r>
            <a:r>
              <a:rPr lang="pt-BR" dirty="0" smtClean="0"/>
              <a:t>, adquirida </a:t>
            </a:r>
            <a:r>
              <a:rPr lang="pt-BR" dirty="0" err="1" smtClean="0"/>
              <a:t>gracias</a:t>
            </a:r>
            <a:r>
              <a:rPr lang="pt-BR" dirty="0" smtClean="0"/>
              <a:t> ao </a:t>
            </a:r>
            <a:r>
              <a:rPr lang="pt-BR" dirty="0" err="1" smtClean="0"/>
              <a:t>coñecemento</a:t>
            </a:r>
            <a:r>
              <a:rPr lang="pt-BR" dirty="0" smtClean="0"/>
              <a:t> </a:t>
            </a:r>
            <a:r>
              <a:rPr lang="pt-BR" dirty="0" err="1" smtClean="0"/>
              <a:t>dialéctico</a:t>
            </a:r>
            <a:r>
              <a:rPr lang="pt-BR" dirty="0" smtClean="0"/>
              <a:t> que </a:t>
            </a:r>
            <a:r>
              <a:rPr lang="pt-BR" dirty="0" err="1" smtClean="0"/>
              <a:t>gracias</a:t>
            </a:r>
            <a:r>
              <a:rPr lang="pt-BR" dirty="0" smtClean="0"/>
              <a:t> ás que chamamos artes, para as cales as hipóteses </a:t>
            </a:r>
            <a:r>
              <a:rPr lang="pt-BR" dirty="0" err="1" smtClean="0"/>
              <a:t>son</a:t>
            </a:r>
            <a:r>
              <a:rPr lang="pt-BR" dirty="0" smtClean="0"/>
              <a:t> </a:t>
            </a:r>
            <a:r>
              <a:rPr lang="pt-BR" dirty="0" err="1" smtClean="0"/>
              <a:t>principios</a:t>
            </a:r>
            <a:r>
              <a:rPr lang="pt-BR" dirty="0" smtClean="0"/>
              <a:t>. Os que se </a:t>
            </a:r>
            <a:r>
              <a:rPr lang="pt-BR" dirty="0" err="1" smtClean="0"/>
              <a:t>dedican</a:t>
            </a:r>
            <a:r>
              <a:rPr lang="pt-BR" dirty="0" smtClean="0"/>
              <a:t> a elas </a:t>
            </a:r>
            <a:r>
              <a:rPr lang="pt-BR" dirty="0" err="1" smtClean="0"/>
              <a:t>vense</a:t>
            </a:r>
            <a:r>
              <a:rPr lang="pt-BR" dirty="0" smtClean="0"/>
              <a:t> </a:t>
            </a:r>
            <a:r>
              <a:rPr lang="pt-BR" dirty="0" err="1" smtClean="0"/>
              <a:t>forzados</a:t>
            </a:r>
            <a:r>
              <a:rPr lang="pt-BR" dirty="0" smtClean="0"/>
              <a:t> a </a:t>
            </a:r>
            <a:r>
              <a:rPr lang="pt-BR" dirty="0" err="1" smtClean="0"/>
              <a:t>contemplalas</a:t>
            </a:r>
            <a:r>
              <a:rPr lang="pt-BR" dirty="0" smtClean="0"/>
              <a:t> por </a:t>
            </a:r>
            <a:r>
              <a:rPr lang="pt-BR" dirty="0" err="1" smtClean="0"/>
              <a:t>medio</a:t>
            </a:r>
            <a:r>
              <a:rPr lang="pt-BR" dirty="0" smtClean="0"/>
              <a:t> do pensamento discursivo e non dos sentidos. Pero porque non </a:t>
            </a:r>
            <a:r>
              <a:rPr lang="pt-BR" dirty="0" err="1" smtClean="0"/>
              <a:t>avanzan</a:t>
            </a:r>
            <a:r>
              <a:rPr lang="pt-BR" dirty="0" smtClean="0"/>
              <a:t> cara a </a:t>
            </a:r>
            <a:r>
              <a:rPr lang="pt-BR" dirty="0" err="1" smtClean="0"/>
              <a:t>un</a:t>
            </a:r>
            <a:r>
              <a:rPr lang="pt-BR" dirty="0" smtClean="0"/>
              <a:t> principio, ao </a:t>
            </a:r>
            <a:r>
              <a:rPr lang="pt-BR" dirty="0" err="1" smtClean="0"/>
              <a:t>examinalas</a:t>
            </a:r>
            <a:r>
              <a:rPr lang="pt-BR" dirty="0" smtClean="0"/>
              <a:t>, </a:t>
            </a:r>
            <a:r>
              <a:rPr lang="pt-BR" dirty="0" err="1" smtClean="0"/>
              <a:t>senón</a:t>
            </a:r>
            <a:r>
              <a:rPr lang="pt-BR" dirty="0" smtClean="0"/>
              <a:t> a partir de supostos, </a:t>
            </a:r>
            <a:r>
              <a:rPr lang="pt-BR" dirty="0" err="1" smtClean="0"/>
              <a:t>parecerache</a:t>
            </a:r>
            <a:r>
              <a:rPr lang="pt-BR" dirty="0" smtClean="0"/>
              <a:t> que non </a:t>
            </a:r>
            <a:r>
              <a:rPr lang="pt-BR" dirty="0" err="1" smtClean="0"/>
              <a:t>posúen</a:t>
            </a:r>
            <a:r>
              <a:rPr lang="pt-BR" dirty="0" smtClean="0"/>
              <a:t> </a:t>
            </a:r>
            <a:r>
              <a:rPr lang="pt-BR" dirty="0" err="1" smtClean="0"/>
              <a:t>coñecemento</a:t>
            </a:r>
            <a:r>
              <a:rPr lang="pt-BR" dirty="0" smtClean="0"/>
              <a:t> acerca delas, </a:t>
            </a:r>
            <a:r>
              <a:rPr lang="pt-BR" dirty="0" err="1" smtClean="0"/>
              <a:t>aínda</a:t>
            </a:r>
            <a:r>
              <a:rPr lang="pt-BR" dirty="0" smtClean="0"/>
              <a:t> que </a:t>
            </a:r>
            <a:r>
              <a:rPr lang="pt-BR" dirty="0" err="1" smtClean="0"/>
              <a:t>sexan</a:t>
            </a:r>
            <a:r>
              <a:rPr lang="pt-BR" dirty="0" smtClean="0"/>
              <a:t> </a:t>
            </a:r>
            <a:r>
              <a:rPr lang="pt-BR" dirty="0" err="1" smtClean="0"/>
              <a:t>intelixibles</a:t>
            </a:r>
            <a:r>
              <a:rPr lang="pt-BR" dirty="0" smtClean="0"/>
              <a:t> </a:t>
            </a:r>
            <a:r>
              <a:rPr lang="pt-BR" dirty="0" err="1" smtClean="0"/>
              <a:t>xunto</a:t>
            </a:r>
            <a:r>
              <a:rPr lang="pt-BR" dirty="0" smtClean="0"/>
              <a:t> </a:t>
            </a:r>
            <a:r>
              <a:rPr lang="pt-BR" dirty="0" err="1" smtClean="0"/>
              <a:t>cun</a:t>
            </a:r>
            <a:r>
              <a:rPr lang="pt-BR" dirty="0" smtClean="0"/>
              <a:t> principio. </a:t>
            </a:r>
            <a:r>
              <a:rPr lang="pt-BR" dirty="0" err="1" smtClean="0"/>
              <a:t>Paréceme</a:t>
            </a:r>
            <a:r>
              <a:rPr lang="pt-BR" dirty="0" smtClean="0"/>
              <a:t> que chamas pensamento discursivo ao estado mental dos </a:t>
            </a:r>
            <a:r>
              <a:rPr lang="pt-BR" dirty="0" err="1" smtClean="0"/>
              <a:t>xeómetras</a:t>
            </a:r>
            <a:r>
              <a:rPr lang="pt-BR" dirty="0" smtClean="0"/>
              <a:t> e similares e non </a:t>
            </a:r>
            <a:r>
              <a:rPr lang="pt-BR" dirty="0" err="1" smtClean="0"/>
              <a:t>intelixencia</a:t>
            </a:r>
            <a:r>
              <a:rPr lang="pt-BR" dirty="0" smtClean="0"/>
              <a:t>, como se o pensamento discursivo </a:t>
            </a:r>
            <a:r>
              <a:rPr lang="pt-BR" dirty="0" err="1" smtClean="0"/>
              <a:t>estivese</a:t>
            </a:r>
            <a:r>
              <a:rPr lang="pt-BR" dirty="0" smtClean="0"/>
              <a:t> entre a </a:t>
            </a:r>
            <a:r>
              <a:rPr lang="pt-BR" dirty="0" err="1" smtClean="0"/>
              <a:t>opinión</a:t>
            </a:r>
            <a:r>
              <a:rPr lang="pt-BR" dirty="0" smtClean="0"/>
              <a:t> e a </a:t>
            </a:r>
            <a:r>
              <a:rPr lang="pt-BR" dirty="0" err="1" smtClean="0"/>
              <a:t>intelixencia</a:t>
            </a:r>
            <a:r>
              <a:rPr lang="pt-BR" dirty="0" smtClean="0"/>
              <a:t>.</a:t>
            </a:r>
          </a:p>
          <a:p>
            <a:pPr algn="just">
              <a:spcAft>
                <a:spcPts val="1000"/>
              </a:spcAft>
            </a:pPr>
            <a:r>
              <a:rPr lang="pt-BR" dirty="0" smtClean="0"/>
              <a:t>-</a:t>
            </a:r>
            <a:r>
              <a:rPr lang="pt-BR" dirty="0" err="1" smtClean="0"/>
              <a:t>Comprendiches</a:t>
            </a:r>
            <a:r>
              <a:rPr lang="pt-BR" dirty="0" smtClean="0"/>
              <a:t> </a:t>
            </a:r>
            <a:r>
              <a:rPr lang="pt-BR" dirty="0" err="1" smtClean="0"/>
              <a:t>perfectamente</a:t>
            </a:r>
            <a:r>
              <a:rPr lang="pt-BR" dirty="0" smtClean="0"/>
              <a:t>. Aplica a </a:t>
            </a:r>
            <a:r>
              <a:rPr lang="pt-BR" dirty="0" err="1" smtClean="0"/>
              <a:t>esas</a:t>
            </a:r>
            <a:r>
              <a:rPr lang="pt-BR" dirty="0" smtClean="0"/>
              <a:t> </a:t>
            </a:r>
            <a:r>
              <a:rPr lang="pt-BR" dirty="0" err="1" smtClean="0"/>
              <a:t>catro</a:t>
            </a:r>
            <a:r>
              <a:rPr lang="pt-BR" dirty="0" smtClean="0"/>
              <a:t> </a:t>
            </a:r>
            <a:r>
              <a:rPr lang="pt-BR" dirty="0" err="1" smtClean="0"/>
              <a:t>seccións</a:t>
            </a:r>
            <a:r>
              <a:rPr lang="pt-BR" dirty="0" smtClean="0"/>
              <a:t> </a:t>
            </a:r>
            <a:r>
              <a:rPr lang="pt-BR" dirty="0" err="1" smtClean="0"/>
              <a:t>catro</a:t>
            </a:r>
            <a:r>
              <a:rPr lang="pt-BR" dirty="0" smtClean="0"/>
              <a:t> </a:t>
            </a:r>
            <a:r>
              <a:rPr lang="pt-BR" dirty="0" err="1" smtClean="0"/>
              <a:t>afeccións</a:t>
            </a:r>
            <a:r>
              <a:rPr lang="pt-BR" dirty="0" smtClean="0"/>
              <a:t> que se </a:t>
            </a:r>
            <a:r>
              <a:rPr lang="pt-BR" dirty="0" err="1" smtClean="0"/>
              <a:t>xeran</a:t>
            </a:r>
            <a:r>
              <a:rPr lang="pt-BR" dirty="0" smtClean="0"/>
              <a:t> na alma: </a:t>
            </a:r>
            <a:r>
              <a:rPr lang="pt-BR" dirty="0" err="1" smtClean="0"/>
              <a:t>intelixencia</a:t>
            </a:r>
            <a:r>
              <a:rPr lang="pt-BR" dirty="0" smtClean="0"/>
              <a:t>, á </a:t>
            </a:r>
            <a:r>
              <a:rPr lang="pt-BR" dirty="0" err="1" smtClean="0"/>
              <a:t>máis</a:t>
            </a:r>
            <a:r>
              <a:rPr lang="pt-BR" dirty="0" smtClean="0"/>
              <a:t> elevada; pensamento discursivo, á segunda; á terceira, a </a:t>
            </a:r>
            <a:r>
              <a:rPr lang="pt-BR" dirty="0" err="1" smtClean="0"/>
              <a:t>crencia</a:t>
            </a:r>
            <a:r>
              <a:rPr lang="pt-BR" dirty="0" smtClean="0"/>
              <a:t>; e á última, a </a:t>
            </a:r>
            <a:r>
              <a:rPr lang="pt-BR" dirty="0" err="1" smtClean="0"/>
              <a:t>conxectura</a:t>
            </a:r>
            <a:r>
              <a:rPr lang="pt-BR" dirty="0" smtClean="0"/>
              <a:t>; </a:t>
            </a:r>
            <a:r>
              <a:rPr lang="pt-BR" dirty="0" err="1" smtClean="0"/>
              <a:t>ordénaas</a:t>
            </a:r>
            <a:r>
              <a:rPr lang="pt-BR" dirty="0" smtClean="0"/>
              <a:t> segundo unha </a:t>
            </a:r>
            <a:r>
              <a:rPr lang="pt-BR" dirty="0" err="1" smtClean="0"/>
              <a:t>proporción</a:t>
            </a:r>
            <a:r>
              <a:rPr lang="pt-BR" dirty="0" smtClean="0"/>
              <a:t>, pensando que canto </a:t>
            </a:r>
            <a:r>
              <a:rPr lang="pt-BR" dirty="0" err="1" smtClean="0"/>
              <a:t>máis</a:t>
            </a:r>
            <a:r>
              <a:rPr lang="pt-BR" dirty="0" smtClean="0"/>
              <a:t> </a:t>
            </a:r>
            <a:r>
              <a:rPr lang="pt-BR" dirty="0" err="1" smtClean="0"/>
              <a:t>participen</a:t>
            </a:r>
            <a:r>
              <a:rPr lang="pt-BR" dirty="0" smtClean="0"/>
              <a:t> da verdade, tanto </a:t>
            </a:r>
            <a:r>
              <a:rPr lang="pt-BR" dirty="0" err="1" smtClean="0"/>
              <a:t>máis</a:t>
            </a:r>
            <a:r>
              <a:rPr lang="pt-BR" dirty="0" smtClean="0"/>
              <a:t> </a:t>
            </a:r>
            <a:r>
              <a:rPr lang="pt-BR" dirty="0" err="1" smtClean="0"/>
              <a:t>participan</a:t>
            </a:r>
            <a:r>
              <a:rPr lang="pt-BR" dirty="0" smtClean="0"/>
              <a:t> da claridade.</a:t>
            </a:r>
          </a:p>
          <a:p>
            <a:pPr algn="just">
              <a:spcAft>
                <a:spcPts val="1000"/>
              </a:spcAft>
            </a:pPr>
            <a:r>
              <a:rPr lang="pt-BR" dirty="0" smtClean="0"/>
              <a:t>-</a:t>
            </a:r>
            <a:r>
              <a:rPr lang="pt-BR" dirty="0" err="1" smtClean="0"/>
              <a:t>Comprendo</a:t>
            </a:r>
            <a:r>
              <a:rPr lang="pt-BR" dirty="0" smtClean="0"/>
              <a:t> e estou de acordo </a:t>
            </a:r>
            <a:r>
              <a:rPr lang="pt-BR" dirty="0" err="1" smtClean="0"/>
              <a:t>en</a:t>
            </a:r>
            <a:r>
              <a:rPr lang="pt-BR" dirty="0" smtClean="0"/>
              <a:t> </a:t>
            </a:r>
            <a:r>
              <a:rPr lang="pt-BR" dirty="0" err="1" smtClean="0"/>
              <a:t>ordenalas</a:t>
            </a:r>
            <a:r>
              <a:rPr lang="pt-BR" dirty="0" smtClean="0"/>
              <a:t> como </a:t>
            </a:r>
            <a:r>
              <a:rPr lang="pt-BR" dirty="0" err="1" smtClean="0"/>
              <a:t>dis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pPr algn="r"/>
            <a:r>
              <a:rPr lang="pt-BR" sz="1400" dirty="0" smtClean="0"/>
              <a:t>PLATÓN; República, Libro VI, 509c-511e </a:t>
            </a:r>
            <a:endParaRPr lang="es-ES" sz="1400" dirty="0"/>
          </a:p>
        </p:txBody>
      </p:sp>
      <p:sp>
        <p:nvSpPr>
          <p:cNvPr id="2" name="1 CuadroTexto"/>
          <p:cNvSpPr txBox="1"/>
          <p:nvPr/>
        </p:nvSpPr>
        <p:spPr>
          <a:xfrm>
            <a:off x="2609123" y="204609"/>
            <a:ext cx="3925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/>
              <a:t>Realidade</a:t>
            </a:r>
            <a:r>
              <a:rPr lang="es-ES" sz="2000" dirty="0" smtClean="0"/>
              <a:t> e </a:t>
            </a:r>
            <a:r>
              <a:rPr lang="es-ES" sz="2000" dirty="0" err="1" smtClean="0"/>
              <a:t>coñecemento</a:t>
            </a:r>
            <a:r>
              <a:rPr lang="es-ES" sz="2000" dirty="0" smtClean="0"/>
              <a:t> en Platón</a:t>
            </a:r>
            <a:endParaRPr lang="es-ES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148709" y="618888"/>
            <a:ext cx="48465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/>
              <a:t>Dialéctica socrática e relativismo dos sofistas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6630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1155938" y="437875"/>
            <a:ext cx="992505" cy="36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Contexto histórico: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(ss. V y IV a. C.)</a:t>
            </a:r>
          </a:p>
        </p:txBody>
      </p:sp>
      <p:sp>
        <p:nvSpPr>
          <p:cNvPr id="6" name="Cuadro de texto 2"/>
          <p:cNvSpPr txBox="1">
            <a:spLocks noChangeArrowheads="1"/>
          </p:cNvSpPr>
          <p:nvPr/>
        </p:nvSpPr>
        <p:spPr bwMode="auto">
          <a:xfrm>
            <a:off x="2769110" y="692696"/>
            <a:ext cx="764580" cy="23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Democracia</a:t>
            </a:r>
          </a:p>
        </p:txBody>
      </p:sp>
      <p:sp>
        <p:nvSpPr>
          <p:cNvPr id="7" name="Cuadro de texto 2"/>
          <p:cNvSpPr txBox="1">
            <a:spLocks noChangeArrowheads="1"/>
          </p:cNvSpPr>
          <p:nvPr/>
        </p:nvSpPr>
        <p:spPr bwMode="auto">
          <a:xfrm>
            <a:off x="3920866" y="729010"/>
            <a:ext cx="2010744" cy="23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Guerra Peloponeso </a:t>
            </a:r>
            <a:r>
              <a:rPr lang="es-ES" sz="800" dirty="0">
                <a:effectLst/>
                <a:latin typeface="+mj-lt"/>
                <a:ea typeface="Calibri"/>
                <a:cs typeface="Calibri"/>
              </a:rPr>
              <a:t>→</a:t>
            </a: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 Treinta tiranos</a:t>
            </a:r>
          </a:p>
        </p:txBody>
      </p:sp>
      <p:sp>
        <p:nvSpPr>
          <p:cNvPr id="8" name="Cuadro de texto 2"/>
          <p:cNvSpPr txBox="1">
            <a:spLocks noChangeArrowheads="1"/>
          </p:cNvSpPr>
          <p:nvPr/>
        </p:nvSpPr>
        <p:spPr bwMode="auto">
          <a:xfrm>
            <a:off x="3920866" y="141060"/>
            <a:ext cx="955547" cy="21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Guerras Médicas</a:t>
            </a:r>
          </a:p>
        </p:txBody>
      </p:sp>
      <p:sp>
        <p:nvSpPr>
          <p:cNvPr id="9" name="Cuadro de texto 2"/>
          <p:cNvSpPr txBox="1">
            <a:spLocks noChangeArrowheads="1"/>
          </p:cNvSpPr>
          <p:nvPr/>
        </p:nvSpPr>
        <p:spPr bwMode="auto">
          <a:xfrm>
            <a:off x="5341996" y="145505"/>
            <a:ext cx="805052" cy="21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>
                <a:effectLst/>
                <a:latin typeface="+mj-lt"/>
                <a:ea typeface="Calibri"/>
                <a:cs typeface="Times New Roman"/>
              </a:rPr>
              <a:t>Liga de Delos</a:t>
            </a:r>
          </a:p>
        </p:txBody>
      </p:sp>
      <p:sp>
        <p:nvSpPr>
          <p:cNvPr id="10" name="Cuadro de texto 2"/>
          <p:cNvSpPr txBox="1">
            <a:spLocks noChangeArrowheads="1"/>
          </p:cNvSpPr>
          <p:nvPr/>
        </p:nvSpPr>
        <p:spPr bwMode="auto">
          <a:xfrm>
            <a:off x="2769110" y="1023630"/>
            <a:ext cx="1122045" cy="201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Muerte de Sócrates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3920866" y="437875"/>
            <a:ext cx="494854" cy="23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Atenas</a:t>
            </a:r>
          </a:p>
        </p:txBody>
      </p:sp>
      <p:sp>
        <p:nvSpPr>
          <p:cNvPr id="12" name="Cuadro de texto 2"/>
          <p:cNvSpPr txBox="1">
            <a:spLocks noChangeArrowheads="1"/>
          </p:cNvSpPr>
          <p:nvPr/>
        </p:nvSpPr>
        <p:spPr bwMode="auto">
          <a:xfrm>
            <a:off x="2769110" y="1308087"/>
            <a:ext cx="2382192" cy="18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Política: construcción de modelo ideal de sociedad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13" name="Cuadro de texto 2"/>
          <p:cNvSpPr txBox="1">
            <a:spLocks noChangeArrowheads="1"/>
          </p:cNvSpPr>
          <p:nvPr/>
        </p:nvSpPr>
        <p:spPr bwMode="auto">
          <a:xfrm>
            <a:off x="5341996" y="1308087"/>
            <a:ext cx="1358030" cy="18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Sicilia (biografía, esclavo…)</a:t>
            </a:r>
          </a:p>
        </p:txBody>
      </p:sp>
      <p:sp>
        <p:nvSpPr>
          <p:cNvPr id="14" name="Cuadro de texto 2"/>
          <p:cNvSpPr txBox="1">
            <a:spLocks noChangeArrowheads="1"/>
          </p:cNvSpPr>
          <p:nvPr/>
        </p:nvSpPr>
        <p:spPr bwMode="auto">
          <a:xfrm>
            <a:off x="1036637" y="1964493"/>
            <a:ext cx="1231107" cy="3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Contexto filosófico: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(ss. V y IV a. C.)</a:t>
            </a:r>
          </a:p>
        </p:txBody>
      </p:sp>
      <p:sp>
        <p:nvSpPr>
          <p:cNvPr id="15" name="Cuadro de texto 2"/>
          <p:cNvSpPr txBox="1">
            <a:spLocks noChangeArrowheads="1"/>
          </p:cNvSpPr>
          <p:nvPr/>
        </p:nvSpPr>
        <p:spPr bwMode="auto">
          <a:xfrm>
            <a:off x="2769110" y="1998608"/>
            <a:ext cx="1015139" cy="21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Periodo Ontológico</a:t>
            </a:r>
          </a:p>
        </p:txBody>
      </p:sp>
      <p:sp>
        <p:nvSpPr>
          <p:cNvPr id="16" name="Cuadro de texto 2"/>
          <p:cNvSpPr txBox="1">
            <a:spLocks noChangeArrowheads="1"/>
          </p:cNvSpPr>
          <p:nvPr/>
        </p:nvSpPr>
        <p:spPr bwMode="auto">
          <a:xfrm>
            <a:off x="2769110" y="1699900"/>
            <a:ext cx="798576" cy="21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Antropológico</a:t>
            </a:r>
          </a:p>
        </p:txBody>
      </p:sp>
      <p:sp>
        <p:nvSpPr>
          <p:cNvPr id="17" name="Cuadro de texto 2"/>
          <p:cNvSpPr txBox="1">
            <a:spLocks noChangeArrowheads="1"/>
          </p:cNvSpPr>
          <p:nvPr/>
        </p:nvSpPr>
        <p:spPr bwMode="auto">
          <a:xfrm>
            <a:off x="3920866" y="1699900"/>
            <a:ext cx="1349006" cy="21508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b="1" dirty="0">
                <a:effectLst/>
                <a:latin typeface="+mj-lt"/>
                <a:ea typeface="Calibri"/>
                <a:cs typeface="Times New Roman"/>
              </a:rPr>
              <a:t>Polémica Sofistas /</a:t>
            </a:r>
            <a:r>
              <a:rPr lang="es-ES" sz="800" b="1" dirty="0" smtClean="0">
                <a:effectLst/>
                <a:latin typeface="+mj-lt"/>
                <a:ea typeface="Calibri"/>
                <a:cs typeface="Times New Roman"/>
              </a:rPr>
              <a:t>Sócrates</a:t>
            </a:r>
            <a:endParaRPr lang="es-ES" sz="800" b="1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18" name="Cuadro de texto 2"/>
          <p:cNvSpPr txBox="1">
            <a:spLocks noChangeArrowheads="1"/>
          </p:cNvSpPr>
          <p:nvPr/>
        </p:nvSpPr>
        <p:spPr bwMode="auto">
          <a:xfrm>
            <a:off x="2769110" y="2333145"/>
            <a:ext cx="2377681" cy="2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Periodo Cosmológico</a:t>
            </a:r>
            <a:r>
              <a:rPr lang="es-ES" sz="800" dirty="0">
                <a:effectLst/>
                <a:latin typeface="+mj-lt"/>
                <a:ea typeface="Calibri"/>
                <a:cs typeface="Calibri"/>
              </a:rPr>
              <a:t>→ Rechazo de Materialistas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19" name="Cuadro de texto 2"/>
          <p:cNvSpPr txBox="1">
            <a:spLocks noChangeArrowheads="1"/>
          </p:cNvSpPr>
          <p:nvPr/>
        </p:nvSpPr>
        <p:spPr bwMode="auto">
          <a:xfrm>
            <a:off x="5341996" y="2110895"/>
            <a:ext cx="712853" cy="59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Heráclito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Parménides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effectLst/>
                <a:latin typeface="+mj-lt"/>
                <a:ea typeface="Calibri"/>
                <a:cs typeface="Times New Roman"/>
              </a:rPr>
              <a:t>Anaxágoras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 smtClean="0">
                <a:latin typeface="+mj-lt"/>
                <a:ea typeface="Calibri"/>
                <a:cs typeface="Times New Roman"/>
              </a:rPr>
              <a:t>Pitágoras</a:t>
            </a:r>
            <a:endParaRPr lang="es-ES" sz="800" dirty="0">
              <a:effectLst/>
              <a:latin typeface="+mj-lt"/>
              <a:ea typeface="Calibri"/>
              <a:cs typeface="Times New Roman"/>
            </a:endParaRPr>
          </a:p>
        </p:txBody>
      </p:sp>
      <p:sp>
        <p:nvSpPr>
          <p:cNvPr id="23" name="Cuadro de texto 2"/>
          <p:cNvSpPr txBox="1">
            <a:spLocks noChangeArrowheads="1"/>
          </p:cNvSpPr>
          <p:nvPr/>
        </p:nvSpPr>
        <p:spPr bwMode="auto">
          <a:xfrm>
            <a:off x="7659287" y="6210593"/>
            <a:ext cx="1089177" cy="269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Sistema educativo</a:t>
            </a:r>
          </a:p>
        </p:txBody>
      </p:sp>
      <p:sp>
        <p:nvSpPr>
          <p:cNvPr id="26" name="Cuadro de texto 2"/>
          <p:cNvSpPr txBox="1">
            <a:spLocks noChangeArrowheads="1"/>
          </p:cNvSpPr>
          <p:nvPr/>
        </p:nvSpPr>
        <p:spPr bwMode="auto">
          <a:xfrm>
            <a:off x="1539384" y="6237312"/>
            <a:ext cx="5029200" cy="2557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Influencia: Verdad objetiva Aristóteles, Cristianismo, racionalismo; Nietzsche: crítica cultura occidental</a:t>
            </a:r>
          </a:p>
        </p:txBody>
      </p:sp>
      <p:sp>
        <p:nvSpPr>
          <p:cNvPr id="27" name="Cuadro de texto 2"/>
          <p:cNvSpPr txBox="1">
            <a:spLocks noChangeArrowheads="1"/>
          </p:cNvSpPr>
          <p:nvPr/>
        </p:nvSpPr>
        <p:spPr bwMode="auto">
          <a:xfrm>
            <a:off x="3226355" y="2852936"/>
            <a:ext cx="1655259" cy="5170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	M. Ideas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Dualismo</a:t>
            </a:r>
          </a:p>
          <a:p>
            <a:pPr algn="just">
              <a:lnSpc>
                <a:spcPct val="115000"/>
              </a:lnSpc>
            </a:pPr>
            <a:r>
              <a:rPr lang="es-ES" sz="800" dirty="0">
                <a:effectLst/>
                <a:latin typeface="+mj-lt"/>
                <a:ea typeface="Calibri"/>
                <a:cs typeface="Times New Roman"/>
              </a:rPr>
              <a:t>	</a:t>
            </a:r>
            <a:r>
              <a:rPr lang="es-ES" sz="800" dirty="0">
                <a:latin typeface="+mj-lt"/>
                <a:ea typeface="Calibri"/>
                <a:cs typeface="Times New Roman"/>
              </a:rPr>
              <a:t>M. </a:t>
            </a:r>
            <a:r>
              <a:rPr lang="es-ES" sz="800" dirty="0" smtClean="0">
                <a:latin typeface="+mj-lt"/>
                <a:ea typeface="Calibri"/>
                <a:cs typeface="Times New Roman"/>
              </a:rPr>
              <a:t>Sensible</a:t>
            </a:r>
            <a:endParaRPr lang="es-ES" sz="800" dirty="0">
              <a:latin typeface="+mj-lt"/>
              <a:ea typeface="Calibri"/>
              <a:cs typeface="Times New Roman"/>
            </a:endParaRPr>
          </a:p>
        </p:txBody>
      </p:sp>
      <p:grpSp>
        <p:nvGrpSpPr>
          <p:cNvPr id="29" name="28 Grupo"/>
          <p:cNvGrpSpPr/>
          <p:nvPr/>
        </p:nvGrpSpPr>
        <p:grpSpPr>
          <a:xfrm>
            <a:off x="3142142" y="3350993"/>
            <a:ext cx="2069904" cy="726079"/>
            <a:chOff x="3142142" y="3349816"/>
            <a:chExt cx="1823684" cy="719752"/>
          </a:xfrm>
        </p:grpSpPr>
        <p:sp>
          <p:nvSpPr>
            <p:cNvPr id="4" name="Cuadro de texto 2"/>
            <p:cNvSpPr txBox="1">
              <a:spLocks noChangeArrowheads="1"/>
            </p:cNvSpPr>
            <p:nvPr/>
          </p:nvSpPr>
          <p:spPr bwMode="auto">
            <a:xfrm>
              <a:off x="3160619" y="3357297"/>
              <a:ext cx="1786729" cy="569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ES" sz="1000" b="1" dirty="0" err="1" smtClean="0">
                  <a:effectLst/>
                  <a:latin typeface="+mj-lt"/>
                  <a:ea typeface="Calibri"/>
                  <a:cs typeface="Times New Roman"/>
                </a:rPr>
                <a:t>Epistemoloxía</a:t>
              </a:r>
              <a:endParaRPr lang="es-ES" sz="1000" dirty="0">
                <a:effectLst/>
                <a:latin typeface="+mj-lt"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ES" sz="1000" dirty="0" smtClean="0">
                  <a:effectLst/>
                  <a:latin typeface="+mj-lt"/>
                  <a:ea typeface="Calibri"/>
                  <a:cs typeface="Times New Roman"/>
                </a:rPr>
                <a:t>Graos de </a:t>
              </a:r>
              <a:r>
                <a:rPr lang="es-ES" sz="1000" dirty="0" err="1" smtClean="0">
                  <a:effectLst/>
                  <a:latin typeface="+mj-lt"/>
                  <a:ea typeface="Calibri"/>
                  <a:cs typeface="Times New Roman"/>
                </a:rPr>
                <a:t>coñecemento</a:t>
              </a:r>
              <a:endParaRPr lang="es-ES" sz="1000" dirty="0">
                <a:effectLst/>
                <a:latin typeface="+mj-lt"/>
                <a:ea typeface="Calibri"/>
                <a:cs typeface="Times New Roman"/>
              </a:endParaRPr>
            </a:p>
          </p:txBody>
        </p:sp>
        <p:sp>
          <p:nvSpPr>
            <p:cNvPr id="28" name="27 Elipse"/>
            <p:cNvSpPr/>
            <p:nvPr/>
          </p:nvSpPr>
          <p:spPr>
            <a:xfrm>
              <a:off x="3142142" y="3349816"/>
              <a:ext cx="1823684" cy="719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000"/>
            </a:p>
          </p:txBody>
        </p:sp>
      </p:grpSp>
      <p:sp>
        <p:nvSpPr>
          <p:cNvPr id="2" name="1 CuadroTexto"/>
          <p:cNvSpPr txBox="1"/>
          <p:nvPr/>
        </p:nvSpPr>
        <p:spPr>
          <a:xfrm>
            <a:off x="789362" y="4938109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Episteme</a:t>
            </a:r>
            <a:endParaRPr lang="es-ES" sz="10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789362" y="5557180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 smtClean="0"/>
              <a:t>Doxa</a:t>
            </a:r>
            <a:endParaRPr lang="es-ES" sz="10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649895" y="4814997"/>
            <a:ext cx="10745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Dialéctica</a:t>
            </a:r>
            <a:endParaRPr lang="es-ES" sz="10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649895" y="5045320"/>
            <a:ext cx="13991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Matemáticas</a:t>
            </a:r>
            <a:endParaRPr lang="es-ES" sz="10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649895" y="5406399"/>
            <a:ext cx="13610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Feo o Creencia (</a:t>
            </a:r>
            <a:r>
              <a:rPr lang="es-ES" sz="1000" dirty="0" err="1" smtClean="0"/>
              <a:t>pistis</a:t>
            </a:r>
            <a:r>
              <a:rPr lang="es-ES" sz="1000" dirty="0" smtClean="0"/>
              <a:t>)</a:t>
            </a:r>
            <a:endParaRPr lang="es-ES" sz="10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649895" y="5708543"/>
            <a:ext cx="1172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Conjetura (</a:t>
            </a:r>
            <a:r>
              <a:rPr lang="es-ES" sz="1000" dirty="0" err="1" smtClean="0"/>
              <a:t>eikasía</a:t>
            </a:r>
            <a:r>
              <a:rPr lang="es-ES" sz="1000" dirty="0" smtClean="0"/>
              <a:t>)</a:t>
            </a:r>
            <a:endParaRPr lang="es-ES" sz="10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2987363" y="4814998"/>
            <a:ext cx="18150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Pensamiento racional intuitivo</a:t>
            </a:r>
            <a:endParaRPr lang="es-ES" sz="10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2987363" y="5045321"/>
            <a:ext cx="19787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Pensamiento racional discursivo</a:t>
            </a:r>
            <a:endParaRPr lang="es-ES" sz="10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6161770" y="4841330"/>
            <a:ext cx="1233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Inteligencia (</a:t>
            </a:r>
            <a:r>
              <a:rPr lang="es-ES" sz="1000" dirty="0" err="1" smtClean="0"/>
              <a:t>nous</a:t>
            </a:r>
            <a:r>
              <a:rPr lang="es-ES" sz="1000" dirty="0" smtClean="0"/>
              <a:t>)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6161770" y="5045321"/>
            <a:ext cx="1377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Pensamiento (</a:t>
            </a:r>
            <a:r>
              <a:rPr lang="es-ES" sz="1000" dirty="0" err="1" smtClean="0"/>
              <a:t>dianoia</a:t>
            </a:r>
            <a:r>
              <a:rPr lang="es-ES" sz="1000" dirty="0" smtClean="0"/>
              <a:t>)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2987363" y="5406400"/>
            <a:ext cx="4742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Física</a:t>
            </a:r>
            <a:endParaRPr lang="es-ES" sz="10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6161770" y="5406400"/>
            <a:ext cx="745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sentidos</a:t>
            </a:r>
            <a:endParaRPr lang="es-ES" sz="10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5026311" y="5406399"/>
            <a:ext cx="745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Naturaleza</a:t>
            </a:r>
            <a:endParaRPr lang="es-ES" sz="10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987363" y="5708544"/>
            <a:ext cx="7479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Mitología</a:t>
            </a:r>
            <a:endParaRPr lang="es-ES" sz="10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6161770" y="5708544"/>
            <a:ext cx="915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Imaginación</a:t>
            </a:r>
            <a:endParaRPr lang="es-ES" sz="10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5026311" y="4795443"/>
            <a:ext cx="5544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Ideas</a:t>
            </a:r>
            <a:endParaRPr lang="es-ES" sz="10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5026311" y="5041664"/>
            <a:ext cx="7144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Nos, Fig.</a:t>
            </a:r>
            <a:endParaRPr lang="es-ES" sz="1000" dirty="0"/>
          </a:p>
        </p:txBody>
      </p:sp>
      <p:sp>
        <p:nvSpPr>
          <p:cNvPr id="46" name="45 CuadroTexto"/>
          <p:cNvSpPr txBox="1"/>
          <p:nvPr/>
        </p:nvSpPr>
        <p:spPr>
          <a:xfrm>
            <a:off x="5026311" y="5719314"/>
            <a:ext cx="5544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Mitos</a:t>
            </a:r>
            <a:endParaRPr lang="es-ES" sz="1000" dirty="0"/>
          </a:p>
        </p:txBody>
      </p:sp>
      <p:sp>
        <p:nvSpPr>
          <p:cNvPr id="47" name="46 CuadroTexto"/>
          <p:cNvSpPr txBox="1"/>
          <p:nvPr/>
        </p:nvSpPr>
        <p:spPr>
          <a:xfrm>
            <a:off x="7538259" y="4857255"/>
            <a:ext cx="10809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Reminiscencia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7539050" y="5080470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Hipótesis, sensible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2987363" y="4303442"/>
            <a:ext cx="17533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Sentido ascendente: síntesis</a:t>
            </a:r>
            <a:endParaRPr lang="es-ES" sz="10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2987363" y="4519466"/>
            <a:ext cx="17533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Sentido descendente: análisis</a:t>
            </a:r>
            <a:endParaRPr lang="es-ES" sz="10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5049167" y="4293096"/>
            <a:ext cx="993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Jerarquía Ideas</a:t>
            </a:r>
            <a:endParaRPr lang="es-ES" sz="10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6161770" y="4293096"/>
            <a:ext cx="1735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Idea de las Ideas, Ser, Bien</a:t>
            </a:r>
            <a:endParaRPr lang="es-ES" sz="1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6495699" y="1686020"/>
            <a:ext cx="1328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u="sng" dirty="0" smtClean="0"/>
              <a:t>Sofistas</a:t>
            </a:r>
          </a:p>
          <a:p>
            <a:pPr algn="ctr"/>
            <a:r>
              <a:rPr lang="es-ES" sz="1000" dirty="0" err="1" smtClean="0"/>
              <a:t>Relatiismo</a:t>
            </a:r>
            <a:endParaRPr lang="es-ES" sz="1000" dirty="0" smtClean="0"/>
          </a:p>
          <a:p>
            <a:pPr algn="ctr"/>
            <a:r>
              <a:rPr lang="es-ES" sz="1000" dirty="0" smtClean="0"/>
              <a:t>Subjetivismo</a:t>
            </a:r>
          </a:p>
          <a:p>
            <a:pPr algn="ctr"/>
            <a:r>
              <a:rPr lang="es-ES" sz="1000" dirty="0" smtClean="0"/>
              <a:t>Escepticismo</a:t>
            </a:r>
          </a:p>
          <a:p>
            <a:pPr algn="ctr"/>
            <a:r>
              <a:rPr lang="es-ES" sz="1000" dirty="0" err="1" smtClean="0"/>
              <a:t>Indeferentismo</a:t>
            </a:r>
            <a:r>
              <a:rPr lang="es-ES" sz="1000" dirty="0" smtClean="0"/>
              <a:t> moral</a:t>
            </a:r>
          </a:p>
          <a:p>
            <a:pPr algn="ctr"/>
            <a:r>
              <a:rPr lang="es-ES" sz="1000" dirty="0" smtClean="0"/>
              <a:t>Positivismo jurídico</a:t>
            </a:r>
          </a:p>
          <a:p>
            <a:pPr algn="ctr"/>
            <a:r>
              <a:rPr lang="es-ES" sz="1000" dirty="0" smtClean="0"/>
              <a:t>Convencionalismo</a:t>
            </a:r>
          </a:p>
          <a:p>
            <a:pPr algn="ctr"/>
            <a:r>
              <a:rPr lang="es-ES" sz="1000" dirty="0" smtClean="0"/>
              <a:t>Retórica</a:t>
            </a:r>
            <a:endParaRPr lang="es-ES" sz="10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7659287" y="1686020"/>
            <a:ext cx="13283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u="sng" dirty="0" smtClean="0"/>
              <a:t>Sócrates</a:t>
            </a:r>
          </a:p>
          <a:p>
            <a:pPr algn="ctr"/>
            <a:r>
              <a:rPr lang="es-ES" sz="1000" dirty="0" smtClean="0"/>
              <a:t>Intelectualismo moral</a:t>
            </a:r>
          </a:p>
          <a:p>
            <a:pPr algn="ctr"/>
            <a:r>
              <a:rPr lang="es-ES" sz="1000" dirty="0" smtClean="0"/>
              <a:t>Determinismo moral</a:t>
            </a:r>
          </a:p>
          <a:p>
            <a:pPr algn="ctr"/>
            <a:r>
              <a:rPr lang="es-ES" sz="1000" dirty="0" smtClean="0"/>
              <a:t>Conceptos</a:t>
            </a:r>
          </a:p>
          <a:p>
            <a:pPr algn="ctr"/>
            <a:r>
              <a:rPr lang="es-ES" sz="1000" dirty="0" smtClean="0"/>
              <a:t>Inducción</a:t>
            </a:r>
          </a:p>
          <a:p>
            <a:pPr algn="ctr"/>
            <a:r>
              <a:rPr lang="es-ES" sz="1000" dirty="0" smtClean="0"/>
              <a:t>Mayéutica</a:t>
            </a:r>
            <a:endParaRPr lang="es-ES" sz="1000" dirty="0"/>
          </a:p>
        </p:txBody>
      </p:sp>
      <p:sp>
        <p:nvSpPr>
          <p:cNvPr id="20" name="19 Rectángulo"/>
          <p:cNvSpPr/>
          <p:nvPr/>
        </p:nvSpPr>
        <p:spPr>
          <a:xfrm>
            <a:off x="6568584" y="1556792"/>
            <a:ext cx="2419061" cy="18017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59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3" grpId="0" animBg="1"/>
      <p:bldP spid="26" grpId="0" animBg="1"/>
      <p:bldP spid="27" grpId="0" animBg="1"/>
      <p:bldP spid="2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3" grpId="0"/>
      <p:bldP spid="49" grpId="0"/>
      <p:bldP spid="2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1075</Words>
  <Application>Microsoft Office PowerPoint</Application>
  <PresentationFormat>Presentación en pantalla (4:3)</PresentationFormat>
  <Paragraphs>139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17</cp:revision>
  <dcterms:created xsi:type="dcterms:W3CDTF">2019-06-01T09:04:13Z</dcterms:created>
  <dcterms:modified xsi:type="dcterms:W3CDTF">2019-06-04T10:25:00Z</dcterms:modified>
</cp:coreProperties>
</file>