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9144000" cy="6858000" type="screen4x3"/>
  <p:notesSz cx="6888163" cy="1002188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395" autoAdjust="0"/>
    <p:restoredTop sz="94660"/>
  </p:normalViewPr>
  <p:slideViewPr>
    <p:cSldViewPr>
      <p:cViewPr varScale="1">
        <p:scale>
          <a:sx n="81" d="100"/>
          <a:sy n="81" d="100"/>
        </p:scale>
        <p:origin x="-78" y="-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230" y="-114"/>
      </p:cViewPr>
      <p:guideLst>
        <p:guide orient="horz" pos="3157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310187D0-76A8-43E1-B998-58E8091182D1}" type="datetimeFigureOut">
              <a:rPr lang="es-ES" smtClean="0"/>
              <a:t>08/11/2020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vert="horz" lIns="96625" tIns="48312" rIns="96625" bIns="48312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1698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628409BB-3BC6-4A2A-A58A-16B6C43B4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936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Falta: Eudemonismo</a:t>
            </a:r>
            <a:r>
              <a:rPr lang="es-ES" smtClean="0"/>
              <a:t>, utilitarismo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409BB-3BC6-4A2A-A58A-16B6C43B407D}" type="slidenum">
              <a:rPr lang="es-ES" smtClean="0"/>
              <a:t>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F411F-AB37-4FED-83FD-52F6D8757157}" type="datetimeFigureOut">
              <a:rPr lang="es-ES" smtClean="0"/>
              <a:pPr/>
              <a:t>08/11/2020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A71D2-A8BA-4261-8F86-653B4F1D4F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475656" y="1665542"/>
            <a:ext cx="1329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002060"/>
                </a:solidFill>
              </a:rPr>
              <a:t>Physis</a:t>
            </a:r>
            <a:endParaRPr lang="es-ES" sz="3600" dirty="0">
              <a:solidFill>
                <a:srgbClr val="00206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693464" y="1665542"/>
            <a:ext cx="1519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002060"/>
                </a:solidFill>
              </a:rPr>
              <a:t>Nomos</a:t>
            </a:r>
            <a:endParaRPr lang="es-ES" sz="3600" dirty="0">
              <a:solidFill>
                <a:srgbClr val="00206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55776" y="476672"/>
            <a:ext cx="4075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000" dirty="0" smtClean="0">
                <a:solidFill>
                  <a:srgbClr val="002060"/>
                </a:solidFill>
              </a:rPr>
              <a:t>Contexto filosófico</a:t>
            </a:r>
            <a:endParaRPr lang="es-ES" sz="4000" dirty="0">
              <a:solidFill>
                <a:srgbClr val="00206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65503" y="2960948"/>
            <a:ext cx="3149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002060"/>
                </a:solidFill>
              </a:rPr>
              <a:t>Filosofía teórica</a:t>
            </a:r>
            <a:endParaRPr lang="es-ES" sz="3600" dirty="0">
              <a:solidFill>
                <a:srgbClr val="00206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788024" y="2943315"/>
            <a:ext cx="3330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002060"/>
                </a:solidFill>
              </a:rPr>
              <a:t>Filosofía práctica</a:t>
            </a:r>
            <a:endParaRPr lang="es-ES" sz="3600" dirty="0">
              <a:solidFill>
                <a:srgbClr val="00206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747332" y="4221087"/>
            <a:ext cx="7857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002060"/>
                </a:solidFill>
              </a:rPr>
              <a:t>Ser</a:t>
            </a:r>
            <a:endParaRPr lang="es-ES" sz="3600" dirty="0">
              <a:solidFill>
                <a:srgbClr val="00206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451411" y="4221087"/>
            <a:ext cx="2004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002060"/>
                </a:solidFill>
              </a:rPr>
              <a:t>Deber ser</a:t>
            </a:r>
            <a:endParaRPr lang="es-ES" sz="3600" dirty="0">
              <a:solidFill>
                <a:srgbClr val="00206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965516" y="5517232"/>
            <a:ext cx="2349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002060"/>
                </a:solidFill>
              </a:rPr>
              <a:t>Objetividad</a:t>
            </a:r>
            <a:endParaRPr lang="es-ES" sz="3600" dirty="0">
              <a:solidFill>
                <a:srgbClr val="00206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204997" y="5517231"/>
            <a:ext cx="24969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002060"/>
                </a:solidFill>
              </a:rPr>
              <a:t>Subjetividad</a:t>
            </a:r>
            <a:endParaRPr lang="es-E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89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3456384" cy="578495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002060"/>
                </a:solidFill>
              </a:rPr>
              <a:t>SOFISTAS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7564" y="1772816"/>
            <a:ext cx="3816424" cy="3024336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>
                <a:solidFill>
                  <a:srgbClr val="002060"/>
                </a:solidFill>
              </a:rPr>
              <a:t>Relativismo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Subjetivismo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Escepticismo</a:t>
            </a:r>
          </a:p>
          <a:p>
            <a:r>
              <a:rPr lang="es-ES" dirty="0">
                <a:solidFill>
                  <a:srgbClr val="002060"/>
                </a:solidFill>
              </a:rPr>
              <a:t>Indiferentismo moral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Convencionalismo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Positivismo jurídico</a:t>
            </a:r>
          </a:p>
          <a:p>
            <a:endParaRPr lang="es-ES" dirty="0" smtClean="0">
              <a:solidFill>
                <a:srgbClr val="00206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35696" y="4804417"/>
            <a:ext cx="1556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>
                <a:solidFill>
                  <a:srgbClr val="002060"/>
                </a:solidFill>
              </a:rPr>
              <a:t>Retórica</a:t>
            </a:r>
          </a:p>
        </p:txBody>
      </p:sp>
      <p:sp>
        <p:nvSpPr>
          <p:cNvPr id="5" name="4 Flecha derecha"/>
          <p:cNvSpPr/>
          <p:nvPr/>
        </p:nvSpPr>
        <p:spPr>
          <a:xfrm rot="5400000">
            <a:off x="2375756" y="1232756"/>
            <a:ext cx="36004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 rot="5400000">
            <a:off x="2375756" y="5296852"/>
            <a:ext cx="36004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5076056" y="1134955"/>
            <a:ext cx="2952328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Protágoras</a:t>
            </a:r>
            <a:endParaRPr kumimoji="0" lang="es-ES" sz="44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187584" y="2179766"/>
            <a:ext cx="2729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“El hombre es la</a:t>
            </a:r>
          </a:p>
          <a:p>
            <a:pPr algn="ctr"/>
            <a:r>
              <a:rPr lang="es-ES" dirty="0" smtClean="0">
                <a:solidFill>
                  <a:srgbClr val="002060"/>
                </a:solidFill>
              </a:rPr>
              <a:t>medida de todas las cosas”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5076056" y="3292413"/>
            <a:ext cx="2952328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Gorgias</a:t>
            </a:r>
            <a:endParaRPr kumimoji="0" lang="es-ES" sz="44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38523" y="4337225"/>
            <a:ext cx="3827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2060"/>
                </a:solidFill>
              </a:rPr>
              <a:t>Nada es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Si algo existiera, sería incognoscible.</a:t>
            </a:r>
          </a:p>
          <a:p>
            <a:r>
              <a:rPr lang="es-ES" dirty="0" smtClean="0">
                <a:solidFill>
                  <a:srgbClr val="002060"/>
                </a:solidFill>
              </a:rPr>
              <a:t>Si fuera conocible, sería incomunicable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1" name="10 Flecha abajo"/>
          <p:cNvSpPr/>
          <p:nvPr/>
        </p:nvSpPr>
        <p:spPr>
          <a:xfrm>
            <a:off x="6372200" y="1700808"/>
            <a:ext cx="14401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abajo"/>
          <p:cNvSpPr/>
          <p:nvPr/>
        </p:nvSpPr>
        <p:spPr>
          <a:xfrm>
            <a:off x="6372200" y="3861048"/>
            <a:ext cx="14401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1094991" y="5911288"/>
            <a:ext cx="29215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 smtClean="0">
                <a:solidFill>
                  <a:srgbClr val="002060"/>
                </a:solidFill>
              </a:rPr>
              <a:t>Cultura del éxito</a:t>
            </a:r>
            <a:endParaRPr lang="es-E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7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allAtOnce"/>
      <p:bldP spid="5" grpId="0" animBg="1"/>
      <p:bldP spid="6" grpId="0" animBg="1"/>
      <p:bldP spid="7" grpId="0" uiExpand="1" build="allAtOnce"/>
      <p:bldP spid="8" grpId="0" uiExpand="1" build="p"/>
      <p:bldP spid="9" grpId="0" uiExpand="1" build="allAtOnce"/>
      <p:bldP spid="10" grpId="0" uiExpand="1" build="p"/>
      <p:bldP spid="11" grpId="0" uiExpand="1" animBg="1"/>
      <p:bldP spid="12" grpId="0" uiExpand="1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987824" y="260648"/>
            <a:ext cx="1664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800" dirty="0" smtClean="0"/>
              <a:t>SÓCRATES</a:t>
            </a:r>
            <a:endParaRPr lang="es-ES" sz="2800" dirty="0"/>
          </a:p>
        </p:txBody>
      </p:sp>
      <p:sp>
        <p:nvSpPr>
          <p:cNvPr id="3" name="2 CuadroTexto"/>
          <p:cNvSpPr txBox="1"/>
          <p:nvPr/>
        </p:nvSpPr>
        <p:spPr>
          <a:xfrm>
            <a:off x="656060" y="990365"/>
            <a:ext cx="4229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Se opone a los sofistas y a los materialistas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56060" y="1272630"/>
            <a:ext cx="5339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Trata de fundamentar la existencia de </a:t>
            </a:r>
            <a:r>
              <a:rPr lang="es-ES" dirty="0" smtClean="0">
                <a:solidFill>
                  <a:srgbClr val="FF0000"/>
                </a:solidFill>
              </a:rPr>
              <a:t>valores objetivos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56060" y="1554896"/>
            <a:ext cx="6602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Éstos consisten en </a:t>
            </a:r>
            <a:r>
              <a:rPr lang="es-ES" dirty="0" smtClean="0">
                <a:solidFill>
                  <a:srgbClr val="FF0000"/>
                </a:solidFill>
              </a:rPr>
              <a:t>conceptos </a:t>
            </a:r>
            <a:r>
              <a:rPr lang="es-ES" dirty="0" smtClean="0"/>
              <a:t>que se encuentran en nuestro interior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2915816" y="1924228"/>
            <a:ext cx="2296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/>
              <a:t>“</a:t>
            </a:r>
            <a:r>
              <a:rPr lang="es-ES" dirty="0" smtClean="0">
                <a:solidFill>
                  <a:srgbClr val="FF0000"/>
                </a:solidFill>
              </a:rPr>
              <a:t>Conócete a ti mismo</a:t>
            </a:r>
            <a:r>
              <a:rPr lang="es-ES" dirty="0" smtClean="0"/>
              <a:t>”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716140" y="2293560"/>
            <a:ext cx="5219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Es necesario conocer los conceptos para hacer el bien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260756" y="2293560"/>
            <a:ext cx="2227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Intelectualismo moral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656060" y="708100"/>
            <a:ext cx="373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Se le considera el fundador de la Ética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772587" y="2587664"/>
            <a:ext cx="3005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Nadie hace el mal a sabiendas</a:t>
            </a:r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56060" y="3075719"/>
            <a:ext cx="2117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Determinismo moral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772587" y="3002419"/>
            <a:ext cx="3292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No hay culpables sino ignorantes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772587" y="3442468"/>
            <a:ext cx="3260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No se debe castigar sino enseñar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689185" y="4695746"/>
            <a:ext cx="7983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Enseñar consiste en ayudar el encontrar el camino que conduce a la verdad interior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3280885" y="5193986"/>
            <a:ext cx="116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Mayéutica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689185" y="5601055"/>
            <a:ext cx="2316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El método es </a:t>
            </a:r>
            <a:r>
              <a:rPr lang="es-ES" dirty="0" smtClean="0">
                <a:solidFill>
                  <a:srgbClr val="FF0000"/>
                </a:solidFill>
              </a:rPr>
              <a:t>inductivo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929545" y="5601055"/>
            <a:ext cx="2771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De lo particular a lo general</a:t>
            </a:r>
            <a:endParaRPr lang="es-ES" dirty="0"/>
          </a:p>
        </p:txBody>
      </p:sp>
      <p:cxnSp>
        <p:nvCxnSpPr>
          <p:cNvPr id="35" name="34 Conector curvado"/>
          <p:cNvCxnSpPr>
            <a:stCxn id="5" idx="3"/>
          </p:cNvCxnSpPr>
          <p:nvPr/>
        </p:nvCxnSpPr>
        <p:spPr>
          <a:xfrm flipH="1">
            <a:off x="5286387" y="1739562"/>
            <a:ext cx="1971673" cy="404367"/>
          </a:xfrm>
          <a:prstGeom prst="curvedConnector3">
            <a:avLst>
              <a:gd name="adj1" fmla="val -11594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>
            <a:stCxn id="10" idx="3"/>
            <a:endCxn id="11" idx="1"/>
          </p:cNvCxnSpPr>
          <p:nvPr/>
        </p:nvCxnSpPr>
        <p:spPr>
          <a:xfrm>
            <a:off x="5935197" y="2478226"/>
            <a:ext cx="32555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/>
          <p:nvPr/>
        </p:nvCxnSpPr>
        <p:spPr>
          <a:xfrm>
            <a:off x="2964275" y="3235736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Abrir llave"/>
          <p:cNvSpPr/>
          <p:nvPr/>
        </p:nvSpPr>
        <p:spPr>
          <a:xfrm>
            <a:off x="5268531" y="2731680"/>
            <a:ext cx="144016" cy="10081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2" name="51 Conector curvado"/>
          <p:cNvCxnSpPr>
            <a:stCxn id="17" idx="3"/>
          </p:cNvCxnSpPr>
          <p:nvPr/>
        </p:nvCxnSpPr>
        <p:spPr>
          <a:xfrm flipH="1">
            <a:off x="4649626" y="4880412"/>
            <a:ext cx="4022578" cy="535414"/>
          </a:xfrm>
          <a:prstGeom prst="curvedConnector3">
            <a:avLst>
              <a:gd name="adj1" fmla="val -568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 de flecha"/>
          <p:cNvCxnSpPr/>
          <p:nvPr/>
        </p:nvCxnSpPr>
        <p:spPr>
          <a:xfrm>
            <a:off x="3065449" y="5817079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678317" y="3806744"/>
            <a:ext cx="15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Eudemonismo</a:t>
            </a:r>
            <a:endParaRPr lang="es-ES" dirty="0"/>
          </a:p>
        </p:txBody>
      </p:sp>
      <p:sp>
        <p:nvSpPr>
          <p:cNvPr id="26" name="25 CuadroTexto"/>
          <p:cNvSpPr txBox="1"/>
          <p:nvPr/>
        </p:nvSpPr>
        <p:spPr>
          <a:xfrm>
            <a:off x="2386445" y="3806744"/>
            <a:ext cx="1281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Utilitarismo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6972114" y="5617215"/>
            <a:ext cx="2190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Conceptos abstractos</a:t>
            </a:r>
            <a:endParaRPr lang="es-ES" dirty="0"/>
          </a:p>
        </p:txBody>
      </p:sp>
      <p:cxnSp>
        <p:nvCxnSpPr>
          <p:cNvPr id="28" name="27 Conector recto de flecha"/>
          <p:cNvCxnSpPr/>
          <p:nvPr/>
        </p:nvCxnSpPr>
        <p:spPr>
          <a:xfrm flipV="1">
            <a:off x="6737857" y="5801671"/>
            <a:ext cx="360040" cy="154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684852" y="6145863"/>
            <a:ext cx="4689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Todas las virtudes se reducen a una: la sabiduría</a:t>
            </a:r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678317" y="4249423"/>
            <a:ext cx="2422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Bien: cálculo inteligente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3490989" y="4249423"/>
            <a:ext cx="2131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Mal: error de cálculo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025865" y="5193986"/>
            <a:ext cx="721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Ironía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731313" y="5193986"/>
            <a:ext cx="109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Dialéctica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5" grpId="0" build="allAtOnce"/>
      <p:bldP spid="7" grpId="0" build="allAtOnce"/>
      <p:bldP spid="10" grpId="0" build="allAtOnce"/>
      <p:bldP spid="11" grpId="0" build="allAtOnce"/>
      <p:bldP spid="12" grpId="0" build="allAtOnce"/>
      <p:bldP spid="13" grpId="0" build="allAtOnce"/>
      <p:bldP spid="14" grpId="0" build="allAtOnce"/>
      <p:bldP spid="15" grpId="0" build="allAtOnce"/>
      <p:bldP spid="16" grpId="0" build="allAtOnce"/>
      <p:bldP spid="17" grpId="0" build="allAtOnce"/>
      <p:bldP spid="18" grpId="0" build="allAtOnce"/>
      <p:bldP spid="19" grpId="0" build="allAtOnce"/>
      <p:bldP spid="20" grpId="0" build="allAtOnce"/>
      <p:bldP spid="50" grpId="0" animBg="1"/>
      <p:bldP spid="8" grpId="0"/>
      <p:bldP spid="26" grpId="0"/>
      <p:bldP spid="9" grpId="0"/>
      <p:bldP spid="29" grpId="0"/>
      <p:bldP spid="21" grpId="0"/>
      <p:bldP spid="3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182</Words>
  <Application>Microsoft Office PowerPoint</Application>
  <PresentationFormat>Presentación en pantalla (4:3)</PresentationFormat>
  <Paragraphs>51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SOFISTAS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SOFISTAS</dc:title>
  <dc:creator>USER</dc:creator>
  <cp:lastModifiedBy>Usuario</cp:lastModifiedBy>
  <cp:revision>23</cp:revision>
  <cp:lastPrinted>2020-11-08T16:33:10Z</cp:lastPrinted>
  <dcterms:created xsi:type="dcterms:W3CDTF">2012-10-18T17:39:41Z</dcterms:created>
  <dcterms:modified xsi:type="dcterms:W3CDTF">2020-11-08T17:36:52Z</dcterms:modified>
</cp:coreProperties>
</file>