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ínea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exto del título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3" name="Nivel de texto 1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Número de diapositiva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Escribir una cita aquí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Escribir una cita aquí</a:t>
            </a:r>
          </a:p>
        </p:txBody>
      </p:sp>
      <p:sp>
        <p:nvSpPr>
          <p:cNvPr id="103" name="-Juan López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-Juan López</a:t>
            </a:r>
          </a:p>
        </p:txBody>
      </p:sp>
      <p:sp>
        <p:nvSpPr>
          <p:cNvPr id="10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ángulo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ínea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exto del título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5" name="Nivel de texto 1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4" name="Número de diapositiva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n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ínea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exto del título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4" name="Nivel de texto 1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ínea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ínea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3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n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ínea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exto del título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74" name="Nivel de texto 1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n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n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n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Nivel de texto 1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ínea"/>
          <p:cNvSpPr/>
          <p:nvPr>
            <p:ph type="body" idx="13"/>
          </p:nvPr>
        </p:nvSpPr>
        <p:spPr>
          <a:xfrm>
            <a:off x="399365" y="3368036"/>
            <a:ext cx="11807919" cy="1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ESTÍBALIZ ESPINOSA"/>
          <p:cNvSpPr txBox="1"/>
          <p:nvPr>
            <p:ph type="ctrTitle"/>
          </p:nvPr>
        </p:nvSpPr>
        <p:spPr>
          <a:xfrm>
            <a:off x="571499" y="-1633467"/>
            <a:ext cx="11861801" cy="5181601"/>
          </a:xfrm>
          <a:prstGeom prst="rect">
            <a:avLst/>
          </a:prstGeom>
        </p:spPr>
        <p:txBody>
          <a:bodyPr/>
          <a:lstStyle/>
          <a:p>
            <a:pPr/>
            <a:r>
              <a:t>ESTÍBALIZ ESPINOSA</a:t>
            </a:r>
          </a:p>
        </p:txBody>
      </p:sp>
      <p:pic>
        <p:nvPicPr>
          <p:cNvPr id="130" name="CariEstibaliz.png" descr="CariEstibaliz.png"/>
          <p:cNvPicPr>
            <a:picLocks noChangeAspect="1"/>
          </p:cNvPicPr>
          <p:nvPr/>
        </p:nvPicPr>
        <p:blipFill>
          <a:blip r:embed="rId2">
            <a:extLst/>
          </a:blip>
          <a:srcRect l="0" t="0" r="6643" b="19013"/>
          <a:stretch>
            <a:fillRect/>
          </a:stretch>
        </p:blipFill>
        <p:spPr>
          <a:xfrm>
            <a:off x="3859393" y="2798980"/>
            <a:ext cx="5691008" cy="5430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ínea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OBRA POÉTI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OBRA POÉTICA</a:t>
            </a:r>
          </a:p>
        </p:txBody>
      </p:sp>
      <p:sp>
        <p:nvSpPr>
          <p:cNvPr id="134" name="Mecánica Zeleste (1999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Mecánica Zeleste (1999)</a:t>
            </a:r>
          </a:p>
          <a:p>
            <a:pPr/>
            <a:r>
              <a:t>Pan (2000)</a:t>
            </a:r>
          </a:p>
          <a:p>
            <a:pPr/>
            <a:r>
              <a:t>-orama (2002)</a:t>
            </a:r>
          </a:p>
          <a:p>
            <a:pPr/>
            <a:r>
              <a:t>Número e</a:t>
            </a:r>
          </a:p>
          <a:p>
            <a:pPr/>
            <a:r>
              <a:t>Zoomm. Textos biónicos. A Regueifa Plataforma.</a:t>
            </a:r>
          </a:p>
          <a:p>
            <a:pPr/>
            <a:r>
              <a:t>Curiosidade (Aira Editorial, 2017)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ínea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Int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Internet</a:t>
            </a:r>
          </a:p>
        </p:txBody>
      </p:sp>
      <p:sp>
        <p:nvSpPr>
          <p:cNvPr id="138" name="…mmmm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…mmmm…</a:t>
            </a:r>
          </a:p>
          <a:p>
            <a:pPr/>
            <a:r>
              <a:t>Abra a cápsula, por favor.</a:t>
            </a:r>
          </a:p>
          <a:p>
            <a:pPr/>
            <a:r>
              <a:t>Instituto Cervantes de Nueva York</a:t>
            </a:r>
          </a:p>
          <a:p>
            <a:pPr/>
            <a:r>
              <a:t>El Gaviero, 2005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ínea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" name="Literatura infantil-xuven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Literatura infantil-xuvenil</a:t>
            </a:r>
          </a:p>
        </p:txBody>
      </p:sp>
      <p:sp>
        <p:nvSpPr>
          <p:cNvPr id="142" name="Caer de cu polo universo (Apiario, 2015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Caer de cu polo universo (Apiario, 2015)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ínea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5" name="ANTOLOXÍ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ANTOLOXÍAS</a:t>
            </a:r>
          </a:p>
        </p:txBody>
      </p:sp>
      <p:sp>
        <p:nvSpPr>
          <p:cNvPr id="146" name="Das sonorosas cord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Das sonorosas cordas </a:t>
            </a:r>
          </a:p>
          <a:p>
            <a:pPr/>
            <a:r>
              <a:t>Mujeres de carne y verso</a:t>
            </a:r>
          </a:p>
          <a:p>
            <a:pPr/>
            <a:r>
              <a:t>Poesía Galega Contempóranea III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9" name="Línea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CURIOSIDADE, AIRA 20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CURIOSIDADE, AIRA 2017</a:t>
            </a:r>
          </a:p>
        </p:txBody>
      </p:sp>
      <p:sp>
        <p:nvSpPr>
          <p:cNvPr id="151" name="Curiosament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Curiosamente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tocounos aquí.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Tocástesme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toqueivos.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Nin cen anos antes nin cen despois. Tamén é casualidade. Na aira da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antimateria e dos buracos negros sacamos a cabeza polo oco da mesma árbore.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Séndonos apenas un malentendido do carbono que así e todo se sobreentende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coa luz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Curiosamente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na era en que a enerxía escura florece entre neuronas aínda falamos de </a:t>
            </a:r>
            <a:r>
              <a:rPr i="1"/>
              <a:t>guerra 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humanitaria</a:t>
            </a:r>
            <a:r>
              <a:t> ou de pobres de solemnidade. Coido que somos quen de paradoxos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mellores, po-éticamente sostibles.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 non reinventamos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curiosamente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rebentamos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Convivimos coas papuxas –esas aves a se orientaren polas estrelas que só voan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de noite, cegadas de lumen–, e cos escaravellos peloteiros, tecnicamente entre a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merda e a Vía Láctea. Cuspidiños a nós.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Igual é cábala ou azar, pero as 88 teclas dun piano tócanse con 88 constelacións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recoñecidas no ceo; e o eixo da Terra inclínase 23º como 23 pares de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cromosomas no cerne das túas células. Tamén é casualidade.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Algo íntimo nos toca en nós e átanos con supercordas ao abismo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ao tacto galáctico dos liques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e á tataravoa que se mutou soa na noite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para dar coa palabra e darte a luz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Non podemos curarnos a curiosidade.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Pedímoslle peros á alma, que sempre os dá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e unha vida sen sinestesia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sábenos menos a vida, non?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En canto a ti…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-Perdoa, como lectora teño tamén algo que dicir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-Certo, adiante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«Curiosa</a:t>
            </a:r>
          </a:p>
          <a:p>
            <a:pPr marL="0" indent="0" defTabSz="182880">
              <a:spcBef>
                <a:spcPts val="0"/>
              </a:spcBef>
              <a:buSzTx/>
              <a:buFontTx/>
              <a:buNone/>
              <a:defRPr sz="1320">
                <a:solidFill>
                  <a:srgbClr val="14050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mente…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