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90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3669542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2740367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2759792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1842881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1093140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113770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3008247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1046354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2370883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3629286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936826A-9EE3-43F6-8662-07ECF92E6E52}" type="datetimeFigureOut">
              <a:rPr lang="es-ES" smtClean="0"/>
              <a:t>03/06/2019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4231041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6826A-9EE3-43F6-8662-07ECF92E6E52}" type="datetimeFigureOut">
              <a:rPr lang="es-ES" smtClean="0"/>
              <a:t>03/06/2019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852F8-CEDF-480C-ADF4-CFDCF8A9B300}" type="slidenum">
              <a:rPr lang="es-ES" smtClean="0"/>
              <a:t>‹Nº›</a:t>
            </a:fld>
            <a:endParaRPr lang="es-ES"/>
          </a:p>
        </p:txBody>
      </p:sp>
    </p:spTree>
    <p:extLst>
      <p:ext uri="{BB962C8B-B14F-4D97-AF65-F5344CB8AC3E}">
        <p14:creationId xmlns:p14="http://schemas.microsoft.com/office/powerpoint/2010/main" val="544579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27584" y="620688"/>
            <a:ext cx="7416824" cy="5262979"/>
          </a:xfrm>
          <a:prstGeom prst="rect">
            <a:avLst/>
          </a:prstGeom>
        </p:spPr>
        <p:txBody>
          <a:bodyPr wrap="square">
            <a:spAutoFit/>
          </a:bodyPr>
          <a:lstStyle/>
          <a:p>
            <a:pPr algn="just"/>
            <a:r>
              <a:rPr lang="es-ES" dirty="0" smtClean="0"/>
              <a:t>Esta ventaja sobre los animales debemos cultivarla con esmero grandísimo, </a:t>
            </a:r>
            <a:r>
              <a:rPr lang="es-ES" dirty="0" err="1" smtClean="0"/>
              <a:t>reesculpirla</a:t>
            </a:r>
            <a:r>
              <a:rPr lang="es-ES" dirty="0" smtClean="0"/>
              <a:t> en cierto modo y reformarla en nosotros; pero ¿quién ha de poder hacerlo sino el artífice que la formó? </a:t>
            </a:r>
            <a:r>
              <a:rPr lang="es-ES" u="sng" dirty="0" smtClean="0"/>
              <a:t>Nosotros pudimos deformar en nosotros la imagen de Dios; reformarla no podemos</a:t>
            </a:r>
            <a:r>
              <a:rPr lang="es-ES" dirty="0" smtClean="0"/>
              <a:t>. Resumiendo lo dicho en breves palabras, tenemos existencia como los árboles y las piedras, vida como los árboles, sensación como las bestias y entendimiento como los ángeles. Con los ojos discernimos los colores, con los oídos los sonidos, con el olfato los olores, con el gusto los sabores, con el tacto los calores, con la inteligencia las acciones. Todos los hombres quieren entender; nadie hay que no lo quiera, mas no todos quieren creer. Se me dice: “Entienda yo y creeré”. Yo le respondo: “</a:t>
            </a:r>
            <a:r>
              <a:rPr lang="es-ES" u="sng" dirty="0" smtClean="0"/>
              <a:t>Cree y entenderás</a:t>
            </a:r>
            <a:r>
              <a:rPr lang="es-ES" dirty="0" smtClean="0"/>
              <a:t>”. Habiendo, pues, surgido entre nosotros una como controversia por decir uno: “Entienda yo y creeré”, y responder yo: “Más bien cree y comprenderás”, llevemos el pleito al juez, y ninguno de los dos presuma fallar en causa propia. ¿A qué </a:t>
            </a:r>
            <a:r>
              <a:rPr lang="es-ES" u="sng" dirty="0" smtClean="0"/>
              <a:t>juez</a:t>
            </a:r>
            <a:r>
              <a:rPr lang="es-ES" dirty="0" smtClean="0"/>
              <a:t> iremos? Examinando uno a uno a todos los hombres, no veo podamos hallar otro superior </a:t>
            </a:r>
            <a:r>
              <a:rPr lang="es-ES" u="sng" dirty="0" smtClean="0"/>
              <a:t>al hombre por quien Dios habla</a:t>
            </a:r>
            <a:r>
              <a:rPr lang="es-ES" dirty="0" smtClean="0"/>
              <a:t>. No vayamos, pues, en esta controversia y asunto a los autores profanos; sea nuestro juez no un poeta, sino un profeta.</a:t>
            </a:r>
          </a:p>
          <a:p>
            <a:pPr algn="just"/>
            <a:endParaRPr lang="es-ES" dirty="0" smtClean="0"/>
          </a:p>
          <a:p>
            <a:pPr algn="r"/>
            <a:r>
              <a:rPr lang="es-ES" sz="1200" dirty="0" smtClean="0"/>
              <a:t>AGUSTÍN DE HIPONA; “Sermón 43”, 4</a:t>
            </a:r>
            <a:endParaRPr lang="es-ES" sz="1200" dirty="0"/>
          </a:p>
        </p:txBody>
      </p:sp>
    </p:spTree>
    <p:extLst>
      <p:ext uri="{BB962C8B-B14F-4D97-AF65-F5344CB8AC3E}">
        <p14:creationId xmlns:p14="http://schemas.microsoft.com/office/powerpoint/2010/main" val="3679346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3091599" y="3111943"/>
            <a:ext cx="2031262" cy="369332"/>
          </a:xfrm>
          <a:prstGeom prst="rect">
            <a:avLst/>
          </a:prstGeom>
          <a:noFill/>
        </p:spPr>
        <p:txBody>
          <a:bodyPr wrap="none" rtlCol="0">
            <a:spAutoFit/>
          </a:bodyPr>
          <a:lstStyle/>
          <a:p>
            <a:r>
              <a:rPr lang="es-ES" dirty="0" smtClean="0"/>
              <a:t>Problema razón / fe</a:t>
            </a:r>
            <a:endParaRPr lang="es-ES" dirty="0"/>
          </a:p>
        </p:txBody>
      </p:sp>
      <p:sp>
        <p:nvSpPr>
          <p:cNvPr id="6" name="5 CuadroTexto"/>
          <p:cNvSpPr txBox="1"/>
          <p:nvPr/>
        </p:nvSpPr>
        <p:spPr>
          <a:xfrm>
            <a:off x="3091442" y="2039358"/>
            <a:ext cx="1807546" cy="369332"/>
          </a:xfrm>
          <a:prstGeom prst="rect">
            <a:avLst/>
          </a:prstGeom>
          <a:noFill/>
        </p:spPr>
        <p:txBody>
          <a:bodyPr wrap="none" rtlCol="0">
            <a:spAutoFit/>
          </a:bodyPr>
          <a:lstStyle/>
          <a:p>
            <a:r>
              <a:rPr lang="es-ES" dirty="0" smtClean="0"/>
              <a:t>Filosofía cristiana</a:t>
            </a:r>
            <a:endParaRPr lang="es-ES" dirty="0"/>
          </a:p>
        </p:txBody>
      </p:sp>
      <p:sp>
        <p:nvSpPr>
          <p:cNvPr id="7" name="6 CuadroTexto"/>
          <p:cNvSpPr txBox="1"/>
          <p:nvPr/>
        </p:nvSpPr>
        <p:spPr>
          <a:xfrm>
            <a:off x="251520" y="2735353"/>
            <a:ext cx="2587440" cy="369332"/>
          </a:xfrm>
          <a:prstGeom prst="rect">
            <a:avLst/>
          </a:prstGeom>
          <a:noFill/>
        </p:spPr>
        <p:txBody>
          <a:bodyPr wrap="none" rtlCol="0">
            <a:spAutoFit/>
          </a:bodyPr>
          <a:lstStyle/>
          <a:p>
            <a:r>
              <a:rPr lang="es-ES" dirty="0" smtClean="0"/>
              <a:t>Primacía absoluta de la fe</a:t>
            </a:r>
            <a:endParaRPr lang="es-ES" dirty="0"/>
          </a:p>
        </p:txBody>
      </p:sp>
      <p:sp>
        <p:nvSpPr>
          <p:cNvPr id="8" name="7 CuadroTexto"/>
          <p:cNvSpPr txBox="1"/>
          <p:nvPr/>
        </p:nvSpPr>
        <p:spPr>
          <a:xfrm>
            <a:off x="251519" y="3141771"/>
            <a:ext cx="1436419" cy="369332"/>
          </a:xfrm>
          <a:prstGeom prst="rect">
            <a:avLst/>
          </a:prstGeom>
          <a:noFill/>
        </p:spPr>
        <p:txBody>
          <a:bodyPr wrap="none" rtlCol="0">
            <a:spAutoFit/>
          </a:bodyPr>
          <a:lstStyle/>
          <a:p>
            <a:r>
              <a:rPr lang="es-ES" dirty="0" smtClean="0"/>
              <a:t>Voluntarismo</a:t>
            </a:r>
            <a:endParaRPr lang="es-ES" dirty="0"/>
          </a:p>
        </p:txBody>
      </p:sp>
      <p:sp>
        <p:nvSpPr>
          <p:cNvPr id="9" name="8 CuadroTexto"/>
          <p:cNvSpPr txBox="1"/>
          <p:nvPr/>
        </p:nvSpPr>
        <p:spPr>
          <a:xfrm>
            <a:off x="251520" y="3548189"/>
            <a:ext cx="1629164" cy="369332"/>
          </a:xfrm>
          <a:prstGeom prst="rect">
            <a:avLst/>
          </a:prstGeom>
          <a:noFill/>
        </p:spPr>
        <p:txBody>
          <a:bodyPr wrap="none" rtlCol="0">
            <a:spAutoFit/>
          </a:bodyPr>
          <a:lstStyle/>
          <a:p>
            <a:r>
              <a:rPr lang="es-ES" dirty="0" smtClean="0"/>
              <a:t>Intelectualismo</a:t>
            </a:r>
            <a:endParaRPr lang="es-ES" dirty="0"/>
          </a:p>
        </p:txBody>
      </p:sp>
      <p:sp>
        <p:nvSpPr>
          <p:cNvPr id="10" name="9 CuadroTexto"/>
          <p:cNvSpPr txBox="1"/>
          <p:nvPr/>
        </p:nvSpPr>
        <p:spPr>
          <a:xfrm>
            <a:off x="251520" y="3954608"/>
            <a:ext cx="2163285" cy="369332"/>
          </a:xfrm>
          <a:prstGeom prst="rect">
            <a:avLst/>
          </a:prstGeom>
          <a:noFill/>
        </p:spPr>
        <p:txBody>
          <a:bodyPr wrap="none" rtlCol="0">
            <a:spAutoFit/>
          </a:bodyPr>
          <a:lstStyle/>
          <a:p>
            <a:r>
              <a:rPr lang="es-ES" dirty="0" smtClean="0"/>
              <a:t>Separación razón / fe</a:t>
            </a:r>
            <a:endParaRPr lang="es-ES" dirty="0"/>
          </a:p>
        </p:txBody>
      </p:sp>
      <p:sp>
        <p:nvSpPr>
          <p:cNvPr id="11" name="10 CuadroTexto"/>
          <p:cNvSpPr txBox="1"/>
          <p:nvPr/>
        </p:nvSpPr>
        <p:spPr>
          <a:xfrm>
            <a:off x="179512" y="404664"/>
            <a:ext cx="1894749" cy="369332"/>
          </a:xfrm>
          <a:prstGeom prst="rect">
            <a:avLst/>
          </a:prstGeom>
          <a:noFill/>
        </p:spPr>
        <p:txBody>
          <a:bodyPr wrap="none" rtlCol="0">
            <a:spAutoFit/>
          </a:bodyPr>
          <a:lstStyle/>
          <a:p>
            <a:r>
              <a:rPr lang="es-ES" dirty="0" smtClean="0"/>
              <a:t>Contexto histórico</a:t>
            </a:r>
            <a:endParaRPr lang="es-ES" dirty="0"/>
          </a:p>
        </p:txBody>
      </p:sp>
      <p:sp>
        <p:nvSpPr>
          <p:cNvPr id="12" name="11 CuadroTexto"/>
          <p:cNvSpPr txBox="1"/>
          <p:nvPr/>
        </p:nvSpPr>
        <p:spPr>
          <a:xfrm>
            <a:off x="3901326" y="404664"/>
            <a:ext cx="1061509" cy="369332"/>
          </a:xfrm>
          <a:prstGeom prst="rect">
            <a:avLst/>
          </a:prstGeom>
          <a:noFill/>
        </p:spPr>
        <p:txBody>
          <a:bodyPr wrap="none" rtlCol="0">
            <a:spAutoFit/>
          </a:bodyPr>
          <a:lstStyle/>
          <a:p>
            <a:r>
              <a:rPr lang="es-ES" dirty="0" err="1" smtClean="0"/>
              <a:t>Judaismo</a:t>
            </a:r>
            <a:endParaRPr lang="es-ES" dirty="0"/>
          </a:p>
        </p:txBody>
      </p:sp>
      <p:sp>
        <p:nvSpPr>
          <p:cNvPr id="13" name="12 CuadroTexto"/>
          <p:cNvSpPr txBox="1"/>
          <p:nvPr/>
        </p:nvSpPr>
        <p:spPr>
          <a:xfrm>
            <a:off x="5333880" y="404664"/>
            <a:ext cx="1339469" cy="369332"/>
          </a:xfrm>
          <a:prstGeom prst="rect">
            <a:avLst/>
          </a:prstGeom>
          <a:noFill/>
        </p:spPr>
        <p:txBody>
          <a:bodyPr wrap="none" rtlCol="0">
            <a:spAutoFit/>
          </a:bodyPr>
          <a:lstStyle/>
          <a:p>
            <a:r>
              <a:rPr lang="es-ES" dirty="0" smtClean="0"/>
              <a:t>Cristianismo</a:t>
            </a:r>
            <a:endParaRPr lang="es-ES" dirty="0"/>
          </a:p>
        </p:txBody>
      </p:sp>
      <p:sp>
        <p:nvSpPr>
          <p:cNvPr id="14" name="13 CuadroTexto"/>
          <p:cNvSpPr txBox="1"/>
          <p:nvPr/>
        </p:nvSpPr>
        <p:spPr>
          <a:xfrm>
            <a:off x="2903784" y="404664"/>
            <a:ext cx="721736" cy="369332"/>
          </a:xfrm>
          <a:prstGeom prst="rect">
            <a:avLst/>
          </a:prstGeom>
          <a:noFill/>
        </p:spPr>
        <p:txBody>
          <a:bodyPr wrap="none" rtlCol="0">
            <a:spAutoFit/>
          </a:bodyPr>
          <a:lstStyle/>
          <a:p>
            <a:r>
              <a:rPr lang="es-ES" dirty="0" smtClean="0"/>
              <a:t>Roma</a:t>
            </a:r>
            <a:endParaRPr lang="es-ES" dirty="0"/>
          </a:p>
        </p:txBody>
      </p:sp>
      <p:sp>
        <p:nvSpPr>
          <p:cNvPr id="15" name="14 CuadroTexto"/>
          <p:cNvSpPr txBox="1"/>
          <p:nvPr/>
        </p:nvSpPr>
        <p:spPr>
          <a:xfrm>
            <a:off x="7020272" y="213386"/>
            <a:ext cx="1386020" cy="369332"/>
          </a:xfrm>
          <a:prstGeom prst="rect">
            <a:avLst/>
          </a:prstGeom>
          <a:noFill/>
        </p:spPr>
        <p:txBody>
          <a:bodyPr wrap="none" rtlCol="0">
            <a:spAutoFit/>
          </a:bodyPr>
          <a:lstStyle/>
          <a:p>
            <a:r>
              <a:rPr lang="es-ES" dirty="0" smtClean="0"/>
              <a:t>Monoteísmo</a:t>
            </a:r>
            <a:endParaRPr lang="es-ES" dirty="0"/>
          </a:p>
        </p:txBody>
      </p:sp>
      <p:sp>
        <p:nvSpPr>
          <p:cNvPr id="16" name="15 CuadroTexto"/>
          <p:cNvSpPr txBox="1"/>
          <p:nvPr/>
        </p:nvSpPr>
        <p:spPr>
          <a:xfrm>
            <a:off x="7020272" y="538524"/>
            <a:ext cx="1502527" cy="369332"/>
          </a:xfrm>
          <a:prstGeom prst="rect">
            <a:avLst/>
          </a:prstGeom>
          <a:noFill/>
        </p:spPr>
        <p:txBody>
          <a:bodyPr wrap="none" rtlCol="0">
            <a:spAutoFit/>
          </a:bodyPr>
          <a:lstStyle/>
          <a:p>
            <a:r>
              <a:rPr lang="es-ES" dirty="0" smtClean="0"/>
              <a:t>Universalismo</a:t>
            </a:r>
            <a:endParaRPr lang="es-ES" dirty="0"/>
          </a:p>
        </p:txBody>
      </p:sp>
      <p:sp>
        <p:nvSpPr>
          <p:cNvPr id="17" name="16 CuadroTexto"/>
          <p:cNvSpPr txBox="1"/>
          <p:nvPr/>
        </p:nvSpPr>
        <p:spPr>
          <a:xfrm>
            <a:off x="7020272" y="863662"/>
            <a:ext cx="990977" cy="369332"/>
          </a:xfrm>
          <a:prstGeom prst="rect">
            <a:avLst/>
          </a:prstGeom>
          <a:noFill/>
        </p:spPr>
        <p:txBody>
          <a:bodyPr wrap="none" rtlCol="0">
            <a:spAutoFit/>
          </a:bodyPr>
          <a:lstStyle/>
          <a:p>
            <a:r>
              <a:rPr lang="es-ES" dirty="0" smtClean="0"/>
              <a:t>Igualdad</a:t>
            </a:r>
            <a:endParaRPr lang="es-ES" dirty="0"/>
          </a:p>
        </p:txBody>
      </p:sp>
      <p:sp>
        <p:nvSpPr>
          <p:cNvPr id="18" name="17 CuadroTexto"/>
          <p:cNvSpPr txBox="1"/>
          <p:nvPr/>
        </p:nvSpPr>
        <p:spPr>
          <a:xfrm>
            <a:off x="7020272" y="1188800"/>
            <a:ext cx="826829" cy="369332"/>
          </a:xfrm>
          <a:prstGeom prst="rect">
            <a:avLst/>
          </a:prstGeom>
          <a:noFill/>
        </p:spPr>
        <p:txBody>
          <a:bodyPr wrap="none" rtlCol="0">
            <a:spAutoFit/>
          </a:bodyPr>
          <a:lstStyle/>
          <a:p>
            <a:r>
              <a:rPr lang="es-ES" dirty="0" smtClean="0"/>
              <a:t>Mérito</a:t>
            </a:r>
            <a:endParaRPr lang="es-ES" dirty="0"/>
          </a:p>
        </p:txBody>
      </p:sp>
      <p:sp>
        <p:nvSpPr>
          <p:cNvPr id="19" name="18 CuadroTexto"/>
          <p:cNvSpPr txBox="1"/>
          <p:nvPr/>
        </p:nvSpPr>
        <p:spPr>
          <a:xfrm>
            <a:off x="7020272" y="1513938"/>
            <a:ext cx="1513748" cy="369332"/>
          </a:xfrm>
          <a:prstGeom prst="rect">
            <a:avLst/>
          </a:prstGeom>
          <a:noFill/>
        </p:spPr>
        <p:txBody>
          <a:bodyPr wrap="none" rtlCol="0">
            <a:spAutoFit/>
          </a:bodyPr>
          <a:lstStyle/>
          <a:p>
            <a:r>
              <a:rPr lang="es-ES" dirty="0" smtClean="0"/>
              <a:t>Trascendencia</a:t>
            </a:r>
            <a:endParaRPr lang="es-ES" dirty="0"/>
          </a:p>
        </p:txBody>
      </p:sp>
      <p:sp>
        <p:nvSpPr>
          <p:cNvPr id="20" name="19 CuadroTexto"/>
          <p:cNvSpPr txBox="1"/>
          <p:nvPr/>
        </p:nvSpPr>
        <p:spPr>
          <a:xfrm>
            <a:off x="7020272" y="1839076"/>
            <a:ext cx="1005596" cy="369332"/>
          </a:xfrm>
          <a:prstGeom prst="rect">
            <a:avLst/>
          </a:prstGeom>
          <a:noFill/>
        </p:spPr>
        <p:txBody>
          <a:bodyPr wrap="none" rtlCol="0">
            <a:spAutoFit/>
          </a:bodyPr>
          <a:lstStyle/>
          <a:p>
            <a:r>
              <a:rPr lang="es-ES" dirty="0" smtClean="0"/>
              <a:t>Creación</a:t>
            </a:r>
            <a:endParaRPr lang="es-ES" dirty="0"/>
          </a:p>
        </p:txBody>
      </p:sp>
      <p:sp>
        <p:nvSpPr>
          <p:cNvPr id="21" name="20 CuadroTexto"/>
          <p:cNvSpPr txBox="1"/>
          <p:nvPr/>
        </p:nvSpPr>
        <p:spPr>
          <a:xfrm>
            <a:off x="7020272" y="2164214"/>
            <a:ext cx="704039" cy="369332"/>
          </a:xfrm>
          <a:prstGeom prst="rect">
            <a:avLst/>
          </a:prstGeom>
          <a:noFill/>
        </p:spPr>
        <p:txBody>
          <a:bodyPr wrap="none" rtlCol="0">
            <a:spAutoFit/>
          </a:bodyPr>
          <a:lstStyle/>
          <a:p>
            <a:r>
              <a:rPr lang="es-ES" dirty="0" smtClean="0"/>
              <a:t>Amor</a:t>
            </a:r>
            <a:endParaRPr lang="es-ES" dirty="0"/>
          </a:p>
        </p:txBody>
      </p:sp>
      <p:sp>
        <p:nvSpPr>
          <p:cNvPr id="22" name="21 CuadroTexto"/>
          <p:cNvSpPr txBox="1"/>
          <p:nvPr/>
        </p:nvSpPr>
        <p:spPr>
          <a:xfrm>
            <a:off x="4158539" y="928169"/>
            <a:ext cx="1589409" cy="369332"/>
          </a:xfrm>
          <a:prstGeom prst="rect">
            <a:avLst/>
          </a:prstGeom>
          <a:noFill/>
        </p:spPr>
        <p:txBody>
          <a:bodyPr wrap="none" rtlCol="0">
            <a:spAutoFit/>
          </a:bodyPr>
          <a:lstStyle/>
          <a:p>
            <a:r>
              <a:rPr lang="es-ES" dirty="0" smtClean="0"/>
              <a:t>Filosofía griega</a:t>
            </a:r>
            <a:endParaRPr lang="es-ES" dirty="0"/>
          </a:p>
        </p:txBody>
      </p:sp>
      <p:sp>
        <p:nvSpPr>
          <p:cNvPr id="23" name="22 CuadroTexto"/>
          <p:cNvSpPr txBox="1"/>
          <p:nvPr/>
        </p:nvSpPr>
        <p:spPr>
          <a:xfrm>
            <a:off x="5639609" y="928169"/>
            <a:ext cx="1200970" cy="369332"/>
          </a:xfrm>
          <a:prstGeom prst="rect">
            <a:avLst/>
          </a:prstGeom>
          <a:noFill/>
        </p:spPr>
        <p:txBody>
          <a:bodyPr wrap="none" rtlCol="0">
            <a:spAutoFit/>
          </a:bodyPr>
          <a:lstStyle/>
          <a:p>
            <a:r>
              <a:rPr lang="es-ES" dirty="0" smtClean="0"/>
              <a:t>Estoicismo</a:t>
            </a:r>
            <a:endParaRPr lang="es-ES" dirty="0"/>
          </a:p>
        </p:txBody>
      </p:sp>
      <p:sp>
        <p:nvSpPr>
          <p:cNvPr id="24" name="23 CuadroTexto"/>
          <p:cNvSpPr txBox="1"/>
          <p:nvPr/>
        </p:nvSpPr>
        <p:spPr>
          <a:xfrm>
            <a:off x="179512" y="1084986"/>
            <a:ext cx="1971694" cy="369332"/>
          </a:xfrm>
          <a:prstGeom prst="rect">
            <a:avLst/>
          </a:prstGeom>
          <a:noFill/>
        </p:spPr>
        <p:txBody>
          <a:bodyPr wrap="none" rtlCol="0">
            <a:spAutoFit/>
          </a:bodyPr>
          <a:lstStyle/>
          <a:p>
            <a:r>
              <a:rPr lang="es-ES" dirty="0" smtClean="0"/>
              <a:t>Contexto filosófico</a:t>
            </a:r>
            <a:endParaRPr lang="es-ES" dirty="0"/>
          </a:p>
        </p:txBody>
      </p:sp>
      <p:sp>
        <p:nvSpPr>
          <p:cNvPr id="25" name="24 CuadroTexto"/>
          <p:cNvSpPr txBox="1"/>
          <p:nvPr/>
        </p:nvSpPr>
        <p:spPr>
          <a:xfrm>
            <a:off x="4005140" y="1306168"/>
            <a:ext cx="783035" cy="369332"/>
          </a:xfrm>
          <a:prstGeom prst="rect">
            <a:avLst/>
          </a:prstGeom>
          <a:noFill/>
        </p:spPr>
        <p:txBody>
          <a:bodyPr wrap="none" rtlCol="0">
            <a:spAutoFit/>
          </a:bodyPr>
          <a:lstStyle/>
          <a:p>
            <a:r>
              <a:rPr lang="es-ES" dirty="0" smtClean="0"/>
              <a:t>Platón</a:t>
            </a:r>
            <a:endParaRPr lang="es-ES" dirty="0"/>
          </a:p>
        </p:txBody>
      </p:sp>
      <p:sp>
        <p:nvSpPr>
          <p:cNvPr id="26" name="25 CuadroTexto"/>
          <p:cNvSpPr txBox="1"/>
          <p:nvPr/>
        </p:nvSpPr>
        <p:spPr>
          <a:xfrm>
            <a:off x="4937245" y="1306168"/>
            <a:ext cx="1621406" cy="369332"/>
          </a:xfrm>
          <a:prstGeom prst="rect">
            <a:avLst/>
          </a:prstGeom>
          <a:noFill/>
        </p:spPr>
        <p:txBody>
          <a:bodyPr wrap="none" rtlCol="0">
            <a:spAutoFit/>
          </a:bodyPr>
          <a:lstStyle/>
          <a:p>
            <a:r>
              <a:rPr lang="es-ES" dirty="0" smtClean="0"/>
              <a:t>Neoplatonismo</a:t>
            </a:r>
            <a:endParaRPr lang="es-ES" dirty="0"/>
          </a:p>
        </p:txBody>
      </p:sp>
      <p:sp>
        <p:nvSpPr>
          <p:cNvPr id="27" name="26 CuadroTexto"/>
          <p:cNvSpPr txBox="1"/>
          <p:nvPr/>
        </p:nvSpPr>
        <p:spPr>
          <a:xfrm>
            <a:off x="3091442" y="3645024"/>
            <a:ext cx="1502078" cy="369332"/>
          </a:xfrm>
          <a:prstGeom prst="rect">
            <a:avLst/>
          </a:prstGeom>
          <a:noFill/>
        </p:spPr>
        <p:txBody>
          <a:bodyPr wrap="none" rtlCol="0">
            <a:spAutoFit/>
          </a:bodyPr>
          <a:lstStyle/>
          <a:p>
            <a:r>
              <a:rPr lang="es-ES" dirty="0" smtClean="0"/>
              <a:t>Epistemología</a:t>
            </a:r>
            <a:endParaRPr lang="es-ES" dirty="0"/>
          </a:p>
        </p:txBody>
      </p:sp>
      <p:sp>
        <p:nvSpPr>
          <p:cNvPr id="28" name="27 CuadroTexto"/>
          <p:cNvSpPr txBox="1"/>
          <p:nvPr/>
        </p:nvSpPr>
        <p:spPr>
          <a:xfrm>
            <a:off x="3091599" y="4195964"/>
            <a:ext cx="2745432" cy="369332"/>
          </a:xfrm>
          <a:prstGeom prst="rect">
            <a:avLst/>
          </a:prstGeom>
          <a:noFill/>
        </p:spPr>
        <p:txBody>
          <a:bodyPr wrap="none" rtlCol="0">
            <a:spAutoFit/>
          </a:bodyPr>
          <a:lstStyle/>
          <a:p>
            <a:r>
              <a:rPr lang="es-ES" dirty="0" smtClean="0"/>
              <a:t>Trascendencia hacia dentro</a:t>
            </a:r>
            <a:endParaRPr lang="es-ES" dirty="0"/>
          </a:p>
        </p:txBody>
      </p:sp>
      <p:sp>
        <p:nvSpPr>
          <p:cNvPr id="29" name="28 CuadroTexto"/>
          <p:cNvSpPr txBox="1"/>
          <p:nvPr/>
        </p:nvSpPr>
        <p:spPr>
          <a:xfrm>
            <a:off x="6228184" y="4195964"/>
            <a:ext cx="2888483" cy="369332"/>
          </a:xfrm>
          <a:prstGeom prst="rect">
            <a:avLst/>
          </a:prstGeom>
          <a:noFill/>
        </p:spPr>
        <p:txBody>
          <a:bodyPr wrap="none" rtlCol="0">
            <a:spAutoFit/>
          </a:bodyPr>
          <a:lstStyle/>
          <a:p>
            <a:r>
              <a:rPr lang="es-ES" dirty="0" smtClean="0"/>
              <a:t>Dios escondido en el hombre</a:t>
            </a:r>
            <a:endParaRPr lang="es-ES" dirty="0"/>
          </a:p>
        </p:txBody>
      </p:sp>
      <p:sp>
        <p:nvSpPr>
          <p:cNvPr id="30" name="29 CuadroTexto"/>
          <p:cNvSpPr txBox="1"/>
          <p:nvPr/>
        </p:nvSpPr>
        <p:spPr>
          <a:xfrm>
            <a:off x="6228184" y="4717696"/>
            <a:ext cx="1281120" cy="369332"/>
          </a:xfrm>
          <a:prstGeom prst="rect">
            <a:avLst/>
          </a:prstGeom>
          <a:noFill/>
        </p:spPr>
        <p:txBody>
          <a:bodyPr wrap="none" rtlCol="0">
            <a:spAutoFit/>
          </a:bodyPr>
          <a:lstStyle/>
          <a:p>
            <a:r>
              <a:rPr lang="es-ES" dirty="0" smtClean="0"/>
              <a:t>Iluminación</a:t>
            </a:r>
            <a:endParaRPr lang="es-ES" dirty="0"/>
          </a:p>
        </p:txBody>
      </p:sp>
      <p:sp>
        <p:nvSpPr>
          <p:cNvPr id="31" name="30 CuadroTexto"/>
          <p:cNvSpPr txBox="1"/>
          <p:nvPr/>
        </p:nvSpPr>
        <p:spPr>
          <a:xfrm>
            <a:off x="6228184" y="5239428"/>
            <a:ext cx="1465466" cy="369332"/>
          </a:xfrm>
          <a:prstGeom prst="rect">
            <a:avLst/>
          </a:prstGeom>
          <a:noFill/>
        </p:spPr>
        <p:txBody>
          <a:bodyPr wrap="none" rtlCol="0">
            <a:spAutoFit/>
          </a:bodyPr>
          <a:lstStyle/>
          <a:p>
            <a:r>
              <a:rPr lang="es-ES" dirty="0" err="1" smtClean="0"/>
              <a:t>Ejemplarismo</a:t>
            </a:r>
            <a:endParaRPr lang="es-ES" dirty="0"/>
          </a:p>
        </p:txBody>
      </p:sp>
      <p:sp>
        <p:nvSpPr>
          <p:cNvPr id="32" name="31 Elipse"/>
          <p:cNvSpPr/>
          <p:nvPr/>
        </p:nvSpPr>
        <p:spPr>
          <a:xfrm>
            <a:off x="2903784" y="3036669"/>
            <a:ext cx="2388295" cy="51987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34" name="33 Conector recto de flecha"/>
          <p:cNvCxnSpPr/>
          <p:nvPr/>
        </p:nvCxnSpPr>
        <p:spPr>
          <a:xfrm flipH="1">
            <a:off x="1880684" y="3326437"/>
            <a:ext cx="958276"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35" name="34 Abrir llave"/>
          <p:cNvSpPr/>
          <p:nvPr/>
        </p:nvSpPr>
        <p:spPr>
          <a:xfrm>
            <a:off x="179512" y="2852936"/>
            <a:ext cx="72008" cy="1343028"/>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36" name="35 Conector recto de flecha"/>
          <p:cNvCxnSpPr/>
          <p:nvPr/>
        </p:nvCxnSpPr>
        <p:spPr>
          <a:xfrm flipV="1">
            <a:off x="4107230" y="2408690"/>
            <a:ext cx="0" cy="53027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8" name="37 Conector recto de flecha"/>
          <p:cNvCxnSpPr/>
          <p:nvPr/>
        </p:nvCxnSpPr>
        <p:spPr>
          <a:xfrm>
            <a:off x="2074261" y="629260"/>
            <a:ext cx="44364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40" name="39 Abrir llave"/>
          <p:cNvSpPr/>
          <p:nvPr/>
        </p:nvSpPr>
        <p:spPr>
          <a:xfrm>
            <a:off x="6868743" y="355576"/>
            <a:ext cx="92173" cy="2053114"/>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41" name="40 Conector recto de flecha"/>
          <p:cNvCxnSpPr/>
          <p:nvPr/>
        </p:nvCxnSpPr>
        <p:spPr>
          <a:xfrm>
            <a:off x="2074262" y="1260480"/>
            <a:ext cx="44364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42" name="41 CuadroTexto"/>
          <p:cNvSpPr txBox="1"/>
          <p:nvPr/>
        </p:nvSpPr>
        <p:spPr>
          <a:xfrm>
            <a:off x="2521206" y="926883"/>
            <a:ext cx="1690754" cy="369332"/>
          </a:xfrm>
          <a:prstGeom prst="rect">
            <a:avLst/>
          </a:prstGeom>
          <a:noFill/>
        </p:spPr>
        <p:txBody>
          <a:bodyPr wrap="square" rtlCol="0">
            <a:spAutoFit/>
          </a:bodyPr>
          <a:lstStyle/>
          <a:p>
            <a:r>
              <a:rPr lang="es-ES" dirty="0" smtClean="0"/>
              <a:t>Enfrentamiento</a:t>
            </a:r>
            <a:endParaRPr lang="es-ES" dirty="0"/>
          </a:p>
        </p:txBody>
      </p:sp>
      <p:sp>
        <p:nvSpPr>
          <p:cNvPr id="43" name="42 CuadroTexto"/>
          <p:cNvSpPr txBox="1"/>
          <p:nvPr/>
        </p:nvSpPr>
        <p:spPr>
          <a:xfrm>
            <a:off x="2528394" y="1293722"/>
            <a:ext cx="1690754" cy="369332"/>
          </a:xfrm>
          <a:prstGeom prst="rect">
            <a:avLst/>
          </a:prstGeom>
          <a:noFill/>
        </p:spPr>
        <p:txBody>
          <a:bodyPr wrap="square" rtlCol="0">
            <a:spAutoFit/>
          </a:bodyPr>
          <a:lstStyle/>
          <a:p>
            <a:r>
              <a:rPr lang="es-ES" dirty="0" smtClean="0"/>
              <a:t>Aceptación</a:t>
            </a:r>
            <a:endParaRPr lang="es-ES" dirty="0"/>
          </a:p>
        </p:txBody>
      </p:sp>
      <p:cxnSp>
        <p:nvCxnSpPr>
          <p:cNvPr id="44" name="43 Conector recto de flecha"/>
          <p:cNvCxnSpPr/>
          <p:nvPr/>
        </p:nvCxnSpPr>
        <p:spPr>
          <a:xfrm flipV="1">
            <a:off x="4107230" y="1111549"/>
            <a:ext cx="111918" cy="1286"/>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47" name="46 Conector recto de flecha"/>
          <p:cNvCxnSpPr/>
          <p:nvPr/>
        </p:nvCxnSpPr>
        <p:spPr>
          <a:xfrm>
            <a:off x="1924184" y="5283246"/>
            <a:ext cx="22702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0" name="49 Conector recto de flecha"/>
          <p:cNvCxnSpPr/>
          <p:nvPr/>
        </p:nvCxnSpPr>
        <p:spPr>
          <a:xfrm>
            <a:off x="683568" y="3832159"/>
            <a:ext cx="0" cy="1254869"/>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53" name="52 CuadroTexto"/>
          <p:cNvSpPr txBox="1"/>
          <p:nvPr/>
        </p:nvSpPr>
        <p:spPr>
          <a:xfrm>
            <a:off x="2043271" y="5096800"/>
            <a:ext cx="1799210" cy="369332"/>
          </a:xfrm>
          <a:prstGeom prst="rect">
            <a:avLst/>
          </a:prstGeom>
          <a:noFill/>
        </p:spPr>
        <p:txBody>
          <a:bodyPr wrap="none" rtlCol="0">
            <a:spAutoFit/>
          </a:bodyPr>
          <a:lstStyle/>
          <a:p>
            <a:r>
              <a:rPr lang="es-ES" dirty="0" smtClean="0"/>
              <a:t>Tomas de Aquino</a:t>
            </a:r>
            <a:endParaRPr lang="es-ES" dirty="0"/>
          </a:p>
        </p:txBody>
      </p:sp>
      <p:sp>
        <p:nvSpPr>
          <p:cNvPr id="54" name="53 CuadroTexto"/>
          <p:cNvSpPr txBox="1"/>
          <p:nvPr/>
        </p:nvSpPr>
        <p:spPr>
          <a:xfrm>
            <a:off x="492055" y="5087028"/>
            <a:ext cx="1502527" cy="369332"/>
          </a:xfrm>
          <a:prstGeom prst="rect">
            <a:avLst/>
          </a:prstGeom>
          <a:noFill/>
        </p:spPr>
        <p:txBody>
          <a:bodyPr wrap="none" rtlCol="0">
            <a:spAutoFit/>
          </a:bodyPr>
          <a:lstStyle/>
          <a:p>
            <a:r>
              <a:rPr lang="es-ES" dirty="0" smtClean="0"/>
              <a:t>Universidades</a:t>
            </a:r>
            <a:endParaRPr lang="es-ES" dirty="0"/>
          </a:p>
        </p:txBody>
      </p:sp>
      <p:sp>
        <p:nvSpPr>
          <p:cNvPr id="55" name="54 CuadroTexto"/>
          <p:cNvSpPr txBox="1"/>
          <p:nvPr/>
        </p:nvSpPr>
        <p:spPr>
          <a:xfrm>
            <a:off x="3955992" y="5098580"/>
            <a:ext cx="2071144" cy="369332"/>
          </a:xfrm>
          <a:prstGeom prst="rect">
            <a:avLst/>
          </a:prstGeom>
          <a:noFill/>
        </p:spPr>
        <p:txBody>
          <a:bodyPr wrap="none" rtlCol="0">
            <a:spAutoFit/>
          </a:bodyPr>
          <a:lstStyle/>
          <a:p>
            <a:r>
              <a:rPr lang="es-ES" dirty="0" smtClean="0"/>
              <a:t>Mutua colaboración</a:t>
            </a:r>
            <a:endParaRPr lang="es-ES" dirty="0"/>
          </a:p>
        </p:txBody>
      </p:sp>
      <p:sp>
        <p:nvSpPr>
          <p:cNvPr id="56" name="55 CuadroTexto"/>
          <p:cNvSpPr txBox="1"/>
          <p:nvPr/>
        </p:nvSpPr>
        <p:spPr>
          <a:xfrm>
            <a:off x="269663" y="5661248"/>
            <a:ext cx="1218667" cy="369332"/>
          </a:xfrm>
          <a:prstGeom prst="rect">
            <a:avLst/>
          </a:prstGeom>
          <a:noFill/>
        </p:spPr>
        <p:txBody>
          <a:bodyPr wrap="none" rtlCol="0">
            <a:spAutoFit/>
          </a:bodyPr>
          <a:lstStyle/>
          <a:p>
            <a:r>
              <a:rPr lang="es-ES" dirty="0" smtClean="0"/>
              <a:t>Separación</a:t>
            </a:r>
            <a:endParaRPr lang="es-ES" dirty="0"/>
          </a:p>
        </p:txBody>
      </p:sp>
      <p:cxnSp>
        <p:nvCxnSpPr>
          <p:cNvPr id="57" name="56 Conector recto de flecha"/>
          <p:cNvCxnSpPr/>
          <p:nvPr/>
        </p:nvCxnSpPr>
        <p:spPr>
          <a:xfrm>
            <a:off x="395536" y="4224054"/>
            <a:ext cx="0" cy="143719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60" name="59 CuadroTexto"/>
          <p:cNvSpPr txBox="1"/>
          <p:nvPr/>
        </p:nvSpPr>
        <p:spPr>
          <a:xfrm>
            <a:off x="1545240" y="5661248"/>
            <a:ext cx="825547" cy="369332"/>
          </a:xfrm>
          <a:prstGeom prst="rect">
            <a:avLst/>
          </a:prstGeom>
          <a:noFill/>
        </p:spPr>
        <p:txBody>
          <a:bodyPr wrap="none" rtlCol="0">
            <a:spAutoFit/>
          </a:bodyPr>
          <a:lstStyle/>
          <a:p>
            <a:r>
              <a:rPr lang="es-ES" dirty="0" err="1" smtClean="0"/>
              <a:t>Occam</a:t>
            </a:r>
            <a:endParaRPr lang="es-ES" dirty="0"/>
          </a:p>
        </p:txBody>
      </p:sp>
      <p:sp>
        <p:nvSpPr>
          <p:cNvPr id="61" name="60 CuadroTexto"/>
          <p:cNvSpPr txBox="1"/>
          <p:nvPr/>
        </p:nvSpPr>
        <p:spPr>
          <a:xfrm>
            <a:off x="2678668" y="5661248"/>
            <a:ext cx="1768433" cy="369332"/>
          </a:xfrm>
          <a:prstGeom prst="rect">
            <a:avLst/>
          </a:prstGeom>
          <a:noFill/>
        </p:spPr>
        <p:txBody>
          <a:bodyPr wrap="none" rtlCol="0">
            <a:spAutoFit/>
          </a:bodyPr>
          <a:lstStyle/>
          <a:p>
            <a:r>
              <a:rPr lang="es-ES" dirty="0" smtClean="0"/>
              <a:t>Ciencia moderna</a:t>
            </a:r>
            <a:endParaRPr lang="es-ES" dirty="0"/>
          </a:p>
        </p:txBody>
      </p:sp>
      <p:sp>
        <p:nvSpPr>
          <p:cNvPr id="62" name="61 CuadroTexto"/>
          <p:cNvSpPr txBox="1"/>
          <p:nvPr/>
        </p:nvSpPr>
        <p:spPr>
          <a:xfrm>
            <a:off x="1545240" y="6030580"/>
            <a:ext cx="1426994" cy="369332"/>
          </a:xfrm>
          <a:prstGeom prst="rect">
            <a:avLst/>
          </a:prstGeom>
          <a:noFill/>
        </p:spPr>
        <p:txBody>
          <a:bodyPr wrap="none" rtlCol="0">
            <a:spAutoFit/>
          </a:bodyPr>
          <a:lstStyle/>
          <a:p>
            <a:r>
              <a:rPr lang="es-ES" dirty="0" smtClean="0"/>
              <a:t>Nominalismo</a:t>
            </a:r>
            <a:endParaRPr lang="es-ES" dirty="0"/>
          </a:p>
        </p:txBody>
      </p:sp>
      <p:cxnSp>
        <p:nvCxnSpPr>
          <p:cNvPr id="70" name="69 Conector recto de flecha"/>
          <p:cNvCxnSpPr/>
          <p:nvPr/>
        </p:nvCxnSpPr>
        <p:spPr>
          <a:xfrm>
            <a:off x="3728970" y="5306633"/>
            <a:ext cx="22702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3" name="72 Conector recto de flecha"/>
          <p:cNvCxnSpPr/>
          <p:nvPr/>
        </p:nvCxnSpPr>
        <p:spPr>
          <a:xfrm>
            <a:off x="1406600" y="5845914"/>
            <a:ext cx="22702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4" name="73 Conector recto de flecha"/>
          <p:cNvCxnSpPr/>
          <p:nvPr/>
        </p:nvCxnSpPr>
        <p:spPr>
          <a:xfrm>
            <a:off x="2432638" y="5845914"/>
            <a:ext cx="22702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5" name="74 Conector recto de flecha"/>
          <p:cNvCxnSpPr/>
          <p:nvPr/>
        </p:nvCxnSpPr>
        <p:spPr>
          <a:xfrm>
            <a:off x="1880684" y="5998314"/>
            <a:ext cx="0" cy="9498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8" name="77 Conector recto de flecha"/>
          <p:cNvCxnSpPr/>
          <p:nvPr/>
        </p:nvCxnSpPr>
        <p:spPr>
          <a:xfrm>
            <a:off x="4107230" y="3556548"/>
            <a:ext cx="0" cy="17630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0" name="79 Conector recto de flecha"/>
          <p:cNvCxnSpPr/>
          <p:nvPr/>
        </p:nvCxnSpPr>
        <p:spPr>
          <a:xfrm>
            <a:off x="4107898" y="3962967"/>
            <a:ext cx="0" cy="360973"/>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2" name="81 Conector recto de flecha"/>
          <p:cNvCxnSpPr/>
          <p:nvPr/>
        </p:nvCxnSpPr>
        <p:spPr>
          <a:xfrm>
            <a:off x="5837031" y="4411682"/>
            <a:ext cx="391153"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5" name="84 Conector recto de flecha"/>
          <p:cNvCxnSpPr/>
          <p:nvPr/>
        </p:nvCxnSpPr>
        <p:spPr>
          <a:xfrm>
            <a:off x="6673349" y="4556164"/>
            <a:ext cx="0" cy="2409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7" name="86 Conector recto de flecha"/>
          <p:cNvCxnSpPr/>
          <p:nvPr/>
        </p:nvCxnSpPr>
        <p:spPr>
          <a:xfrm>
            <a:off x="6661693" y="5065645"/>
            <a:ext cx="0" cy="2409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3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5"/>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8"/>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4"/>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9"/>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0"/>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78"/>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27"/>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80"/>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2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82"/>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29"/>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nodeType="clickEffect">
                                  <p:stCondLst>
                                    <p:cond delay="0"/>
                                  </p:stCondLst>
                                  <p:childTnLst>
                                    <p:set>
                                      <p:cBhvr>
                                        <p:cTn id="100" dur="1" fill="hold">
                                          <p:stCondLst>
                                            <p:cond delay="0"/>
                                          </p:stCondLst>
                                        </p:cTn>
                                        <p:tgtEl>
                                          <p:spTgt spid="85"/>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30"/>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87"/>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31"/>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nodeType="clickEffect">
                                  <p:stCondLst>
                                    <p:cond delay="0"/>
                                  </p:stCondLst>
                                  <p:childTnLst>
                                    <p:set>
                                      <p:cBhvr>
                                        <p:cTn id="112" dur="1" fill="hold">
                                          <p:stCondLst>
                                            <p:cond delay="0"/>
                                          </p:stCondLst>
                                        </p:cTn>
                                        <p:tgtEl>
                                          <p:spTgt spid="47"/>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50"/>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53"/>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70"/>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54"/>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55"/>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56"/>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60"/>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61"/>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62"/>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73"/>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74"/>
                                        </p:tgtEl>
                                        <p:attrNameLst>
                                          <p:attrName>style.visibility</p:attrName>
                                        </p:attrNameLst>
                                      </p:cBhvr>
                                      <p:to>
                                        <p:strVal val="visible"/>
                                      </p:to>
                                    </p:set>
                                  </p:childTnLst>
                                </p:cTn>
                              </p:par>
                              <p:par>
                                <p:cTn id="137" presetID="1" presetClass="entr" presetSubtype="0" fill="hold" nodeType="withEffect">
                                  <p:stCondLst>
                                    <p:cond delay="0"/>
                                  </p:stCondLst>
                                  <p:childTnLst>
                                    <p:set>
                                      <p:cBhvr>
                                        <p:cTn id="138" dur="1" fill="hold">
                                          <p:stCondLst>
                                            <p:cond delay="0"/>
                                          </p:stCondLst>
                                        </p:cTn>
                                        <p:tgtEl>
                                          <p:spTgt spid="75"/>
                                        </p:tgtEl>
                                        <p:attrNameLst>
                                          <p:attrName>style.visibility</p:attrName>
                                        </p:attrNameLst>
                                      </p:cBhvr>
                                      <p:to>
                                        <p:strVal val="visible"/>
                                      </p:to>
                                    </p:set>
                                  </p:childTnLst>
                                </p:cTn>
                              </p:par>
                              <p:par>
                                <p:cTn id="139" presetID="1" presetClass="entr" presetSubtype="0" fill="hold" nodeType="withEffect">
                                  <p:stCondLst>
                                    <p:cond delay="0"/>
                                  </p:stCondLst>
                                  <p:childTnLst>
                                    <p:set>
                                      <p:cBhvr>
                                        <p:cTn id="14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animBg="1"/>
      <p:bldP spid="35" grpId="0" animBg="1"/>
      <p:bldP spid="40" grpId="0" animBg="1"/>
      <p:bldP spid="42" grpId="0"/>
      <p:bldP spid="43" grpId="0"/>
      <p:bldP spid="53" grpId="0"/>
      <p:bldP spid="54" grpId="0"/>
      <p:bldP spid="55" grpId="0"/>
      <p:bldP spid="56" grpId="0"/>
      <p:bldP spid="60" grpId="0"/>
      <p:bldP spid="61" grpId="0"/>
      <p:bldP spid="6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325</Words>
  <Application>Microsoft Office PowerPoint</Application>
  <PresentationFormat>Presentación en pantalla (4:3)</PresentationFormat>
  <Paragraphs>39</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Tema de Office</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5</cp:revision>
  <dcterms:created xsi:type="dcterms:W3CDTF">2019-06-03T17:13:30Z</dcterms:created>
  <dcterms:modified xsi:type="dcterms:W3CDTF">2019-06-03T17:55:56Z</dcterms:modified>
</cp:coreProperties>
</file>