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layfair Display"/>
      <p:regular r:id="rId16"/>
      <p:bold r:id="rId17"/>
      <p:italic r:id="rId18"/>
      <p:boldItalic r:id="rId19"/>
    </p:embeddedFont>
    <p:embeddedFont>
      <p:font typeface="Montserrat"/>
      <p:regular r:id="rId20"/>
      <p:bold r:id="rId21"/>
      <p:italic r:id="rId22"/>
      <p:boldItalic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Oswald-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c824eef08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bc824eef0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bc824eef0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bc824eef0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c824eef0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c824eef0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bc824eef0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bc824eef0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c824eef0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c824eef0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c824eef0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bc824eef0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c824eef0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c824eef0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c824eef0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c824eef0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c824eef0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c824eef0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8.png"/><Relationship Id="rId10" Type="http://schemas.openxmlformats.org/officeDocument/2006/relationships/image" Target="../media/image5.jpg"/><Relationship Id="rId9" Type="http://schemas.openxmlformats.org/officeDocument/2006/relationships/image" Target="../media/image6.gif"/><Relationship Id="rId5" Type="http://schemas.openxmlformats.org/officeDocument/2006/relationships/image" Target="../media/image7.jpg"/><Relationship Id="rId6" Type="http://schemas.openxmlformats.org/officeDocument/2006/relationships/image" Target="../media/image4.jpg"/><Relationship Id="rId7" Type="http://schemas.openxmlformats.org/officeDocument/2006/relationships/image" Target="../media/image3.jp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1SMtlr4yBq8IGKKv449Nugo4xzARl54ez/view"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kWr3XYIIjYVW37Dcuclmy8v4Cbq9RZCr/view"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RORGIFJPOQ8j1MKWvucOLBWJsfNxVLtI/view"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s" sz="4420"/>
              <a:t>ANÁLISE DA ENTREVISTA A </a:t>
            </a:r>
            <a:endParaRPr sz="4420"/>
          </a:p>
          <a:p>
            <a:pPr indent="0" lvl="0" marL="0" rtl="0" algn="ctr">
              <a:spcBef>
                <a:spcPts val="0"/>
              </a:spcBef>
              <a:spcAft>
                <a:spcPts val="0"/>
              </a:spcAft>
              <a:buSzPts val="990"/>
              <a:buNone/>
            </a:pPr>
            <a:r>
              <a:rPr lang="es" sz="4420"/>
              <a:t>DANIELA PUGA ALBARIÑO</a:t>
            </a:r>
            <a:endParaRPr sz="4420"/>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0"/>
              </a:spcAft>
              <a:buNone/>
            </a:pPr>
            <a:r>
              <a:rPr lang="es"/>
              <a:t>POR MARIÑA MACEIRAS, PAULA MOLDES E GUILLERMO RIVAS (4ºESO-D)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a:t>FIN</a:t>
            </a:r>
            <a:endParaRPr/>
          </a:p>
        </p:txBody>
      </p:sp>
      <p:sp>
        <p:nvSpPr>
          <p:cNvPr id="122" name="Google Shape;122;p22"/>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None/>
            </a:pPr>
            <a:r>
              <a:rPr lang="es"/>
              <a:t>GRAZAS POLA VOSA ATENCIÓN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DANIELA PUGA ALBARIÑO: a nosa entravistada</a:t>
            </a:r>
            <a:endParaRPr/>
          </a:p>
        </p:txBody>
      </p:sp>
      <p:sp>
        <p:nvSpPr>
          <p:cNvPr id="65" name="Google Shape;65;p1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6" name="Google Shape;66;p14"/>
          <p:cNvPicPr preferRelativeResize="0"/>
          <p:nvPr/>
        </p:nvPicPr>
        <p:blipFill>
          <a:blip r:embed="rId3">
            <a:alphaModFix/>
          </a:blip>
          <a:stretch>
            <a:fillRect/>
          </a:stretch>
        </p:blipFill>
        <p:spPr>
          <a:xfrm>
            <a:off x="138800" y="1090000"/>
            <a:ext cx="1187325" cy="1187325"/>
          </a:xfrm>
          <a:prstGeom prst="rect">
            <a:avLst/>
          </a:prstGeom>
          <a:noFill/>
          <a:ln>
            <a:noFill/>
          </a:ln>
        </p:spPr>
      </p:pic>
      <p:pic>
        <p:nvPicPr>
          <p:cNvPr id="67" name="Google Shape;67;p14"/>
          <p:cNvPicPr preferRelativeResize="0"/>
          <p:nvPr/>
        </p:nvPicPr>
        <p:blipFill>
          <a:blip r:embed="rId4">
            <a:alphaModFix/>
          </a:blip>
          <a:stretch>
            <a:fillRect/>
          </a:stretch>
        </p:blipFill>
        <p:spPr>
          <a:xfrm>
            <a:off x="7223550" y="1314622"/>
            <a:ext cx="1537075" cy="1571694"/>
          </a:xfrm>
          <a:prstGeom prst="rect">
            <a:avLst/>
          </a:prstGeom>
          <a:noFill/>
          <a:ln>
            <a:noFill/>
          </a:ln>
        </p:spPr>
      </p:pic>
      <p:pic>
        <p:nvPicPr>
          <p:cNvPr id="68" name="Google Shape;68;p14"/>
          <p:cNvPicPr preferRelativeResize="0"/>
          <p:nvPr/>
        </p:nvPicPr>
        <p:blipFill>
          <a:blip r:embed="rId5">
            <a:alphaModFix/>
          </a:blip>
          <a:stretch>
            <a:fillRect/>
          </a:stretch>
        </p:blipFill>
        <p:spPr>
          <a:xfrm>
            <a:off x="4897163" y="2886313"/>
            <a:ext cx="2619375" cy="1743075"/>
          </a:xfrm>
          <a:prstGeom prst="rect">
            <a:avLst/>
          </a:prstGeom>
          <a:noFill/>
          <a:ln>
            <a:noFill/>
          </a:ln>
        </p:spPr>
      </p:pic>
      <p:pic>
        <p:nvPicPr>
          <p:cNvPr id="69" name="Google Shape;69;p14"/>
          <p:cNvPicPr preferRelativeResize="0"/>
          <p:nvPr/>
        </p:nvPicPr>
        <p:blipFill>
          <a:blip r:embed="rId6">
            <a:alphaModFix/>
          </a:blip>
          <a:stretch>
            <a:fillRect/>
          </a:stretch>
        </p:blipFill>
        <p:spPr>
          <a:xfrm>
            <a:off x="5355624" y="1308602"/>
            <a:ext cx="1387988" cy="1388008"/>
          </a:xfrm>
          <a:prstGeom prst="rect">
            <a:avLst/>
          </a:prstGeom>
          <a:noFill/>
          <a:ln>
            <a:noFill/>
          </a:ln>
        </p:spPr>
      </p:pic>
      <p:pic>
        <p:nvPicPr>
          <p:cNvPr id="70" name="Google Shape;70;p14"/>
          <p:cNvPicPr preferRelativeResize="0"/>
          <p:nvPr/>
        </p:nvPicPr>
        <p:blipFill>
          <a:blip r:embed="rId7">
            <a:alphaModFix/>
          </a:blip>
          <a:stretch>
            <a:fillRect/>
          </a:stretch>
        </p:blipFill>
        <p:spPr>
          <a:xfrm>
            <a:off x="2936075" y="1189200"/>
            <a:ext cx="1939599" cy="1939599"/>
          </a:xfrm>
          <a:prstGeom prst="rect">
            <a:avLst/>
          </a:prstGeom>
          <a:noFill/>
          <a:ln>
            <a:noFill/>
          </a:ln>
        </p:spPr>
      </p:pic>
      <p:pic>
        <p:nvPicPr>
          <p:cNvPr id="71" name="Google Shape;71;p14"/>
          <p:cNvPicPr preferRelativeResize="0"/>
          <p:nvPr/>
        </p:nvPicPr>
        <p:blipFill>
          <a:blip r:embed="rId8">
            <a:alphaModFix/>
          </a:blip>
          <a:stretch>
            <a:fillRect/>
          </a:stretch>
        </p:blipFill>
        <p:spPr>
          <a:xfrm>
            <a:off x="412523" y="3920312"/>
            <a:ext cx="1537075" cy="877412"/>
          </a:xfrm>
          <a:prstGeom prst="rect">
            <a:avLst/>
          </a:prstGeom>
          <a:noFill/>
          <a:ln>
            <a:noFill/>
          </a:ln>
        </p:spPr>
      </p:pic>
      <p:pic>
        <p:nvPicPr>
          <p:cNvPr id="72" name="Google Shape;72;p14"/>
          <p:cNvPicPr preferRelativeResize="0"/>
          <p:nvPr/>
        </p:nvPicPr>
        <p:blipFill>
          <a:blip r:embed="rId9">
            <a:alphaModFix/>
          </a:blip>
          <a:stretch>
            <a:fillRect/>
          </a:stretch>
        </p:blipFill>
        <p:spPr>
          <a:xfrm>
            <a:off x="1031075" y="1619250"/>
            <a:ext cx="1905000" cy="1905000"/>
          </a:xfrm>
          <a:prstGeom prst="rect">
            <a:avLst/>
          </a:prstGeom>
          <a:noFill/>
          <a:ln>
            <a:noFill/>
          </a:ln>
        </p:spPr>
      </p:pic>
      <p:pic>
        <p:nvPicPr>
          <p:cNvPr id="73" name="Google Shape;73;p14"/>
          <p:cNvPicPr preferRelativeResize="0"/>
          <p:nvPr/>
        </p:nvPicPr>
        <p:blipFill>
          <a:blip r:embed="rId10">
            <a:alphaModFix/>
          </a:blip>
          <a:stretch>
            <a:fillRect/>
          </a:stretch>
        </p:blipFill>
        <p:spPr>
          <a:xfrm>
            <a:off x="2110671" y="3300266"/>
            <a:ext cx="1939600" cy="10898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FRAGMENTO 1</a:t>
            </a:r>
            <a:endParaRPr/>
          </a:p>
        </p:txBody>
      </p:sp>
      <p:pic>
        <p:nvPicPr>
          <p:cNvPr id="79" name="Google Shape;79;p15" title="111.mp4">
            <a:hlinkClick r:id="rId3"/>
          </p:cNvPr>
          <p:cNvPicPr preferRelativeResize="0"/>
          <p:nvPr/>
        </p:nvPicPr>
        <p:blipFill>
          <a:blip r:embed="rId4">
            <a:alphaModFix/>
          </a:blip>
          <a:stretch>
            <a:fillRect/>
          </a:stretch>
        </p:blipFill>
        <p:spPr>
          <a:xfrm>
            <a:off x="1784075" y="1017725"/>
            <a:ext cx="7048225" cy="396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“NIN SEQUERA O CONSIDERARON COMO UN IDIOMA”</a:t>
            </a:r>
            <a:endParaRPr/>
          </a:p>
        </p:txBody>
      </p:sp>
      <p:sp>
        <p:nvSpPr>
          <p:cNvPr id="85" name="Google Shape;85;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ctr">
              <a:spcBef>
                <a:spcPts val="1200"/>
              </a:spcBef>
              <a:spcAft>
                <a:spcPts val="0"/>
              </a:spcAft>
              <a:buClr>
                <a:schemeClr val="dk2"/>
              </a:buClr>
              <a:buSzPts val="1100"/>
              <a:buFont typeface="Arial"/>
              <a:buNone/>
            </a:pPr>
            <a:r>
              <a:rPr b="1" lang="es" sz="1600">
                <a:latin typeface="Arial"/>
                <a:ea typeface="Arial"/>
                <a:cs typeface="Arial"/>
                <a:sym typeface="Arial"/>
              </a:rPr>
              <a:t>Daniela Puga sobre as críticas que recibiu por empregar a lingua galega.</a:t>
            </a:r>
            <a:endParaRPr b="1" sz="1600">
              <a:latin typeface="Arial"/>
              <a:ea typeface="Arial"/>
              <a:cs typeface="Arial"/>
              <a:sym typeface="Arial"/>
            </a:endParaRPr>
          </a:p>
          <a:p>
            <a:pPr indent="0" lvl="0" marL="0" rtl="0" algn="just">
              <a:spcBef>
                <a:spcPts val="1200"/>
              </a:spcBef>
              <a:spcAft>
                <a:spcPts val="0"/>
              </a:spcAft>
              <a:buNone/>
            </a:pPr>
            <a:r>
              <a:rPr lang="es" sz="1400">
                <a:latin typeface="Arial"/>
                <a:ea typeface="Arial"/>
                <a:cs typeface="Arial"/>
                <a:sym typeface="Arial"/>
              </a:rPr>
              <a:t>Alguén cuestionou algunha vez as súas escollas lingüísticas?</a:t>
            </a:r>
            <a:endParaRPr sz="1400">
              <a:latin typeface="Arial"/>
              <a:ea typeface="Arial"/>
              <a:cs typeface="Arial"/>
              <a:sym typeface="Arial"/>
            </a:endParaRPr>
          </a:p>
          <a:p>
            <a:pPr indent="0" lvl="0" marL="0" rtl="0" algn="just">
              <a:spcBef>
                <a:spcPts val="1200"/>
              </a:spcBef>
              <a:spcAft>
                <a:spcPts val="0"/>
              </a:spcAft>
              <a:buClr>
                <a:schemeClr val="dk2"/>
              </a:buClr>
              <a:buSzPts val="1100"/>
              <a:buFont typeface="Arial"/>
              <a:buNone/>
            </a:pPr>
            <a:r>
              <a:rPr lang="es" sz="1400">
                <a:latin typeface="Arial"/>
                <a:ea typeface="Arial"/>
                <a:cs typeface="Arial"/>
                <a:sym typeface="Arial"/>
              </a:rPr>
              <a:t>Ista é a cuestión da que falaba Daniela acerca do seu emprego coa lingüa, ao que ela responde; ``Sí, moitas veces, de feito no meu grupo de amigos algunha vez me preguntaron que por qué falaba en galego, que era un idioma moi feo, bueno nin sequera o consideraron como un idioma, se referían a él como un dialecto´´.</a:t>
            </a:r>
            <a:endParaRPr sz="1400">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FRAGMENTO 2</a:t>
            </a:r>
            <a:endParaRPr/>
          </a:p>
        </p:txBody>
      </p:sp>
      <p:pic>
        <p:nvPicPr>
          <p:cNvPr id="91" name="Google Shape;91;p17" title="fragmento 2.mp4">
            <a:hlinkClick r:id="rId3"/>
          </p:cNvPr>
          <p:cNvPicPr preferRelativeResize="0"/>
          <p:nvPr/>
        </p:nvPicPr>
        <p:blipFill>
          <a:blip r:embed="rId4">
            <a:alphaModFix/>
          </a:blip>
          <a:stretch>
            <a:fillRect/>
          </a:stretch>
        </p:blipFill>
        <p:spPr>
          <a:xfrm>
            <a:off x="1848975" y="1017725"/>
            <a:ext cx="6983324" cy="3928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2600"/>
              <a:t>DISCRIMINACIÓN POR LINGUA E POR XÉNERO NO ÉXERCITO ESPAÑOL</a:t>
            </a:r>
            <a:endParaRPr sz="2600"/>
          </a:p>
        </p:txBody>
      </p:sp>
      <p:sp>
        <p:nvSpPr>
          <p:cNvPr id="97" name="Google Shape;97;p1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ctr">
              <a:spcBef>
                <a:spcPts val="1200"/>
              </a:spcBef>
              <a:spcAft>
                <a:spcPts val="0"/>
              </a:spcAft>
              <a:buClr>
                <a:schemeClr val="dk2"/>
              </a:buClr>
              <a:buSzPts val="1100"/>
              <a:buFont typeface="Arial"/>
              <a:buNone/>
            </a:pPr>
            <a:r>
              <a:t/>
            </a:r>
            <a:endParaRPr b="1" sz="1400">
              <a:latin typeface="Arial"/>
              <a:ea typeface="Arial"/>
              <a:cs typeface="Arial"/>
              <a:sym typeface="Arial"/>
            </a:endParaRPr>
          </a:p>
          <a:p>
            <a:pPr indent="0" lvl="0" marL="0" rtl="0" algn="ctr">
              <a:spcBef>
                <a:spcPts val="1200"/>
              </a:spcBef>
              <a:spcAft>
                <a:spcPts val="0"/>
              </a:spcAft>
              <a:buClr>
                <a:schemeClr val="dk2"/>
              </a:buClr>
              <a:buSzPts val="1100"/>
              <a:buFont typeface="Arial"/>
              <a:buNone/>
            </a:pPr>
            <a:r>
              <a:rPr lang="es" sz="1600">
                <a:latin typeface="Arial"/>
                <a:ea typeface="Arial"/>
                <a:cs typeface="Arial"/>
                <a:sym typeface="Arial"/>
              </a:rPr>
              <a:t>Unha cabo é reprendida polo seu superior por falar en galego cun compañeiro do cuartel, pero a el non se lle dixo nada.</a:t>
            </a:r>
            <a:endParaRPr sz="1600">
              <a:latin typeface="Arial"/>
              <a:ea typeface="Arial"/>
              <a:cs typeface="Arial"/>
              <a:sym typeface="Arial"/>
            </a:endParaRPr>
          </a:p>
          <a:p>
            <a:pPr indent="0" lvl="0" marL="0" rtl="0" algn="just">
              <a:spcBef>
                <a:spcPts val="1200"/>
              </a:spcBef>
              <a:spcAft>
                <a:spcPts val="0"/>
              </a:spcAft>
              <a:buClr>
                <a:schemeClr val="dk2"/>
              </a:buClr>
              <a:buSzPts val="1100"/>
              <a:buFont typeface="Arial"/>
              <a:buNone/>
            </a:pPr>
            <a:r>
              <a:rPr i="1" lang="es" sz="1400">
                <a:latin typeface="Arial"/>
                <a:ea typeface="Arial"/>
                <a:cs typeface="Arial"/>
                <a:sym typeface="Arial"/>
              </a:rPr>
              <a:t>A cabo Daniela Puga Albariño foi reprendida polo seu superior e ata ameazada cun arresto (amoestación militar) por falar en galego cun compañeiro ao non ser este “el idioma de España, por lo que no se puede hablar en gallego en el ejército español”, mentres que ao seu compañeiro de cuartel, varón, non se lle dixo nada. A cabo aceptou a reprimenda do seu superior en silencio pero ao saír do despacho seguiu falando en galego, graza ao seu “espírito rebelde” dándolle unha pequena vitoria á lingua</a:t>
            </a:r>
            <a:r>
              <a:rPr i="1" lang="es" sz="1500">
                <a:latin typeface="Arial"/>
                <a:ea typeface="Arial"/>
                <a:cs typeface="Arial"/>
                <a:sym typeface="Arial"/>
              </a:rPr>
              <a:t>.</a:t>
            </a:r>
            <a:endParaRPr i="1" sz="1500">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FRAGMENTO 3</a:t>
            </a:r>
            <a:endParaRPr/>
          </a:p>
        </p:txBody>
      </p:sp>
      <p:sp>
        <p:nvSpPr>
          <p:cNvPr id="103" name="Google Shape;103;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4" name="Google Shape;104;p19" title="fragmento 3.mp4">
            <a:hlinkClick r:id="rId3"/>
          </p:cNvPr>
          <p:cNvPicPr preferRelativeResize="0"/>
          <p:nvPr/>
        </p:nvPicPr>
        <p:blipFill>
          <a:blip r:embed="rId4">
            <a:alphaModFix/>
          </a:blip>
          <a:stretch>
            <a:fillRect/>
          </a:stretch>
        </p:blipFill>
        <p:spPr>
          <a:xfrm>
            <a:off x="2022975" y="1101250"/>
            <a:ext cx="6809326" cy="3830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DIFERENZAS ENTRE O GALEGO E O PORTUGUÉS</a:t>
            </a:r>
            <a:endParaRPr/>
          </a:p>
        </p:txBody>
      </p:sp>
      <p:sp>
        <p:nvSpPr>
          <p:cNvPr id="110" name="Google Shape;110;p2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2"/>
              </a:buClr>
              <a:buSzPts val="1100"/>
              <a:buFont typeface="Arial"/>
              <a:buNone/>
            </a:pPr>
            <a:r>
              <a:rPr lang="es" sz="2300">
                <a:latin typeface="Arial"/>
                <a:ea typeface="Arial"/>
                <a:cs typeface="Arial"/>
                <a:sym typeface="Arial"/>
              </a:rPr>
              <a:t>As diferenzas máis breves que ela notaba nas distintas lenguas era na pronunciación e na escrita. Como ela di, o galego parécelle máis sinxelo de practicar e falar, xa que o galego é a súa lingua natal.</a:t>
            </a:r>
            <a:endParaRPr sz="2300">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CONCLUSIÓNS</a:t>
            </a:r>
            <a:endParaRPr/>
          </a:p>
        </p:txBody>
      </p:sp>
      <p:sp>
        <p:nvSpPr>
          <p:cNvPr id="116" name="Google Shape;116;p2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20000"/>
          </a:bodyPr>
          <a:lstStyle/>
          <a:p>
            <a:pPr indent="0" lvl="0" marL="0" rtl="0" algn="just">
              <a:spcBef>
                <a:spcPts val="1200"/>
              </a:spcBef>
              <a:spcAft>
                <a:spcPts val="0"/>
              </a:spcAft>
              <a:buNone/>
            </a:pPr>
            <a:r>
              <a:rPr b="1" lang="es" sz="1700">
                <a:latin typeface="Times New Roman"/>
                <a:ea typeface="Times New Roman"/>
                <a:cs typeface="Times New Roman"/>
                <a:sym typeface="Times New Roman"/>
              </a:rPr>
              <a:t>- Que opinamos nós da entrevista en xeral?</a:t>
            </a:r>
            <a:endParaRPr b="1" sz="1700">
              <a:latin typeface="Times New Roman"/>
              <a:ea typeface="Times New Roman"/>
              <a:cs typeface="Times New Roman"/>
              <a:sym typeface="Times New Roman"/>
            </a:endParaRPr>
          </a:p>
          <a:p>
            <a:pPr indent="0" lvl="0" marL="0" rtl="0" algn="just">
              <a:spcBef>
                <a:spcPts val="1200"/>
              </a:spcBef>
              <a:spcAft>
                <a:spcPts val="0"/>
              </a:spcAft>
              <a:buClr>
                <a:schemeClr val="dk2"/>
              </a:buClr>
              <a:buSzPts val="1100"/>
              <a:buFont typeface="Arial"/>
              <a:buNone/>
            </a:pPr>
            <a:r>
              <a:rPr b="1" lang="es" sz="1700">
                <a:latin typeface="Times New Roman"/>
                <a:ea typeface="Times New Roman"/>
                <a:cs typeface="Times New Roman"/>
                <a:sym typeface="Times New Roman"/>
              </a:rPr>
              <a:t>- Que problemas atopamos para realizala?</a:t>
            </a:r>
            <a:endParaRPr b="1" sz="1700">
              <a:latin typeface="Times New Roman"/>
              <a:ea typeface="Times New Roman"/>
              <a:cs typeface="Times New Roman"/>
              <a:sym typeface="Times New Roman"/>
            </a:endParaRPr>
          </a:p>
          <a:p>
            <a:pPr indent="0" lvl="0" marL="0" rtl="0" algn="just">
              <a:spcBef>
                <a:spcPts val="1200"/>
              </a:spcBef>
              <a:spcAft>
                <a:spcPts val="0"/>
              </a:spcAft>
              <a:buClr>
                <a:schemeClr val="dk2"/>
              </a:buClr>
              <a:buSzPts val="1100"/>
              <a:buFont typeface="Arial"/>
              <a:buNone/>
            </a:pPr>
            <a:r>
              <a:rPr b="1" lang="es" sz="1700">
                <a:latin typeface="Times New Roman"/>
                <a:ea typeface="Times New Roman"/>
                <a:cs typeface="Times New Roman"/>
                <a:sym typeface="Times New Roman"/>
              </a:rPr>
              <a:t>- Consideramos que ten unha utilidade práctica para o noso xeito dever/valorar/vivir a lingua e a igualdade?</a:t>
            </a:r>
            <a:endParaRPr b="1" sz="1700">
              <a:latin typeface="Times New Roman"/>
              <a:ea typeface="Times New Roman"/>
              <a:cs typeface="Times New Roman"/>
              <a:sym typeface="Times New Roman"/>
            </a:endParaRPr>
          </a:p>
          <a:p>
            <a:pPr indent="0" lvl="0" marL="0" rtl="0" algn="just">
              <a:spcBef>
                <a:spcPts val="1200"/>
              </a:spcBef>
              <a:spcAft>
                <a:spcPts val="0"/>
              </a:spcAft>
              <a:buClr>
                <a:schemeClr val="dk2"/>
              </a:buClr>
              <a:buSzPts val="1100"/>
              <a:buFont typeface="Arial"/>
              <a:buNone/>
            </a:pPr>
            <a:r>
              <a:rPr b="1" lang="es" sz="1700">
                <a:latin typeface="Times New Roman"/>
                <a:ea typeface="Times New Roman"/>
                <a:cs typeface="Times New Roman"/>
                <a:sym typeface="Times New Roman"/>
              </a:rPr>
              <a:t>- Como vemos o futuro da lingua e da igualdade ?</a:t>
            </a:r>
            <a:endParaRPr b="1" sz="1700">
              <a:latin typeface="Times New Roman"/>
              <a:ea typeface="Times New Roman"/>
              <a:cs typeface="Times New Roman"/>
              <a:sym typeface="Times New Roman"/>
            </a:endParaRPr>
          </a:p>
          <a:p>
            <a:pPr indent="0" lvl="0" marL="0" rtl="0" algn="just">
              <a:spcBef>
                <a:spcPts val="1200"/>
              </a:spcBef>
              <a:spcAft>
                <a:spcPts val="0"/>
              </a:spcAft>
              <a:buClr>
                <a:schemeClr val="dk2"/>
              </a:buClr>
              <a:buSzPts val="1100"/>
              <a:buFont typeface="Arial"/>
              <a:buNone/>
            </a:pPr>
            <a:r>
              <a:rPr b="1" lang="es" sz="1700">
                <a:latin typeface="Times New Roman"/>
                <a:ea typeface="Times New Roman"/>
                <a:cs typeface="Times New Roman"/>
                <a:sym typeface="Times New Roman"/>
              </a:rPr>
              <a:t>- Se houbese que volver realizar a actividade, hai algo que modificarías/engadirías / eliminarías?</a:t>
            </a:r>
            <a:endParaRPr b="1" sz="1700">
              <a:latin typeface="Times New Roman"/>
              <a:ea typeface="Times New Roman"/>
              <a:cs typeface="Times New Roman"/>
              <a:sym typeface="Times New Roman"/>
            </a:endParaRPr>
          </a:p>
          <a:p>
            <a:pPr indent="0" lvl="0" marL="0" rtl="0" algn="just">
              <a:spcBef>
                <a:spcPts val="1200"/>
              </a:spcBef>
              <a:spcAft>
                <a:spcPts val="0"/>
              </a:spcAft>
              <a:buClr>
                <a:schemeClr val="dk2"/>
              </a:buClr>
              <a:buSzPts val="1100"/>
              <a:buFont typeface="Arial"/>
              <a:buNone/>
            </a:pPr>
            <a:r>
              <a:rPr b="1" lang="es" sz="1700">
                <a:latin typeface="Times New Roman"/>
                <a:ea typeface="Times New Roman"/>
                <a:cs typeface="Times New Roman"/>
                <a:sym typeface="Times New Roman"/>
              </a:rPr>
              <a:t>- A práctica resultou positiva ou negativa?</a:t>
            </a:r>
            <a:endParaRPr b="1" sz="1700">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