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regular.fntdata"/><Relationship Id="rId21" Type="http://schemas.openxmlformats.org/officeDocument/2006/relationships/slide" Target="slides/slide16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fed63802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fed63802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196e19799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e196e19799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196e19799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196e19799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196e19799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e196e19799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196e19799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196e19799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196e19799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e196e19799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196e19799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196e19799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196e19799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e196e19799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196e19799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196e19799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e196e19799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e196e19799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196e1979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196e1979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196e19799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196e19799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196e19799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e196e19799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196e1979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196e1979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196e19799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196e19799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196e19799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196e19799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7.pn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wikiart.org/es/maruja-mallo/mujer-rubia-1951" TargetMode="External"/><Relationship Id="rId10" Type="http://schemas.openxmlformats.org/officeDocument/2006/relationships/hyperlink" Target="https://www.wikiart.org/es/maruja-mallo/mujer-rubia-1951" TargetMode="External"/><Relationship Id="rId13" Type="http://schemas.openxmlformats.org/officeDocument/2006/relationships/hyperlink" Target="https://www.wikiart.org/es/maruja-mallo/concorde-1979" TargetMode="External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hyperlink" Target="https://www.wikiart.org/es/maruja-mallo/viajeros-del-eter-1988" TargetMode="External"/><Relationship Id="rId9" Type="http://schemas.openxmlformats.org/officeDocument/2006/relationships/image" Target="../media/image2.png"/><Relationship Id="rId15" Type="http://schemas.openxmlformats.org/officeDocument/2006/relationships/hyperlink" Target="https://www.wikiart.org/es/maruja-mallo/airagu-1979" TargetMode="External"/><Relationship Id="rId1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hyperlink" Target="https://www.wikiart.org/es/maruja-mallo/mascaras-1942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www.wikiart.org/es/maruja-mallo/selvatro-1979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886913" y="1142600"/>
            <a:ext cx="51603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3000"/>
              <a:t>MULLERES DAS VANGARDAS PICTÓRICAS ESPAÑOLAS E GALEGAS</a:t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3091625" y="458475"/>
            <a:ext cx="39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920"/>
              <a:t>María Corredoira</a:t>
            </a:r>
            <a:endParaRPr sz="2920"/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75" y="1219600"/>
            <a:ext cx="3922350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4257150" y="1348875"/>
            <a:ext cx="4887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202122"/>
                </a:solidFill>
                <a:highlight>
                  <a:srgbClr val="FFFFFF"/>
                </a:highlight>
              </a:rPr>
              <a:t>María Carmen Corredoira Ruiz de Baro</a:t>
            </a:r>
            <a:r>
              <a:rPr lang="es">
                <a:solidFill>
                  <a:srgbClr val="202122"/>
                </a:solidFill>
                <a:highlight>
                  <a:srgbClr val="FFFFFF"/>
                </a:highlight>
              </a:rPr>
              <a:t>,naceu na Coruña o 18 de maio de 1893 e faleceu o 17 de novembro de 1970.</a:t>
            </a:r>
            <a:endParaRPr sz="1500"/>
          </a:p>
        </p:txBody>
      </p:sp>
      <p:sp>
        <p:nvSpPr>
          <p:cNvPr id="150" name="Google Shape;150;p22"/>
          <p:cNvSpPr txBox="1"/>
          <p:nvPr/>
        </p:nvSpPr>
        <p:spPr>
          <a:xfrm>
            <a:off x="4163150" y="1933875"/>
            <a:ext cx="498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2"/>
          <p:cNvSpPr txBox="1"/>
          <p:nvPr/>
        </p:nvSpPr>
        <p:spPr>
          <a:xfrm>
            <a:off x="4210200" y="2334063"/>
            <a:ext cx="498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202122"/>
                </a:solidFill>
                <a:highlight>
                  <a:srgbClr val="FFFFFF"/>
                </a:highlight>
              </a:rPr>
              <a:t>A súa vida transcorreu na cidade herculina, onde traballou nunha pintura de afiliación realista.</a:t>
            </a:r>
            <a:endParaRPr sz="1600"/>
          </a:p>
        </p:txBody>
      </p:sp>
      <p:sp>
        <p:nvSpPr>
          <p:cNvPr id="152" name="Google Shape;152;p22"/>
          <p:cNvSpPr txBox="1"/>
          <p:nvPr/>
        </p:nvSpPr>
        <p:spPr>
          <a:xfrm>
            <a:off x="4259750" y="3236775"/>
            <a:ext cx="4787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s">
                <a:solidFill>
                  <a:srgbClr val="202122"/>
                </a:solidFill>
                <a:highlight>
                  <a:srgbClr val="FFFFFF"/>
                </a:highlight>
              </a:rPr>
              <a:t>A súa obra mereceu distincións, como a medalla de ouro na Exposición Rexional de Santiago, en 1926</a:t>
            </a:r>
            <a:r>
              <a:rPr lang="es" sz="1500"/>
              <a:t>.</a:t>
            </a:r>
            <a:endParaRPr sz="1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Obras de María Corredoira</a:t>
            </a:r>
            <a:endParaRPr/>
          </a:p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100"/>
              <a:t>         </a:t>
            </a:r>
            <a:r>
              <a:rPr b="1" lang="es" sz="2100"/>
              <a:t>Lechera(1911)</a:t>
            </a:r>
            <a:endParaRPr b="1" sz="2100"/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59275"/>
            <a:ext cx="3397426" cy="28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4641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100"/>
              <a:t>         </a:t>
            </a:r>
            <a:endParaRPr b="1" sz="2100"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025" y="1705550"/>
            <a:ext cx="3712600" cy="28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4632025" y="1161550"/>
            <a:ext cx="3712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/>
              <a:t>Retrato de campesina(1912)</a:t>
            </a:r>
            <a:endParaRPr b="1" sz="1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Xulia Minguillón</a:t>
            </a:r>
            <a:endParaRPr/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51" y="1505900"/>
            <a:ext cx="2985575" cy="299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/>
        </p:nvSpPr>
        <p:spPr>
          <a:xfrm>
            <a:off x="3867675" y="335725"/>
            <a:ext cx="5103300" cy="43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Lugo 1906- Madrid 1965</a:t>
            </a:r>
            <a:endParaRPr sz="1800"/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Pasou a súa infancia en Vilanova de Lourenzá.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02122"/>
                </a:solidFill>
                <a:highlight>
                  <a:srgbClr val="FFFFFF"/>
                </a:highlight>
              </a:rPr>
              <a:t>Escola de Artes e Oficios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Primeira exposición en 1933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02122"/>
                </a:solidFill>
                <a:highlight>
                  <a:srgbClr val="FFFFFF"/>
                </a:highlight>
              </a:rPr>
              <a:t>Exposición Nacional de Belas Artes en 1941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Francisco Leal Insúa.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Caracteriasticas da sua obra: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-</a:t>
            </a:r>
            <a:r>
              <a:rPr lang="es" sz="1850">
                <a:solidFill>
                  <a:srgbClr val="202122"/>
                </a:solidFill>
                <a:highlight>
                  <a:srgbClr val="FFFFFF"/>
                </a:highlight>
              </a:rPr>
              <a:t>REALISTA</a:t>
            </a:r>
            <a:endParaRPr sz="18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02122"/>
                </a:solidFill>
                <a:highlight>
                  <a:srgbClr val="FFFFFF"/>
                </a:highlight>
              </a:rPr>
              <a:t>-ESCENAS COTIÁS, INTIMISTAS, AMABLES E DE CARACTER POPULAR</a:t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600" y="1197563"/>
            <a:ext cx="3778574" cy="274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 txBox="1"/>
          <p:nvPr/>
        </p:nvSpPr>
        <p:spPr>
          <a:xfrm>
            <a:off x="1638400" y="4028850"/>
            <a:ext cx="239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O páxaro morto.</a:t>
            </a:r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375" y="1116200"/>
            <a:ext cx="2911100" cy="29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6137275" y="4096000"/>
            <a:ext cx="182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Envalse de nuévlos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Remedios Varo.</a:t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526" y="1611550"/>
            <a:ext cx="3988475" cy="27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/>
        </p:nvSpPr>
        <p:spPr>
          <a:xfrm>
            <a:off x="4572000" y="284975"/>
            <a:ext cx="47958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Xirona 1908- Cidade de México 1968</a:t>
            </a:r>
            <a:endParaRPr sz="18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02122"/>
                </a:solidFill>
                <a:highlight>
                  <a:srgbClr val="FFFFFF"/>
                </a:highlight>
              </a:rPr>
              <a:t>-Creceu dende os 9 anos en Madrid</a:t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02122"/>
                </a:solidFill>
                <a:highlight>
                  <a:srgbClr val="FFFFFF"/>
                </a:highlight>
              </a:rPr>
              <a:t>-Academia de San Fernando.</a:t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02122"/>
                </a:solidFill>
                <a:highlight>
                  <a:srgbClr val="FFFFFF"/>
                </a:highlight>
              </a:rPr>
              <a:t>-Detida polos Nazis en 1941</a:t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02122"/>
                </a:solidFill>
                <a:highlight>
                  <a:srgbClr val="FFFFFF"/>
                </a:highlight>
              </a:rPr>
              <a:t>-Non conseguiu vivir da pintura</a:t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highlight>
                  <a:srgbClr val="FFFFFF"/>
                </a:highlight>
              </a:rPr>
              <a:t>Características da súa obra:</a:t>
            </a:r>
            <a:endParaRPr b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202122"/>
                </a:solidFill>
                <a:highlight>
                  <a:srgbClr val="FFFFFF"/>
                </a:highlight>
              </a:rPr>
              <a:t>-Obra completa está tinxida dunha atmosfera de misticismo</a:t>
            </a:r>
            <a:endParaRPr sz="16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02122"/>
                </a:solidFill>
                <a:highlight>
                  <a:srgbClr val="FFFFFF"/>
                </a:highlight>
              </a:rPr>
              <a:t>-Interconexións entre diferentes planos da realidade</a:t>
            </a:r>
            <a:endParaRPr sz="18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446" y="601175"/>
            <a:ext cx="3864500" cy="31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/>
        </p:nvSpPr>
        <p:spPr>
          <a:xfrm>
            <a:off x="738625" y="3908000"/>
            <a:ext cx="226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Armonía.</a:t>
            </a:r>
            <a:endParaRPr sz="1800"/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1849" y="300575"/>
            <a:ext cx="2995081" cy="37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/>
          <p:nvPr/>
        </p:nvSpPr>
        <p:spPr>
          <a:xfrm>
            <a:off x="5882125" y="4216875"/>
            <a:ext cx="18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Planta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/>
        </p:nvSpPr>
        <p:spPr>
          <a:xfrm>
            <a:off x="0" y="3028350"/>
            <a:ext cx="344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https://www.wikiart.org/es/maruja-mallo</a:t>
            </a:r>
            <a:endParaRPr/>
          </a:p>
        </p:txBody>
      </p:sp>
      <p:sp>
        <p:nvSpPr>
          <p:cNvPr id="198" name="Google Shape;198;p28"/>
          <p:cNvSpPr txBox="1"/>
          <p:nvPr/>
        </p:nvSpPr>
        <p:spPr>
          <a:xfrm>
            <a:off x="0" y="2628150"/>
            <a:ext cx="377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https://www.yorokobu.es/carmen-de-burgos/</a:t>
            </a:r>
            <a:endParaRPr/>
          </a:p>
        </p:txBody>
      </p:sp>
      <p:sp>
        <p:nvSpPr>
          <p:cNvPr id="199" name="Google Shape;199;p28"/>
          <p:cNvSpPr txBox="1"/>
          <p:nvPr/>
        </p:nvSpPr>
        <p:spPr>
          <a:xfrm>
            <a:off x="0" y="2227950"/>
            <a:ext cx="377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https://es.wikipedia.org/wiki/Maruja_Mallo</a:t>
            </a:r>
            <a:endParaRPr/>
          </a:p>
        </p:txBody>
      </p:sp>
      <p:sp>
        <p:nvSpPr>
          <p:cNvPr id="200" name="Google Shape;200;p28"/>
          <p:cNvSpPr txBox="1"/>
          <p:nvPr/>
        </p:nvSpPr>
        <p:spPr>
          <a:xfrm>
            <a:off x="0" y="1885500"/>
            <a:ext cx="408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https://es.wikipedia.org/wiki/Carmen_de_Burgos</a:t>
            </a:r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0" y="1485300"/>
            <a:ext cx="392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https://www.remedios-varo.com/planta-1960/</a:t>
            </a:r>
            <a:endParaRPr/>
          </a:p>
        </p:txBody>
      </p:sp>
      <p:sp>
        <p:nvSpPr>
          <p:cNvPr id="202" name="Google Shape;202;p28"/>
          <p:cNvSpPr txBox="1"/>
          <p:nvPr/>
        </p:nvSpPr>
        <p:spPr>
          <a:xfrm>
            <a:off x="0" y="1142850"/>
            <a:ext cx="392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https://gl.wikipedia.org/wiki/Remedios_Varo</a:t>
            </a:r>
            <a:endParaRPr/>
          </a:p>
        </p:txBody>
      </p:sp>
      <p:sp>
        <p:nvSpPr>
          <p:cNvPr id="203" name="Google Shape;203;p28"/>
          <p:cNvSpPr txBox="1"/>
          <p:nvPr/>
        </p:nvSpPr>
        <p:spPr>
          <a:xfrm>
            <a:off x="0" y="742650"/>
            <a:ext cx="49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https://es.wikipedia.org/wiki/Ángeles_Santos_Torroella</a:t>
            </a:r>
            <a:endParaRPr/>
          </a:p>
        </p:txBody>
      </p:sp>
      <p:sp>
        <p:nvSpPr>
          <p:cNvPr id="204" name="Google Shape;204;p28"/>
          <p:cNvSpPr txBox="1"/>
          <p:nvPr/>
        </p:nvSpPr>
        <p:spPr>
          <a:xfrm>
            <a:off x="0" y="342450"/>
            <a:ext cx="45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https://gl.wikipedia.org/wiki/Xulia_Minguill%C3%B3n</a:t>
            </a:r>
            <a:endParaRPr/>
          </a:p>
        </p:txBody>
      </p:sp>
      <p:sp>
        <p:nvSpPr>
          <p:cNvPr id="205" name="Google Shape;205;p28"/>
          <p:cNvSpPr txBox="1"/>
          <p:nvPr/>
        </p:nvSpPr>
        <p:spPr>
          <a:xfrm>
            <a:off x="0" y="0"/>
            <a:ext cx="662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https://www.afundacion.org/es/coleccion/autor/minguillon_iglesias_julia</a:t>
            </a:r>
            <a:endParaRPr/>
          </a:p>
        </p:txBody>
      </p:sp>
      <p:sp>
        <p:nvSpPr>
          <p:cNvPr id="206" name="Google Shape;206;p28"/>
          <p:cNvSpPr txBox="1"/>
          <p:nvPr/>
        </p:nvSpPr>
        <p:spPr>
          <a:xfrm>
            <a:off x="753850" y="3635775"/>
            <a:ext cx="634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Lucas Campos, Miguel Sierra ,Manuel Torres, Guillermo Rivas 4ESO 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2162400" y="236100"/>
            <a:ext cx="69816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50">
                <a:solidFill>
                  <a:srgbClr val="333333"/>
                </a:solidFill>
                <a:highlight>
                  <a:srgbClr val="FFFFFF"/>
                </a:highlight>
              </a:rPr>
              <a:t>Ángeles Santos  </a:t>
            </a:r>
            <a:r>
              <a:rPr lang="es" sz="1350">
                <a:solidFill>
                  <a:srgbClr val="333333"/>
                </a:solidFill>
              </a:rPr>
              <a:t>Torroella</a:t>
            </a:r>
            <a:r>
              <a:rPr lang="es" sz="1350">
                <a:solidFill>
                  <a:srgbClr val="333333"/>
                </a:solidFill>
                <a:highlight>
                  <a:srgbClr val="FFFFFF"/>
                </a:highlight>
              </a:rPr>
              <a:t> ( </a:t>
            </a:r>
            <a:r>
              <a:rPr lang="es" sz="1350">
                <a:solidFill>
                  <a:srgbClr val="333333"/>
                </a:solidFill>
              </a:rPr>
              <a:t>Portbou</a:t>
            </a:r>
            <a:r>
              <a:rPr lang="es" sz="1350">
                <a:solidFill>
                  <a:srgbClr val="333333"/>
                </a:solidFill>
                <a:highlight>
                  <a:srgbClr val="FFFFFF"/>
                </a:highlight>
              </a:rPr>
              <a:t>, 7 de novembro de 1911-Madrid, 3 de outubro de 2013)​ foi unha pintora e artista gráfica española, contemporánea da xeración do 27.​ Iniciada entre o surrealismo e o expresionismo, evolucionou cara ao  </a:t>
            </a:r>
            <a:r>
              <a:rPr lang="es" sz="1350">
                <a:solidFill>
                  <a:srgbClr val="333333"/>
                </a:solidFill>
              </a:rPr>
              <a:t>postimpresionismo</a:t>
            </a:r>
            <a:r>
              <a:rPr lang="es" sz="1350">
                <a:solidFill>
                  <a:srgbClr val="333333"/>
                </a:solidFill>
                <a:highlight>
                  <a:srgbClr val="FFFFFF"/>
                </a:highlight>
              </a:rPr>
              <a:t> con temas de paisaxe e interiores. En 2003, recibiu a Medalla de Ouro ao mérito nas Belas Artes, outorgada polo Ministerio de Cultura de España​ e en 2005 recibiu da Xeneralidade de Cataluña a  </a:t>
            </a:r>
            <a:r>
              <a:rPr lang="es" sz="1350">
                <a:solidFill>
                  <a:srgbClr val="333333"/>
                </a:solidFill>
              </a:rPr>
              <a:t>Creu</a:t>
            </a:r>
            <a:r>
              <a:rPr lang="es" sz="1350">
                <a:solidFill>
                  <a:srgbClr val="333333"/>
                </a:solidFill>
                <a:highlight>
                  <a:srgbClr val="FFFFFF"/>
                </a:highlight>
              </a:rPr>
              <a:t> de Sant Jordi.</a:t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525" y="358738"/>
            <a:ext cx="1776525" cy="17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0" y="0"/>
            <a:ext cx="24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202124"/>
                </a:solidFill>
                <a:highlight>
                  <a:srgbClr val="FFFFFF"/>
                </a:highlight>
              </a:rPr>
              <a:t>Ángeles Santos</a:t>
            </a:r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632400" y="2301925"/>
            <a:ext cx="80103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50">
                <a:solidFill>
                  <a:srgbClr val="333333"/>
                </a:solidFill>
                <a:highlight>
                  <a:srgbClr val="FFFFFF"/>
                </a:highlight>
              </a:rPr>
              <a:t>Cando estalou a guerra civil o matrimonio atopábase en  </a:t>
            </a:r>
            <a:r>
              <a:rPr lang="es" sz="1350">
                <a:solidFill>
                  <a:srgbClr val="333333"/>
                </a:solidFill>
              </a:rPr>
              <a:t>Portbou</a:t>
            </a:r>
            <a:r>
              <a:rPr lang="es" sz="1350">
                <a:solidFill>
                  <a:srgbClr val="333333"/>
                </a:solidFill>
                <a:highlight>
                  <a:srgbClr val="FFFFFF"/>
                </a:highlight>
              </a:rPr>
              <a:t> de onde cruzaron a Francia, pero en tanto o seu marido marchou a París, establecéndose na capital francesa, Ángeles regresou embarazada a España e instalouse en  </a:t>
            </a:r>
            <a:r>
              <a:rPr lang="es" sz="1350">
                <a:solidFill>
                  <a:srgbClr val="333333"/>
                </a:solidFill>
              </a:rPr>
              <a:t>Canfranc</a:t>
            </a:r>
            <a:r>
              <a:rPr lang="es" sz="1350">
                <a:solidFill>
                  <a:srgbClr val="333333"/>
                </a:solidFill>
                <a:highlight>
                  <a:srgbClr val="FFFFFF"/>
                </a:highlight>
              </a:rPr>
              <a:t>. Na cidade aragonesa asentouse cos seus pais e, tras dar a luz ao seu fillo, o futuro pintor Julián  </a:t>
            </a:r>
            <a:r>
              <a:rPr lang="es" sz="1350">
                <a:solidFill>
                  <a:srgbClr val="333333"/>
                </a:solidFill>
              </a:rPr>
              <a:t>Grau</a:t>
            </a:r>
            <a:r>
              <a:rPr lang="es" sz="1350">
                <a:solidFill>
                  <a:srgbClr val="333333"/>
                </a:solidFill>
                <a:highlight>
                  <a:srgbClr val="FFFFFF"/>
                </a:highlight>
              </a:rPr>
              <a:t> Santos,​ foi contratada nun colexio dirixido por relixiosas para dar clases de debuxo. En 1941 expón de maneira individual en Sálgaa Libros de Zaragoza e, en 1942, presenta a súa obra como artista convidada na Exposición Nacional de Belas Artes realizada na Cidade Condal. En 1945 trasládase á capital española e realiza dúas mostras, unha na Galería Estilo e outra no Colexio Maior de Santa Teresa de Jesús da Universidade de Madrid; caracterizadas ambas, por estar compostas de obras de distintos períodos. En 1955 é convidada a expoñer na III Bienal  </a:t>
            </a:r>
            <a:r>
              <a:rPr lang="es" sz="1350">
                <a:solidFill>
                  <a:srgbClr val="333333"/>
                </a:solidFill>
              </a:rPr>
              <a:t>Hispanoamericana</a:t>
            </a:r>
            <a:r>
              <a:rPr lang="es" sz="1350">
                <a:solidFill>
                  <a:srgbClr val="333333"/>
                </a:solidFill>
                <a:highlight>
                  <a:srgbClr val="FFFFFF"/>
                </a:highlight>
              </a:rPr>
              <a:t> celebrada en Barcelona.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733825" y="1358475"/>
            <a:ext cx="316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OBRAS DE CARMEN DE BURGOS </a:t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721250" y="2571750"/>
            <a:ext cx="102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02124"/>
                </a:solidFill>
                <a:highlight>
                  <a:srgbClr val="FFFFFF"/>
                </a:highlight>
              </a:rPr>
              <a:t>Un mundo</a:t>
            </a:r>
            <a:endParaRPr sz="120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00" y="3052985"/>
            <a:ext cx="1913400" cy="176621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3088850" y="2571750"/>
            <a:ext cx="144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02124"/>
                </a:solidFill>
                <a:highlight>
                  <a:srgbClr val="FFFFFF"/>
                </a:highlight>
              </a:rPr>
              <a:t>Autorretrato</a:t>
            </a:r>
            <a:endParaRPr sz="12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3925" y="3052975"/>
            <a:ext cx="1219481" cy="16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5742175" y="25717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02124"/>
                </a:solidFill>
                <a:highlight>
                  <a:srgbClr val="FFFFFF"/>
                </a:highlight>
              </a:rPr>
              <a:t>Tertulia</a:t>
            </a:r>
            <a:endParaRPr sz="120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4695" y="3210400"/>
            <a:ext cx="2132275" cy="14513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472175" y="6577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02124"/>
                </a:solidFill>
                <a:highlight>
                  <a:srgbClr val="FFFFFF"/>
                </a:highlight>
              </a:rPr>
              <a:t>Cena familiar</a:t>
            </a:r>
            <a:endParaRPr sz="120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925" y="1073687"/>
            <a:ext cx="1710037" cy="14513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6395925" y="6577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02124"/>
                </a:solidFill>
                <a:highlight>
                  <a:srgbClr val="FFFFFF"/>
                </a:highlight>
              </a:rPr>
              <a:t>Niña (Retrato de Conchita</a:t>
            </a:r>
            <a:r>
              <a:rPr lang="es" sz="1200">
                <a:solidFill>
                  <a:srgbClr val="202124"/>
                </a:solidFill>
                <a:highlight>
                  <a:srgbClr val="FFFFFF"/>
                </a:highlight>
              </a:rPr>
              <a:t>)</a:t>
            </a:r>
            <a:endParaRPr sz="12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5088" y="1129875"/>
            <a:ext cx="1200472" cy="176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227650" y="41825"/>
            <a:ext cx="119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02124"/>
                </a:solidFill>
                <a:highlight>
                  <a:srgbClr val="FFFFFF"/>
                </a:highlight>
              </a:rPr>
              <a:t>Maruja Mallo</a:t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50" y="411125"/>
            <a:ext cx="1565525" cy="109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2015250" y="311975"/>
            <a:ext cx="5286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50">
                <a:solidFill>
                  <a:srgbClr val="333333"/>
                </a:solidFill>
              </a:rPr>
              <a:t>Maruja</a:t>
            </a:r>
            <a:r>
              <a:rPr lang="es" sz="1250">
                <a:solidFill>
                  <a:srgbClr val="333333"/>
                </a:solidFill>
                <a:highlight>
                  <a:srgbClr val="FFFFFF"/>
                </a:highlight>
              </a:rPr>
              <a:t> Mallo (nada como Ana María Gómez González, Viveiro, Lugo, 5 de xaneiro de 1902-Madrid,e morreu o 6 de febreiro de 1995) foi unha pintora surrealista española.​ Está considerada como artista da xeración de 1927 dentro da denominada vangarda interior española.</a:t>
            </a:r>
            <a:endParaRPr sz="1300"/>
          </a:p>
        </p:txBody>
      </p:sp>
      <p:sp>
        <p:nvSpPr>
          <p:cNvPr id="85" name="Google Shape;85;p16"/>
          <p:cNvSpPr txBox="1"/>
          <p:nvPr/>
        </p:nvSpPr>
        <p:spPr>
          <a:xfrm>
            <a:off x="295100" y="2091125"/>
            <a:ext cx="79428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-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En 1982, Medalla de Ouro ao mérito nas Belas Artes, concedida polo Ministerio de Cultura9​ e o Premio de Artes Plásticas de Madrid.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-En 1990, Medalla de Ouro da Comunidad de Madrid.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-En 1991 a Medalla de Galicia.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-En 1992, con motivo dos seus 90 aniversarios, celebrouse unha exposición na galería Guillermo de  </a:t>
            </a:r>
            <a:r>
              <a:rPr lang="es" sz="1200">
                <a:solidFill>
                  <a:srgbClr val="333333"/>
                </a:solidFill>
              </a:rPr>
              <a:t>Osma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 de Madrid, que mostraba, por primeira vez, series dos cadros pintados na súa época de exilio en América.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-En 1993 tivo lugar unha gran exposición antolóxica en Santiago de Compostela que inaugurou o Centro Galego de Arte Contemporánea. Máis tarde, a exposición foi trasladada ao Museo de Belas Artes de Buenos Aires.​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-En 2010 a Casa dás Artes de Vigo organizou unha exposición antolóxica en conxunto coa Real Academia de Belas Artes de San Fernando.7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-En 2017  </a:t>
            </a:r>
            <a:r>
              <a:rPr lang="es" sz="1200">
                <a:solidFill>
                  <a:srgbClr val="333333"/>
                </a:solidFill>
              </a:rPr>
              <a:t>Maruxa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 Mallo foi recoñecida coa dedicatoria do Día das Artes Galegas 2017 outorgada pola Real Academia  </a:t>
            </a:r>
            <a:r>
              <a:rPr lang="es" sz="1200">
                <a:solidFill>
                  <a:srgbClr val="333333"/>
                </a:solidFill>
              </a:rPr>
              <a:t>Galega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 de  </a:t>
            </a:r>
            <a:r>
              <a:rPr lang="es" sz="1200">
                <a:solidFill>
                  <a:srgbClr val="333333"/>
                </a:solidFill>
              </a:rPr>
              <a:t>Belas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 Artes ( </a:t>
            </a:r>
            <a:r>
              <a:rPr lang="es" sz="1200">
                <a:solidFill>
                  <a:srgbClr val="333333"/>
                </a:solidFill>
              </a:rPr>
              <a:t>Ragba</a:t>
            </a:r>
            <a:r>
              <a:rPr lang="es" sz="1200">
                <a:solidFill>
                  <a:srgbClr val="333333"/>
                </a:solidFill>
                <a:highlight>
                  <a:srgbClr val="FFFFFF"/>
                </a:highlight>
              </a:rPr>
              <a:t>).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86" name="Google Shape;86;p16"/>
          <p:cNvSpPr txBox="1"/>
          <p:nvPr/>
        </p:nvSpPr>
        <p:spPr>
          <a:xfrm>
            <a:off x="472200" y="1728550"/>
            <a:ext cx="208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PREMIOS GANADOS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50" y="2919300"/>
            <a:ext cx="1357175" cy="14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473988" y="2387100"/>
            <a:ext cx="141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Viajeros Del Éter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9338" y="2919300"/>
            <a:ext cx="1659912" cy="15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2591425" y="2387100"/>
            <a:ext cx="88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Máscaras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6725" y="2893813"/>
            <a:ext cx="1557400" cy="15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4807450" y="2387100"/>
            <a:ext cx="81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Selvatro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21600" y="2919304"/>
            <a:ext cx="1357175" cy="158337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7021588" y="2387100"/>
            <a:ext cx="135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MUJER RUBIA</a:t>
            </a:r>
            <a:endParaRPr sz="1200">
              <a:solidFill>
                <a:schemeClr val="dk1"/>
              </a:solidFill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11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2934675" y="1121000"/>
            <a:ext cx="263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OBRAS DE MARUJA MALLO </a:t>
            </a: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7725" y="622791"/>
            <a:ext cx="1357175" cy="1764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500850" y="253500"/>
            <a:ext cx="131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Concorde</a:t>
            </a:r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967875" y="522150"/>
            <a:ext cx="1410900" cy="186777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6967875" y="1528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Airagu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445025"/>
            <a:ext cx="278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María Blanchard</a:t>
            </a:r>
            <a:endParaRPr/>
          </a:p>
        </p:txBody>
      </p:sp>
      <p:pic>
        <p:nvPicPr>
          <p:cNvPr descr="María Blanchard - Wikipedia, la enciclopedia libre"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825" y="1451900"/>
            <a:ext cx="2008775" cy="267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3452825" y="750650"/>
            <a:ext cx="3984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666666"/>
                </a:solidFill>
                <a:highlight>
                  <a:srgbClr val="FFFFFF"/>
                </a:highlight>
              </a:rPr>
              <a:t>Nace en Santander el 6 de marzo de 1881, en una familia perteneciente a la burguesía culta acomodada. A causa de una caída de la madre durante el embarazo, nace aquejada de cifoescoliosis con doble desviación de cadera, lo que le provoca cojera y enanismo. Su padre estimula su interés artístico y, con 22 años, viaja a Madrid para estudiar con Emilio Sala y más tarde con Fernando Álvarez de Sotomayor.</a:t>
            </a:r>
            <a:endParaRPr sz="9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666666"/>
                </a:solidFill>
                <a:highlight>
                  <a:srgbClr val="FFFFFF"/>
                </a:highlight>
              </a:rPr>
              <a:t>Su pintura es claramente perteneciente  al cubismo.</a:t>
            </a:r>
            <a:endParaRPr sz="9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3452825" y="1709700"/>
            <a:ext cx="4148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666666"/>
                </a:solidFill>
                <a:highlight>
                  <a:srgbClr val="FFFFFF"/>
                </a:highlight>
              </a:rPr>
              <a:t>En 1906, concurre por primera vez a la Exposición Nacional de Bellas Artes con el cuadro "Gitana". En esos años, conoce al pintor mexicano Diego Rivera y gana una tercera medalla en la Exposición Nacional. Tras este éxito, decide continuar su aprendizaje en París, con becas del ayuntamiento y la diputación de Santander. A través de su maestro Kees van Dongen, conoce también a Juan Gris y Jacques Lipchitz. Con algunos de ellos compartirá estudio en casa de su madre, en Madrid, durante la Primera Guerra Mundial.</a:t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3446800" y="2818550"/>
            <a:ext cx="4112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666666"/>
                </a:solidFill>
                <a:highlight>
                  <a:srgbClr val="FFFFFF"/>
                </a:highlight>
              </a:rPr>
              <a:t>En 1915 expone en el Salón de Arte Moderno de Madrid. Obtiene plaza como profesora de Dibujo y se traslada a Salamanca pero, decepcionada con la experiencia, renuncia al puesto y regresa a París. </a:t>
            </a:r>
            <a:endParaRPr sz="9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666666"/>
                </a:solidFill>
                <a:highlight>
                  <a:srgbClr val="FFFFFF"/>
                </a:highlight>
              </a:rPr>
              <a:t>Tras la muerte de Juan Gris en 1927, cae en una profunda depresión y fervor religioso. Su familia se reúne con ella en París, aliviando su soledad pero agravando su precaria situación económica. Tras sufrir un progresivo empeoramiento de su salud, muere el 5 de abril de 1932.</a:t>
            </a:r>
            <a:endParaRPr sz="90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turaleza muerta | María Blanchard | Obra Maestra" id="117" name="Google Shape;117;p19"/>
          <p:cNvPicPr preferRelativeResize="0"/>
          <p:nvPr/>
        </p:nvPicPr>
        <p:blipFill rotWithShape="1">
          <a:blip r:embed="rId3">
            <a:alphaModFix/>
          </a:blip>
          <a:srcRect b="0" l="-4270" r="4270" t="0"/>
          <a:stretch/>
        </p:blipFill>
        <p:spPr>
          <a:xfrm>
            <a:off x="542150" y="2394975"/>
            <a:ext cx="1784750" cy="218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609600" y="1994775"/>
            <a:ext cx="178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r>
              <a:rPr lang="es"/>
              <a:t>Naturaleza muerta</a:t>
            </a:r>
            <a:endParaRPr/>
          </a:p>
        </p:txBody>
      </p:sp>
      <p:pic>
        <p:nvPicPr>
          <p:cNvPr descr="Juguetes. 1920 - MARÍA BLANCHARD | IN DESIGN" id="119" name="Google Shape;1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125" y="2385025"/>
            <a:ext cx="1784700" cy="218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4044450" y="1947650"/>
            <a:ext cx="9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Juguetes                </a:t>
            </a:r>
            <a:endParaRPr/>
          </a:p>
        </p:txBody>
      </p:sp>
      <p:sp>
        <p:nvSpPr>
          <p:cNvPr id="121" name="Google Shape;121;p19"/>
          <p:cNvSpPr txBox="1"/>
          <p:nvPr/>
        </p:nvSpPr>
        <p:spPr>
          <a:xfrm>
            <a:off x="3203800" y="762075"/>
            <a:ext cx="273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OBRAS</a:t>
            </a:r>
            <a:r>
              <a:rPr lang="es"/>
              <a:t> MARÍA BLANCHARD</a:t>
            </a:r>
            <a:endParaRPr/>
          </a:p>
        </p:txBody>
      </p:sp>
      <p:pic>
        <p:nvPicPr>
          <p:cNvPr descr="María Blanchard, Pintora (Santander, 1881-París, 1932) - Ateneu Cultural  Ciutat de Manises" id="122" name="Google Shape;1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1400" y="2375087"/>
            <a:ext cx="1784750" cy="2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7021400" y="1922600"/>
            <a:ext cx="9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Pianista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311700" y="445025"/>
            <a:ext cx="271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Mercedes Ruibal</a:t>
            </a:r>
            <a:endParaRPr/>
          </a:p>
        </p:txBody>
      </p:sp>
      <p:pic>
        <p:nvPicPr>
          <p:cNvPr descr="Mercedes Ruibal, fuerza y drama - GALANTIQUA TASACIÓN ARTE &amp;amp; ANTIGÜEDADES"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775" y="1383950"/>
            <a:ext cx="2386151" cy="252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3276600" y="679950"/>
            <a:ext cx="44052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Mercedes Ruibal nació en 1928, en la parroquia pontevedresa de San Andrés de Xeve en el seno de una familia con vocación artística: su padre, José Ruibal Castro, aunque secretario municipal de profesión, era escritor, y su madre, Aurora Garibay Iglesias, más conocida por Yoya Garibay, se volcó en la pintura de estilo naif​ pasados los setenta años, realizó exposiciones por España y recibió algunos premios.</a:t>
            </a:r>
            <a:endParaRPr/>
          </a:p>
        </p:txBody>
      </p:sp>
      <p:sp>
        <p:nvSpPr>
          <p:cNvPr id="131" name="Google Shape;131;p20"/>
          <p:cNvSpPr txBox="1"/>
          <p:nvPr/>
        </p:nvSpPr>
        <p:spPr>
          <a:xfrm>
            <a:off x="3282600" y="1807975"/>
            <a:ext cx="43992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El mismo año que finalizó la Guerra Civil, la familia, de ideas republicana, debió emigrar a Argentina.​ Allí pasó Mercedes Ruibal casi veinte años y allí expuso por vez primera en Buenos Aires (1956). Regresó a España en 1958 y un año más tarde se casó con el también pintor, además de arquitecto y autor, Agustín Pérez Bellas.​</a:t>
            </a:r>
            <a:endParaRPr/>
          </a:p>
        </p:txBody>
      </p:sp>
      <p:sp>
        <p:nvSpPr>
          <p:cNvPr id="132" name="Google Shape;132;p20"/>
          <p:cNvSpPr txBox="1"/>
          <p:nvPr/>
        </p:nvSpPr>
        <p:spPr>
          <a:xfrm>
            <a:off x="3276600" y="2631625"/>
            <a:ext cx="43698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Se le ha considerado una pintora expresionista y representante de la nueva figuración, influenciada en sus inicios por Laxeiro, pintor exiliado también en Argentina, y por Georges Rouault.​ Ruibal se encuentra enmarcada dentro de la generación de artistas gallegos que impulsaron la renovación artística durante los años cincuenta y sesenta del siglo XX.</a:t>
            </a:r>
            <a:endParaRPr/>
          </a:p>
        </p:txBody>
      </p:sp>
      <p:sp>
        <p:nvSpPr>
          <p:cNvPr id="133" name="Google Shape;133;p20"/>
          <p:cNvSpPr txBox="1"/>
          <p:nvPr/>
        </p:nvSpPr>
        <p:spPr>
          <a:xfrm>
            <a:off x="3247925" y="3624700"/>
            <a:ext cx="42876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Se señala en su obra un expresionismo ingenuo, primitivo y lírico​       con ocasionales rasgos de crítica social y política.</a:t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Falleció en Madrid, el 10 de abril de 2003</a:t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/>
        </p:nvSpPr>
        <p:spPr>
          <a:xfrm>
            <a:off x="3231425" y="731475"/>
            <a:ext cx="280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OBRAS MERCEDES RUIBAL</a:t>
            </a:r>
            <a:endParaRPr/>
          </a:p>
        </p:txBody>
      </p:sp>
      <p:pic>
        <p:nvPicPr>
          <p:cNvPr descr="MATERNIDAD de | Mercedes RUIBAL | Compra de arte online | artprice"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4000" y="1870800"/>
            <a:ext cx="3359175" cy="29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6151675" y="1385475"/>
            <a:ext cx="10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</a:t>
            </a:r>
            <a:r>
              <a:rPr lang="es"/>
              <a:t>aternidad</a:t>
            </a:r>
            <a:endParaRPr/>
          </a:p>
        </p:txBody>
      </p:sp>
      <p:pic>
        <p:nvPicPr>
          <p:cNvPr descr="MERCEDES RUIBAL - Afundación"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800" y="1850350"/>
            <a:ext cx="3423174" cy="29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1758450" y="1371600"/>
            <a:ext cx="150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</a:t>
            </a:r>
            <a:r>
              <a:rPr lang="es"/>
              <a:t>ujer y geranio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