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f68d1d511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f68d1d511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f68d1d511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f68d1d511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0581072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0581072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0581073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0581073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f68d1d40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df68d1d40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f68d1d40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f68d1d40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fb30a87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fb30a87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fb30a879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fb30a879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fb30a879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fb30a879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fb30a8799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fb30a8799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dfca22ef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dfca22ef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fa926a5d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fa926a5d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dfca22efa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dfca22efa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fa926a5d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fa926a5d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fa926a5d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fa926a5d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fa926a5d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fa926a5d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df68d1d403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df68d1d403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f68d1d51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f68d1d51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f68d1d511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f68d1d511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g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historia-arte.com/museos/casa-lis-salamanca" TargetMode="External"/><Relationship Id="rId4" Type="http://schemas.openxmlformats.org/officeDocument/2006/relationships/hyperlink" Target="https://historia-arte.com/tecnicas/oleo" TargetMode="External"/><Relationship Id="rId5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elmundo.es/elmundo/2010/01/20/castillayleon/1263989475.html" TargetMode="External"/><Relationship Id="rId11" Type="http://schemas.openxmlformats.org/officeDocument/2006/relationships/hyperlink" Target="https://www.elmundo.es/elmundo/2010/01/20/castillayleon/1263989475.html" TargetMode="External"/><Relationship Id="rId10" Type="http://schemas.openxmlformats.org/officeDocument/2006/relationships/hyperlink" Target="https://www.remedios-varo.com/category/decada-1930/page/2/" TargetMode="External"/><Relationship Id="rId13" Type="http://schemas.openxmlformats.org/officeDocument/2006/relationships/hyperlink" Target="http://conchamayordomo.com/2019/02/06/laura-albeniz/" TargetMode="External"/><Relationship Id="rId12" Type="http://schemas.openxmlformats.org/officeDocument/2006/relationships/hyperlink" Target="https://es.wikipedia.org/wiki/Laura_Alb%C3%A9niz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elpais.com/cultura/2012/06/20/actualidad/1340218736_226990.html" TargetMode="External"/><Relationship Id="rId4" Type="http://schemas.openxmlformats.org/officeDocument/2006/relationships/hyperlink" Target="https://www.museoreinasofia.es/coleccion/obra/composicion-cubista" TargetMode="External"/><Relationship Id="rId9" Type="http://schemas.openxmlformats.org/officeDocument/2006/relationships/hyperlink" Target="https://www.biografiasyvidas.com/biografia/v/varo.htm" TargetMode="External"/><Relationship Id="rId15" Type="http://schemas.openxmlformats.org/officeDocument/2006/relationships/hyperlink" Target="https://historia-arte.com/obras/mujer-acodada-en-mesa" TargetMode="External"/><Relationship Id="rId14" Type="http://schemas.openxmlformats.org/officeDocument/2006/relationships/hyperlink" Target="https://donahaviadeser.blogspot.com/2014/05/laura-albeniz-la-pintora-cosmopolita.html" TargetMode="External"/><Relationship Id="rId17" Type="http://schemas.openxmlformats.org/officeDocument/2006/relationships/hyperlink" Target="http://www.heroinas.net/2012/05/delhy-tejero.html" TargetMode="External"/><Relationship Id="rId16" Type="http://schemas.openxmlformats.org/officeDocument/2006/relationships/hyperlink" Target="https://historia-arte.com/artistas/olga-sacharoff" TargetMode="External"/><Relationship Id="rId5" Type="http://schemas.openxmlformats.org/officeDocument/2006/relationships/hyperlink" Target="https://www2.uned.es/biblioteca/mujer_arte/biografias_4.html" TargetMode="External"/><Relationship Id="rId19" Type="http://schemas.openxmlformats.org/officeDocument/2006/relationships/hyperlink" Target="http://www.m-arteyculturavisual.com/2018/10/21/delhy-tejero-un-exilio-interior-que-no-cesa/" TargetMode="External"/><Relationship Id="rId6" Type="http://schemas.openxmlformats.org/officeDocument/2006/relationships/hyperlink" Target="https://historia-arte.com/artistas/kaethe-kollwitz" TargetMode="External"/><Relationship Id="rId18" Type="http://schemas.openxmlformats.org/officeDocument/2006/relationships/hyperlink" Target="https://www.elmundo.es/elmundo/2010/01/20/castillayleon/1263989475.html" TargetMode="External"/><Relationship Id="rId7" Type="http://schemas.openxmlformats.org/officeDocument/2006/relationships/hyperlink" Target="https://www.publico.es/sociedad/admiralas-10-pintoras-puedes-dejar.html" TargetMode="External"/><Relationship Id="rId8" Type="http://schemas.openxmlformats.org/officeDocument/2006/relationships/hyperlink" Target="https://historia-arte.com/artistas/remedios-varo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257600" y="1142125"/>
            <a:ext cx="6628800" cy="248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gl" sz="3780"/>
              <a:t>MULLERES ESPAÑOLAS NAS VANGARDAS DA PRIMEIRA METADE DO SÉCULO XX</a:t>
            </a:r>
            <a:endParaRPr sz="378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ÁNGELES SANTOS</a:t>
            </a:r>
            <a:endParaRPr/>
          </a:p>
        </p:txBody>
      </p:sp>
      <p:sp>
        <p:nvSpPr>
          <p:cNvPr id="119" name="Google Shape;119;p22"/>
          <p:cNvSpPr txBox="1"/>
          <p:nvPr>
            <p:ph idx="1" type="body"/>
          </p:nvPr>
        </p:nvSpPr>
        <p:spPr>
          <a:xfrm>
            <a:off x="311700" y="1017725"/>
            <a:ext cx="5526000" cy="40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gl">
                <a:solidFill>
                  <a:schemeClr val="dk1"/>
                </a:solidFill>
              </a:rPr>
              <a:t>Ángeles Santos Torroella, nada en 1911 en Gerona, foi unha pintora e artista gráfica española, contemporánea á xeración do 27 e iniciada entre o surrealismo e o expresionismo, que máis adiante foi evolucionando cara o postimpresionismo con temas de paisaxes e interiores.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gl">
                <a:solidFill>
                  <a:schemeClr val="dk1"/>
                </a:solidFill>
              </a:rPr>
              <a:t>As súas primeiras obras foron retratos da súa familia, con 19 anos pintou o seu cadro máis coñecido “unmundo”, que é un oleo que representa un extraño planeta surrealista.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gl">
                <a:solidFill>
                  <a:schemeClr val="dk1"/>
                </a:solidFill>
              </a:rPr>
              <a:t>En 1929, con 18 anos pintou “un mundo” a súa obra máis recoñecida, que é un óleo de gran formato que representa un extraño planeta surrealista, esta permanece exposta no Museo Nacional Centro de Arte Reina Sofñia, en Madrid.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gl">
                <a:solidFill>
                  <a:schemeClr val="dk1"/>
                </a:solidFill>
              </a:rPr>
              <a:t>En 1930 a súa familia ingrésaa nun sanatorio mental en Madrid por un mes e medio. Un ano máis tarde realizou unha exposición individual en parís e a súa familia e ella establecense en San Sebastián, ondetoma contacto con arquitectos, intelectuales,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gl">
                <a:solidFill>
                  <a:schemeClr val="dk1"/>
                </a:solidFill>
              </a:rPr>
              <a:t>No 1935 retomou o contacto co público mais deixou de pintar neste período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gl">
                <a:solidFill>
                  <a:schemeClr val="dk1"/>
                </a:solidFill>
              </a:rPr>
              <a:t>A súa obra pode dividirse en 2 etapas:</a:t>
            </a:r>
            <a:endParaRPr>
              <a:solidFill>
                <a:schemeClr val="dk1"/>
              </a:solidFill>
            </a:endParaRPr>
          </a:p>
          <a:p>
            <a:pPr indent="-28289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gl">
                <a:solidFill>
                  <a:schemeClr val="dk1"/>
                </a:solidFill>
              </a:rPr>
              <a:t>A primeira entre 1920 e 1930 é afín ao surrealismo e ao expresionismo, é o seu período máis valorado e ao que pertence a seguinte obra. Ten un estilo vanguardista, oscuro, místico e crítico. Este levoulle a un éxito inmediato en varias cidades de España.</a:t>
            </a:r>
            <a:endParaRPr>
              <a:solidFill>
                <a:schemeClr val="dk1"/>
              </a:solidFill>
            </a:endParaRPr>
          </a:p>
          <a:p>
            <a:pPr indent="-28289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gl">
                <a:solidFill>
                  <a:schemeClr val="dk1"/>
                </a:solidFill>
              </a:rPr>
              <a:t>Na segunda etapa sofre unha crisis artística e o seu estilo cambia radicalmente para adoptar unha lenguaxe moito máis dolce e tradicional. Este cambio pódese deber ao poco éxito das súas obras na cidade condal, onde predominaba o novecentismo e onde o seu estilo era considerado tétrico.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325" y="1128163"/>
            <a:ext cx="2764982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       Un mundo, 1929                           A terra, 1929</a:t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675" y="1178000"/>
            <a:ext cx="2809875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441725" y="3683850"/>
            <a:ext cx="3286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Podemos apreciar que esta obra pertence aos seus inicios no surrealismo. Ademais pódese ver que non usa cores mpi fortes e a obra é máis ben apagada.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3"/>
          <p:cNvSpPr txBox="1"/>
          <p:nvPr/>
        </p:nvSpPr>
        <p:spPr>
          <a:xfrm>
            <a:off x="4955362" y="3683850"/>
            <a:ext cx="3472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Nesta outra obra póedse ver tamén que pertence á súa época surrealista, non podemos saber que son exactamente que son as figuras que aparecen nela. Nese caso sí que use algunha cor máis viva.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0" y="1230825"/>
            <a:ext cx="2556238" cy="236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                               REMEDIOS VARO  </a:t>
            </a:r>
            <a:endParaRPr/>
          </a:p>
        </p:txBody>
      </p:sp>
      <p:sp>
        <p:nvSpPr>
          <p:cNvPr id="135" name="Google Shape;13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gl"/>
              <a:t>                                                                                 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025" y="1152475"/>
            <a:ext cx="34164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34475" y="1289375"/>
            <a:ext cx="46809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" sz="1800"/>
              <a:t>Naceu en Angles, Girona en 1908 e morreu en Cidade de México en 1963.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" sz="1800"/>
              <a:t>É unha das máximas representantes do surrealismo en España.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" sz="1800"/>
              <a:t>Podemos diferenciar distintas fases na súa vida: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gl" sz="1800"/>
              <a:t>Real Academia de Bellas Artes, Madrid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gl" sz="1800"/>
              <a:t>Etapa en Barcelona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gl" sz="1800"/>
              <a:t>Surrealismo francés, obras en París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gl" sz="1800"/>
              <a:t>Obras en México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gl" sz="1800"/>
              <a:t>Diversas exposicións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                                          Insomnio (1942-1947)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gl"/>
              <a:t>                                                     </a:t>
            </a: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18" y="222513"/>
            <a:ext cx="3523856" cy="46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/>
        </p:nvSpPr>
        <p:spPr>
          <a:xfrm>
            <a:off x="3854125" y="101772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5"/>
          <p:cNvSpPr txBox="1"/>
          <p:nvPr/>
        </p:nvSpPr>
        <p:spPr>
          <a:xfrm>
            <a:off x="3854125" y="981175"/>
            <a:ext cx="49362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Trátase de unha pintura encargada por unha empresa para anunciar pastillas para o insomnio.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Varo pon énfase nas fontes da realidade e dos soños, do consciente e do inconsciente, do pasado e do presente.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As súas obras adoitan ter características que a identifiquen con ela, neste caso a aparición de ollos similares aos seus, que demostren que o tema das súas obras é parecido á súa experiencia.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No cadro podemos observar a xeometría como parte importante, o círculo presenta a perfección, a totalidade, a protección…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Estamos ante unha representación do tempo, o ollo que todo o ve.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                          LAURA ALBÉNIZ </a:t>
            </a:r>
            <a:endParaRPr/>
          </a:p>
        </p:txBody>
      </p:sp>
      <p:sp>
        <p:nvSpPr>
          <p:cNvPr id="152" name="Google Shape;15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gl"/>
              <a:t>                                                                                   </a:t>
            </a: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092" y="1017725"/>
            <a:ext cx="2775107" cy="32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6"/>
          <p:cNvSpPr txBox="1"/>
          <p:nvPr/>
        </p:nvSpPr>
        <p:spPr>
          <a:xfrm>
            <a:off x="311700" y="939025"/>
            <a:ext cx="5350200" cy="38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 sz="1200">
                <a:solidFill>
                  <a:schemeClr val="dk1"/>
                </a:solidFill>
                <a:highlight>
                  <a:srgbClr val="FFFFFF"/>
                </a:highlight>
              </a:rPr>
              <a:t>Laura Albéniz Jordana (Barcelona, 16 de abril de 1890 - </a:t>
            </a:r>
            <a:r>
              <a:rPr lang="gl" sz="1200">
                <a:solidFill>
                  <a:schemeClr val="dk1"/>
                </a:solidFill>
              </a:rPr>
              <a:t>Ib., 3 de marzo de 1944) foi unha ilustradora e pintora española do Novecentismo. Considéralla precursora do Art Déco en Cataluña xunto con Javier Gosé.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" sz="1200">
                <a:solidFill>
                  <a:schemeClr val="dk1"/>
                </a:solidFill>
              </a:rPr>
              <a:t>Diferenciamos dúas etapas 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" sz="1200">
                <a:solidFill>
                  <a:schemeClr val="dk1"/>
                </a:solidFill>
                <a:highlight>
                  <a:srgbClr val="FFFFFF"/>
                </a:highlight>
              </a:rPr>
              <a:t>As obras da súa primeira etapa, recollen o ambiente de París e de la Belle Epoque, dando grante importancia á decoración e ao mundo culto e contemporáneo.</a:t>
            </a:r>
            <a:endParaRPr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" sz="1200">
                <a:solidFill>
                  <a:schemeClr val="dk1"/>
                </a:solidFill>
                <a:highlight>
                  <a:srgbClr val="FFFFFF"/>
                </a:highlight>
              </a:rPr>
              <a:t>Anos máis tarde, en 1911, participa nunha exposición conxuntamente con Ismael Smith, Néstor Fernández e </a:t>
            </a:r>
            <a:r>
              <a:rPr lang="gl" sz="1200">
                <a:solidFill>
                  <a:schemeClr val="dk1"/>
                </a:solidFill>
              </a:rPr>
              <a:t>Marià Andreu ao Faianç Català.​ Trátase dunha exposición moi significativa, xa que reúne catro artistas dunha xeración nova, que traballan diferentes disciplinas como son o debuxo, pintura, caricatura, escultura e esmalte, e que entenden a modernidade como un tránsito do vello ao novo, do modernismo ao novecentismo.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l" sz="1200">
                <a:solidFill>
                  <a:schemeClr val="dk1"/>
                </a:solidFill>
                <a:highlight>
                  <a:srgbClr val="FFFFFF"/>
                </a:highlight>
              </a:rPr>
              <a:t>A partir de 1930 as súas obras van evolucionando, cara o Mediterranismo, defendido por Eugeni D’Ors, artista co que mantiña unha estreita relación profesional. Representa agora o ideal de muller novecentista: catalá, sá, forte, de formas redondeadas e que tiña como labor transmitir valores morales e culturais á súa familia.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549950" y="40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gl" sz="1920"/>
              <a:t>Portada D’Aci-D’alla (Fragment)                  Ilustración para Eugeni D’Ors</a:t>
            </a:r>
            <a:endParaRPr sz="1920"/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5615" l="0" r="0" t="0"/>
          <a:stretch/>
        </p:blipFill>
        <p:spPr>
          <a:xfrm>
            <a:off x="311700" y="764700"/>
            <a:ext cx="3934850" cy="33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-795475" y="-83025"/>
            <a:ext cx="818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7"/>
          <p:cNvSpPr txBox="1"/>
          <p:nvPr/>
        </p:nvSpPr>
        <p:spPr>
          <a:xfrm>
            <a:off x="462500" y="4428725"/>
            <a:ext cx="3419700" cy="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/>
        </p:nvSpPr>
        <p:spPr>
          <a:xfrm>
            <a:off x="311725" y="4127200"/>
            <a:ext cx="393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Destacan os tonos ahumados e pasteis,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a personaxe, feminina está dotada de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dulzura e harmonía.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Representa o mundo culto e contemporáneo</a:t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825" y="1068375"/>
            <a:ext cx="2699924" cy="28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/>
          <p:nvPr/>
        </p:nvSpPr>
        <p:spPr>
          <a:xfrm>
            <a:off x="5035838" y="4007850"/>
            <a:ext cx="3531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A artista, influenciada por Eugeni D’Ors, deixa a un lado o mundo culto e céntrase na creación de mulleres españolas, máis fortes e utilizando menos cores.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152400" y="1235700"/>
            <a:ext cx="5644800" cy="35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Pintora de 1882 , Granada-9 de febreiro de 1968, Granada.</a:t>
            </a:r>
            <a:endParaRPr sz="64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Profesores:José Larrocha e Tomás Muñoz Lucena</a:t>
            </a:r>
            <a:endParaRPr sz="64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En 1904 obtivo unha Mención de Honra con "Soño pacífico", presidido polo Xurado por Joaquín Sorolla</a:t>
            </a:r>
            <a:endParaRPr sz="64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No de 1906 coa obra "Retrato dunha señorita", obtivo a Terceira Medalla do Xurado, presidida por Francisco Pradilla</a:t>
            </a:r>
            <a:endParaRPr sz="64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Na Exposición Nacional de 1908 obtivo outra Terceira Medalla polo cadro "Desnudo"</a:t>
            </a:r>
            <a:endParaRPr sz="64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A súa obra céntrase en representacións de figuras cun corte íntimo e o seu estilo caracterizase por unha pincelada frouxa e suave paleta.</a:t>
            </a:r>
            <a:endParaRPr sz="7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600">
              <a:solidFill>
                <a:srgbClr val="2021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600">
              <a:solidFill>
                <a:schemeClr val="dk1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Aurelia Navarro Moreno – Asociación Española de Pintores y Escultores" id="171" name="Google Shape;171;p28"/>
          <p:cNvPicPr preferRelativeResize="0"/>
          <p:nvPr/>
        </p:nvPicPr>
        <p:blipFill rotWithShape="1">
          <a:blip r:embed="rId3">
            <a:alphaModFix/>
          </a:blip>
          <a:srcRect b="1569" l="11149" r="-4528" t="-1569"/>
          <a:stretch/>
        </p:blipFill>
        <p:spPr>
          <a:xfrm>
            <a:off x="5928225" y="1127850"/>
            <a:ext cx="3139075" cy="3774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/>
          <p:nvPr>
            <p:ph type="title"/>
          </p:nvPr>
        </p:nvSpPr>
        <p:spPr>
          <a:xfrm>
            <a:off x="311700" y="340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AURELIA NAVARRO MORENO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520550" y="254725"/>
            <a:ext cx="822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gl" sz="2520"/>
              <a:t>El desnudo, 1908</a:t>
            </a:r>
            <a:endParaRPr sz="2520"/>
          </a:p>
        </p:txBody>
      </p:sp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0" y="1348800"/>
            <a:ext cx="3752400" cy="37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2000">
                <a:solidFill>
                  <a:schemeClr val="dk1"/>
                </a:solidFill>
              </a:rPr>
              <a:t>Museo: O Prado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2000">
                <a:solidFill>
                  <a:schemeClr val="dk1"/>
                </a:solidFill>
              </a:rPr>
              <a:t>- </a:t>
            </a:r>
            <a:r>
              <a:rPr lang="gl" sz="2000">
                <a:solidFill>
                  <a:schemeClr val="dk1"/>
                </a:solidFill>
              </a:rPr>
              <a:t>Cores vangardistas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2000">
                <a:solidFill>
                  <a:schemeClr val="dk1"/>
                </a:solidFill>
              </a:rPr>
              <a:t>- Provocación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gl" sz="2000">
                <a:solidFill>
                  <a:schemeClr val="dk1"/>
                </a:solidFill>
              </a:rPr>
              <a:t>- Liberdadede de expresión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descr="El cuadro 'Desnudo de mujer' de Aurelia Navarro se puede ver ahora en el Prado"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0975" y="1265700"/>
            <a:ext cx="5660250" cy="31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22805" y="226150"/>
            <a:ext cx="837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700"/>
              </a:spcAft>
              <a:buNone/>
            </a:pPr>
            <a:r>
              <a:rPr lang="gl" sz="2500"/>
              <a:t>OLGA SACHAROFF</a:t>
            </a:r>
            <a:endParaRPr sz="2500"/>
          </a:p>
        </p:txBody>
      </p:sp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69075" y="948975"/>
            <a:ext cx="5511000" cy="41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gl" sz="1600">
                <a:solidFill>
                  <a:schemeClr val="dk1"/>
                </a:solidFill>
              </a:rPr>
              <a:t>Pintora 1889–1967. Viviu en España, pero naceu en Xeorxia, no medio do Imperio ruso.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gl" sz="1600">
                <a:solidFill>
                  <a:schemeClr val="dk1"/>
                </a:solidFill>
              </a:rPr>
              <a:t>Traballou coa pintura costumista , o expreionismo aleman eo cubismo sintético.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gl" sz="1600">
                <a:solidFill>
                  <a:schemeClr val="dk1"/>
                </a:solidFill>
              </a:rPr>
              <a:t>Co estalido da Primeira Guerra Mundial,  refuxiouse na España neutral e hai quen di que foi Sacharoff quen introduxo o cubismo nesta cidade.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gl" sz="1600">
                <a:solidFill>
                  <a:schemeClr val="dk1"/>
                </a:solidFill>
              </a:rPr>
              <a:t>Pero despois duns anos en Barcelona estalou a Guerra Civil. Na posguerra, deixou atrás o seu atrevemento máis vangardista e mergullouse nun estilo inxenuo con trazos líricos e amables, absolutamente cataláns: paisaxes, costumes, xente ... Todo moi colorido e decorativo.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600">
              <a:solidFill>
                <a:srgbClr val="202124"/>
              </a:solidFill>
            </a:endParaRPr>
          </a:p>
        </p:txBody>
      </p:sp>
      <p:pic>
        <p:nvPicPr>
          <p:cNvPr descr="Heroínas: Olga Nicolaevna Sacharoff pintora española de origen ruso" id="186" name="Google Shape;18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971" y="875050"/>
            <a:ext cx="3042629" cy="413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640100" y="307450"/>
            <a:ext cx="806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gl" sz="2520"/>
              <a:t>Muller deitada en mesa</a:t>
            </a:r>
            <a:r>
              <a:rPr lang="gl" sz="2520"/>
              <a:t>,  1915</a:t>
            </a:r>
            <a:endParaRPr sz="2520"/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266775" y="1041100"/>
            <a:ext cx="4189200" cy="36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gl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gl" sz="6400">
                <a:solidFill>
                  <a:schemeClr val="dk1"/>
                </a:solidFill>
              </a:rPr>
              <a:t>Museo: </a:t>
            </a:r>
            <a:r>
              <a:rPr lang="gl" sz="64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Museo Art Nouveau y Art Déco - Casa Lis, Salamanca (España)</a:t>
            </a:r>
            <a:endParaRPr sz="6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gl" sz="6400">
                <a:solidFill>
                  <a:schemeClr val="dk1"/>
                </a:solidFill>
              </a:rPr>
              <a:t>Técnica:</a:t>
            </a:r>
            <a:r>
              <a:rPr lang="gl" sz="64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Óleo</a:t>
            </a:r>
            <a:r>
              <a:rPr lang="gl" sz="6400">
                <a:solidFill>
                  <a:schemeClr val="dk1"/>
                </a:solidFill>
              </a:rPr>
              <a:t> (72 x 80 cm.)</a:t>
            </a:r>
            <a:endParaRPr sz="6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Esta escena é representada esquemáticamente en base a liñas rectas e unha paleta ocre e gris, na que vemos a unha muller coa cabeza apoiada na man, inmersa nunha atmosfera de meditación durmida.</a:t>
            </a:r>
            <a:endParaRPr sz="64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6400">
                <a:solidFill>
                  <a:srgbClr val="202124"/>
                </a:solidFill>
              </a:rPr>
              <a:t>A influencia dos cubistas é evidente nesta obra, especialmente Juan Gris, pero é un cubismo moito máis cálido e emocional.</a:t>
            </a:r>
            <a:endParaRPr sz="6400">
              <a:solidFill>
                <a:srgbClr val="202124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6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6400"/>
          </a:p>
        </p:txBody>
      </p:sp>
      <p:pic>
        <p:nvPicPr>
          <p:cNvPr descr="Mujer acodada en mesa - Olga Sacharoff - Historia Arte (HA!)" id="193" name="Google Shape;19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115" y="1148450"/>
            <a:ext cx="4087662" cy="366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0" y="470950"/>
            <a:ext cx="8520600" cy="7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 sz="4150"/>
              <a:t>Que son as vangardas?</a:t>
            </a:r>
            <a:endParaRPr sz="4150"/>
          </a:p>
        </p:txBody>
      </p:sp>
      <p:sp>
        <p:nvSpPr>
          <p:cNvPr id="60" name="Google Shape;60;p14"/>
          <p:cNvSpPr txBox="1"/>
          <p:nvPr/>
        </p:nvSpPr>
        <p:spPr>
          <a:xfrm>
            <a:off x="483150" y="1473375"/>
            <a:ext cx="8177700" cy="37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l" sz="2100"/>
              <a:t> As vangardas foron unha serie de movementos artísticos (dadaísmo, cubismo, expresionismo,  </a:t>
            </a:r>
            <a:r>
              <a:rPr lang="gl" sz="2100">
                <a:solidFill>
                  <a:schemeClr val="dk1"/>
                </a:solidFill>
              </a:rPr>
              <a:t>futurismo</a:t>
            </a:r>
            <a:r>
              <a:rPr lang="gl" sz="2100"/>
              <a:t> e</a:t>
            </a:r>
            <a:r>
              <a:rPr lang="gl" sz="2100"/>
              <a:t> surrealismo, entre outras) que se producen en Europa e  Hispanoamérica dende comezos do século  XX e que alcanzaron o seu esplendor a partir da Primeira Guerra Mundial, en 1914.</a:t>
            </a:r>
            <a:endParaRPr sz="2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l" sz="2100"/>
              <a:t>O seu propósito era provocar un cambio radical na arte (música, escultura, arquitectura, pintura, literatura…) mediante a rotura coa estética anterior, sobre todo coa realista.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386050" y="866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FONTES</a:t>
            </a:r>
            <a:endParaRPr/>
          </a:p>
        </p:txBody>
      </p:sp>
      <p:sp>
        <p:nvSpPr>
          <p:cNvPr id="199" name="Google Shape;199;p32"/>
          <p:cNvSpPr txBox="1"/>
          <p:nvPr>
            <p:ph idx="1" type="body"/>
          </p:nvPr>
        </p:nvSpPr>
        <p:spPr>
          <a:xfrm>
            <a:off x="124000" y="1552750"/>
            <a:ext cx="51930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https://elpais.com/cultura/2012/06/20/actualidad/1340218736_226990.html</a:t>
            </a:r>
            <a:endParaRPr sz="105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https://www.museoreinasofia.es/coleccion/obra/composicion-cubista</a:t>
            </a:r>
            <a:endParaRPr sz="105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https://www2.uned.es/biblioteca/mujer_arte/biografias_4.html</a:t>
            </a:r>
            <a:endParaRPr sz="105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https://historia-arte.com/artistas/kaethe-kollwitz</a:t>
            </a:r>
            <a:endParaRPr sz="105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https://www.publico.es/sociedad/admiralas-10-pintoras-puedes-dejar.htm</a:t>
            </a:r>
            <a:endParaRPr sz="105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Remedios Varo - Historia Arte (HA!) (historia-arte.com)</a:t>
            </a:r>
            <a:endParaRPr sz="10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Biografia de Remedios Varo (biografiasyvidas.com)</a:t>
            </a:r>
            <a:endParaRPr sz="105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50" u="sng">
                <a:solidFill>
                  <a:srgbClr val="3D85C6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Remedios Varo | (remedios-varo.com)</a:t>
            </a:r>
            <a:endParaRPr sz="105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l" sz="1000" u="sng">
                <a:solidFill>
                  <a:srgbClr val="3D85C6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https://www.elmundo.es/elmundo/2010/01/20/castillayleon/1263989475.html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>
            <a:off x="5317000" y="1552750"/>
            <a:ext cx="3818400" cy="3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Laura Albéniz - Wikipedia, la enciclopedia libre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Laura Albéniz | Concha Mayordomo Artista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Dona havia de ser: Laura Albéniz, la pintora cosmopolita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Mujer acodada en mesa - Olga Sacharoff - Historia Arte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ighlight>
                  <a:schemeClr val="lt1"/>
                </a:highlight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Olga Sacharoff - Historia Arte (HA!)</a:t>
            </a:r>
            <a:endParaRPr sz="1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http://www.heroinas.net/2012/05/delhy-tejero.html</a:t>
            </a:r>
            <a:endParaRPr sz="10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https://www.elmundo.es/elmundo/2010/01/20/castillayleon/1263989475.html</a:t>
            </a:r>
            <a:endParaRPr sz="10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 sz="1000" u="sng">
                <a:solidFill>
                  <a:srgbClr val="3D85C6"/>
                </a:solid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http://www.m-arteyculturavisual.com/2018/10/21/delhy-tejero-un-exilio-interior-que-no-cesa/</a:t>
            </a:r>
            <a:endParaRPr sz="10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l" sz="1000" u="sng">
                <a:solidFill>
                  <a:srgbClr val="3D85C6"/>
                </a:solid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https://www.elmundo.es/elmundo/2010/01/20/castillayleon/1263989475.html</a:t>
            </a:r>
            <a:endParaRPr sz="1000"/>
          </a:p>
        </p:txBody>
      </p:sp>
      <p:sp>
        <p:nvSpPr>
          <p:cNvPr id="201" name="Google Shape;201;p32"/>
          <p:cNvSpPr txBox="1"/>
          <p:nvPr>
            <p:ph idx="4294967295" type="subTitle"/>
          </p:nvPr>
        </p:nvSpPr>
        <p:spPr>
          <a:xfrm>
            <a:off x="278400" y="180050"/>
            <a:ext cx="858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gl" sz="1420">
                <a:solidFill>
                  <a:schemeClr val="dk1"/>
                </a:solidFill>
              </a:rPr>
              <a:t>Un traballo de </a:t>
            </a:r>
            <a:r>
              <a:rPr lang="gl" sz="1420">
                <a:solidFill>
                  <a:schemeClr val="dk1"/>
                </a:solidFill>
              </a:rPr>
              <a:t>Carlota Rodríguez Cid, Irene Chayán Calveiro, Aitana Rodríguez Barreiro, Rocío Cernadas Estévez e Sabela Rivas Campos</a:t>
            </a:r>
            <a:endParaRPr sz="142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ctrTitle"/>
          </p:nvPr>
        </p:nvSpPr>
        <p:spPr>
          <a:xfrm>
            <a:off x="311700" y="28862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gl" sz="4180"/>
              <a:t>As mulleres nas vangardas</a:t>
            </a:r>
            <a:endParaRPr sz="4180"/>
          </a:p>
        </p:txBody>
      </p:sp>
      <p:sp>
        <p:nvSpPr>
          <p:cNvPr id="66" name="Google Shape;66;p15"/>
          <p:cNvSpPr txBox="1"/>
          <p:nvPr/>
        </p:nvSpPr>
        <p:spPr>
          <a:xfrm>
            <a:off x="390500" y="1309925"/>
            <a:ext cx="8556900" cy="3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l" sz="2400"/>
              <a:t>As artistas da vangarda española foron as mulleres que sentaron os cementos que permitiría o cambio de imaxe da muller de “anxo da casa” a “cidadá moderna”. En todas elas descóbrese un afán por mellorar a situación feminina dentro dun mundo creado para os homes, e onde mesmo as leis eran diferentes para uns e outras.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MARIA BLACHARD</a:t>
            </a:r>
            <a:endParaRPr/>
          </a:p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051975"/>
            <a:ext cx="5488800" cy="3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 sz="1600">
                <a:solidFill>
                  <a:schemeClr val="dk1"/>
                </a:solidFill>
              </a:rPr>
              <a:t>Foi unha pintora española nada no ano 1881 e que faleceu en 1932. A súa obra pódese clasificar en tres etapas principais: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gl" sz="1600">
                <a:solidFill>
                  <a:schemeClr val="dk1"/>
                </a:solidFill>
              </a:rPr>
              <a:t>Etapa fauvista: prodúcese cando recibe unhas clases que lle ensinan a afasterse das ataduras que lle inculcara a súa formación española.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gl" sz="1600">
                <a:solidFill>
                  <a:schemeClr val="dk1"/>
                </a:solidFill>
              </a:rPr>
              <a:t>Etapa cubista: comeza cando coñece a Juan Gris e a Jacques Lipchiz, que a introducen a esta tendencia.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gl" sz="1600">
                <a:solidFill>
                  <a:schemeClr val="dk1"/>
                </a:solidFill>
              </a:rPr>
              <a:t>Etapa de “retorno á orde”: esta é a súa última etapa creadora. A enfermidade que posuía (e que a acabaría matando) provoca que se achegue á relixiosidade. Pinta sobre todo figuras humanas doentes e tristes.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5125" y="959038"/>
            <a:ext cx="285717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825" y="1066562"/>
            <a:ext cx="2265901" cy="300552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00200"/>
            <a:ext cx="883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Composición cubista, 1916-1919    A comulgante, 1914 </a:t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739" y="990499"/>
            <a:ext cx="2212835" cy="31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74675" y="4165750"/>
            <a:ext cx="3694200" cy="8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gl">
                <a:solidFill>
                  <a:schemeClr val="dk1"/>
                </a:solidFill>
              </a:rPr>
              <a:t>O mais importante desta obra son as atrevidas cores, normalmente ausentes na súa pintura, e o anaco de papel pegado no lenzo.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4984050" y="4165750"/>
            <a:ext cx="3694200" cy="8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gl">
                <a:solidFill>
                  <a:schemeClr val="dk1"/>
                </a:solidFill>
              </a:rPr>
              <a:t>Nesa obra destaca o contraste entre a súa primeira etapa creadora, máis vangardista e libre, e a terceira, na que regresa a unha pintura máis tradicional.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ADELA (DELHY) TEJERO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051975"/>
            <a:ext cx="5686800" cy="3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 sz="1600">
                <a:solidFill>
                  <a:schemeClr val="dk1"/>
                </a:solidFill>
              </a:rPr>
              <a:t>Naceu en Zaragoza, na cidade de Toro, en 1904, e faleceu en Madrid en 1968. A súa obra vangardista comeza en 1938, cando viaxa a París e se reúne cos seus antigos amigos Remedios Varo e Oscar Domínguez, que a introducen ao mundo surrealista. Alí participará na grande exposición surrealista de André Breton.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gl" sz="1600">
                <a:solidFill>
                  <a:schemeClr val="dk1"/>
                </a:solidFill>
              </a:rPr>
              <a:t>Non obstante, coñecerá a un pintor chamado Bianchi que a fará renegar da súa faceta vangardista, e chegará a destruír algúns dos seus cadros pola repulsión que lle produce o movemento. Finalmente, regresará a España nese mesmo ano, atopando un país desolado pola guerra civil. Todo isto provocará que a partir de entón as súas obras adopten unha grande relixiosidade.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0" l="0" r="0" t="10241"/>
          <a:stretch/>
        </p:blipFill>
        <p:spPr>
          <a:xfrm>
            <a:off x="6181161" y="1051975"/>
            <a:ext cx="2768639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09850" y="374350"/>
            <a:ext cx="852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As artes,1938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891550" y="1511900"/>
            <a:ext cx="494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>
                <a:solidFill>
                  <a:schemeClr val="dk1"/>
                </a:solidFill>
              </a:rPr>
              <a:t>Este cadro consiste nun óleo sobre lenzo que responde á corrente surrealista. Trata de plasmar o que representan para a autora as artes mediante a simboloxía, unha das caracterísiticas principais do movemento surrealista. Os símbolos son os </a:t>
            </a:r>
            <a:r>
              <a:rPr lang="gl">
                <a:solidFill>
                  <a:schemeClr val="dk1"/>
                </a:solidFill>
              </a:rPr>
              <a:t>paxaros de forma xeométrica representando a música, a peonza no lugar da danza e o pincel pola pintura.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00" y="1738213"/>
            <a:ext cx="3586903" cy="2443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gl">
                <a:latin typeface="Calibri"/>
                <a:ea typeface="Calibri"/>
                <a:cs typeface="Calibri"/>
                <a:sym typeface="Calibri"/>
              </a:rPr>
              <a:t>MARUJA MALLO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017725"/>
            <a:ext cx="5761500" cy="40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gl">
                <a:solidFill>
                  <a:schemeClr val="dk1"/>
                </a:solidFill>
              </a:rPr>
              <a:t>Ana María Gómez González, máis coñecida como Maruja Mallo foi unha pintora e ilustradora surrealista española. Está considerada unha artista da xeración de 1927 de carácter rebelde e inconformista, sendo unha das artistas plásticas máis significativas das vanguardias.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>
                <a:solidFill>
                  <a:schemeClr val="dk1"/>
                </a:solidFill>
              </a:rPr>
              <a:t>Nada en Viveiro, Lugo, en1905. Máis adiante trasladouse a Madrid e comezou a estudar na Real Academia de Belas Artes de San Fernando, onde entablou unha amizade con Salvador Dalí, que abandonaría máis tarde a academia polo seu restrinxido sistema. Maruja Mallo formou parte das “sin sombreiro”, que saían á rúa sen esta prenda, escandalizando á sociedade da época. Máis tarde, morre en Madrid o 6 de febreiro de 1995.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gl">
                <a:solidFill>
                  <a:schemeClr val="dk1"/>
                </a:solidFill>
              </a:rPr>
              <a:t>Como artista cultivou un surrealismo que pasou por dúas etapas diferenciadas</a:t>
            </a:r>
            <a:endParaRPr>
              <a:solidFill>
                <a:schemeClr val="dk1"/>
              </a:solidFill>
            </a:endParaRPr>
          </a:p>
          <a:p>
            <a:pPr indent="-30003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gl">
                <a:solidFill>
                  <a:schemeClr val="dk1"/>
                </a:solidFill>
              </a:rPr>
              <a:t>Unha nos anos 20, cun exultante colorido e temáticas máxicas, cosmopólitas e optimistas</a:t>
            </a:r>
            <a:endParaRPr>
              <a:solidFill>
                <a:schemeClr val="dk1"/>
              </a:solidFill>
            </a:endParaRPr>
          </a:p>
          <a:p>
            <a:pPr indent="-30003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gl">
                <a:solidFill>
                  <a:schemeClr val="dk1"/>
                </a:solidFill>
              </a:rPr>
              <a:t>Unha sombria e apagada, coincidente cos anos 30, máis caótica e desequilibrada. Nesta etapa experimentou tamén coa incorporación de cinza, cal, etc. aos lienzos.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gl">
                <a:solidFill>
                  <a:schemeClr val="dk1"/>
                </a:solidFill>
              </a:rPr>
              <a:t>A súa obra é moi reducida en número mais de unha calidade esixente e rotunda para expresar un extremo rigos na composición do seu mundo visual, unha profunda orixinalidade e en constante búsqueda.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375" y="1017725"/>
            <a:ext cx="263662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gl"/>
              <a:t>A muller da cabra, 1929         Tierra y excrementos, 1932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4335100" y="3771900"/>
            <a:ext cx="4401300" cy="11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g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Nesta obra vese a cor verdosa, é unha composición escura ou sombría pertencente á segunda etapa.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750" y="1152475"/>
            <a:ext cx="2921301" cy="2921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77900" y="3997500"/>
            <a:ext cx="4161000" cy="11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g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 obra pertence á primeira etapa, pódense apreciar as cores e o tono surrealsta da obra.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950" y="1095775"/>
            <a:ext cx="3432132" cy="26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