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801D0ED-C3C8-49FC-B1C3-60C82D7954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4831A8B-1899-48E5-8561-2358DA2BE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CC1CB02-B6A4-4716-882E-C0334ABE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2DB9-7C52-46B3-A652-6298FECBF0E1}" type="datetimeFigureOut">
              <a:rPr lang="es-ES" smtClean="0"/>
              <a:t>28/06/2021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B1F786D-93A6-4171-9668-F5FF5033B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DB800AA-FA66-4897-8753-B93DF04B4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70EB-9471-4132-A551-0872341AB4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0292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C8F93D-27FE-4056-8787-D0C5BA96F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549DA9A-6E87-4706-A377-4F85DDF0C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0094B4A-4629-4B1E-8020-04FA68ABB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2DB9-7C52-46B3-A652-6298FECBF0E1}" type="datetimeFigureOut">
              <a:rPr lang="es-ES" smtClean="0"/>
              <a:t>28/06/2021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DEE3225-F7C6-4811-93AB-30C7564D8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D45AA44-5C79-4CDA-B413-DAE44330F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70EB-9471-4132-A551-0872341AB4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5152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316F95F-1082-44A2-94A6-6E19466CF7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504ED0AE-B759-4112-A2FB-D8B65C259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6B49C11-0C33-4299-93C6-7D1746CC3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2DB9-7C52-46B3-A652-6298FECBF0E1}" type="datetimeFigureOut">
              <a:rPr lang="es-ES" smtClean="0"/>
              <a:t>28/06/2021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CBF8844-F0BD-4C62-8D80-96741556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183FA5C-4AE4-4AB9-9748-B75A36FC5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70EB-9471-4132-A551-0872341AB4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218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4FB9A3-BBF4-457D-AB4E-8C77C60C7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3E5483E-927F-4FAB-97AF-7352739B5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1F15E4C-8C03-480A-8E01-74A001409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2DB9-7C52-46B3-A652-6298FECBF0E1}" type="datetimeFigureOut">
              <a:rPr lang="es-ES" smtClean="0"/>
              <a:t>28/06/2021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847C7D1-5FF2-4474-B544-EE0DF7C79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3AF0730-CBF5-4609-A03E-C733C53D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70EB-9471-4132-A551-0872341AB4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5755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B5938E1-AB5F-4D80-81CE-4EA2E15E2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464ECC2-1BF0-4173-98C9-2B51D06F2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C33B237-2F78-4C14-8296-70AE8650A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2DB9-7C52-46B3-A652-6298FECBF0E1}" type="datetimeFigureOut">
              <a:rPr lang="es-ES" smtClean="0"/>
              <a:t>28/06/2021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9B804B4-E6C1-4A41-826D-7FDD4B72F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499D179-B66A-4005-8C3D-9AACF2E68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70EB-9471-4132-A551-0872341AB4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3958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A39CAA9-040A-4AFE-9CEB-F8260D7A6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96CF146-0B36-4C36-BBBA-F896CA2F1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6CA86F6-ECB5-4528-83BF-3C361AB64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01E2CD2-4511-4BF5-AF83-EDCB96034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2DB9-7C52-46B3-A652-6298FECBF0E1}" type="datetimeFigureOut">
              <a:rPr lang="es-ES" smtClean="0"/>
              <a:t>28/06/2021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7841677-7D2A-4E8E-8506-49C069080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DD3A2ED-6FA0-47C3-B710-CD34D3FF8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70EB-9471-4132-A551-0872341AB4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0701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F2EC90-4AA8-4D0F-8D37-1A4007587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AC24DA5-5B30-43A6-B29A-E85A0C05E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EA991C61-E69E-44C2-843A-8456BDB83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45473A39-9159-414C-B2EB-BA1599C6E3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4B610720-662D-491E-B0DD-CDF7DC056E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E8F05737-CBD3-4B0B-9612-ECB8C00A6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2DB9-7C52-46B3-A652-6298FECBF0E1}" type="datetimeFigureOut">
              <a:rPr lang="es-ES" smtClean="0"/>
              <a:t>28/06/2021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8C1873FB-69F0-4A3F-9A6B-A87953248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412E39EE-B1CC-4ADE-8FCF-A3859B36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70EB-9471-4132-A551-0872341AB4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3067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40A69C-5E1E-46C6-A501-7D27CE34A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42EB23CA-C07F-4B82-8316-F6995EC35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2DB9-7C52-46B3-A652-6298FECBF0E1}" type="datetimeFigureOut">
              <a:rPr lang="es-ES" smtClean="0"/>
              <a:t>28/06/2021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660F726A-EECB-4C80-A72B-345450559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703835C-E1B2-4384-8433-42E45833A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70EB-9471-4132-A551-0872341AB4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0391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4EF2E1A8-D4DD-4011-8CFB-355150737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2DB9-7C52-46B3-A652-6298FECBF0E1}" type="datetimeFigureOut">
              <a:rPr lang="es-ES" smtClean="0"/>
              <a:t>28/06/2021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AB9A545C-2F14-4CA5-B307-676A8B32A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9CA1062F-D16E-4E1B-8AA5-B719C967B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70EB-9471-4132-A551-0872341AB4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558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0592F8-9167-4EC5-9C9E-D76C89B27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3B810D1-E659-42D7-B89B-D3516D507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BCAB24E-569D-4153-9E05-1F557A7A5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ADBB69C-BB56-4F6B-8085-31876654C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2DB9-7C52-46B3-A652-6298FECBF0E1}" type="datetimeFigureOut">
              <a:rPr lang="es-ES" smtClean="0"/>
              <a:t>28/06/2021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784E21F-DE02-40E5-8EFF-B48F3868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BEEFB22-1EA1-41C9-B19A-6272FA5DC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70EB-9471-4132-A551-0872341AB4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2092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757EFE7-0402-4E61-81D9-F7B423B47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EC0AE133-E8C0-41B7-B481-4653141E76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7C90BBB3-C79C-42FF-9899-E07C30BC3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DE28800-1336-4F83-8C44-97BF62727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2DB9-7C52-46B3-A652-6298FECBF0E1}" type="datetimeFigureOut">
              <a:rPr lang="es-ES" smtClean="0"/>
              <a:t>28/06/2021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C6B4A93-9592-4DEF-B0D1-80DBDA8C5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BB2B992-A6C7-43CD-9908-7C78FF77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70EB-9471-4132-A551-0872341AB4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6836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3E960641-5AAF-41DF-82D9-9D0C47335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44CA144-1F65-4FA5-99FC-B7DA9788E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FE9A996-D0F7-4E32-A7BE-65274E8069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B2DB9-7C52-46B3-A652-6298FECBF0E1}" type="datetimeFigureOut">
              <a:rPr lang="es-ES" smtClean="0"/>
              <a:t>28/06/2021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9D23CBF-0C7E-4182-AF64-C22718803A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0401B7A-7B22-486B-AD79-A57B9AB35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670EB-9471-4132-A551-0872341AB4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983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s.m.wikipedia.org/wiki/Mar%C3%ADa_Antonia_Danshttps:/www.afundacion.org/es/coleccion/obra/8620098_lechera" TargetMode="External"/><Relationship Id="rId7" Type="http://schemas.openxmlformats.org/officeDocument/2006/relationships/hyperlink" Target="https://www.galantiqua.com/2017/06/mercedes-ruibal-fuerza-y-drama.html" TargetMode="External"/><Relationship Id="rId2" Type="http://schemas.openxmlformats.org/officeDocument/2006/relationships/hyperlink" Target="https://experienciasconarte.com/las-mujeres-de-la-vanguardia-espanola/https:/www.arteespana.com/mariablanchard.htmhttps:/historia-arte.com/obras/la-creacion-de-las-av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l.wikipedia.org/wiki/Mar%C3%ADa_Corredoira" TargetMode="External"/><Relationship Id="rId5" Type="http://schemas.openxmlformats.org/officeDocument/2006/relationships/hyperlink" Target="https://es.m.wikipedia.org/wiki/Mercedes_Ruibal" TargetMode="External"/><Relationship Id="rId4" Type="http://schemas.openxmlformats.org/officeDocument/2006/relationships/hyperlink" Target="http://conchamayordomo.com/2020/04/24/maria-antonia-dan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es.wikipedia.org/wiki/Real_Academia_de_Bellas_Artes_de_San_Fernando" TargetMode="External"/><Relationship Id="rId7" Type="http://schemas.openxmlformats.org/officeDocument/2006/relationships/hyperlink" Target="https://es.wikipedia.org/wiki/1963" TargetMode="External"/><Relationship Id="rId2" Type="http://schemas.openxmlformats.org/officeDocument/2006/relationships/hyperlink" Target="https://www.todostuslibros.com/libros/cartas-suenos-y-otros-textos_978-968-411-394-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8_de_octubre" TargetMode="External"/><Relationship Id="rId5" Type="http://schemas.openxmlformats.org/officeDocument/2006/relationships/hyperlink" Target="https://es.wikipedia.org/wiki/Marruecos" TargetMode="External"/><Relationship Id="rId4" Type="http://schemas.openxmlformats.org/officeDocument/2006/relationships/hyperlink" Target="https://es.wikipedia.org/wiki/Madri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4CC3E7-4A7A-479E-BC97-232FF7198B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0" i="0" u="none" strike="noStrike" dirty="0">
                <a:effectLst/>
              </a:rPr>
              <a:t>As </a:t>
            </a:r>
            <a:r>
              <a:rPr lang="es-ES" b="0" i="0" u="none" strike="noStrike" dirty="0" err="1">
                <a:effectLst/>
              </a:rPr>
              <a:t>vangardas</a:t>
            </a:r>
            <a:r>
              <a:rPr lang="es-ES" b="0" i="0" u="none" strike="noStrike" dirty="0">
                <a:effectLst/>
              </a:rPr>
              <a:t> en Galicia e España: Mulleres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FD06A83-14E5-481B-8291-5C5CFD4720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b="0" i="0" u="none" strike="noStrike" dirty="0" err="1">
                <a:effectLst/>
              </a:rPr>
              <a:t>noa</a:t>
            </a:r>
            <a:r>
              <a:rPr lang="es-ES" b="0" i="0" u="none" strike="noStrike" dirty="0">
                <a:effectLst/>
              </a:rPr>
              <a:t> abad, </a:t>
            </a:r>
            <a:r>
              <a:rPr lang="es-ES" b="0" i="0" u="none" strike="noStrike" dirty="0" err="1">
                <a:effectLst/>
              </a:rPr>
              <a:t>noa</a:t>
            </a:r>
            <a:r>
              <a:rPr lang="es-ES" b="0" i="0" u="none" strike="noStrike" dirty="0">
                <a:effectLst/>
              </a:rPr>
              <a:t> arroyo, rocío </a:t>
            </a:r>
            <a:r>
              <a:rPr lang="es-ES" b="0" i="0" u="none" strike="noStrike" dirty="0" err="1">
                <a:effectLst/>
              </a:rPr>
              <a:t>méndez</a:t>
            </a:r>
            <a:r>
              <a:rPr lang="es-ES" b="0" i="0" u="none" strike="noStrike" dirty="0">
                <a:effectLst/>
              </a:rPr>
              <a:t> y yago </a:t>
            </a:r>
            <a:r>
              <a:rPr lang="es-ES" b="0" i="0" u="none" strike="noStrike" dirty="0" err="1">
                <a:effectLst/>
              </a:rPr>
              <a:t>hevia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0649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061F0B9-4CBD-4906-A086-655223FFE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Lechera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67E2735-DE37-4B82-BB04-91B9CD30B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María  </a:t>
            </a:r>
            <a:r>
              <a:rPr lang="es-ES" dirty="0" err="1"/>
              <a:t>Corredoira</a:t>
            </a:r>
            <a:r>
              <a:rPr lang="es-ES" dirty="0"/>
              <a:t>, 1911</a:t>
            </a:r>
          </a:p>
          <a:p>
            <a:r>
              <a:rPr lang="es-ES" dirty="0" err="1"/>
              <a:t>Unha</a:t>
            </a:r>
            <a:r>
              <a:rPr lang="es-ES" dirty="0"/>
              <a:t> </a:t>
            </a:r>
            <a:r>
              <a:rPr lang="es-ES" dirty="0" err="1"/>
              <a:t>xoven</a:t>
            </a:r>
            <a:r>
              <a:rPr lang="es-ES" dirty="0"/>
              <a:t> </a:t>
            </a:r>
            <a:r>
              <a:rPr lang="es-ES" dirty="0" err="1"/>
              <a:t>campesiña</a:t>
            </a:r>
            <a:r>
              <a:rPr lang="es-ES" dirty="0"/>
              <a:t>, ataviada con a indumentaria típica do </a:t>
            </a:r>
            <a:r>
              <a:rPr lang="es-ES" dirty="0" err="1"/>
              <a:t>traballo</a:t>
            </a:r>
            <a:r>
              <a:rPr lang="es-ES" dirty="0"/>
              <a:t> diario, </a:t>
            </a:r>
            <a:r>
              <a:rPr lang="es-ES" dirty="0" err="1"/>
              <a:t>detense</a:t>
            </a:r>
            <a:r>
              <a:rPr lang="es-ES" dirty="0"/>
              <a:t> a contar as </a:t>
            </a:r>
            <a:r>
              <a:rPr lang="es-ES" dirty="0" err="1"/>
              <a:t>moedas</a:t>
            </a:r>
            <a:r>
              <a:rPr lang="es-ES" dirty="0"/>
              <a:t> </a:t>
            </a:r>
            <a:r>
              <a:rPr lang="es-ES" dirty="0" err="1"/>
              <a:t>obteñidas</a:t>
            </a:r>
            <a:r>
              <a:rPr lang="es-ES" dirty="0"/>
              <a:t> pola venta da </a:t>
            </a:r>
            <a:r>
              <a:rPr lang="es-ES" dirty="0" err="1"/>
              <a:t>leite</a:t>
            </a:r>
            <a:r>
              <a:rPr lang="es-ES" dirty="0"/>
              <a:t>. Con oficio seguro, </a:t>
            </a:r>
            <a:r>
              <a:rPr lang="es-ES" dirty="0" err="1"/>
              <a:t>complacese</a:t>
            </a:r>
            <a:r>
              <a:rPr lang="es-ES" dirty="0"/>
              <a:t> en descansar un instante, logrando, con gran realismo, </a:t>
            </a:r>
            <a:r>
              <a:rPr lang="es-ES" dirty="0" err="1"/>
              <a:t>unha</a:t>
            </a:r>
            <a:r>
              <a:rPr lang="es-ES" dirty="0"/>
              <a:t> perfecta captación </a:t>
            </a:r>
            <a:r>
              <a:rPr lang="es-ES" dirty="0" err="1"/>
              <a:t>psicolóxica</a:t>
            </a:r>
            <a:r>
              <a:rPr lang="es-ES" dirty="0"/>
              <a:t> e ambiental. Utiliza </a:t>
            </a:r>
            <a:r>
              <a:rPr lang="es-ES" dirty="0" err="1"/>
              <a:t>unha</a:t>
            </a:r>
            <a:r>
              <a:rPr lang="es-ES" dirty="0"/>
              <a:t> ampla gama cromática, </a:t>
            </a:r>
            <a:r>
              <a:rPr lang="es-ES" dirty="0" err="1"/>
              <a:t>na</a:t>
            </a:r>
            <a:r>
              <a:rPr lang="es-ES" dirty="0"/>
              <a:t> que </a:t>
            </a:r>
            <a:r>
              <a:rPr lang="es-ES" dirty="0" err="1"/>
              <a:t>imponse</a:t>
            </a:r>
            <a:r>
              <a:rPr lang="es-ES" dirty="0"/>
              <a:t> como nota central o </a:t>
            </a:r>
            <a:r>
              <a:rPr lang="es-ES" dirty="0" err="1"/>
              <a:t>branco</a:t>
            </a:r>
            <a:r>
              <a:rPr lang="es-ES" dirty="0"/>
              <a:t>, con ramalazos lilas, ocres e grises. Sobre él, destaca a «</a:t>
            </a:r>
            <a:r>
              <a:rPr lang="es-ES" dirty="0" err="1"/>
              <a:t>leiteira</a:t>
            </a:r>
            <a:r>
              <a:rPr lang="es-ES" dirty="0"/>
              <a:t>» y la medida de hojalata, con excelente efecto. O fondo, dividido en dúas </a:t>
            </a:r>
            <a:r>
              <a:rPr lang="es-ES" dirty="0" err="1"/>
              <a:t>franxas</a:t>
            </a:r>
            <a:r>
              <a:rPr lang="es-ES" dirty="0"/>
              <a:t> </a:t>
            </a:r>
            <a:r>
              <a:rPr lang="es-ES" dirty="0" err="1"/>
              <a:t>verticais</a:t>
            </a:r>
            <a:r>
              <a:rPr lang="es-ES" dirty="0"/>
              <a:t>, </a:t>
            </a:r>
            <a:r>
              <a:rPr lang="es-ES" dirty="0" err="1"/>
              <a:t>garda</a:t>
            </a:r>
            <a:r>
              <a:rPr lang="es-ES" dirty="0"/>
              <a:t> </a:t>
            </a:r>
            <a:r>
              <a:rPr lang="es-ES" dirty="0" err="1"/>
              <a:t>estreita</a:t>
            </a:r>
            <a:r>
              <a:rPr lang="es-ES" dirty="0"/>
              <a:t> relación con a austeridad abstracta de pintores posteriores.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97D31AC-3B55-421B-828D-F7A54AC7A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581" y="888764"/>
            <a:ext cx="3557219" cy="560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03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B70EA8-FC1B-40C9-8311-49EEEF7F7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s-ES" dirty="0"/>
              <a:t>Olga </a:t>
            </a:r>
            <a:r>
              <a:rPr lang="es-ES" dirty="0" err="1"/>
              <a:t>Sacharoff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5ADA97A-4ACB-4D08-940C-29375C8BB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37303" cy="4351338"/>
          </a:xfrm>
        </p:spPr>
        <p:txBody>
          <a:bodyPr>
            <a:normAutofit fontScale="62500" lnSpcReduction="20000"/>
          </a:bodyPr>
          <a:lstStyle/>
          <a:p>
            <a:r>
              <a:rPr lang="pt-BR" dirty="0"/>
              <a:t>28 de maio 1889, </a:t>
            </a:r>
            <a:r>
              <a:rPr lang="pt-BR" dirty="0" err="1"/>
              <a:t>Xeorxia</a:t>
            </a:r>
            <a:endParaRPr lang="pt-BR" dirty="0"/>
          </a:p>
          <a:p>
            <a:r>
              <a:rPr lang="pt-BR" dirty="0" err="1"/>
              <a:t>Naceu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Xeorxia</a:t>
            </a:r>
            <a:r>
              <a:rPr lang="pt-BR" dirty="0"/>
              <a:t>. A </a:t>
            </a:r>
            <a:r>
              <a:rPr lang="pt-BR" dirty="0" err="1"/>
              <a:t>súa</a:t>
            </a:r>
            <a:r>
              <a:rPr lang="pt-BR" dirty="0"/>
              <a:t> </a:t>
            </a:r>
            <a:r>
              <a:rPr lang="pt-BR" dirty="0" err="1"/>
              <a:t>nai</a:t>
            </a:r>
            <a:r>
              <a:rPr lang="pt-BR" dirty="0"/>
              <a:t> era de </a:t>
            </a:r>
            <a:r>
              <a:rPr lang="pt-BR" dirty="0" err="1"/>
              <a:t>orixe</a:t>
            </a:r>
            <a:r>
              <a:rPr lang="pt-BR" dirty="0"/>
              <a:t> persa. Despois de estudar na Escola de Belas Artes de Tbilisi, </a:t>
            </a:r>
            <a:r>
              <a:rPr lang="pt-BR" dirty="0" err="1"/>
              <a:t>mudouse</a:t>
            </a:r>
            <a:r>
              <a:rPr lang="pt-BR" dirty="0"/>
              <a:t> a </a:t>
            </a:r>
            <a:r>
              <a:rPr lang="pt-BR" dirty="0" err="1"/>
              <a:t>Múnic</a:t>
            </a:r>
            <a:r>
              <a:rPr lang="pt-BR" dirty="0"/>
              <a:t> (1910) e entrou </a:t>
            </a:r>
            <a:r>
              <a:rPr lang="pt-BR" dirty="0" err="1"/>
              <a:t>en</a:t>
            </a:r>
            <a:r>
              <a:rPr lang="pt-BR" dirty="0"/>
              <a:t> contacto </a:t>
            </a:r>
            <a:r>
              <a:rPr lang="pt-BR" dirty="0" err="1"/>
              <a:t>co</a:t>
            </a:r>
            <a:r>
              <a:rPr lang="pt-BR" dirty="0"/>
              <a:t> </a:t>
            </a:r>
            <a:r>
              <a:rPr lang="pt-BR" dirty="0" err="1"/>
              <a:t>expresionismo</a:t>
            </a:r>
            <a:r>
              <a:rPr lang="pt-BR" dirty="0"/>
              <a:t> </a:t>
            </a:r>
            <a:r>
              <a:rPr lang="pt-BR" dirty="0" err="1"/>
              <a:t>alemán.Olga</a:t>
            </a:r>
            <a:r>
              <a:rPr lang="pt-BR" dirty="0"/>
              <a:t> </a:t>
            </a:r>
            <a:r>
              <a:rPr lang="pt-BR" dirty="0" err="1"/>
              <a:t>Sacharoff</a:t>
            </a:r>
            <a:r>
              <a:rPr lang="pt-BR" dirty="0"/>
              <a:t> </a:t>
            </a:r>
            <a:r>
              <a:rPr lang="pt-BR" dirty="0" err="1"/>
              <a:t>viaxou</a:t>
            </a:r>
            <a:r>
              <a:rPr lang="pt-BR" dirty="0"/>
              <a:t> a </a:t>
            </a:r>
            <a:r>
              <a:rPr lang="pt-BR" dirty="0" err="1"/>
              <a:t>París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1911, acusando a influencia de Cézanne ata </a:t>
            </a:r>
            <a:r>
              <a:rPr lang="pt-BR" dirty="0" err="1"/>
              <a:t>mergullarse</a:t>
            </a:r>
            <a:r>
              <a:rPr lang="pt-BR" dirty="0"/>
              <a:t> no cubismo </a:t>
            </a:r>
            <a:r>
              <a:rPr lang="pt-BR" dirty="0" err="1"/>
              <a:t>máis</a:t>
            </a:r>
            <a:r>
              <a:rPr lang="pt-BR" dirty="0"/>
              <a:t> radical, chamado "sintético". Representante desta fase cubista de </a:t>
            </a:r>
            <a:r>
              <a:rPr lang="pt-BR" dirty="0" err="1"/>
              <a:t>Sacharoff</a:t>
            </a:r>
            <a:r>
              <a:rPr lang="pt-BR" dirty="0"/>
              <a:t> é o busto feminino, incluído </a:t>
            </a:r>
            <a:r>
              <a:rPr lang="pt-BR" dirty="0" err="1"/>
              <a:t>nun</a:t>
            </a:r>
            <a:r>
              <a:rPr lang="pt-BR" dirty="0"/>
              <a:t> recente </a:t>
            </a:r>
            <a:r>
              <a:rPr lang="pt-BR" dirty="0" err="1"/>
              <a:t>colectivo</a:t>
            </a:r>
            <a:r>
              <a:rPr lang="pt-BR" dirty="0"/>
              <a:t> de </a:t>
            </a:r>
            <a:r>
              <a:rPr lang="pt-BR" dirty="0" err="1"/>
              <a:t>Mulleres</a:t>
            </a:r>
            <a:r>
              <a:rPr lang="pt-BR" dirty="0"/>
              <a:t> da </a:t>
            </a:r>
            <a:r>
              <a:rPr lang="pt-BR" dirty="0" err="1"/>
              <a:t>vangarda</a:t>
            </a:r>
            <a:r>
              <a:rPr lang="pt-BR" dirty="0"/>
              <a:t> </a:t>
            </a:r>
            <a:r>
              <a:rPr lang="pt-BR" dirty="0" err="1"/>
              <a:t>española</a:t>
            </a:r>
            <a:r>
              <a:rPr lang="pt-BR" dirty="0"/>
              <a:t> (organizador: </a:t>
            </a:r>
            <a:r>
              <a:rPr lang="pt-BR" dirty="0" err="1"/>
              <a:t>Fundación</a:t>
            </a:r>
            <a:r>
              <a:rPr lang="pt-BR" dirty="0"/>
              <a:t> Mapfre, Madrid).O estalido da Primeira Guerra Mundial levou a </a:t>
            </a:r>
            <a:r>
              <a:rPr lang="pt-BR" dirty="0" err="1"/>
              <a:t>Sacharoff</a:t>
            </a:r>
            <a:r>
              <a:rPr lang="pt-BR" dirty="0"/>
              <a:t> a </a:t>
            </a:r>
            <a:r>
              <a:rPr lang="pt-BR" dirty="0" err="1"/>
              <a:t>viaxar</a:t>
            </a:r>
            <a:r>
              <a:rPr lang="pt-BR" dirty="0"/>
              <a:t> a </a:t>
            </a:r>
            <a:r>
              <a:rPr lang="pt-BR" dirty="0" err="1"/>
              <a:t>España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1915, </a:t>
            </a:r>
            <a:r>
              <a:rPr lang="pt-BR" dirty="0" err="1"/>
              <a:t>xunto</a:t>
            </a:r>
            <a:r>
              <a:rPr lang="pt-BR" dirty="0"/>
              <a:t> </a:t>
            </a:r>
            <a:r>
              <a:rPr lang="pt-BR" dirty="0" err="1"/>
              <a:t>con</a:t>
            </a:r>
            <a:r>
              <a:rPr lang="pt-BR" dirty="0"/>
              <a:t> Otto. Primeiro a </a:t>
            </a:r>
            <a:r>
              <a:rPr lang="pt-BR" dirty="0" err="1"/>
              <a:t>parella</a:t>
            </a:r>
            <a:r>
              <a:rPr lang="pt-BR" dirty="0"/>
              <a:t> residiu </a:t>
            </a:r>
            <a:r>
              <a:rPr lang="pt-BR" dirty="0" err="1"/>
              <a:t>en</a:t>
            </a:r>
            <a:r>
              <a:rPr lang="pt-BR" dirty="0"/>
              <a:t> Mallorca e, </a:t>
            </a:r>
            <a:r>
              <a:rPr lang="pt-BR" dirty="0" err="1"/>
              <a:t>en</a:t>
            </a:r>
            <a:r>
              <a:rPr lang="pt-BR" dirty="0"/>
              <a:t> 1916, </a:t>
            </a:r>
            <a:r>
              <a:rPr lang="pt-BR" dirty="0" err="1"/>
              <a:t>instaláronse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Barcelona. </a:t>
            </a:r>
            <a:r>
              <a:rPr lang="pt-BR" dirty="0" err="1"/>
              <a:t>Algún</a:t>
            </a:r>
            <a:r>
              <a:rPr lang="pt-BR" dirty="0"/>
              <a:t> historiador considera que foi a introdutora do cubismo </a:t>
            </a:r>
            <a:r>
              <a:rPr lang="pt-BR" dirty="0" err="1"/>
              <a:t>nesa</a:t>
            </a:r>
            <a:r>
              <a:rPr lang="pt-BR" dirty="0"/>
              <a:t> cidade. </a:t>
            </a:r>
            <a:r>
              <a:rPr lang="pt-BR" dirty="0" err="1"/>
              <a:t>Sacharoff</a:t>
            </a:r>
            <a:r>
              <a:rPr lang="pt-BR" dirty="0"/>
              <a:t> colaborou na revista 391 de Francis Picabia, que se publicou </a:t>
            </a:r>
            <a:r>
              <a:rPr lang="pt-BR" dirty="0" err="1"/>
              <a:t>en</a:t>
            </a:r>
            <a:r>
              <a:rPr lang="pt-BR" dirty="0"/>
              <a:t> Barcelona e está considerada como </a:t>
            </a:r>
            <a:r>
              <a:rPr lang="pt-BR" dirty="0" err="1"/>
              <a:t>portavoz</a:t>
            </a:r>
            <a:r>
              <a:rPr lang="pt-BR" dirty="0"/>
              <a:t> do dadaísmo. Olga </a:t>
            </a:r>
            <a:r>
              <a:rPr lang="pt-BR" dirty="0" err="1"/>
              <a:t>Sacharoff</a:t>
            </a:r>
            <a:r>
              <a:rPr lang="pt-BR" dirty="0"/>
              <a:t> </a:t>
            </a:r>
            <a:r>
              <a:rPr lang="pt-BR" dirty="0" err="1"/>
              <a:t>expuxo</a:t>
            </a:r>
            <a:r>
              <a:rPr lang="pt-BR" dirty="0"/>
              <a:t> obras nos </a:t>
            </a:r>
            <a:r>
              <a:rPr lang="pt-BR" dirty="0" err="1"/>
              <a:t>Salóns</a:t>
            </a:r>
            <a:r>
              <a:rPr lang="pt-BR" dirty="0"/>
              <a:t> d'</a:t>
            </a:r>
            <a:r>
              <a:rPr lang="pt-BR" dirty="0" err="1"/>
              <a:t>Automme</a:t>
            </a:r>
            <a:r>
              <a:rPr lang="pt-BR" dirty="0"/>
              <a:t> de </a:t>
            </a:r>
            <a:r>
              <a:rPr lang="pt-BR" dirty="0" err="1"/>
              <a:t>París</a:t>
            </a:r>
            <a:r>
              <a:rPr lang="pt-BR" dirty="0"/>
              <a:t> durante </a:t>
            </a:r>
            <a:r>
              <a:rPr lang="pt-BR" dirty="0" err="1"/>
              <a:t>catro</a:t>
            </a:r>
            <a:r>
              <a:rPr lang="pt-BR" dirty="0"/>
              <a:t> anos (1920-22 e 1928). </a:t>
            </a:r>
            <a:r>
              <a:rPr lang="pt-BR" dirty="0" err="1"/>
              <a:t>En</a:t>
            </a:r>
            <a:r>
              <a:rPr lang="pt-BR" dirty="0"/>
              <a:t> 1929 colgou as </a:t>
            </a:r>
            <a:r>
              <a:rPr lang="pt-BR" dirty="0" err="1"/>
              <a:t>súas</a:t>
            </a:r>
            <a:r>
              <a:rPr lang="pt-BR" dirty="0"/>
              <a:t> obras </a:t>
            </a:r>
            <a:r>
              <a:rPr lang="pt-BR" dirty="0" err="1"/>
              <a:t>nunha</a:t>
            </a:r>
            <a:r>
              <a:rPr lang="pt-BR" dirty="0"/>
              <a:t> </a:t>
            </a:r>
            <a:r>
              <a:rPr lang="pt-BR" dirty="0" err="1"/>
              <a:t>exposición</a:t>
            </a:r>
            <a:r>
              <a:rPr lang="pt-BR" dirty="0"/>
              <a:t> individual na </a:t>
            </a:r>
            <a:r>
              <a:rPr lang="pt-BR" dirty="0" err="1"/>
              <a:t>galería</a:t>
            </a:r>
            <a:r>
              <a:rPr lang="pt-BR" dirty="0"/>
              <a:t> </a:t>
            </a:r>
            <a:r>
              <a:rPr lang="pt-BR" dirty="0" err="1"/>
              <a:t>Bernheim</a:t>
            </a:r>
            <a:r>
              <a:rPr lang="pt-BR" dirty="0"/>
              <a:t> </a:t>
            </a:r>
            <a:r>
              <a:rPr lang="pt-BR" dirty="0" err="1"/>
              <a:t>Jeune</a:t>
            </a:r>
            <a:r>
              <a:rPr lang="pt-BR" dirty="0"/>
              <a:t>, unha das sedes </a:t>
            </a:r>
            <a:r>
              <a:rPr lang="pt-BR" dirty="0" err="1"/>
              <a:t>máis</a:t>
            </a:r>
            <a:r>
              <a:rPr lang="pt-BR" dirty="0"/>
              <a:t> importantes de </a:t>
            </a:r>
            <a:r>
              <a:rPr lang="pt-BR" dirty="0" err="1"/>
              <a:t>París</a:t>
            </a:r>
            <a:r>
              <a:rPr lang="pt-BR" dirty="0"/>
              <a:t>. Os críticos </a:t>
            </a:r>
            <a:r>
              <a:rPr lang="pt-BR" dirty="0" err="1"/>
              <a:t>etiquetárona</a:t>
            </a:r>
            <a:r>
              <a:rPr lang="pt-BR" dirty="0"/>
              <a:t> como "unha nova Marie </a:t>
            </a:r>
            <a:r>
              <a:rPr lang="pt-BR" dirty="0" err="1"/>
              <a:t>Laurencin</a:t>
            </a:r>
            <a:r>
              <a:rPr lang="pt-BR" dirty="0"/>
              <a:t>, </a:t>
            </a:r>
            <a:r>
              <a:rPr lang="pt-BR" dirty="0" err="1"/>
              <a:t>rusa</a:t>
            </a:r>
            <a:r>
              <a:rPr lang="pt-BR" dirty="0"/>
              <a:t>”.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879743D-B3CD-4A2B-B0C0-0ADA7CCFC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404" y="1495649"/>
            <a:ext cx="3672396" cy="501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52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ADD4F83-7C49-47D0-A3EB-5BE01E700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s-ES" dirty="0"/>
              <a:t>"La sardana"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A7BA76A-A787-4D89-A280-86889EE32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78010" cy="4351338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Olga </a:t>
            </a:r>
            <a:r>
              <a:rPr lang="es-ES" dirty="0" err="1"/>
              <a:t>Sacharoff</a:t>
            </a:r>
            <a:r>
              <a:rPr lang="es-ES" dirty="0"/>
              <a:t>, 1952</a:t>
            </a:r>
          </a:p>
          <a:p>
            <a:r>
              <a:rPr lang="es-ES" dirty="0"/>
              <a:t>A partir dos anos 30, o </a:t>
            </a:r>
            <a:r>
              <a:rPr lang="es-ES" dirty="0" err="1"/>
              <a:t>seu</a:t>
            </a:r>
            <a:r>
              <a:rPr lang="es-ES" dirty="0"/>
              <a:t> estilo </a:t>
            </a:r>
            <a:r>
              <a:rPr lang="es-ES" dirty="0" err="1"/>
              <a:t>adoptou</a:t>
            </a:r>
            <a:r>
              <a:rPr lang="es-ES" dirty="0"/>
              <a:t> características líricas e amigables e </a:t>
            </a:r>
            <a:r>
              <a:rPr lang="es-ES" dirty="0" err="1"/>
              <a:t>púxose</a:t>
            </a:r>
            <a:r>
              <a:rPr lang="es-ES" dirty="0"/>
              <a:t> </a:t>
            </a:r>
            <a:r>
              <a:rPr lang="es-ES" dirty="0" err="1"/>
              <a:t>ao</a:t>
            </a:r>
            <a:r>
              <a:rPr lang="es-ES" dirty="0"/>
              <a:t> </a:t>
            </a:r>
            <a:r>
              <a:rPr lang="es-ES" dirty="0" err="1"/>
              <a:t>servizo</a:t>
            </a:r>
            <a:r>
              <a:rPr lang="es-ES" dirty="0"/>
              <a:t> </a:t>
            </a:r>
            <a:r>
              <a:rPr lang="es-ES" dirty="0" err="1"/>
              <a:t>dunha</a:t>
            </a:r>
            <a:r>
              <a:rPr lang="es-ES" dirty="0"/>
              <a:t> visión idealizada de Cataluña: </a:t>
            </a:r>
            <a:r>
              <a:rPr lang="es-ES" dirty="0" err="1"/>
              <a:t>paisaxes</a:t>
            </a:r>
            <a:r>
              <a:rPr lang="es-ES" dirty="0"/>
              <a:t>, </a:t>
            </a:r>
            <a:r>
              <a:rPr lang="es-ES" dirty="0" err="1"/>
              <a:t>costumes</a:t>
            </a:r>
            <a:r>
              <a:rPr lang="es-ES" dirty="0"/>
              <a:t>, tipos populares. En </a:t>
            </a:r>
            <a:r>
              <a:rPr lang="es-ES" dirty="0" err="1"/>
              <a:t>xeral</a:t>
            </a:r>
            <a:r>
              <a:rPr lang="es-ES" dirty="0"/>
              <a:t>, predominaban as </a:t>
            </a:r>
            <a:r>
              <a:rPr lang="es-ES" dirty="0" err="1"/>
              <a:t>composicións</a:t>
            </a:r>
            <a:r>
              <a:rPr lang="es-ES" dirty="0"/>
              <a:t> con múltiples caracteres, servidas con trazos esquemáticos e </a:t>
            </a:r>
            <a:r>
              <a:rPr lang="es-ES" dirty="0" err="1"/>
              <a:t>cores</a:t>
            </a:r>
            <a:r>
              <a:rPr lang="es-ES" dirty="0"/>
              <a:t> </a:t>
            </a:r>
            <a:r>
              <a:rPr lang="es-ES" dirty="0" err="1"/>
              <a:t>vivas.A</a:t>
            </a:r>
            <a:r>
              <a:rPr lang="es-ES" dirty="0"/>
              <a:t> </a:t>
            </a:r>
            <a:r>
              <a:rPr lang="es-ES" dirty="0" err="1"/>
              <a:t>súa</a:t>
            </a:r>
            <a:r>
              <a:rPr lang="es-ES" dirty="0"/>
              <a:t> </a:t>
            </a:r>
            <a:r>
              <a:rPr lang="es-ES" dirty="0" err="1"/>
              <a:t>produción</a:t>
            </a:r>
            <a:r>
              <a:rPr lang="es-ES" dirty="0"/>
              <a:t> a partir de 1940 </a:t>
            </a:r>
            <a:r>
              <a:rPr lang="es-ES" dirty="0" err="1"/>
              <a:t>volveuse</a:t>
            </a:r>
            <a:r>
              <a:rPr lang="es-ES" dirty="0"/>
              <a:t> </a:t>
            </a:r>
            <a:r>
              <a:rPr lang="es-ES" dirty="0" err="1"/>
              <a:t>máis</a:t>
            </a:r>
            <a:r>
              <a:rPr lang="es-ES" dirty="0"/>
              <a:t> decorativa e repetitiva, en </a:t>
            </a:r>
            <a:r>
              <a:rPr lang="es-ES" dirty="0" err="1"/>
              <a:t>resposta</a:t>
            </a:r>
            <a:r>
              <a:rPr lang="es-ES" dirty="0"/>
              <a:t> á demanda e para integrarse no </a:t>
            </a:r>
            <a:r>
              <a:rPr lang="es-ES" dirty="0" err="1"/>
              <a:t>circuíto</a:t>
            </a:r>
            <a:r>
              <a:rPr lang="es-ES" dirty="0"/>
              <a:t> de galerías </a:t>
            </a:r>
            <a:r>
              <a:rPr lang="es-ES" dirty="0" err="1"/>
              <a:t>máis</a:t>
            </a:r>
            <a:r>
              <a:rPr lang="es-ES" dirty="0"/>
              <a:t> comercial.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00E869F-E9C0-4E72-83D3-F2A3DA72D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512" y="2075788"/>
            <a:ext cx="5207845" cy="385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08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545729E-F69C-4024-BF7D-12799A037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Ángeles Santos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74F577C-A51F-428A-A23B-A5FD2B4F0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6858"/>
            <a:ext cx="6583532" cy="4989251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7 de novembro 1911, </a:t>
            </a:r>
            <a:r>
              <a:rPr lang="pt-BR" dirty="0" err="1"/>
              <a:t>Portbou</a:t>
            </a:r>
            <a:r>
              <a:rPr lang="pt-BR" dirty="0"/>
              <a:t> </a:t>
            </a:r>
          </a:p>
          <a:p>
            <a:r>
              <a:rPr lang="pt-BR" dirty="0"/>
              <a:t>Foi a </a:t>
            </a:r>
            <a:r>
              <a:rPr lang="pt-BR" dirty="0" err="1"/>
              <a:t>primoxénita</a:t>
            </a:r>
            <a:r>
              <a:rPr lang="pt-BR" dirty="0"/>
              <a:t> do matrimonio formada por Julián Santos </a:t>
            </a:r>
            <a:r>
              <a:rPr lang="pt-BR" dirty="0" err="1"/>
              <a:t>Estévez</a:t>
            </a:r>
            <a:r>
              <a:rPr lang="pt-BR" dirty="0"/>
              <a:t>, inspector de aduanas de Salamanca e </a:t>
            </a:r>
            <a:r>
              <a:rPr lang="pt-BR" dirty="0" err="1"/>
              <a:t>Aurelia</a:t>
            </a:r>
            <a:r>
              <a:rPr lang="pt-BR" dirty="0"/>
              <a:t> </a:t>
            </a:r>
            <a:r>
              <a:rPr lang="pt-BR" dirty="0" err="1"/>
              <a:t>Torroella.Os</a:t>
            </a:r>
            <a:r>
              <a:rPr lang="pt-BR" dirty="0"/>
              <a:t> </a:t>
            </a:r>
            <a:r>
              <a:rPr lang="pt-BR" dirty="0" err="1"/>
              <a:t>sucesivos</a:t>
            </a:r>
            <a:r>
              <a:rPr lang="pt-BR" dirty="0"/>
              <a:t> destinos do seu pai </a:t>
            </a:r>
            <a:r>
              <a:rPr lang="pt-BR" dirty="0" err="1"/>
              <a:t>fixérono</a:t>
            </a:r>
            <a:r>
              <a:rPr lang="pt-BR" dirty="0"/>
              <a:t> percorrer </a:t>
            </a:r>
            <a:r>
              <a:rPr lang="pt-BR" dirty="0" err="1"/>
              <a:t>gran</a:t>
            </a:r>
            <a:r>
              <a:rPr lang="pt-BR" dirty="0"/>
              <a:t> parte da </a:t>
            </a:r>
            <a:r>
              <a:rPr lang="pt-BR" dirty="0" err="1"/>
              <a:t>xeografía</a:t>
            </a:r>
            <a:r>
              <a:rPr lang="pt-BR" dirty="0"/>
              <a:t> </a:t>
            </a:r>
            <a:r>
              <a:rPr lang="pt-BR" dirty="0" err="1"/>
              <a:t>española</a:t>
            </a:r>
            <a:r>
              <a:rPr lang="pt-BR" dirty="0"/>
              <a:t>. Durante os seus primeiros anos </a:t>
            </a:r>
            <a:r>
              <a:rPr lang="pt-BR" dirty="0" err="1"/>
              <a:t>viviu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Ripoll</a:t>
            </a:r>
            <a:r>
              <a:rPr lang="pt-BR" dirty="0"/>
              <a:t>, La </a:t>
            </a:r>
            <a:r>
              <a:rPr lang="pt-BR" dirty="0" err="1"/>
              <a:t>Junquera</a:t>
            </a:r>
            <a:r>
              <a:rPr lang="pt-BR" dirty="0"/>
              <a:t>, Le </a:t>
            </a:r>
            <a:r>
              <a:rPr lang="pt-BR" dirty="0" err="1"/>
              <a:t>Perthus</a:t>
            </a:r>
            <a:r>
              <a:rPr lang="pt-BR" dirty="0"/>
              <a:t> e </a:t>
            </a:r>
            <a:r>
              <a:rPr lang="pt-BR" dirty="0" err="1"/>
              <a:t>Portbou</a:t>
            </a:r>
            <a:r>
              <a:rPr lang="pt-BR" dirty="0"/>
              <a:t>. </a:t>
            </a:r>
            <a:r>
              <a:rPr lang="pt-BR" dirty="0" err="1"/>
              <a:t>Máis</a:t>
            </a:r>
            <a:r>
              <a:rPr lang="pt-BR" dirty="0"/>
              <a:t> tarde </a:t>
            </a:r>
            <a:r>
              <a:rPr lang="pt-BR" dirty="0" err="1"/>
              <a:t>pasou</a:t>
            </a:r>
            <a:r>
              <a:rPr lang="pt-BR" dirty="0"/>
              <a:t> por Salamanca e </a:t>
            </a:r>
            <a:r>
              <a:rPr lang="pt-BR" dirty="0" err="1"/>
              <a:t>Valladolid.En</a:t>
            </a:r>
            <a:r>
              <a:rPr lang="pt-BR" dirty="0"/>
              <a:t> 1924, o seu pai foi nomeado administrador da Aduana de </a:t>
            </a:r>
            <a:r>
              <a:rPr lang="pt-BR" dirty="0" err="1"/>
              <a:t>Ayamonte</a:t>
            </a:r>
            <a:r>
              <a:rPr lang="pt-BR" dirty="0"/>
              <a:t>, na </a:t>
            </a:r>
            <a:r>
              <a:rPr lang="pt-BR" dirty="0" err="1"/>
              <a:t>provincia</a:t>
            </a:r>
            <a:r>
              <a:rPr lang="pt-BR" dirty="0"/>
              <a:t> de Huelva, e Ángeles </a:t>
            </a:r>
            <a:r>
              <a:rPr lang="pt-BR" dirty="0" err="1"/>
              <a:t>ingresou</a:t>
            </a:r>
            <a:r>
              <a:rPr lang="pt-BR" dirty="0"/>
              <a:t> na Escola de Escravas do Sagrado </a:t>
            </a:r>
            <a:r>
              <a:rPr lang="pt-BR" dirty="0" err="1"/>
              <a:t>Corazón</a:t>
            </a:r>
            <a:r>
              <a:rPr lang="pt-BR" dirty="0"/>
              <a:t> de Sevilla, onde </a:t>
            </a:r>
            <a:r>
              <a:rPr lang="pt-BR" dirty="0" err="1"/>
              <a:t>comezou</a:t>
            </a:r>
            <a:r>
              <a:rPr lang="pt-BR" dirty="0"/>
              <a:t> a debuxar e pintar aos </a:t>
            </a:r>
            <a:r>
              <a:rPr lang="pt-BR" dirty="0" err="1"/>
              <a:t>catorce</a:t>
            </a:r>
            <a:r>
              <a:rPr lang="pt-BR" dirty="0"/>
              <a:t> anos. </a:t>
            </a:r>
            <a:r>
              <a:rPr lang="pt-BR" dirty="0" err="1"/>
              <a:t>Alí</a:t>
            </a:r>
            <a:r>
              <a:rPr lang="pt-BR" dirty="0"/>
              <a:t> </a:t>
            </a:r>
            <a:r>
              <a:rPr lang="pt-BR" dirty="0" err="1"/>
              <a:t>recibiu</a:t>
            </a:r>
            <a:r>
              <a:rPr lang="pt-BR" dirty="0"/>
              <a:t> </a:t>
            </a:r>
            <a:r>
              <a:rPr lang="pt-BR" dirty="0" err="1"/>
              <a:t>premios</a:t>
            </a:r>
            <a:r>
              <a:rPr lang="pt-BR" dirty="0"/>
              <a:t> na </a:t>
            </a:r>
            <a:r>
              <a:rPr lang="pt-BR" dirty="0" err="1"/>
              <a:t>materia</a:t>
            </a:r>
            <a:r>
              <a:rPr lang="pt-BR" dirty="0"/>
              <a:t> de Debuxo e unha das </a:t>
            </a:r>
            <a:r>
              <a:rPr lang="pt-BR" dirty="0" err="1"/>
              <a:t>monxas</a:t>
            </a:r>
            <a:r>
              <a:rPr lang="pt-BR" dirty="0"/>
              <a:t> do </a:t>
            </a:r>
            <a:r>
              <a:rPr lang="pt-BR" dirty="0" err="1"/>
              <a:t>colexio</a:t>
            </a:r>
            <a:r>
              <a:rPr lang="pt-BR" dirty="0"/>
              <a:t> </a:t>
            </a:r>
            <a:r>
              <a:rPr lang="pt-BR" dirty="0" err="1"/>
              <a:t>recomendoulle</a:t>
            </a:r>
            <a:r>
              <a:rPr lang="pt-BR" dirty="0"/>
              <a:t> aos seus pais que se </a:t>
            </a:r>
            <a:r>
              <a:rPr lang="pt-BR" dirty="0" err="1"/>
              <a:t>dedicase</a:t>
            </a:r>
            <a:r>
              <a:rPr lang="pt-BR" dirty="0"/>
              <a:t> á pintura, para a que </a:t>
            </a:r>
            <a:r>
              <a:rPr lang="pt-BR" dirty="0" err="1"/>
              <a:t>naceu</a:t>
            </a:r>
            <a:r>
              <a:rPr lang="pt-BR" dirty="0"/>
              <a:t>, e que abandone outras </a:t>
            </a:r>
            <a:r>
              <a:rPr lang="pt-BR" dirty="0" err="1"/>
              <a:t>actividades</a:t>
            </a:r>
            <a:r>
              <a:rPr lang="pt-BR" dirty="0"/>
              <a:t> como o piano ou o francés.6 </a:t>
            </a:r>
            <a:r>
              <a:rPr lang="pt-BR" dirty="0" err="1"/>
              <a:t>Dous</a:t>
            </a:r>
            <a:r>
              <a:rPr lang="pt-BR" dirty="0"/>
              <a:t> anos despois </a:t>
            </a:r>
            <a:r>
              <a:rPr lang="pt-BR" dirty="0" err="1"/>
              <a:t>Trasladouse</a:t>
            </a:r>
            <a:r>
              <a:rPr lang="pt-BR" dirty="0"/>
              <a:t> cos seus pais a Valladolid, onde </a:t>
            </a:r>
            <a:r>
              <a:rPr lang="pt-BR" dirty="0" err="1"/>
              <a:t>comezou</a:t>
            </a:r>
            <a:r>
              <a:rPr lang="pt-BR" dirty="0"/>
              <a:t> a </a:t>
            </a:r>
            <a:r>
              <a:rPr lang="pt-BR" dirty="0" err="1"/>
              <a:t>recibir</a:t>
            </a:r>
            <a:r>
              <a:rPr lang="pt-BR" dirty="0"/>
              <a:t> </a:t>
            </a:r>
            <a:r>
              <a:rPr lang="pt-BR" dirty="0" err="1"/>
              <a:t>clases</a:t>
            </a:r>
            <a:r>
              <a:rPr lang="pt-BR" dirty="0"/>
              <a:t> todos os </a:t>
            </a:r>
            <a:r>
              <a:rPr lang="pt-BR" dirty="0" err="1"/>
              <a:t>días</a:t>
            </a:r>
            <a:r>
              <a:rPr lang="pt-BR" dirty="0"/>
              <a:t> antes de marchar á escola, </a:t>
            </a:r>
            <a:r>
              <a:rPr lang="pt-BR" dirty="0" err="1"/>
              <a:t>dun</a:t>
            </a:r>
            <a:r>
              <a:rPr lang="pt-BR" dirty="0"/>
              <a:t> veterano </a:t>
            </a:r>
            <a:r>
              <a:rPr lang="pt-BR" dirty="0" err="1"/>
              <a:t>profesor</a:t>
            </a:r>
            <a:r>
              <a:rPr lang="pt-BR" dirty="0"/>
              <a:t> de italiano, </a:t>
            </a:r>
            <a:r>
              <a:rPr lang="pt-BR" dirty="0" err="1"/>
              <a:t>Cellino</a:t>
            </a:r>
            <a:r>
              <a:rPr lang="pt-BR" dirty="0"/>
              <a:t> </a:t>
            </a:r>
            <a:r>
              <a:rPr lang="pt-BR" dirty="0" err="1"/>
              <a:t>Perotti</a:t>
            </a:r>
            <a:r>
              <a:rPr lang="pt-BR" dirty="0"/>
              <a:t>.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E848C70-746D-40DB-B2BB-56AF44510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410" y="1455495"/>
            <a:ext cx="3457390" cy="503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5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4982B8-AF96-4E63-BD85-8699ABDF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"Un mundo"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FAD8A9D-4B05-4F1F-8A2D-94CB09036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01792" cy="4351338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Ángeles Santos, 1929</a:t>
            </a:r>
          </a:p>
          <a:p>
            <a:r>
              <a:rPr lang="pt-BR" dirty="0"/>
              <a:t>Santos </a:t>
            </a:r>
            <a:r>
              <a:rPr lang="pt-BR" dirty="0" err="1"/>
              <a:t>fai</a:t>
            </a:r>
            <a:r>
              <a:rPr lang="pt-BR" dirty="0"/>
              <a:t> unha obra </a:t>
            </a:r>
            <a:r>
              <a:rPr lang="pt-BR" dirty="0" err="1"/>
              <a:t>sorprendente</a:t>
            </a:r>
            <a:r>
              <a:rPr lang="pt-BR" dirty="0"/>
              <a:t>, </a:t>
            </a:r>
            <a:r>
              <a:rPr lang="pt-BR" dirty="0" err="1"/>
              <a:t>orixinal</a:t>
            </a:r>
            <a:r>
              <a:rPr lang="pt-BR" dirty="0"/>
              <a:t> e moderna construída a partir de referencias obtidas tanto da </a:t>
            </a:r>
            <a:r>
              <a:rPr lang="pt-BR" dirty="0" err="1"/>
              <a:t>súa</a:t>
            </a:r>
            <a:r>
              <a:rPr lang="pt-BR" dirty="0"/>
              <a:t> contorna </a:t>
            </a:r>
            <a:r>
              <a:rPr lang="pt-BR" dirty="0" err="1"/>
              <a:t>máis</a:t>
            </a:r>
            <a:r>
              <a:rPr lang="pt-BR" dirty="0"/>
              <a:t> próxima como de revistas e </a:t>
            </a:r>
            <a:r>
              <a:rPr lang="pt-BR" dirty="0" err="1"/>
              <a:t>publicacións</a:t>
            </a:r>
            <a:r>
              <a:rPr lang="pt-BR" dirty="0"/>
              <a:t> de </a:t>
            </a:r>
            <a:r>
              <a:rPr lang="pt-BR" dirty="0" err="1"/>
              <a:t>vangarda.O</a:t>
            </a:r>
            <a:r>
              <a:rPr lang="pt-BR" dirty="0"/>
              <a:t> </a:t>
            </a:r>
            <a:r>
              <a:rPr lang="pt-BR" dirty="0" err="1"/>
              <a:t>imaxinario</a:t>
            </a:r>
            <a:r>
              <a:rPr lang="pt-BR" dirty="0"/>
              <a:t> que representa Ángeles Santos é produto da incipiente </a:t>
            </a:r>
            <a:r>
              <a:rPr lang="pt-BR" dirty="0" err="1"/>
              <a:t>calidade</a:t>
            </a:r>
            <a:r>
              <a:rPr lang="pt-BR" dirty="0"/>
              <a:t> artística </a:t>
            </a:r>
            <a:r>
              <a:rPr lang="pt-BR" dirty="0" err="1"/>
              <a:t>dunha</a:t>
            </a:r>
            <a:r>
              <a:rPr lang="pt-BR" dirty="0"/>
              <a:t> </a:t>
            </a:r>
            <a:r>
              <a:rPr lang="pt-BR" dirty="0" err="1"/>
              <a:t>moza</a:t>
            </a:r>
            <a:r>
              <a:rPr lang="pt-BR" dirty="0"/>
              <a:t> de </a:t>
            </a:r>
            <a:r>
              <a:rPr lang="pt-BR" dirty="0" err="1"/>
              <a:t>dezaoito</a:t>
            </a:r>
            <a:r>
              <a:rPr lang="pt-BR" dirty="0"/>
              <a:t> anos, despois de </a:t>
            </a:r>
            <a:r>
              <a:rPr lang="pt-BR" dirty="0" err="1"/>
              <a:t>recibir</a:t>
            </a:r>
            <a:r>
              <a:rPr lang="pt-BR" dirty="0"/>
              <a:t> as </a:t>
            </a:r>
            <a:r>
              <a:rPr lang="pt-BR" dirty="0" err="1"/>
              <a:t>súas</a:t>
            </a:r>
            <a:r>
              <a:rPr lang="pt-BR" dirty="0"/>
              <a:t> primeiras </a:t>
            </a:r>
            <a:r>
              <a:rPr lang="pt-BR" dirty="0" err="1"/>
              <a:t>clases</a:t>
            </a:r>
            <a:r>
              <a:rPr lang="pt-BR" dirty="0"/>
              <a:t> de pintura </a:t>
            </a:r>
            <a:r>
              <a:rPr lang="pt-BR" dirty="0" err="1"/>
              <a:t>en</a:t>
            </a:r>
            <a:r>
              <a:rPr lang="pt-BR" dirty="0"/>
              <a:t> Valladolid. A magnitude da obra que </a:t>
            </a:r>
            <a:r>
              <a:rPr lang="pt-BR" dirty="0" err="1"/>
              <a:t>compón</a:t>
            </a:r>
            <a:r>
              <a:rPr lang="pt-BR" dirty="0"/>
              <a:t> e a </a:t>
            </a:r>
            <a:r>
              <a:rPr lang="pt-BR" dirty="0" err="1"/>
              <a:t>súa</a:t>
            </a:r>
            <a:r>
              <a:rPr lang="pt-BR" dirty="0"/>
              <a:t> </a:t>
            </a:r>
            <a:r>
              <a:rPr lang="pt-BR" dirty="0" err="1"/>
              <a:t>execución</a:t>
            </a:r>
            <a:r>
              <a:rPr lang="pt-BR" dirty="0"/>
              <a:t> precisa </a:t>
            </a:r>
            <a:r>
              <a:rPr lang="pt-BR" dirty="0" err="1"/>
              <a:t>espertarán</a:t>
            </a:r>
            <a:r>
              <a:rPr lang="pt-BR" dirty="0"/>
              <a:t> o </a:t>
            </a:r>
            <a:r>
              <a:rPr lang="pt-BR" dirty="0" err="1"/>
              <a:t>interese</a:t>
            </a:r>
            <a:r>
              <a:rPr lang="pt-BR" dirty="0"/>
              <a:t> dos grandes </a:t>
            </a:r>
            <a:r>
              <a:rPr lang="pt-BR" dirty="0" err="1"/>
              <a:t>baróns</a:t>
            </a:r>
            <a:r>
              <a:rPr lang="pt-BR" dirty="0"/>
              <a:t> consagrados ao vicio do intelecto.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E82E987-A965-47D5-B7CD-E093E7753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992" y="1690688"/>
            <a:ext cx="4724677" cy="436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25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31E48C-2157-46BB-9BFC-448A97BB9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Antonia Dans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DC3B9EA-59CA-424B-A61A-764A53837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050872" cy="4832627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 17 de febrero de 1988</a:t>
            </a:r>
          </a:p>
          <a:p>
            <a:r>
              <a:rPr lang="pt-BR" dirty="0"/>
              <a:t>Ainda que </a:t>
            </a:r>
            <a:r>
              <a:rPr lang="pt-BR" dirty="0" err="1"/>
              <a:t>naceu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Oza</a:t>
            </a:r>
            <a:r>
              <a:rPr lang="pt-BR" dirty="0"/>
              <a:t>, </a:t>
            </a:r>
            <a:r>
              <a:rPr lang="pt-BR" dirty="0" err="1"/>
              <a:t>trasladase</a:t>
            </a:r>
            <a:r>
              <a:rPr lang="pt-BR" dirty="0"/>
              <a:t> coa </a:t>
            </a:r>
            <a:r>
              <a:rPr lang="pt-BR" dirty="0" err="1"/>
              <a:t>súa</a:t>
            </a:r>
            <a:r>
              <a:rPr lang="pt-BR" dirty="0"/>
              <a:t> </a:t>
            </a:r>
            <a:r>
              <a:rPr lang="pt-BR" dirty="0" err="1"/>
              <a:t>familia</a:t>
            </a:r>
            <a:r>
              <a:rPr lang="pt-BR" dirty="0"/>
              <a:t> ao </a:t>
            </a:r>
            <a:r>
              <a:rPr lang="pt-BR" dirty="0" err="1"/>
              <a:t>vecino</a:t>
            </a:r>
            <a:r>
              <a:rPr lang="pt-BR" dirty="0"/>
              <a:t> </a:t>
            </a:r>
            <a:r>
              <a:rPr lang="pt-BR" dirty="0" err="1"/>
              <a:t>municipio</a:t>
            </a:r>
            <a:r>
              <a:rPr lang="pt-BR" dirty="0"/>
              <a:t> de Curtis sendo moi </a:t>
            </a:r>
            <a:r>
              <a:rPr lang="pt-BR" dirty="0" err="1"/>
              <a:t>nena</a:t>
            </a:r>
            <a:r>
              <a:rPr lang="pt-BR" dirty="0"/>
              <a:t>. As </a:t>
            </a:r>
            <a:r>
              <a:rPr lang="pt-BR" dirty="0" err="1"/>
              <a:t>paisaxes</a:t>
            </a:r>
            <a:r>
              <a:rPr lang="pt-BR" dirty="0"/>
              <a:t> e as vivencias da </a:t>
            </a:r>
            <a:r>
              <a:rPr lang="pt-BR" dirty="0" err="1"/>
              <a:t>súa</a:t>
            </a:r>
            <a:r>
              <a:rPr lang="pt-BR" dirty="0"/>
              <a:t> </a:t>
            </a:r>
            <a:r>
              <a:rPr lang="pt-BR" dirty="0" err="1"/>
              <a:t>infancia</a:t>
            </a:r>
            <a:r>
              <a:rPr lang="pt-BR" dirty="0"/>
              <a:t> </a:t>
            </a:r>
            <a:r>
              <a:rPr lang="pt-BR" dirty="0" err="1"/>
              <a:t>marcarían</a:t>
            </a:r>
            <a:r>
              <a:rPr lang="pt-BR" dirty="0"/>
              <a:t> </a:t>
            </a:r>
            <a:r>
              <a:rPr lang="pt-BR" dirty="0" err="1"/>
              <a:t>su</a:t>
            </a:r>
            <a:r>
              <a:rPr lang="pt-BR" dirty="0"/>
              <a:t> obra. Iniciou a </a:t>
            </a:r>
            <a:r>
              <a:rPr lang="pt-BR" dirty="0" err="1"/>
              <a:t>súa</a:t>
            </a:r>
            <a:r>
              <a:rPr lang="pt-BR" dirty="0"/>
              <a:t> </a:t>
            </a:r>
            <a:r>
              <a:rPr lang="pt-BR" dirty="0" err="1"/>
              <a:t>formación</a:t>
            </a:r>
            <a:r>
              <a:rPr lang="pt-BR" dirty="0"/>
              <a:t> na Escola de Artes e </a:t>
            </a:r>
            <a:r>
              <a:rPr lang="pt-BR" dirty="0" err="1"/>
              <a:t>Oficios</a:t>
            </a:r>
            <a:r>
              <a:rPr lang="pt-BR" dirty="0"/>
              <a:t> da </a:t>
            </a:r>
            <a:r>
              <a:rPr lang="pt-BR" dirty="0" err="1"/>
              <a:t>súa</a:t>
            </a:r>
            <a:r>
              <a:rPr lang="pt-BR" dirty="0"/>
              <a:t> cidade natal, a </a:t>
            </a:r>
            <a:r>
              <a:rPr lang="pt-BR" dirty="0" err="1"/>
              <a:t>principios</a:t>
            </a:r>
            <a:r>
              <a:rPr lang="pt-BR" dirty="0"/>
              <a:t> dos </a:t>
            </a:r>
            <a:r>
              <a:rPr lang="pt-BR" dirty="0" err="1"/>
              <a:t>cincuenta</a:t>
            </a:r>
            <a:r>
              <a:rPr lang="pt-BR" dirty="0"/>
              <a:t> </a:t>
            </a:r>
            <a:r>
              <a:rPr lang="pt-BR" dirty="0" err="1"/>
              <a:t>trasládase</a:t>
            </a:r>
            <a:r>
              <a:rPr lang="pt-BR" dirty="0"/>
              <a:t> a Madrid, onde </a:t>
            </a:r>
            <a:r>
              <a:rPr lang="pt-BR" dirty="0" err="1"/>
              <a:t>viviu</a:t>
            </a:r>
            <a:r>
              <a:rPr lang="pt-BR" dirty="0"/>
              <a:t> o resto da </a:t>
            </a:r>
            <a:r>
              <a:rPr lang="pt-BR" dirty="0" err="1"/>
              <a:t>súa</a:t>
            </a:r>
            <a:r>
              <a:rPr lang="pt-BR" dirty="0"/>
              <a:t> vida e </a:t>
            </a:r>
            <a:r>
              <a:rPr lang="pt-BR" dirty="0" err="1"/>
              <a:t>asistiu</a:t>
            </a:r>
            <a:r>
              <a:rPr lang="pt-BR" dirty="0"/>
              <a:t> ás </a:t>
            </a:r>
            <a:r>
              <a:rPr lang="pt-BR" dirty="0" err="1"/>
              <a:t>clases</a:t>
            </a:r>
            <a:r>
              <a:rPr lang="pt-BR" dirty="0"/>
              <a:t> do Círculo de Belas Artes e á Escola de San Fernando.</a:t>
            </a:r>
          </a:p>
          <a:p>
            <a:pPr marL="0" indent="0">
              <a:buNone/>
            </a:pPr>
            <a:r>
              <a:rPr lang="pt-BR" dirty="0" err="1"/>
              <a:t>Comezou</a:t>
            </a:r>
            <a:r>
              <a:rPr lang="pt-BR" dirty="0"/>
              <a:t> a expor </a:t>
            </a:r>
            <a:r>
              <a:rPr lang="pt-BR" dirty="0" err="1"/>
              <a:t>en</a:t>
            </a:r>
            <a:r>
              <a:rPr lang="pt-BR" dirty="0"/>
              <a:t> 1950 na Coruña; </a:t>
            </a:r>
            <a:r>
              <a:rPr lang="pt-BR" dirty="0" err="1"/>
              <a:t>en</a:t>
            </a:r>
            <a:r>
              <a:rPr lang="pt-BR" dirty="0"/>
              <a:t> Madrid </a:t>
            </a:r>
            <a:r>
              <a:rPr lang="pt-BR" dirty="0" err="1"/>
              <a:t>fíxoo</a:t>
            </a:r>
            <a:r>
              <a:rPr lang="pt-BR" dirty="0"/>
              <a:t> por primeira vez </a:t>
            </a:r>
            <a:r>
              <a:rPr lang="pt-BR" dirty="0" err="1"/>
              <a:t>en</a:t>
            </a:r>
            <a:r>
              <a:rPr lang="pt-BR" dirty="0"/>
              <a:t> 1953. Desde </a:t>
            </a:r>
            <a:r>
              <a:rPr lang="pt-BR" dirty="0" err="1"/>
              <a:t>entón</a:t>
            </a:r>
            <a:r>
              <a:rPr lang="pt-BR" dirty="0"/>
              <a:t> a </a:t>
            </a:r>
            <a:r>
              <a:rPr lang="pt-BR" dirty="0" err="1"/>
              <a:t>súa</a:t>
            </a:r>
            <a:r>
              <a:rPr lang="pt-BR" dirty="0"/>
              <a:t> obra percorreu toda </a:t>
            </a:r>
            <a:r>
              <a:rPr lang="pt-BR" dirty="0" err="1"/>
              <a:t>España</a:t>
            </a:r>
            <a:r>
              <a:rPr lang="pt-BR" dirty="0"/>
              <a:t> e numerosos países </a:t>
            </a:r>
            <a:r>
              <a:rPr lang="pt-BR" dirty="0" err="1"/>
              <a:t>estranxeiros</a:t>
            </a:r>
            <a:r>
              <a:rPr lang="pt-BR" dirty="0"/>
              <a:t> </a:t>
            </a:r>
            <a:r>
              <a:rPr lang="pt-BR" dirty="0" err="1"/>
              <a:t>xa</a:t>
            </a:r>
            <a:r>
              <a:rPr lang="pt-BR" dirty="0"/>
              <a:t> que a invitou o </a:t>
            </a:r>
            <a:r>
              <a:rPr lang="pt-BR" dirty="0" err="1"/>
              <a:t>Goberno</a:t>
            </a:r>
            <a:r>
              <a:rPr lang="pt-BR" dirty="0"/>
              <a:t> </a:t>
            </a:r>
            <a:r>
              <a:rPr lang="pt-BR" dirty="0" err="1"/>
              <a:t>español</a:t>
            </a:r>
            <a:r>
              <a:rPr lang="pt-BR" dirty="0"/>
              <a:t> a importantes mostras </a:t>
            </a:r>
            <a:r>
              <a:rPr lang="pt-BR" dirty="0" err="1"/>
              <a:t>colectivas</a:t>
            </a:r>
            <a:r>
              <a:rPr lang="pt-BR" dirty="0"/>
              <a:t>, especialmente a </a:t>
            </a:r>
            <a:r>
              <a:rPr lang="pt-BR" dirty="0" err="1"/>
              <a:t>París</a:t>
            </a:r>
            <a:r>
              <a:rPr lang="pt-BR" dirty="0"/>
              <a:t>, onde se </a:t>
            </a:r>
            <a:r>
              <a:rPr lang="pt-BR" dirty="0" err="1"/>
              <a:t>lle</a:t>
            </a:r>
            <a:r>
              <a:rPr lang="pt-BR" dirty="0"/>
              <a:t> concedeu a </a:t>
            </a:r>
            <a:r>
              <a:rPr lang="pt-BR" dirty="0" err="1"/>
              <a:t>medalla</a:t>
            </a:r>
            <a:r>
              <a:rPr lang="pt-BR" dirty="0"/>
              <a:t> da vila, e no </a:t>
            </a:r>
            <a:r>
              <a:rPr lang="pt-BR" dirty="0" err="1"/>
              <a:t>museo</a:t>
            </a:r>
            <a:r>
              <a:rPr lang="pt-BR" dirty="0"/>
              <a:t> de Arte </a:t>
            </a:r>
            <a:r>
              <a:rPr lang="pt-BR" dirty="0" err="1"/>
              <a:t>Contemporánea</a:t>
            </a:r>
            <a:r>
              <a:rPr lang="pt-BR" dirty="0"/>
              <a:t> obtivo </a:t>
            </a:r>
            <a:r>
              <a:rPr lang="pt-BR" dirty="0" err="1"/>
              <a:t>esa</a:t>
            </a:r>
            <a:r>
              <a:rPr lang="pt-BR" dirty="0"/>
              <a:t> máxima </a:t>
            </a:r>
            <a:r>
              <a:rPr lang="pt-BR" dirty="0" err="1"/>
              <a:t>distinción</a:t>
            </a:r>
            <a:r>
              <a:rPr lang="pt-BR" dirty="0"/>
              <a:t>.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F68D782-E501-41BB-9AF8-7DC45F58E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483" y="1227351"/>
            <a:ext cx="3878802" cy="526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88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F2F7BF-33A7-4565-AE46-30CF75B01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Antonia Dans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37B796A-B436-490A-B77C-55C6DC94D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As </a:t>
            </a:r>
            <a:r>
              <a:rPr lang="pt-BR" dirty="0" err="1"/>
              <a:t>súas</a:t>
            </a:r>
            <a:r>
              <a:rPr lang="pt-BR" dirty="0"/>
              <a:t> </a:t>
            </a:r>
            <a:r>
              <a:rPr lang="pt-BR" dirty="0" err="1"/>
              <a:t>representacio¡óns</a:t>
            </a:r>
            <a:r>
              <a:rPr lang="pt-BR" dirty="0"/>
              <a:t> </a:t>
            </a:r>
            <a:r>
              <a:rPr lang="pt-BR" dirty="0" err="1"/>
              <a:t>son</a:t>
            </a:r>
            <a:r>
              <a:rPr lang="pt-BR" dirty="0"/>
              <a:t> </a:t>
            </a:r>
            <a:r>
              <a:rPr lang="pt-BR" dirty="0" err="1"/>
              <a:t>apacibles</a:t>
            </a:r>
            <a:r>
              <a:rPr lang="pt-BR" dirty="0"/>
              <a:t> e </a:t>
            </a:r>
            <a:r>
              <a:rPr lang="pt-BR" dirty="0" err="1"/>
              <a:t>expresan</a:t>
            </a:r>
            <a:r>
              <a:rPr lang="pt-BR" dirty="0"/>
              <a:t> unha vida </a:t>
            </a:r>
            <a:r>
              <a:rPr lang="pt-BR" dirty="0" err="1"/>
              <a:t>placentera</a:t>
            </a:r>
            <a:r>
              <a:rPr lang="pt-BR" dirty="0"/>
              <a:t> e feliz a través da  sua </a:t>
            </a:r>
            <a:r>
              <a:rPr lang="pt-BR" dirty="0" err="1"/>
              <a:t>inxenuidade</a:t>
            </a:r>
            <a:r>
              <a:rPr lang="pt-BR" dirty="0"/>
              <a:t> e cromatismo. Os </a:t>
            </a:r>
            <a:r>
              <a:rPr lang="pt-BR" dirty="0" err="1"/>
              <a:t>traballos</a:t>
            </a:r>
            <a:r>
              <a:rPr lang="pt-BR" dirty="0"/>
              <a:t> do campo e o mundo do mar </a:t>
            </a:r>
            <a:r>
              <a:rPr lang="pt-BR" dirty="0" err="1"/>
              <a:t>son</a:t>
            </a:r>
            <a:r>
              <a:rPr lang="pt-BR" dirty="0"/>
              <a:t> temas </a:t>
            </a:r>
            <a:r>
              <a:rPr lang="pt-BR" dirty="0" err="1"/>
              <a:t>habituaies</a:t>
            </a:r>
            <a:r>
              <a:rPr lang="pt-BR" dirty="0"/>
              <a:t> na sua obra. O seu estilo é esquemático e </a:t>
            </a:r>
            <a:r>
              <a:rPr lang="pt-BR" dirty="0" err="1"/>
              <a:t>sinxelo</a:t>
            </a:r>
            <a:r>
              <a:rPr lang="pt-BR" dirty="0"/>
              <a:t>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simplificación</a:t>
            </a:r>
            <a:r>
              <a:rPr lang="pt-BR" dirty="0"/>
              <a:t> de líneas, falseamento de perspectivas  manchas de color.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4213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F7FDFE-E28D-4796-8B06-1F669186E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46685" cy="1325563"/>
          </a:xfrm>
        </p:spPr>
        <p:txBody>
          <a:bodyPr/>
          <a:lstStyle/>
          <a:p>
            <a:r>
              <a:rPr lang="es-ES" dirty="0"/>
              <a:t>Calle con kiosco (1969). Colección Caixa Galicia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7D959C2-66FE-4DE3-A349-BD2CDC726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46685" cy="4351338"/>
          </a:xfrm>
        </p:spPr>
        <p:txBody>
          <a:bodyPr/>
          <a:lstStyle/>
          <a:p>
            <a:r>
              <a:rPr lang="es-ES" dirty="0"/>
              <a:t>En la madrileña galería Biosca en 1983 presentó uno de sus trabajos más conocidos: una </a:t>
            </a:r>
            <a:r>
              <a:rPr lang="es-ES" dirty="0" err="1"/>
              <a:t>exposicion</a:t>
            </a:r>
            <a:r>
              <a:rPr lang="es-ES" dirty="0"/>
              <a:t> sobre mujeres autónomas, entre cuyos retratos estaban los de las periodistas </a:t>
            </a:r>
            <a:r>
              <a:rPr lang="es-ES" dirty="0" err="1"/>
              <a:t>Juby</a:t>
            </a:r>
            <a:r>
              <a:rPr lang="es-ES" dirty="0"/>
              <a:t> Bustamante, Rosa Montero y la escritora Carmen Martín Gaite, quien le dio la idea de llevar a cabo este trabajo.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6E07669-88B8-4BEA-891E-1369B3CB8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007" y="1967669"/>
            <a:ext cx="3736412" cy="305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3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1CCA753-5224-4A97-9F26-A9C850256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Mercedes Ruibal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4005C0D-4163-437A-81B6-E9C9EFEE8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219548" cy="4351338"/>
          </a:xfrm>
        </p:spPr>
        <p:txBody>
          <a:bodyPr>
            <a:normAutofit fontScale="92500" lnSpcReduction="10000"/>
          </a:bodyPr>
          <a:lstStyle/>
          <a:p>
            <a:r>
              <a:rPr lang="pt-BR" dirty="0" err="1"/>
              <a:t>Naceu</a:t>
            </a:r>
            <a:r>
              <a:rPr lang="pt-BR" dirty="0"/>
              <a:t> na </a:t>
            </a:r>
            <a:r>
              <a:rPr lang="pt-BR" dirty="0" err="1"/>
              <a:t>pontevedresa</a:t>
            </a:r>
            <a:r>
              <a:rPr lang="pt-BR" dirty="0"/>
              <a:t> </a:t>
            </a:r>
            <a:r>
              <a:rPr lang="pt-BR" dirty="0" err="1"/>
              <a:t>parroquia</a:t>
            </a:r>
            <a:r>
              <a:rPr lang="pt-BR" dirty="0"/>
              <a:t> de San Andrés de </a:t>
            </a:r>
            <a:r>
              <a:rPr lang="pt-BR" dirty="0" err="1"/>
              <a:t>Xeve</a:t>
            </a:r>
            <a:r>
              <a:rPr lang="pt-BR" dirty="0"/>
              <a:t> no seno </a:t>
            </a:r>
            <a:r>
              <a:rPr lang="pt-BR" dirty="0" err="1"/>
              <a:t>dunha</a:t>
            </a:r>
            <a:r>
              <a:rPr lang="pt-BR" dirty="0"/>
              <a:t> </a:t>
            </a:r>
            <a:r>
              <a:rPr lang="pt-BR" dirty="0" err="1"/>
              <a:t>familia</a:t>
            </a:r>
            <a:r>
              <a:rPr lang="pt-BR" dirty="0"/>
              <a:t>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vocación</a:t>
            </a:r>
            <a:r>
              <a:rPr lang="pt-BR" dirty="0"/>
              <a:t> </a:t>
            </a:r>
            <a:r>
              <a:rPr lang="pt-BR" dirty="0" err="1"/>
              <a:t>arartística</a:t>
            </a:r>
            <a:r>
              <a:rPr lang="pt-BR" dirty="0"/>
              <a:t>: o seu pai, José </a:t>
            </a:r>
            <a:r>
              <a:rPr lang="pt-BR" dirty="0" err="1"/>
              <a:t>Ruibal</a:t>
            </a:r>
            <a:r>
              <a:rPr lang="pt-BR" dirty="0"/>
              <a:t> Castro,  era escritor e a sua </a:t>
            </a:r>
            <a:r>
              <a:rPr lang="pt-BR" dirty="0" err="1"/>
              <a:t>mai</a:t>
            </a:r>
            <a:r>
              <a:rPr lang="pt-BR" dirty="0"/>
              <a:t>, Aurora </a:t>
            </a:r>
            <a:r>
              <a:rPr lang="pt-BR" dirty="0" err="1"/>
              <a:t>Garibay</a:t>
            </a:r>
            <a:r>
              <a:rPr lang="pt-BR" dirty="0"/>
              <a:t> Iglesias, más </a:t>
            </a:r>
            <a:r>
              <a:rPr lang="pt-BR" dirty="0" err="1"/>
              <a:t>coñecida</a:t>
            </a:r>
            <a:r>
              <a:rPr lang="pt-BR" dirty="0"/>
              <a:t> por </a:t>
            </a:r>
            <a:r>
              <a:rPr lang="pt-BR" dirty="0" err="1"/>
              <a:t>Yoya</a:t>
            </a:r>
            <a:r>
              <a:rPr lang="pt-BR" dirty="0"/>
              <a:t> </a:t>
            </a:r>
            <a:r>
              <a:rPr lang="pt-BR" dirty="0" err="1"/>
              <a:t>Garibay</a:t>
            </a:r>
            <a:r>
              <a:rPr lang="pt-BR" dirty="0"/>
              <a:t>, o​ seu </a:t>
            </a:r>
            <a:r>
              <a:rPr lang="pt-BR" dirty="0" err="1"/>
              <a:t>irman</a:t>
            </a:r>
            <a:r>
              <a:rPr lang="pt-BR" dirty="0"/>
              <a:t>, José, foi dramaturgo​ e a sua </a:t>
            </a:r>
            <a:r>
              <a:rPr lang="pt-BR" dirty="0" err="1"/>
              <a:t>irma</a:t>
            </a:r>
            <a:r>
              <a:rPr lang="pt-BR" dirty="0"/>
              <a:t>, Ángeles, é </a:t>
            </a:r>
            <a:r>
              <a:rPr lang="pt-BR" dirty="0" err="1"/>
              <a:t>cantante.O</a:t>
            </a:r>
            <a:r>
              <a:rPr lang="pt-BR" dirty="0"/>
              <a:t> mesmo ano que finalizou a Guerra Civil, a </a:t>
            </a:r>
            <a:r>
              <a:rPr lang="pt-BR" dirty="0" err="1"/>
              <a:t>familia</a:t>
            </a:r>
            <a:r>
              <a:rPr lang="pt-BR" dirty="0"/>
              <a:t> —de </a:t>
            </a:r>
            <a:r>
              <a:rPr lang="pt-BR" dirty="0" err="1"/>
              <a:t>ideas</a:t>
            </a:r>
            <a:r>
              <a:rPr lang="pt-BR" dirty="0"/>
              <a:t> republicanas— </a:t>
            </a:r>
            <a:r>
              <a:rPr lang="pt-BR" dirty="0" err="1"/>
              <a:t>tivo</a:t>
            </a:r>
            <a:r>
              <a:rPr lang="pt-BR" dirty="0"/>
              <a:t> que emigrar a </a:t>
            </a:r>
            <a:r>
              <a:rPr lang="pt-BR" dirty="0" err="1"/>
              <a:t>Arxentina</a:t>
            </a:r>
            <a:r>
              <a:rPr lang="pt-BR" dirty="0"/>
              <a:t>..</a:t>
            </a:r>
            <a:r>
              <a:rPr lang="pt-BR" dirty="0" err="1"/>
              <a:t>Allí</a:t>
            </a:r>
            <a:r>
              <a:rPr lang="pt-BR" dirty="0"/>
              <a:t> </a:t>
            </a:r>
            <a:r>
              <a:rPr lang="pt-BR" dirty="0" err="1"/>
              <a:t>pasou</a:t>
            </a:r>
            <a:r>
              <a:rPr lang="pt-BR" dirty="0"/>
              <a:t> case vinte anos </a:t>
            </a:r>
            <a:r>
              <a:rPr lang="pt-BR" dirty="0" err="1"/>
              <a:t>expuso</a:t>
            </a:r>
            <a:r>
              <a:rPr lang="pt-BR" dirty="0"/>
              <a:t> por vez primeira </a:t>
            </a:r>
            <a:r>
              <a:rPr lang="pt-BR" dirty="0" err="1"/>
              <a:t>en</a:t>
            </a:r>
            <a:r>
              <a:rPr lang="pt-BR" dirty="0"/>
              <a:t> Bos Aires (1956). </a:t>
            </a:r>
            <a:r>
              <a:rPr lang="pt-BR" dirty="0" err="1"/>
              <a:t>Regresó</a:t>
            </a:r>
            <a:r>
              <a:rPr lang="pt-BR" dirty="0"/>
              <a:t> a </a:t>
            </a:r>
            <a:r>
              <a:rPr lang="pt-BR" dirty="0" err="1"/>
              <a:t>España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1958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0ACD774-4BED-43A3-958A-07F374948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912" y="1690688"/>
            <a:ext cx="3400887" cy="465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36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4FA1A8-DE87-41FF-A2A2-5E79ECFB9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Mercedes Ruibal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A0BCD69-ED96-42FD-80B1-174C089A7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31276" cy="4351338"/>
          </a:xfrm>
        </p:spPr>
        <p:txBody>
          <a:bodyPr/>
          <a:lstStyle/>
          <a:p>
            <a:r>
              <a:rPr lang="es-ES" dirty="0"/>
              <a:t>Non podemos encuadrar a  </a:t>
            </a:r>
            <a:r>
              <a:rPr lang="es-ES" dirty="0" err="1"/>
              <a:t>súa</a:t>
            </a:r>
            <a:r>
              <a:rPr lang="es-ES" dirty="0"/>
              <a:t> obra dentro </a:t>
            </a:r>
            <a:r>
              <a:rPr lang="es-ES" dirty="0" err="1"/>
              <a:t>dun</a:t>
            </a:r>
            <a:r>
              <a:rPr lang="es-ES" dirty="0"/>
              <a:t> estilo, se non que </a:t>
            </a:r>
            <a:r>
              <a:rPr lang="es-ES" dirty="0" err="1"/>
              <a:t>foi</a:t>
            </a:r>
            <a:r>
              <a:rPr lang="es-ES" dirty="0"/>
              <a:t> ampliando os </a:t>
            </a:r>
            <a:r>
              <a:rPr lang="es-ES" dirty="0" err="1"/>
              <a:t>seus</a:t>
            </a:r>
            <a:r>
              <a:rPr lang="es-ES" dirty="0"/>
              <a:t> horizontes, ata crear un mundo </a:t>
            </a:r>
            <a:r>
              <a:rPr lang="es-ES" dirty="0" err="1"/>
              <a:t>persoal</a:t>
            </a:r>
            <a:r>
              <a:rPr lang="es-ES" dirty="0"/>
              <a:t> e único. </a:t>
            </a:r>
            <a:r>
              <a:rPr lang="es-ES" dirty="0" err="1"/>
              <a:t>Chegando</a:t>
            </a:r>
            <a:r>
              <a:rPr lang="es-ES" dirty="0"/>
              <a:t> a temas como os mutilados de guerra (Vietnam, Bosnia), cargados de  </a:t>
            </a:r>
            <a:r>
              <a:rPr lang="es-ES" dirty="0" err="1"/>
              <a:t>dor</a:t>
            </a:r>
            <a:r>
              <a:rPr lang="es-ES" dirty="0"/>
              <a:t> e </a:t>
            </a:r>
            <a:r>
              <a:rPr lang="es-ES" dirty="0" err="1"/>
              <a:t>oscuridade</a:t>
            </a:r>
            <a:r>
              <a:rPr lang="es-ES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69944FB-1DF8-46EC-9E5B-720191BE3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770" y="2021520"/>
            <a:ext cx="429577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86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41CCA93-1353-48DC-96A7-8F158DBF3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0" i="0" u="none" strike="noStrike" dirty="0">
                <a:effectLst/>
              </a:rPr>
              <a:t>Índice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8353C58-C3C0-4D4D-9976-CAAFBC471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1 </a:t>
            </a:r>
            <a:r>
              <a:rPr lang="es-ES" dirty="0" err="1"/>
              <a:t>Maria</a:t>
            </a:r>
            <a:r>
              <a:rPr lang="es-ES" dirty="0"/>
              <a:t> Blanchard </a:t>
            </a:r>
          </a:p>
          <a:p>
            <a:r>
              <a:rPr lang="es-ES" b="0" i="0" u="none" strike="noStrike" dirty="0">
                <a:effectLst/>
              </a:rPr>
              <a:t>2. Maruja Mallo</a:t>
            </a:r>
          </a:p>
          <a:p>
            <a:r>
              <a:rPr lang="es-ES" b="0" i="0" u="none" strike="noStrike" dirty="0">
                <a:effectLst/>
              </a:rPr>
              <a:t>3. Remedios Varo</a:t>
            </a:r>
          </a:p>
          <a:p>
            <a:r>
              <a:rPr lang="es-ES" b="0" i="0" u="none" strike="noStrike" dirty="0">
                <a:effectLst/>
              </a:rPr>
              <a:t>4. </a:t>
            </a:r>
            <a:r>
              <a:rPr lang="es-ES" b="0" i="0" u="none" strike="noStrike" dirty="0" err="1">
                <a:effectLst/>
              </a:rPr>
              <a:t>Maria</a:t>
            </a:r>
            <a:r>
              <a:rPr lang="es-ES" b="0" i="0" u="none" strike="noStrike" dirty="0">
                <a:effectLst/>
              </a:rPr>
              <a:t> </a:t>
            </a:r>
            <a:r>
              <a:rPr lang="es-ES" b="0" i="0" u="none" strike="noStrike" dirty="0" err="1">
                <a:effectLst/>
              </a:rPr>
              <a:t>Corredoira</a:t>
            </a:r>
            <a:endParaRPr lang="es-ES" b="0" i="0" u="none" strike="noStrike" dirty="0">
              <a:effectLst/>
            </a:endParaRPr>
          </a:p>
          <a:p>
            <a:r>
              <a:rPr lang="es-ES" b="0" i="0" u="none" strike="noStrike" dirty="0">
                <a:effectLst/>
              </a:rPr>
              <a:t>5. Olga </a:t>
            </a:r>
            <a:r>
              <a:rPr lang="es-ES" b="0" i="0" u="none" strike="noStrike" dirty="0" err="1">
                <a:effectLst/>
              </a:rPr>
              <a:t>Sacharoff</a:t>
            </a:r>
            <a:endParaRPr lang="es-ES" b="0" i="0" u="none" strike="noStrike" dirty="0">
              <a:effectLst/>
            </a:endParaRPr>
          </a:p>
          <a:p>
            <a:r>
              <a:rPr lang="es-ES" b="0" i="0" u="none" strike="noStrike" dirty="0">
                <a:effectLst/>
              </a:rPr>
              <a:t>6. Ángeles Santos</a:t>
            </a:r>
            <a:endParaRPr lang="es-ES" dirty="0"/>
          </a:p>
          <a:p>
            <a:r>
              <a:rPr lang="es-ES" b="0" i="0" u="none" strike="noStrike" dirty="0">
                <a:effectLst/>
              </a:rPr>
              <a:t>7. Antonia Dans</a:t>
            </a:r>
          </a:p>
          <a:p>
            <a:r>
              <a:rPr lang="es-ES" b="0" i="0" u="none" strike="noStrike" dirty="0">
                <a:effectLst/>
              </a:rPr>
              <a:t>8. Mercedes Ruibal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0508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C8D9D35-7A2B-4DF4-A5FC-CE083A2BF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Bibliografía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CA00FBB-F628-4337-BC73-89015D84F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11501" cy="4770484"/>
          </a:xfrm>
        </p:spPr>
        <p:txBody>
          <a:bodyPr>
            <a:normAutofit/>
          </a:bodyPr>
          <a:lstStyle/>
          <a:p>
            <a:r>
              <a:rPr lang="es-ES" sz="1800" dirty="0">
                <a:hlinkClick r:id="rId2"/>
              </a:rPr>
              <a:t>https://experienciasconarte.com//las-mujeres-de-la-vanguardia-espanola/</a:t>
            </a:r>
          </a:p>
          <a:p>
            <a:r>
              <a:rPr lang="es-ES" sz="1800" dirty="0">
                <a:hlinkClick r:id="rId2"/>
              </a:rPr>
              <a:t>https://www.arteespana.com/mariablanchard.htm</a:t>
            </a:r>
          </a:p>
          <a:p>
            <a:r>
              <a:rPr lang="es-ES" sz="1800" dirty="0">
                <a:hlinkClick r:id="rId2"/>
              </a:rPr>
              <a:t>https://historia-arte.com/obras/la-creacion-de-las-aves</a:t>
            </a:r>
            <a:endParaRPr lang="es-ES" sz="1800" dirty="0"/>
          </a:p>
          <a:p>
            <a:r>
              <a:rPr lang="es-ES" sz="1800" dirty="0">
                <a:hlinkClick r:id="rId3"/>
              </a:rPr>
              <a:t>https://es.m.wikipedia.org/wiki/Mar%C3%ADa_Antonia_Dans</a:t>
            </a:r>
          </a:p>
          <a:p>
            <a:r>
              <a:rPr lang="es-ES" sz="1800" dirty="0">
                <a:hlinkClick r:id="rId3"/>
              </a:rPr>
              <a:t>https://www.afundacion.org/es/coleccion/obra/8620098_lechera</a:t>
            </a:r>
            <a:endParaRPr lang="es-ES" sz="1800" dirty="0"/>
          </a:p>
          <a:p>
            <a:r>
              <a:rPr lang="es-ES" sz="1800" dirty="0">
                <a:hlinkClick r:id="rId4"/>
              </a:rPr>
              <a:t>http://conchamayordomo.com/2020/04/24/maria-antonia-dans/</a:t>
            </a:r>
            <a:endParaRPr lang="es-ES" sz="1800" dirty="0"/>
          </a:p>
          <a:p>
            <a:r>
              <a:rPr lang="es-ES" sz="1800" dirty="0">
                <a:hlinkClick r:id="rId5"/>
              </a:rPr>
              <a:t>https://es.m.wikipedia.org/wiki/Mercedes_Ruibal</a:t>
            </a:r>
            <a:endParaRPr lang="es-ES" sz="1800" dirty="0"/>
          </a:p>
          <a:p>
            <a:r>
              <a:rPr lang="es-ES" sz="1800" dirty="0">
                <a:hlinkClick r:id="rId6"/>
              </a:rPr>
              <a:t>https://gl.wikipedia.org/wiki/Mar%C3%ADa_Corredoira</a:t>
            </a:r>
            <a:endParaRPr lang="es-ES" sz="1800" dirty="0"/>
          </a:p>
          <a:p>
            <a:r>
              <a:rPr lang="es-ES" sz="1800">
                <a:hlinkClick r:id="rId7"/>
              </a:rPr>
              <a:t>https://www.galantiqua.com/2017/06/mercedes-ruibal-fuerza-y-drama.html</a:t>
            </a:r>
            <a:endParaRPr lang="es-ES" sz="1800"/>
          </a:p>
          <a:p>
            <a:endParaRPr lang="es-ES" sz="18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5358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52D1F73-F7DE-49D3-BD6E-89C5946B8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0" i="0" u="none" strike="noStrike" dirty="0">
                <a:effectLst/>
              </a:rPr>
              <a:t>María Blanchard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4634DCC-C1A4-479B-935C-764FAF0E0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5118"/>
            <a:ext cx="7604464" cy="4951845"/>
          </a:xfrm>
        </p:spPr>
        <p:txBody>
          <a:bodyPr>
            <a:normAutofit fontScale="77500" lnSpcReduction="20000"/>
          </a:bodyPr>
          <a:lstStyle/>
          <a:p>
            <a:r>
              <a:rPr lang="es-ES" b="0" i="0" u="none" strike="noStrike" dirty="0">
                <a:effectLst/>
              </a:rPr>
              <a:t>6 de marzo 1881, Santander</a:t>
            </a:r>
          </a:p>
          <a:p>
            <a:r>
              <a:rPr lang="pt-BR" b="0" i="0" u="none" strike="noStrike" dirty="0" err="1">
                <a:effectLst/>
              </a:rPr>
              <a:t>María</a:t>
            </a:r>
            <a:r>
              <a:rPr lang="pt-BR" b="0" i="0" u="none" strike="noStrike" dirty="0">
                <a:effectLst/>
              </a:rPr>
              <a:t> Blanchard adopta o seu apelido do seu pai materno, que era de </a:t>
            </a:r>
            <a:r>
              <a:rPr lang="pt-BR" b="0" i="0" u="none" strike="noStrike" dirty="0" err="1">
                <a:effectLst/>
              </a:rPr>
              <a:t>orixe</a:t>
            </a:r>
            <a:r>
              <a:rPr lang="pt-BR" b="0" i="0" u="none" strike="noStrike" dirty="0">
                <a:effectLst/>
              </a:rPr>
              <a:t> </a:t>
            </a:r>
            <a:r>
              <a:rPr lang="pt-BR" b="0" i="0" u="none" strike="noStrike" dirty="0" err="1">
                <a:effectLst/>
              </a:rPr>
              <a:t>francés</a:t>
            </a:r>
            <a:r>
              <a:rPr lang="pt-BR" b="0" i="0" u="none" strike="noStrike" dirty="0">
                <a:effectLst/>
              </a:rPr>
              <a:t>. A causa </a:t>
            </a:r>
            <a:r>
              <a:rPr lang="pt-BR" b="0" i="0" u="none" strike="noStrike" dirty="0" err="1">
                <a:effectLst/>
              </a:rPr>
              <a:t>dun</a:t>
            </a:r>
            <a:r>
              <a:rPr lang="pt-BR" b="0" i="0" u="none" strike="noStrike" dirty="0">
                <a:effectLst/>
              </a:rPr>
              <a:t> </a:t>
            </a:r>
            <a:r>
              <a:rPr lang="pt-BR" b="0" i="0" u="none" strike="noStrike" dirty="0" err="1">
                <a:effectLst/>
              </a:rPr>
              <a:t>accidente</a:t>
            </a:r>
            <a:r>
              <a:rPr lang="pt-BR" b="0" i="0" u="none" strike="noStrike" dirty="0">
                <a:effectLst/>
              </a:rPr>
              <a:t> que </a:t>
            </a:r>
            <a:r>
              <a:rPr lang="pt-BR" b="0" i="0" u="none" strike="noStrike" dirty="0" err="1">
                <a:effectLst/>
              </a:rPr>
              <a:t>tivo</a:t>
            </a:r>
            <a:r>
              <a:rPr lang="pt-BR" b="0" i="0" u="none" strike="noStrike" dirty="0">
                <a:effectLst/>
              </a:rPr>
              <a:t> lugar durante o </a:t>
            </a:r>
            <a:r>
              <a:rPr lang="pt-BR" b="0" i="0" u="none" strike="noStrike" dirty="0" err="1">
                <a:effectLst/>
              </a:rPr>
              <a:t>embarazo</a:t>
            </a:r>
            <a:r>
              <a:rPr lang="pt-BR" b="0" i="0" u="none" strike="noStrike" dirty="0">
                <a:effectLst/>
              </a:rPr>
              <a:t> da </a:t>
            </a:r>
            <a:r>
              <a:rPr lang="pt-BR" b="0" i="0" u="none" strike="noStrike" dirty="0" err="1">
                <a:effectLst/>
              </a:rPr>
              <a:t>súa</a:t>
            </a:r>
            <a:r>
              <a:rPr lang="pt-BR" b="0" i="0" u="none" strike="noStrike" dirty="0">
                <a:effectLst/>
              </a:rPr>
              <a:t> </a:t>
            </a:r>
            <a:r>
              <a:rPr lang="pt-BR" b="0" i="0" u="none" strike="noStrike" dirty="0" err="1">
                <a:effectLst/>
              </a:rPr>
              <a:t>nai</a:t>
            </a:r>
            <a:r>
              <a:rPr lang="pt-BR" b="0" i="0" u="none" strike="noStrike" dirty="0">
                <a:effectLst/>
              </a:rPr>
              <a:t>, </a:t>
            </a:r>
            <a:r>
              <a:rPr lang="pt-BR" b="0" i="0" u="none" strike="noStrike" dirty="0" err="1">
                <a:effectLst/>
              </a:rPr>
              <a:t>María</a:t>
            </a:r>
            <a:r>
              <a:rPr lang="pt-BR" b="0" i="0" u="none" strike="noStrike" dirty="0">
                <a:effectLst/>
              </a:rPr>
              <a:t> Blanchard </a:t>
            </a:r>
            <a:r>
              <a:rPr lang="pt-BR" b="0" i="0" u="none" strike="noStrike" dirty="0" err="1">
                <a:effectLst/>
              </a:rPr>
              <a:t>naceu</a:t>
            </a:r>
            <a:r>
              <a:rPr lang="pt-BR" b="0" i="0" u="none" strike="noStrike" dirty="0">
                <a:effectLst/>
              </a:rPr>
              <a:t> cunha deformidade física na </a:t>
            </a:r>
            <a:r>
              <a:rPr lang="pt-BR" b="0" i="0" u="none" strike="noStrike" dirty="0" err="1">
                <a:effectLst/>
              </a:rPr>
              <a:t>columna</a:t>
            </a:r>
            <a:r>
              <a:rPr lang="pt-BR" b="0" i="0" u="none" strike="noStrike" dirty="0">
                <a:effectLst/>
              </a:rPr>
              <a:t>, é </a:t>
            </a:r>
            <a:r>
              <a:rPr lang="pt-BR" b="0" i="0" u="none" strike="noStrike" dirty="0" err="1">
                <a:effectLst/>
              </a:rPr>
              <a:t>dicir</a:t>
            </a:r>
            <a:r>
              <a:rPr lang="pt-BR" b="0" i="0" u="none" strike="noStrike" dirty="0">
                <a:effectLst/>
              </a:rPr>
              <a:t>, era </a:t>
            </a:r>
            <a:r>
              <a:rPr lang="pt-BR" b="0" i="0" u="none" strike="noStrike" dirty="0" err="1">
                <a:effectLst/>
              </a:rPr>
              <a:t>xorobada</a:t>
            </a:r>
            <a:r>
              <a:rPr lang="pt-BR" b="0" i="0" u="none" strike="noStrike" dirty="0">
                <a:effectLst/>
              </a:rPr>
              <a:t>. De </a:t>
            </a:r>
            <a:r>
              <a:rPr lang="pt-BR" b="0" i="0" u="none" strike="noStrike" dirty="0" err="1">
                <a:effectLst/>
              </a:rPr>
              <a:t>nena</a:t>
            </a:r>
            <a:r>
              <a:rPr lang="pt-BR" b="0" i="0" u="none" strike="noStrike" dirty="0">
                <a:effectLst/>
              </a:rPr>
              <a:t> </a:t>
            </a:r>
            <a:r>
              <a:rPr lang="pt-BR" b="0" i="0" u="none" strike="noStrike" dirty="0" err="1">
                <a:effectLst/>
              </a:rPr>
              <a:t>sufriu</a:t>
            </a:r>
            <a:r>
              <a:rPr lang="pt-BR" b="0" i="0" u="none" strike="noStrike" dirty="0">
                <a:effectLst/>
              </a:rPr>
              <a:t> </a:t>
            </a:r>
            <a:r>
              <a:rPr lang="pt-BR" b="0" i="0" u="none" strike="noStrike" dirty="0" err="1">
                <a:effectLst/>
              </a:rPr>
              <a:t>acoso</a:t>
            </a:r>
            <a:r>
              <a:rPr lang="pt-BR" b="0" i="0" u="none" strike="noStrike" dirty="0">
                <a:effectLst/>
              </a:rPr>
              <a:t> por isto, e utilizou a pintura para poder </a:t>
            </a:r>
            <a:r>
              <a:rPr lang="pt-BR" b="0" i="0" u="none" strike="noStrike" dirty="0" err="1">
                <a:effectLst/>
              </a:rPr>
              <a:t>evadirse</a:t>
            </a:r>
            <a:r>
              <a:rPr lang="pt-BR" b="0" i="0" u="none" strike="noStrike" dirty="0">
                <a:effectLst/>
              </a:rPr>
              <a:t>. Medrou </a:t>
            </a:r>
            <a:r>
              <a:rPr lang="pt-BR" b="0" i="0" u="none" strike="noStrike" dirty="0" err="1">
                <a:effectLst/>
              </a:rPr>
              <a:t>nun</a:t>
            </a:r>
            <a:r>
              <a:rPr lang="pt-BR" b="0" i="0" u="none" strike="noStrike" dirty="0">
                <a:effectLst/>
              </a:rPr>
              <a:t> ambiente familiar culto, e foi o seu pai o que </a:t>
            </a:r>
            <a:r>
              <a:rPr lang="pt-BR" b="0" i="0" u="none" strike="noStrike" dirty="0" err="1">
                <a:effectLst/>
              </a:rPr>
              <a:t>fai</a:t>
            </a:r>
            <a:r>
              <a:rPr lang="pt-BR" b="0" i="0" u="none" strike="noStrike" dirty="0">
                <a:effectLst/>
              </a:rPr>
              <a:t> espertar a </a:t>
            </a:r>
            <a:r>
              <a:rPr lang="pt-BR" b="0" i="0" u="none" strike="noStrike" dirty="0" err="1">
                <a:effectLst/>
              </a:rPr>
              <a:t>súa</a:t>
            </a:r>
            <a:r>
              <a:rPr lang="pt-BR" b="0" i="0" u="none" strike="noStrike" dirty="0">
                <a:effectLst/>
              </a:rPr>
              <a:t> </a:t>
            </a:r>
            <a:r>
              <a:rPr lang="pt-BR" b="0" i="0" u="none" strike="noStrike" dirty="0" err="1">
                <a:effectLst/>
              </a:rPr>
              <a:t>interese</a:t>
            </a:r>
            <a:r>
              <a:rPr lang="pt-BR" b="0" i="0" u="none" strike="noStrike" dirty="0">
                <a:effectLst/>
              </a:rPr>
              <a:t> </a:t>
            </a:r>
            <a:r>
              <a:rPr lang="pt-BR" b="0" i="0" u="none" strike="noStrike" dirty="0" err="1">
                <a:effectLst/>
              </a:rPr>
              <a:t>pola</a:t>
            </a:r>
            <a:r>
              <a:rPr lang="pt-BR" b="0" i="0" u="none" strike="noStrike" dirty="0">
                <a:effectLst/>
              </a:rPr>
              <a:t> </a:t>
            </a:r>
            <a:r>
              <a:rPr lang="pt-BR" b="0" i="0" u="none" strike="noStrike" dirty="0" err="1">
                <a:effectLst/>
              </a:rPr>
              <a:t>arte.No</a:t>
            </a:r>
            <a:r>
              <a:rPr lang="pt-BR" b="0" i="0" u="none" strike="noStrike" dirty="0">
                <a:effectLst/>
              </a:rPr>
              <a:t> ano 1903 </a:t>
            </a:r>
            <a:r>
              <a:rPr lang="pt-BR" b="0" i="0" u="none" strike="noStrike" dirty="0" err="1">
                <a:effectLst/>
              </a:rPr>
              <a:t>trasládase</a:t>
            </a:r>
            <a:r>
              <a:rPr lang="pt-BR" b="0" i="0" u="none" strike="noStrike" dirty="0">
                <a:effectLst/>
              </a:rPr>
              <a:t> a Madrid para </a:t>
            </a:r>
            <a:r>
              <a:rPr lang="pt-BR" b="0" i="0" u="none" strike="noStrike" dirty="0" err="1">
                <a:effectLst/>
              </a:rPr>
              <a:t>comezar</a:t>
            </a:r>
            <a:r>
              <a:rPr lang="pt-BR" b="0" i="0" u="none" strike="noStrike" dirty="0">
                <a:effectLst/>
              </a:rPr>
              <a:t> a </a:t>
            </a:r>
            <a:r>
              <a:rPr lang="pt-BR" b="0" i="0" u="none" strike="noStrike" dirty="0" err="1">
                <a:effectLst/>
              </a:rPr>
              <a:t>súa</a:t>
            </a:r>
            <a:r>
              <a:rPr lang="pt-BR" b="0" i="0" u="none" strike="noStrike" dirty="0">
                <a:effectLst/>
              </a:rPr>
              <a:t> </a:t>
            </a:r>
            <a:r>
              <a:rPr lang="pt-BR" b="0" i="0" u="none" strike="noStrike" dirty="0" err="1">
                <a:effectLst/>
              </a:rPr>
              <a:t>formación</a:t>
            </a:r>
            <a:r>
              <a:rPr lang="pt-BR" b="0" i="0" u="none" strike="noStrike" dirty="0">
                <a:effectLst/>
              </a:rPr>
              <a:t> cos pintores Emilio Sala, Fernando Álvarez de </a:t>
            </a:r>
            <a:r>
              <a:rPr lang="pt-BR" b="0" i="0" u="none" strike="noStrike" dirty="0" err="1">
                <a:effectLst/>
              </a:rPr>
              <a:t>Sotomayor</a:t>
            </a:r>
            <a:r>
              <a:rPr lang="pt-BR" b="0" i="0" u="none" strike="noStrike" dirty="0">
                <a:effectLst/>
              </a:rPr>
              <a:t> e Manuel Benedito. </a:t>
            </a:r>
            <a:r>
              <a:rPr lang="pt-BR" b="0" i="0" u="none" strike="noStrike" dirty="0" err="1">
                <a:effectLst/>
              </a:rPr>
              <a:t>En</a:t>
            </a:r>
            <a:r>
              <a:rPr lang="pt-BR" b="0" i="0" u="none" strike="noStrike" dirty="0">
                <a:effectLst/>
              </a:rPr>
              <a:t> 1909 </a:t>
            </a:r>
            <a:r>
              <a:rPr lang="pt-BR" b="0" i="0" u="none" strike="noStrike" dirty="0" err="1">
                <a:effectLst/>
              </a:rPr>
              <a:t>recibiu</a:t>
            </a:r>
            <a:r>
              <a:rPr lang="pt-BR" b="0" i="0" u="none" strike="noStrike" dirty="0">
                <a:effectLst/>
              </a:rPr>
              <a:t> unha beca para estudar </a:t>
            </a:r>
            <a:r>
              <a:rPr lang="pt-BR" b="0" i="0" u="none" strike="noStrike" dirty="0" err="1">
                <a:effectLst/>
              </a:rPr>
              <a:t>en</a:t>
            </a:r>
            <a:r>
              <a:rPr lang="pt-BR" b="0" i="0" u="none" strike="noStrike" dirty="0">
                <a:effectLst/>
              </a:rPr>
              <a:t> </a:t>
            </a:r>
            <a:r>
              <a:rPr lang="pt-BR" b="0" i="0" u="none" strike="noStrike" dirty="0" err="1">
                <a:effectLst/>
              </a:rPr>
              <a:t>París</a:t>
            </a:r>
            <a:r>
              <a:rPr lang="pt-BR" b="0" i="0" u="none" strike="noStrike" dirty="0">
                <a:effectLst/>
              </a:rPr>
              <a:t>, o que </a:t>
            </a:r>
            <a:r>
              <a:rPr lang="pt-BR" b="0" i="0" u="none" strike="noStrike" dirty="0" err="1">
                <a:effectLst/>
              </a:rPr>
              <a:t>lle</a:t>
            </a:r>
            <a:r>
              <a:rPr lang="pt-BR" b="0" i="0" u="none" strike="noStrike" dirty="0">
                <a:effectLst/>
              </a:rPr>
              <a:t> permitiu </a:t>
            </a:r>
            <a:r>
              <a:rPr lang="pt-BR" b="0" i="0" u="none" strike="noStrike" dirty="0" err="1">
                <a:effectLst/>
              </a:rPr>
              <a:t>afastarse</a:t>
            </a:r>
            <a:r>
              <a:rPr lang="pt-BR" b="0" i="0" u="none" strike="noStrike" dirty="0">
                <a:effectLst/>
              </a:rPr>
              <a:t> da </a:t>
            </a:r>
            <a:r>
              <a:rPr lang="pt-BR" b="0" i="0" u="none" strike="noStrike" dirty="0" err="1">
                <a:effectLst/>
              </a:rPr>
              <a:t>súa</a:t>
            </a:r>
            <a:r>
              <a:rPr lang="pt-BR" b="0" i="0" u="none" strike="noStrike" dirty="0">
                <a:effectLst/>
              </a:rPr>
              <a:t> </a:t>
            </a:r>
            <a:r>
              <a:rPr lang="pt-BR" b="0" i="0" u="none" strike="noStrike" dirty="0" err="1">
                <a:effectLst/>
              </a:rPr>
              <a:t>formación</a:t>
            </a:r>
            <a:r>
              <a:rPr lang="pt-BR" b="0" i="0" u="none" strike="noStrike" dirty="0">
                <a:effectLst/>
              </a:rPr>
              <a:t> </a:t>
            </a:r>
            <a:r>
              <a:rPr lang="pt-BR" b="0" i="0" u="none" strike="noStrike" dirty="0" err="1">
                <a:effectLst/>
              </a:rPr>
              <a:t>española</a:t>
            </a:r>
            <a:r>
              <a:rPr lang="pt-BR" b="0" i="0" u="none" strike="noStrike" dirty="0">
                <a:effectLst/>
              </a:rPr>
              <a:t> e orientar o seu </a:t>
            </a:r>
            <a:r>
              <a:rPr lang="pt-BR" b="0" i="0" u="none" strike="noStrike" dirty="0" err="1">
                <a:effectLst/>
              </a:rPr>
              <a:t>traballo</a:t>
            </a:r>
            <a:r>
              <a:rPr lang="pt-BR" b="0" i="0" u="none" strike="noStrike" dirty="0">
                <a:effectLst/>
              </a:rPr>
              <a:t> cara á liberdade de cor e de </a:t>
            </a:r>
            <a:r>
              <a:rPr lang="pt-BR" b="0" i="0" u="none" strike="noStrike" dirty="0" err="1">
                <a:effectLst/>
              </a:rPr>
              <a:t>expresión</a:t>
            </a:r>
            <a:r>
              <a:rPr lang="pt-BR" b="0" i="0" u="none" strike="noStrike" dirty="0">
                <a:effectLst/>
              </a:rPr>
              <a:t>. </a:t>
            </a:r>
            <a:r>
              <a:rPr lang="pt-BR" b="0" i="0" u="none" strike="noStrike" dirty="0" err="1">
                <a:effectLst/>
              </a:rPr>
              <a:t>Cando</a:t>
            </a:r>
            <a:r>
              <a:rPr lang="pt-BR" b="0" i="0" u="none" strike="noStrike" dirty="0">
                <a:effectLst/>
              </a:rPr>
              <a:t> estala a primeira guerra mundial, </a:t>
            </a:r>
            <a:r>
              <a:rPr lang="pt-BR" b="0" i="0" u="none" strike="noStrike" dirty="0" err="1">
                <a:effectLst/>
              </a:rPr>
              <a:t>María</a:t>
            </a:r>
            <a:r>
              <a:rPr lang="pt-BR" b="0" i="0" u="none" strike="noStrike" dirty="0">
                <a:effectLst/>
              </a:rPr>
              <a:t> Blanchard volta a </a:t>
            </a:r>
            <a:r>
              <a:rPr lang="pt-BR" b="0" i="0" u="none" strike="noStrike" dirty="0" err="1">
                <a:effectLst/>
              </a:rPr>
              <a:t>España</a:t>
            </a:r>
            <a:r>
              <a:rPr lang="pt-BR" b="0" i="0" u="none" strike="noStrike" dirty="0">
                <a:effectLst/>
              </a:rPr>
              <a:t>, onde exerce de </a:t>
            </a:r>
            <a:r>
              <a:rPr lang="pt-BR" b="0" i="0" u="none" strike="noStrike" dirty="0" err="1">
                <a:effectLst/>
              </a:rPr>
              <a:t>profesora</a:t>
            </a:r>
            <a:r>
              <a:rPr lang="pt-BR" b="0" i="0" u="none" strike="noStrike" dirty="0">
                <a:effectLst/>
              </a:rPr>
              <a:t> de pintura ata 1916, </a:t>
            </a:r>
            <a:r>
              <a:rPr lang="pt-BR" b="0" i="0" u="none" strike="noStrike" dirty="0" err="1">
                <a:effectLst/>
              </a:rPr>
              <a:t>cando</a:t>
            </a:r>
            <a:r>
              <a:rPr lang="pt-BR" b="0" i="0" u="none" strike="noStrike" dirty="0">
                <a:effectLst/>
              </a:rPr>
              <a:t> </a:t>
            </a:r>
            <a:r>
              <a:rPr lang="pt-BR" b="0" i="0" u="none" strike="noStrike" dirty="0" err="1">
                <a:effectLst/>
              </a:rPr>
              <a:t>viaxa</a:t>
            </a:r>
            <a:r>
              <a:rPr lang="pt-BR" b="0" i="0" u="none" strike="noStrike" dirty="0">
                <a:effectLst/>
              </a:rPr>
              <a:t> a </a:t>
            </a:r>
            <a:r>
              <a:rPr lang="pt-BR" b="0" i="0" u="none" strike="noStrike" dirty="0" err="1">
                <a:effectLst/>
              </a:rPr>
              <a:t>París</a:t>
            </a:r>
            <a:r>
              <a:rPr lang="pt-BR" b="0" i="0" u="none" strike="noStrike" dirty="0">
                <a:effectLst/>
              </a:rPr>
              <a:t> de novo. </a:t>
            </a:r>
            <a:r>
              <a:rPr lang="pt-BR" b="0" i="0" u="none" strike="noStrike" dirty="0" err="1">
                <a:effectLst/>
              </a:rPr>
              <a:t>Alí</a:t>
            </a:r>
            <a:r>
              <a:rPr lang="pt-BR" b="0" i="0" u="none" strike="noStrike" dirty="0">
                <a:effectLst/>
              </a:rPr>
              <a:t> se relaciona </a:t>
            </a:r>
            <a:r>
              <a:rPr lang="pt-BR" b="0" i="0" u="none" strike="noStrike" dirty="0" err="1">
                <a:effectLst/>
              </a:rPr>
              <a:t>con</a:t>
            </a:r>
            <a:r>
              <a:rPr lang="pt-BR" b="0" i="0" u="none" strike="noStrike" dirty="0">
                <a:effectLst/>
              </a:rPr>
              <a:t> artistas como Picasso e forma parte do grupo cubista </a:t>
            </a:r>
            <a:r>
              <a:rPr lang="pt-BR" b="0" i="0" u="none" strike="noStrike" dirty="0" err="1">
                <a:effectLst/>
              </a:rPr>
              <a:t>parisino</a:t>
            </a:r>
            <a:r>
              <a:rPr lang="pt-BR" b="0" i="0" u="none" strike="noStrike" dirty="0">
                <a:effectLst/>
              </a:rPr>
              <a:t>, estilo que abandoará pouco a pouco para </a:t>
            </a:r>
            <a:r>
              <a:rPr lang="pt-BR" b="0" i="0" u="none" strike="noStrike" dirty="0" err="1">
                <a:effectLst/>
              </a:rPr>
              <a:t>pasar</a:t>
            </a:r>
            <a:r>
              <a:rPr lang="pt-BR" b="0" i="0" u="none" strike="noStrike" dirty="0">
                <a:effectLst/>
              </a:rPr>
              <a:t> á </a:t>
            </a:r>
            <a:r>
              <a:rPr lang="pt-BR" b="0" i="0" u="none" strike="noStrike" dirty="0" err="1">
                <a:effectLst/>
              </a:rPr>
              <a:t>figuración</a:t>
            </a:r>
            <a:r>
              <a:rPr lang="pt-BR" b="0" i="0" u="none" strike="noStrike" dirty="0">
                <a:effectLst/>
              </a:rPr>
              <a:t>, onde destaca o contraste entre cores. Finalmente, morre de </a:t>
            </a:r>
            <a:r>
              <a:rPr lang="pt-BR" b="0" i="0" u="none" strike="noStrike" dirty="0" err="1">
                <a:effectLst/>
              </a:rPr>
              <a:t>tuberculosis</a:t>
            </a:r>
            <a:r>
              <a:rPr lang="pt-BR" b="0" i="0" u="none" strike="noStrike" dirty="0">
                <a:effectLst/>
              </a:rPr>
              <a:t> </a:t>
            </a:r>
            <a:r>
              <a:rPr lang="pt-BR" b="0" i="0" u="none" strike="noStrike" dirty="0" err="1">
                <a:effectLst/>
              </a:rPr>
              <a:t>en</a:t>
            </a:r>
            <a:r>
              <a:rPr lang="pt-BR" b="0" i="0" u="none" strike="noStrike" dirty="0">
                <a:effectLst/>
              </a:rPr>
              <a:t> 1932.</a:t>
            </a:r>
            <a:endParaRPr lang="es-ES" dirty="0"/>
          </a:p>
        </p:txBody>
      </p:sp>
      <p:pic>
        <p:nvPicPr>
          <p:cNvPr id="1026" name="Picture 2" descr="María Blanchard, el pájaro en su jaula | LAS MUJERES ARTISTAS OLVIDADAS">
            <a:extLst>
              <a:ext uri="{FF2B5EF4-FFF2-40B4-BE49-F238E27FC236}">
                <a16:creationId xmlns:a16="http://schemas.microsoft.com/office/drawing/2014/main" xmlns="" id="{00B50440-D2FE-40DB-A766-41165966C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808" y="1225118"/>
            <a:ext cx="3407361" cy="446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774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67E0D1-53C0-4FEA-BDA5-5E95502A6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0" i="0" u="none" strike="noStrike" dirty="0">
                <a:effectLst/>
              </a:rPr>
              <a:t>Mujer con abanico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8A7E588-DA4F-4217-ABF6-D106B8498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20052" cy="3554243"/>
          </a:xfrm>
        </p:spPr>
        <p:txBody>
          <a:bodyPr>
            <a:normAutofit fontScale="92500" lnSpcReduction="10000"/>
          </a:bodyPr>
          <a:lstStyle/>
          <a:p>
            <a:r>
              <a:rPr lang="es-ES" b="0" i="0" u="none" strike="noStrike" dirty="0">
                <a:effectLst/>
              </a:rPr>
              <a:t>María Blanchard, 1916, óleo sobre lienzo</a:t>
            </a:r>
          </a:p>
          <a:p>
            <a:r>
              <a:rPr lang="pt-BR" b="0" i="0" u="none" strike="noStrike" dirty="0" err="1">
                <a:effectLst/>
              </a:rPr>
              <a:t>Trátase</a:t>
            </a:r>
            <a:r>
              <a:rPr lang="pt-BR" b="0" i="0" u="none" strike="noStrike" dirty="0">
                <a:effectLst/>
              </a:rPr>
              <a:t> </a:t>
            </a:r>
            <a:r>
              <a:rPr lang="pt-BR" b="0" i="0" u="none" strike="noStrike" dirty="0" err="1">
                <a:effectLst/>
              </a:rPr>
              <a:t>dunha</a:t>
            </a:r>
            <a:r>
              <a:rPr lang="pt-BR" b="0" i="0" u="none" strike="noStrike" dirty="0">
                <a:effectLst/>
              </a:rPr>
              <a:t> obra cubista. Podemos ver que as formas reais </a:t>
            </a:r>
            <a:r>
              <a:rPr lang="pt-BR" b="0" i="0" u="none" strike="noStrike" dirty="0" err="1">
                <a:effectLst/>
              </a:rPr>
              <a:t>son</a:t>
            </a:r>
            <a:r>
              <a:rPr lang="pt-BR" b="0" i="0" u="none" strike="noStrike" dirty="0">
                <a:effectLst/>
              </a:rPr>
              <a:t> tratadas a partir de figuras </a:t>
            </a:r>
            <a:r>
              <a:rPr lang="pt-BR" b="0" i="0" u="none" strike="noStrike" dirty="0" err="1">
                <a:effectLst/>
              </a:rPr>
              <a:t>xeométricas</a:t>
            </a:r>
            <a:r>
              <a:rPr lang="pt-BR" b="0" i="0" u="none" strike="noStrike" dirty="0">
                <a:effectLst/>
              </a:rPr>
              <a:t>. Está moi claro na saia, que está composta por rombos. As </a:t>
            </a:r>
            <a:r>
              <a:rPr lang="pt-BR" b="0" i="0" u="none" strike="noStrike" dirty="0" err="1">
                <a:effectLst/>
              </a:rPr>
              <a:t>liñas</a:t>
            </a:r>
            <a:r>
              <a:rPr lang="pt-BR" b="0" i="0" u="none" strike="noStrike" dirty="0">
                <a:effectLst/>
              </a:rPr>
              <a:t> e as </a:t>
            </a:r>
            <a:r>
              <a:rPr lang="pt-BR" b="0" i="0" u="none" strike="noStrike" dirty="0" err="1">
                <a:effectLst/>
              </a:rPr>
              <a:t>superficies</a:t>
            </a:r>
            <a:r>
              <a:rPr lang="pt-BR" b="0" i="0" u="none" strike="noStrike" dirty="0">
                <a:effectLst/>
              </a:rPr>
              <a:t> </a:t>
            </a:r>
            <a:r>
              <a:rPr lang="pt-BR" b="0" i="0" u="none" strike="noStrike" dirty="0" err="1">
                <a:effectLst/>
              </a:rPr>
              <a:t>están</a:t>
            </a:r>
            <a:r>
              <a:rPr lang="pt-BR" b="0" i="0" u="none" strike="noStrike" dirty="0">
                <a:effectLst/>
              </a:rPr>
              <a:t> fragmentadas. </a:t>
            </a:r>
            <a:r>
              <a:rPr lang="pt-BR" b="0" i="0" u="none" strike="noStrike" dirty="0" err="1">
                <a:effectLst/>
              </a:rPr>
              <a:t>Utilízanse</a:t>
            </a:r>
            <a:r>
              <a:rPr lang="pt-BR" b="0" i="0" u="none" strike="noStrike" dirty="0">
                <a:effectLst/>
              </a:rPr>
              <a:t> </a:t>
            </a:r>
            <a:r>
              <a:rPr lang="pt-BR" b="0" i="0" u="none" strike="noStrike" dirty="0" err="1">
                <a:effectLst/>
              </a:rPr>
              <a:t>matices</a:t>
            </a:r>
            <a:r>
              <a:rPr lang="pt-BR" b="0" i="0" u="none" strike="noStrike" dirty="0">
                <a:effectLst/>
              </a:rPr>
              <a:t> neutros e a pintura é unha </a:t>
            </a:r>
            <a:r>
              <a:rPr lang="pt-BR" b="0" i="0" u="none" strike="noStrike" dirty="0" err="1">
                <a:effectLst/>
              </a:rPr>
              <a:t>superficie</a:t>
            </a:r>
            <a:r>
              <a:rPr lang="pt-BR" b="0" i="0" u="none" strike="noStrike" dirty="0">
                <a:effectLst/>
              </a:rPr>
              <a:t> bidimensional</a:t>
            </a:r>
            <a:endParaRPr lang="es-ES" dirty="0"/>
          </a:p>
        </p:txBody>
      </p:sp>
      <p:pic>
        <p:nvPicPr>
          <p:cNvPr id="2050" name="Picture 2" descr="María Blanchard &quot;Mujer con abanico&quot; (1916) | Contemporary abstract art,  Abstract art, Abstract art painting">
            <a:extLst>
              <a:ext uri="{FF2B5EF4-FFF2-40B4-BE49-F238E27FC236}">
                <a16:creationId xmlns:a16="http://schemas.microsoft.com/office/drawing/2014/main" xmlns="" id="{050459A6-A27C-4DF9-BCB1-24A979CD6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107" y="722011"/>
            <a:ext cx="3218619" cy="541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872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F2FF3D-697F-4882-A855-247C0FA52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0" i="0" u="none" strike="noStrike" dirty="0">
                <a:effectLst/>
              </a:rPr>
              <a:t>Maruja Mallo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08B7368-59EE-4BB8-8438-C7AF94959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65449" cy="4921404"/>
          </a:xfrm>
        </p:spPr>
        <p:txBody>
          <a:bodyPr>
            <a:normAutofit fontScale="70000" lnSpcReduction="20000"/>
          </a:bodyPr>
          <a:lstStyle/>
          <a:p>
            <a:r>
              <a:rPr lang="pt-BR" b="0" i="0" u="none" strike="noStrike" dirty="0">
                <a:effectLst/>
              </a:rPr>
              <a:t>5 de </a:t>
            </a:r>
            <a:r>
              <a:rPr lang="pt-BR" b="0" i="0" u="none" strike="noStrike" dirty="0" err="1">
                <a:effectLst/>
              </a:rPr>
              <a:t>xaneiro</a:t>
            </a:r>
            <a:r>
              <a:rPr lang="pt-BR" b="0" i="0" u="none" strike="noStrike" dirty="0">
                <a:effectLst/>
              </a:rPr>
              <a:t> 1902, Viveiro</a:t>
            </a:r>
          </a:p>
          <a:p>
            <a:r>
              <a:rPr lang="es-ES" b="0" i="0" u="none" strike="noStrike" dirty="0">
                <a:effectLst/>
              </a:rPr>
              <a:t>O </a:t>
            </a:r>
            <a:r>
              <a:rPr lang="es-ES" b="0" i="0" u="none" strike="noStrike" dirty="0" err="1">
                <a:effectLst/>
              </a:rPr>
              <a:t>seu</a:t>
            </a:r>
            <a:r>
              <a:rPr lang="es-ES" b="0" i="0" u="none" strike="noStrike" dirty="0">
                <a:effectLst/>
              </a:rPr>
              <a:t> </a:t>
            </a:r>
            <a:r>
              <a:rPr lang="es-ES" b="0" i="0" u="none" strike="noStrike" dirty="0" err="1">
                <a:effectLst/>
              </a:rPr>
              <a:t>verdadeiro</a:t>
            </a:r>
            <a:r>
              <a:rPr lang="es-ES" b="0" i="0" u="none" strike="noStrike" dirty="0">
                <a:effectLst/>
              </a:rPr>
              <a:t> </a:t>
            </a:r>
            <a:r>
              <a:rPr lang="es-ES" b="0" i="0" u="none" strike="noStrike" dirty="0" err="1">
                <a:effectLst/>
              </a:rPr>
              <a:t>nome</a:t>
            </a:r>
            <a:r>
              <a:rPr lang="es-ES" b="0" i="0" u="none" strike="noStrike" dirty="0">
                <a:effectLst/>
              </a:rPr>
              <a:t> era Ana María Gómez González. En 1922 </a:t>
            </a:r>
            <a:r>
              <a:rPr lang="es-ES" b="0" i="0" u="none" strike="noStrike" dirty="0" err="1">
                <a:effectLst/>
              </a:rPr>
              <a:t>trasládase</a:t>
            </a:r>
            <a:r>
              <a:rPr lang="es-ES" b="0" i="0" u="none" strike="noStrike" dirty="0">
                <a:effectLst/>
              </a:rPr>
              <a:t> coa </a:t>
            </a:r>
            <a:r>
              <a:rPr lang="es-ES" b="0" i="0" u="none" strike="noStrike" dirty="0" err="1">
                <a:effectLst/>
              </a:rPr>
              <a:t>súa</a:t>
            </a:r>
            <a:r>
              <a:rPr lang="es-ES" b="0" i="0" u="none" strike="noStrike" dirty="0">
                <a:effectLst/>
              </a:rPr>
              <a:t> familia a Madrid. </a:t>
            </a:r>
            <a:r>
              <a:rPr lang="es-ES" b="0" i="0" u="none" strike="noStrike" dirty="0" err="1">
                <a:effectLst/>
              </a:rPr>
              <a:t>Estudou</a:t>
            </a:r>
            <a:r>
              <a:rPr lang="es-ES" b="0" i="0" u="none" strike="noStrike" dirty="0">
                <a:effectLst/>
              </a:rPr>
              <a:t> </a:t>
            </a:r>
            <a:r>
              <a:rPr lang="es-ES" b="0" i="0" u="none" strike="noStrike" dirty="0" err="1">
                <a:effectLst/>
              </a:rPr>
              <a:t>na</a:t>
            </a:r>
            <a:r>
              <a:rPr lang="es-ES" b="0" i="0" u="none" strike="noStrike" dirty="0">
                <a:effectLst/>
              </a:rPr>
              <a:t> Real Academia de </a:t>
            </a:r>
            <a:r>
              <a:rPr lang="es-ES" b="0" i="0" u="none" strike="noStrike" dirty="0" err="1">
                <a:effectLst/>
              </a:rPr>
              <a:t>Belas</a:t>
            </a:r>
            <a:r>
              <a:rPr lang="es-ES" b="0" i="0" u="none" strike="noStrike" dirty="0">
                <a:effectLst/>
              </a:rPr>
              <a:t> Artes de San Fernando, onde </a:t>
            </a:r>
            <a:r>
              <a:rPr lang="es-ES" b="0" i="0" u="none" strike="noStrike" dirty="0" err="1">
                <a:effectLst/>
              </a:rPr>
              <a:t>coñeceu</a:t>
            </a:r>
            <a:r>
              <a:rPr lang="es-ES" b="0" i="0" u="none" strike="noStrike" dirty="0">
                <a:effectLst/>
              </a:rPr>
              <a:t> a Salvador Dalí, </a:t>
            </a:r>
            <a:r>
              <a:rPr lang="es-ES" b="0" i="0" u="none" strike="noStrike" dirty="0" err="1">
                <a:effectLst/>
              </a:rPr>
              <a:t>quen</a:t>
            </a:r>
            <a:r>
              <a:rPr lang="es-ES" b="0" i="0" u="none" strike="noStrike" dirty="0">
                <a:effectLst/>
              </a:rPr>
              <a:t> a </a:t>
            </a:r>
            <a:r>
              <a:rPr lang="es-ES" b="0" i="0" u="none" strike="noStrike" dirty="0" err="1">
                <a:effectLst/>
              </a:rPr>
              <a:t>introduciu</a:t>
            </a:r>
            <a:r>
              <a:rPr lang="es-ES" b="0" i="0" u="none" strike="noStrike" dirty="0">
                <a:effectLst/>
              </a:rPr>
              <a:t> no ambiente do surrealismo e </a:t>
            </a:r>
            <a:r>
              <a:rPr lang="es-ES" b="0" i="0" u="none" strike="noStrike" dirty="0" err="1">
                <a:effectLst/>
              </a:rPr>
              <a:t>na</a:t>
            </a:r>
            <a:r>
              <a:rPr lang="es-ES" b="0" i="0" u="none" strike="noStrike" dirty="0">
                <a:effectLst/>
              </a:rPr>
              <a:t> </a:t>
            </a:r>
            <a:r>
              <a:rPr lang="es-ES" b="0" i="0" u="none" strike="noStrike" dirty="0" err="1">
                <a:effectLst/>
              </a:rPr>
              <a:t>Xeración</a:t>
            </a:r>
            <a:r>
              <a:rPr lang="es-ES" b="0" i="0" u="none" strike="noStrike" dirty="0">
                <a:effectLst/>
              </a:rPr>
              <a:t> do 27. </a:t>
            </a:r>
            <a:r>
              <a:rPr lang="es-ES" b="0" i="0" u="none" strike="noStrike" dirty="0" err="1">
                <a:effectLst/>
              </a:rPr>
              <a:t>Ilustrou</a:t>
            </a:r>
            <a:r>
              <a:rPr lang="es-ES" b="0" i="0" u="none" strike="noStrike" dirty="0">
                <a:effectLst/>
              </a:rPr>
              <a:t> </a:t>
            </a:r>
            <a:r>
              <a:rPr lang="es-ES" b="0" i="0" u="none" strike="noStrike" dirty="0" err="1">
                <a:effectLst/>
              </a:rPr>
              <a:t>algunhas</a:t>
            </a:r>
            <a:r>
              <a:rPr lang="es-ES" b="0" i="0" u="none" strike="noStrike" dirty="0">
                <a:effectLst/>
              </a:rPr>
              <a:t> obras de Rafael Alberti, como "La pájara pinta". En 1927 </a:t>
            </a:r>
            <a:r>
              <a:rPr lang="es-ES" b="0" i="0" u="none" strike="noStrike" dirty="0" err="1">
                <a:effectLst/>
              </a:rPr>
              <a:t>coñeceu</a:t>
            </a:r>
            <a:r>
              <a:rPr lang="es-ES" b="0" i="0" u="none" strike="noStrike" dirty="0">
                <a:effectLst/>
              </a:rPr>
              <a:t> a Ortega y Gasset e </a:t>
            </a:r>
            <a:r>
              <a:rPr lang="es-ES" b="0" i="0" u="none" strike="noStrike" dirty="0" err="1">
                <a:effectLst/>
              </a:rPr>
              <a:t>colaborou</a:t>
            </a:r>
            <a:r>
              <a:rPr lang="es-ES" b="0" i="0" u="none" strike="noStrike" dirty="0">
                <a:effectLst/>
              </a:rPr>
              <a:t> como ilustradora </a:t>
            </a:r>
            <a:r>
              <a:rPr lang="es-ES" b="0" i="0" u="none" strike="noStrike" dirty="0" err="1">
                <a:effectLst/>
              </a:rPr>
              <a:t>na</a:t>
            </a:r>
            <a:r>
              <a:rPr lang="es-ES" b="0" i="0" u="none" strike="noStrike" dirty="0">
                <a:effectLst/>
              </a:rPr>
              <a:t> “Revista de Occidente”. A </a:t>
            </a:r>
            <a:r>
              <a:rPr lang="es-ES" b="0" i="0" u="none" strike="noStrike" dirty="0" err="1">
                <a:effectLst/>
              </a:rPr>
              <a:t>súa</a:t>
            </a:r>
            <a:r>
              <a:rPr lang="es-ES" b="0" i="0" u="none" strike="noStrike" dirty="0">
                <a:effectLst/>
              </a:rPr>
              <a:t> </a:t>
            </a:r>
            <a:r>
              <a:rPr lang="es-ES" b="0" i="0" u="none" strike="noStrike" dirty="0" err="1">
                <a:effectLst/>
              </a:rPr>
              <a:t>primeira</a:t>
            </a:r>
            <a:r>
              <a:rPr lang="es-ES" b="0" i="0" u="none" strike="noStrike" dirty="0">
                <a:effectLst/>
              </a:rPr>
              <a:t> exposición individual </a:t>
            </a:r>
            <a:r>
              <a:rPr lang="es-ES" b="0" i="0" u="none" strike="noStrike" dirty="0" err="1">
                <a:effectLst/>
              </a:rPr>
              <a:t>celébrase</a:t>
            </a:r>
            <a:r>
              <a:rPr lang="es-ES" b="0" i="0" u="none" strike="noStrike" dirty="0">
                <a:effectLst/>
              </a:rPr>
              <a:t> nos </a:t>
            </a:r>
            <a:r>
              <a:rPr lang="es-ES" b="0" i="0" u="none" strike="noStrike" dirty="0" err="1">
                <a:effectLst/>
              </a:rPr>
              <a:t>salóns</a:t>
            </a:r>
            <a:r>
              <a:rPr lang="es-ES" b="0" i="0" u="none" strike="noStrike" dirty="0">
                <a:effectLst/>
              </a:rPr>
              <a:t> da </a:t>
            </a:r>
            <a:r>
              <a:rPr lang="es-ES" b="0" i="0" u="none" strike="noStrike" dirty="0" err="1">
                <a:effectLst/>
              </a:rPr>
              <a:t>devandita</a:t>
            </a:r>
            <a:r>
              <a:rPr lang="es-ES" b="0" i="0" u="none" strike="noStrike" dirty="0">
                <a:effectLst/>
              </a:rPr>
              <a:t> publicación con gran éxito. </a:t>
            </a:r>
            <a:r>
              <a:rPr lang="es-ES" b="0" i="0" u="none" strike="noStrike" dirty="0" err="1">
                <a:effectLst/>
              </a:rPr>
              <a:t>Na</a:t>
            </a:r>
            <a:r>
              <a:rPr lang="es-ES" b="0" i="0" u="none" strike="noStrike" dirty="0">
                <a:effectLst/>
              </a:rPr>
              <a:t> década de 1930 </a:t>
            </a:r>
            <a:r>
              <a:rPr lang="es-ES" b="0" i="0" u="none" strike="noStrike" dirty="0" err="1">
                <a:effectLst/>
              </a:rPr>
              <a:t>viaxa</a:t>
            </a:r>
            <a:r>
              <a:rPr lang="es-ES" b="0" i="0" u="none" strike="noStrike" dirty="0">
                <a:effectLst/>
              </a:rPr>
              <a:t> a París, onde toma contacto con figuras como André Bretón, e a </a:t>
            </a:r>
            <a:r>
              <a:rPr lang="es-ES" b="0" i="0" u="none" strike="noStrike" dirty="0" err="1">
                <a:effectLst/>
              </a:rPr>
              <a:t>súa</a:t>
            </a:r>
            <a:r>
              <a:rPr lang="es-ES" b="0" i="0" u="none" strike="noStrike" dirty="0">
                <a:effectLst/>
              </a:rPr>
              <a:t> obra entra de cheo no surrealismo. De volta a España, </a:t>
            </a:r>
            <a:r>
              <a:rPr lang="es-ES" b="0" i="0" u="none" strike="noStrike" dirty="0" err="1">
                <a:effectLst/>
              </a:rPr>
              <a:t>traballa</a:t>
            </a:r>
            <a:r>
              <a:rPr lang="es-ES" b="0" i="0" u="none" strike="noStrike" dirty="0">
                <a:effectLst/>
              </a:rPr>
              <a:t> como profesora. Co </a:t>
            </a:r>
            <a:r>
              <a:rPr lang="es-ES" b="0" i="0" u="none" strike="noStrike" dirty="0" err="1">
                <a:effectLst/>
              </a:rPr>
              <a:t>comezo</a:t>
            </a:r>
            <a:r>
              <a:rPr lang="es-ES" b="0" i="0" u="none" strike="noStrike" dirty="0">
                <a:effectLst/>
              </a:rPr>
              <a:t> da Guerra Civil, </a:t>
            </a:r>
            <a:r>
              <a:rPr lang="es-ES" b="0" i="0" u="none" strike="noStrike" dirty="0" err="1">
                <a:effectLst/>
              </a:rPr>
              <a:t>exiliouse</a:t>
            </a:r>
            <a:r>
              <a:rPr lang="es-ES" b="0" i="0" u="none" strike="noStrike" dirty="0">
                <a:effectLst/>
              </a:rPr>
              <a:t> a </a:t>
            </a:r>
            <a:r>
              <a:rPr lang="es-ES" b="0" i="0" u="none" strike="noStrike" dirty="0" err="1">
                <a:effectLst/>
              </a:rPr>
              <a:t>Arxentina</a:t>
            </a:r>
            <a:r>
              <a:rPr lang="es-ES" b="0" i="0" u="none" strike="noStrike" dirty="0">
                <a:effectLst/>
              </a:rPr>
              <a:t>. En 1939 </a:t>
            </a:r>
            <a:r>
              <a:rPr lang="es-ES" b="0" i="0" u="none" strike="noStrike" dirty="0" err="1">
                <a:effectLst/>
              </a:rPr>
              <a:t>pintou</a:t>
            </a:r>
            <a:r>
              <a:rPr lang="es-ES" b="0" i="0" u="none" strike="noStrike" dirty="0">
                <a:effectLst/>
              </a:rPr>
              <a:t> a </a:t>
            </a:r>
            <a:r>
              <a:rPr lang="es-ES" b="0" i="0" u="none" strike="noStrike" dirty="0" err="1">
                <a:effectLst/>
              </a:rPr>
              <a:t>súa</a:t>
            </a:r>
            <a:r>
              <a:rPr lang="es-ES" b="0" i="0" u="none" strike="noStrike" dirty="0">
                <a:effectLst/>
              </a:rPr>
              <a:t> obra </a:t>
            </a:r>
            <a:r>
              <a:rPr lang="es-ES" b="0" i="0" u="none" strike="noStrike" dirty="0" err="1">
                <a:effectLst/>
              </a:rPr>
              <a:t>máis</a:t>
            </a:r>
            <a:r>
              <a:rPr lang="es-ES" b="0" i="0" u="none" strike="noStrike" dirty="0">
                <a:effectLst/>
              </a:rPr>
              <a:t> importante: "A canción da espiga". Nos anos 60 regresa a España. </a:t>
            </a:r>
            <a:r>
              <a:rPr lang="es-ES" b="0" i="0" u="none" strike="noStrike" dirty="0" err="1">
                <a:effectLst/>
              </a:rPr>
              <a:t>Morreu</a:t>
            </a:r>
            <a:r>
              <a:rPr lang="es-ES" b="0" i="0" u="none" strike="noStrike" dirty="0">
                <a:effectLst/>
              </a:rPr>
              <a:t> en Madrid en 1995</a:t>
            </a:r>
            <a:endParaRPr lang="es-ES" dirty="0"/>
          </a:p>
        </p:txBody>
      </p:sp>
      <p:pic>
        <p:nvPicPr>
          <p:cNvPr id="3074" name="Picture 2" descr="Maruja Mallo - Wikipedia, la enciclopedia libre">
            <a:extLst>
              <a:ext uri="{FF2B5EF4-FFF2-40B4-BE49-F238E27FC236}">
                <a16:creationId xmlns:a16="http://schemas.microsoft.com/office/drawing/2014/main" xmlns="" id="{5E466C47-0E8E-4BBC-842C-C1D78AA0F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247" y="1711233"/>
            <a:ext cx="5917790" cy="416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422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B9906FC-6308-4AA8-AEBF-D6BA6050F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0" i="0" u="none" strike="noStrike" dirty="0">
                <a:effectLst/>
              </a:rPr>
              <a:t>La verbena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C5CE55D-5B26-4137-909A-5C43FF009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49031" cy="4521909"/>
          </a:xfrm>
        </p:spPr>
        <p:txBody>
          <a:bodyPr>
            <a:normAutofit/>
          </a:bodyPr>
          <a:lstStyle/>
          <a:p>
            <a:r>
              <a:rPr lang="es-ES" b="0" i="0" u="none" strike="noStrike" dirty="0">
                <a:effectLst/>
              </a:rPr>
              <a:t>Maruja Mallo, 1927, óleo sobre lienzo</a:t>
            </a:r>
          </a:p>
          <a:p>
            <a:r>
              <a:rPr lang="pt-BR" b="0" i="0" u="none" strike="noStrike" dirty="0">
                <a:effectLst/>
              </a:rPr>
              <a:t>Esta obra pertence ao estilo surrealista. </a:t>
            </a:r>
            <a:r>
              <a:rPr lang="pt-BR" b="0" i="0" u="none" strike="noStrike" dirty="0" err="1">
                <a:effectLst/>
              </a:rPr>
              <a:t>Dándolle</a:t>
            </a:r>
            <a:r>
              <a:rPr lang="pt-BR" b="0" i="0" u="none" strike="noStrike" dirty="0">
                <a:effectLst/>
              </a:rPr>
              <a:t> </a:t>
            </a:r>
            <a:r>
              <a:rPr lang="pt-BR" b="0" i="0" u="none" strike="noStrike" dirty="0" err="1">
                <a:effectLst/>
              </a:rPr>
              <a:t>gran</a:t>
            </a:r>
            <a:r>
              <a:rPr lang="pt-BR" b="0" i="0" u="none" strike="noStrike" dirty="0">
                <a:effectLst/>
              </a:rPr>
              <a:t> </a:t>
            </a:r>
            <a:r>
              <a:rPr lang="pt-BR" b="0" i="0" u="none" strike="noStrike" dirty="0" err="1">
                <a:effectLst/>
              </a:rPr>
              <a:t>importancia</a:t>
            </a:r>
            <a:r>
              <a:rPr lang="pt-BR" b="0" i="0" u="none" strike="noStrike" dirty="0">
                <a:effectLst/>
              </a:rPr>
              <a:t> á cor, tenta representar os pensamentos do subconsciente humano, </a:t>
            </a:r>
            <a:r>
              <a:rPr lang="pt-BR" b="0" i="0" u="none" strike="noStrike" dirty="0" err="1">
                <a:effectLst/>
              </a:rPr>
              <a:t>aínda</a:t>
            </a:r>
            <a:r>
              <a:rPr lang="pt-BR" b="0" i="0" u="none" strike="noStrike" dirty="0">
                <a:effectLst/>
              </a:rPr>
              <a:t> que na </a:t>
            </a:r>
            <a:r>
              <a:rPr lang="pt-BR" b="0" i="0" u="none" strike="noStrike" dirty="0" err="1">
                <a:effectLst/>
              </a:rPr>
              <a:t>práctica</a:t>
            </a:r>
            <a:r>
              <a:rPr lang="pt-BR" b="0" i="0" u="none" strike="noStrike" dirty="0">
                <a:effectLst/>
              </a:rPr>
              <a:t> a pintura non é moi </a:t>
            </a:r>
            <a:r>
              <a:rPr lang="pt-BR" b="0" i="0" u="none" strike="noStrike" dirty="0" err="1">
                <a:effectLst/>
              </a:rPr>
              <a:t>coherente</a:t>
            </a:r>
            <a:r>
              <a:rPr lang="pt-BR" b="0" i="0" u="none" strike="noStrike" dirty="0">
                <a:effectLst/>
              </a:rPr>
              <a:t>. Rompe leis da natureza, como a gravidade e </a:t>
            </a:r>
            <a:r>
              <a:rPr lang="pt-BR" b="0" i="0" u="none" strike="noStrike" dirty="0" err="1">
                <a:effectLst/>
              </a:rPr>
              <a:t>reproduce</a:t>
            </a:r>
            <a:r>
              <a:rPr lang="pt-BR" b="0" i="0" u="none" strike="noStrike" dirty="0">
                <a:effectLst/>
              </a:rPr>
              <a:t> </a:t>
            </a:r>
            <a:r>
              <a:rPr lang="pt-BR" b="0" i="0" u="none" strike="noStrike" dirty="0" err="1">
                <a:effectLst/>
              </a:rPr>
              <a:t>un</a:t>
            </a:r>
            <a:r>
              <a:rPr lang="pt-BR" b="0" i="0" u="none" strike="noStrike" dirty="0">
                <a:effectLst/>
              </a:rPr>
              <a:t> universo de símbolos que </a:t>
            </a:r>
            <a:r>
              <a:rPr lang="pt-BR" b="0" i="0" u="none" strike="noStrike" dirty="0" err="1">
                <a:effectLst/>
              </a:rPr>
              <a:t>xorden</a:t>
            </a:r>
            <a:r>
              <a:rPr lang="pt-BR" b="0" i="0" u="none" strike="noStrike" dirty="0">
                <a:effectLst/>
              </a:rPr>
              <a:t> do inconsciente.</a:t>
            </a:r>
            <a:endParaRPr lang="es-ES" dirty="0"/>
          </a:p>
        </p:txBody>
      </p:sp>
      <p:pic>
        <p:nvPicPr>
          <p:cNvPr id="4100" name="Picture 4" descr="Maruja Mallo (Ana María Gómez González) - La verbena">
            <a:extLst>
              <a:ext uri="{FF2B5EF4-FFF2-40B4-BE49-F238E27FC236}">
                <a16:creationId xmlns:a16="http://schemas.microsoft.com/office/drawing/2014/main" xmlns="" id="{7BD17088-2DA3-4D75-98FC-7E417AC77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231" y="1411550"/>
            <a:ext cx="5136267" cy="372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281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24C90DA-E91D-464F-A98B-A8E1BE8C2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0" i="0" u="none" strike="noStrike" dirty="0">
                <a:effectLst/>
              </a:rPr>
              <a:t>Remedios Varo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1A062A0-FC0F-4C16-B31B-08EA699DB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689" y="1825625"/>
            <a:ext cx="6477000" cy="5032375"/>
          </a:xfrm>
        </p:spPr>
        <p:txBody>
          <a:bodyPr>
            <a:normAutofit fontScale="62500" lnSpcReduction="20000"/>
          </a:bodyPr>
          <a:lstStyle/>
          <a:p>
            <a:r>
              <a:rPr lang="pt-BR" sz="2700" b="0" i="0" u="none" strike="noStrike" dirty="0">
                <a:effectLst/>
              </a:rPr>
              <a:t>16 de </a:t>
            </a:r>
            <a:r>
              <a:rPr lang="pt-BR" sz="2700" b="0" i="0" u="none" strike="noStrike" dirty="0" err="1">
                <a:effectLst/>
              </a:rPr>
              <a:t>decembro</a:t>
            </a:r>
            <a:r>
              <a:rPr lang="pt-BR" sz="2700" b="0" i="0" u="none" strike="noStrike" dirty="0">
                <a:effectLst/>
              </a:rPr>
              <a:t> de 1908, </a:t>
            </a:r>
            <a:r>
              <a:rPr lang="pt-BR" sz="2700" b="0" i="0" u="none" strike="noStrike" dirty="0" err="1">
                <a:effectLst/>
              </a:rPr>
              <a:t>Anglès</a:t>
            </a:r>
            <a:r>
              <a:rPr lang="pt-BR" sz="2700" b="0" i="0" u="none" strike="noStrike" dirty="0">
                <a:effectLst/>
              </a:rPr>
              <a:t> </a:t>
            </a:r>
          </a:p>
          <a:p>
            <a:r>
              <a:rPr lang="pt-BR" sz="2700" b="0" i="0" u="none" strike="noStrike" dirty="0">
                <a:effectLst/>
                <a:latin typeface="YACkoJtKJ38 0"/>
              </a:rPr>
              <a:t>Esta </a:t>
            </a:r>
            <a:r>
              <a:rPr lang="pt-BR" sz="2700" b="0" i="0" u="none" strike="noStrike" dirty="0" err="1">
                <a:effectLst/>
                <a:latin typeface="YACkoJtKJ38 0"/>
              </a:rPr>
              <a:t>muller</a:t>
            </a:r>
            <a:r>
              <a:rPr lang="pt-BR" sz="2700" b="0" i="0" u="none" strike="noStrike" dirty="0">
                <a:effectLst/>
                <a:latin typeface="YACkoJtKJ38 0"/>
              </a:rPr>
              <a:t> </a:t>
            </a:r>
            <a:r>
              <a:rPr lang="pt-BR" sz="2700" b="0" i="0" u="none" strike="noStrike" dirty="0" err="1">
                <a:effectLst/>
                <a:latin typeface="YACkoJtKJ38 0"/>
              </a:rPr>
              <a:t>naceu</a:t>
            </a:r>
            <a:r>
              <a:rPr lang="pt-BR" sz="2700" b="0" i="0" u="none" strike="noStrike" dirty="0">
                <a:effectLst/>
                <a:latin typeface="YACkoJtKJ38 0"/>
              </a:rPr>
              <a:t> </a:t>
            </a:r>
            <a:r>
              <a:rPr lang="pt-BR" sz="2700" b="0" i="0" u="none" strike="noStrike" dirty="0" err="1">
                <a:effectLst/>
                <a:latin typeface="YACkoJtKJ38 0"/>
              </a:rPr>
              <a:t>en</a:t>
            </a:r>
            <a:r>
              <a:rPr lang="pt-BR" sz="2700" b="0" i="0" u="none" strike="noStrike" dirty="0">
                <a:effectLst/>
                <a:latin typeface="YACkoJtKJ38 0"/>
              </a:rPr>
              <a:t> </a:t>
            </a:r>
            <a:r>
              <a:rPr lang="pt-BR" sz="2700" b="0" i="0" u="none" strike="noStrike" dirty="0" err="1">
                <a:effectLst/>
                <a:latin typeface="YACkoJtKJ38 0"/>
              </a:rPr>
              <a:t>Anglès</a:t>
            </a:r>
            <a:r>
              <a:rPr lang="pt-BR" sz="2700" b="0" i="0" u="none" strike="noStrike" dirty="0">
                <a:effectLst/>
                <a:latin typeface="YACkoJtKJ38 0"/>
              </a:rPr>
              <a:t>, </a:t>
            </a:r>
            <a:r>
              <a:rPr lang="pt-BR" sz="2700" b="0" i="0" u="none" strike="noStrike" dirty="0" err="1">
                <a:effectLst/>
                <a:latin typeface="YACkoJtKJ38 0"/>
              </a:rPr>
              <a:t>Gerona</a:t>
            </a:r>
            <a:r>
              <a:rPr lang="pt-BR" sz="2700" b="0" i="0" u="none" strike="noStrike" dirty="0">
                <a:effectLst/>
                <a:latin typeface="YACkoJtKJ38 0"/>
              </a:rPr>
              <a:t>. Seu nome completo é </a:t>
            </a:r>
            <a:r>
              <a:rPr lang="pt-BR" sz="2700" b="0" i="0" u="none" strike="noStrike" dirty="0" err="1">
                <a:effectLst/>
                <a:latin typeface="YACkoJtKJ38 0"/>
              </a:rPr>
              <a:t>María</a:t>
            </a:r>
            <a:r>
              <a:rPr lang="pt-BR" sz="2700" b="0" i="0" u="none" strike="noStrike" dirty="0">
                <a:effectLst/>
                <a:latin typeface="YACkoJtKJ38 0"/>
              </a:rPr>
              <a:t> de </a:t>
            </a:r>
            <a:r>
              <a:rPr lang="pt-BR" sz="2700" b="0" i="0" u="none" strike="noStrike" dirty="0" err="1">
                <a:effectLst/>
                <a:latin typeface="YACkoJtKJ38 0"/>
              </a:rPr>
              <a:t>los</a:t>
            </a:r>
            <a:r>
              <a:rPr lang="pt-BR" sz="2700" b="0" i="0" u="none" strike="noStrike" dirty="0">
                <a:effectLst/>
                <a:latin typeface="YACkoJtKJ38 0"/>
              </a:rPr>
              <a:t> </a:t>
            </a:r>
            <a:r>
              <a:rPr lang="pt-BR" sz="2700" b="0" i="0" u="none" strike="noStrike" dirty="0" err="1">
                <a:effectLst/>
                <a:latin typeface="YACkoJtKJ38 0"/>
              </a:rPr>
              <a:t>Remedios</a:t>
            </a:r>
            <a:r>
              <a:rPr lang="pt-BR" sz="2700" b="0" i="0" u="none" strike="noStrike" dirty="0">
                <a:effectLst/>
                <a:latin typeface="YACkoJtKJ38 0"/>
              </a:rPr>
              <a:t> Alicia Rodriga Varo y </a:t>
            </a:r>
            <a:r>
              <a:rPr lang="pt-BR" sz="2700" b="0" i="0" u="none" strike="noStrike" dirty="0" err="1">
                <a:effectLst/>
                <a:latin typeface="YACkoJtKJ38 0"/>
              </a:rPr>
              <a:t>Uranga</a:t>
            </a:r>
            <a:r>
              <a:rPr lang="pt-BR" sz="2700" b="0" i="0" u="none" strike="noStrike" dirty="0">
                <a:effectLst/>
                <a:latin typeface="YACkoJtKJ38 0"/>
              </a:rPr>
              <a:t> pero se </a:t>
            </a:r>
            <a:r>
              <a:rPr lang="pt-BR" sz="2700" b="0" i="0" u="none" strike="noStrike" dirty="0" err="1">
                <a:effectLst/>
                <a:latin typeface="YACkoJtKJ38 0"/>
              </a:rPr>
              <a:t>lle</a:t>
            </a:r>
            <a:r>
              <a:rPr lang="pt-BR" sz="2700" b="0" i="0" u="none" strike="noStrike" dirty="0">
                <a:effectLst/>
                <a:latin typeface="YACkoJtKJ38 0"/>
              </a:rPr>
              <a:t> </a:t>
            </a:r>
            <a:r>
              <a:rPr lang="pt-BR" sz="2700" b="0" i="0" u="none" strike="noStrike" dirty="0" err="1">
                <a:effectLst/>
                <a:latin typeface="YACkoJtKJ38 0"/>
              </a:rPr>
              <a:t>coñece</a:t>
            </a:r>
            <a:r>
              <a:rPr lang="pt-BR" sz="2700" b="0" i="0" u="none" strike="noStrike" dirty="0">
                <a:effectLst/>
                <a:latin typeface="YACkoJtKJ38 0"/>
              </a:rPr>
              <a:t> como </a:t>
            </a:r>
            <a:r>
              <a:rPr lang="pt-BR" sz="2700" b="0" i="0" u="none" strike="noStrike" dirty="0" err="1">
                <a:effectLst/>
                <a:latin typeface="YACkoJtKJ38 0"/>
              </a:rPr>
              <a:t>Remedios</a:t>
            </a:r>
            <a:r>
              <a:rPr lang="pt-BR" sz="2700" b="0" i="0" u="none" strike="noStrike" dirty="0">
                <a:effectLst/>
                <a:latin typeface="YACkoJtKJ38 0"/>
              </a:rPr>
              <a:t> Varo. Foi unha artista surrealista e artista gráfica.</a:t>
            </a:r>
            <a:endParaRPr lang="pt-BR" sz="2700" dirty="0">
              <a:effectLst/>
              <a:latin typeface="YACkoJtKJ38 0"/>
            </a:endParaRPr>
          </a:p>
          <a:p>
            <a:r>
              <a:rPr lang="pt-BR" sz="2700" b="0" i="0" u="none" strike="noStrike" dirty="0" err="1">
                <a:effectLst/>
                <a:latin typeface="YACkoJtKJ38 0"/>
              </a:rPr>
              <a:t>Tamen</a:t>
            </a:r>
            <a:r>
              <a:rPr lang="pt-BR" sz="2700" b="0" i="0" u="none" strike="noStrike" dirty="0">
                <a:effectLst/>
                <a:latin typeface="YACkoJtKJ38 0"/>
              </a:rPr>
              <a:t> </a:t>
            </a:r>
            <a:r>
              <a:rPr lang="pt-BR" sz="2700" b="0" i="0" u="none" strike="noStrike" dirty="0" err="1">
                <a:effectLst/>
                <a:latin typeface="YACkoJtKJ38 0"/>
              </a:rPr>
              <a:t>escribiu</a:t>
            </a:r>
            <a:r>
              <a:rPr lang="pt-BR" sz="2700" b="0" i="0" u="none" strike="noStrike" dirty="0">
                <a:effectLst/>
                <a:latin typeface="YACkoJtKJ38 0"/>
              </a:rPr>
              <a:t> obras como </a:t>
            </a:r>
            <a:r>
              <a:rPr lang="pt-BR" sz="2700" b="0" i="1" u="none" strike="noStrike" dirty="0">
                <a:solidFill>
                  <a:srgbClr val="0563C1"/>
                </a:solidFill>
                <a:effectLst/>
                <a:latin typeface="YACkoJtKJ38 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Cartas, </a:t>
            </a:r>
            <a:r>
              <a:rPr lang="pt-BR" sz="2700" b="0" i="1" u="none" strike="noStrike" dirty="0" err="1">
                <a:solidFill>
                  <a:srgbClr val="0563C1"/>
                </a:solidFill>
                <a:effectLst/>
                <a:latin typeface="YACkoJtKJ38 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sueños</a:t>
            </a:r>
            <a:r>
              <a:rPr lang="pt-BR" sz="2700" b="0" i="1" u="none" strike="noStrike" dirty="0">
                <a:solidFill>
                  <a:srgbClr val="0563C1"/>
                </a:solidFill>
                <a:effectLst/>
                <a:latin typeface="YACkoJtKJ38 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y </a:t>
            </a:r>
            <a:r>
              <a:rPr lang="pt-BR" sz="2700" b="0" i="1" u="none" strike="noStrike" dirty="0" err="1">
                <a:solidFill>
                  <a:srgbClr val="0563C1"/>
                </a:solidFill>
                <a:effectLst/>
                <a:latin typeface="YACkoJtKJ38 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otros</a:t>
            </a:r>
            <a:r>
              <a:rPr lang="pt-BR" sz="2700" b="0" i="1" u="none" strike="noStrike" dirty="0">
                <a:effectLst/>
                <a:latin typeface="YACkoJtKJ38 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pt-BR" sz="2700" b="0" i="0" u="none" strike="noStrike" dirty="0">
                <a:effectLst/>
                <a:latin typeface="YACkoJtKJ38 0"/>
              </a:rPr>
              <a:t>textos.</a:t>
            </a:r>
            <a:endParaRPr lang="pt-BR" sz="2700" dirty="0">
              <a:effectLst/>
              <a:latin typeface="YACkoJtKJ38 0"/>
            </a:endParaRPr>
          </a:p>
          <a:p>
            <a:r>
              <a:rPr lang="pt-BR" sz="2700" b="0" i="0" u="none" strike="noStrike" dirty="0">
                <a:effectLst/>
                <a:latin typeface="YACkoJtKJ38 0"/>
              </a:rPr>
              <a:t>Foi unha das primeiras </a:t>
            </a:r>
            <a:r>
              <a:rPr lang="pt-BR" sz="2700" b="0" i="0" u="none" strike="noStrike" dirty="0" err="1">
                <a:effectLst/>
                <a:latin typeface="YACkoJtKJ38 0"/>
              </a:rPr>
              <a:t>mulleres</a:t>
            </a:r>
            <a:r>
              <a:rPr lang="pt-BR" sz="2700" b="0" i="0" u="none" strike="noStrike" dirty="0">
                <a:effectLst/>
                <a:latin typeface="YACkoJtKJ38 0"/>
              </a:rPr>
              <a:t> </a:t>
            </a:r>
            <a:r>
              <a:rPr lang="pt-BR" sz="2700" b="0" i="0" u="none" strike="noStrike" dirty="0" err="1">
                <a:effectLst/>
                <a:latin typeface="YACkoJtKJ38 0"/>
              </a:rPr>
              <a:t>en</a:t>
            </a:r>
            <a:r>
              <a:rPr lang="pt-BR" sz="2700" b="0" i="0" u="none" strike="noStrike" dirty="0">
                <a:effectLst/>
                <a:latin typeface="YACkoJtKJ38 0"/>
              </a:rPr>
              <a:t> estudar na </a:t>
            </a:r>
            <a:r>
              <a:rPr lang="pt-BR" sz="2700" b="0" i="0" u="none" strike="noStrike" dirty="0">
                <a:effectLst/>
                <a:latin typeface="YACkoJtKJ38 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Real Academia de Belas Artes de San Fernando</a:t>
            </a:r>
            <a:r>
              <a:rPr lang="pt-BR" sz="2700" b="0" i="0" u="none" strike="noStrike" dirty="0">
                <a:effectLst/>
                <a:latin typeface="YACkoJtKJ38 0"/>
              </a:rPr>
              <a:t>, </a:t>
            </a:r>
            <a:r>
              <a:rPr lang="pt-BR" sz="2700" b="0" i="0" u="none" strike="noStrike" dirty="0">
                <a:effectLst/>
                <a:latin typeface="YACkoJtKJ38 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Madrid</a:t>
            </a:r>
            <a:r>
              <a:rPr lang="pt-BR" sz="2700" b="0" i="0" u="none" strike="noStrike" dirty="0">
                <a:effectLst/>
                <a:latin typeface="YACkoJtKJ38 0"/>
              </a:rPr>
              <a:t>.</a:t>
            </a:r>
            <a:endParaRPr lang="pt-BR" sz="2700" dirty="0">
              <a:effectLst/>
              <a:latin typeface="YACkoJtKJ38 0"/>
            </a:endParaRPr>
          </a:p>
          <a:p>
            <a:r>
              <a:rPr lang="pt-BR" sz="2700" b="0" i="0" u="none" strike="noStrike" dirty="0">
                <a:effectLst/>
                <a:latin typeface="YACkoJtKJ38 0"/>
              </a:rPr>
              <a:t>A obra de Varo evoca </a:t>
            </a:r>
            <a:r>
              <a:rPr lang="pt-BR" sz="2700" b="0" i="0" u="none" strike="noStrike" dirty="0" err="1">
                <a:effectLst/>
                <a:latin typeface="YACkoJtKJ38 0"/>
              </a:rPr>
              <a:t>un</a:t>
            </a:r>
            <a:r>
              <a:rPr lang="pt-BR" sz="2700" b="0" i="0" u="none" strike="noStrike" dirty="0">
                <a:effectLst/>
                <a:latin typeface="YACkoJtKJ38 0"/>
              </a:rPr>
              <a:t> mundo surdido da sua </a:t>
            </a:r>
            <a:r>
              <a:rPr lang="pt-BR" sz="2700" b="0" i="0" u="none" strike="noStrike" dirty="0" err="1">
                <a:effectLst/>
                <a:latin typeface="YACkoJtKJ38 0"/>
              </a:rPr>
              <a:t>imaxinación</a:t>
            </a:r>
            <a:r>
              <a:rPr lang="pt-BR" sz="2700" b="0" i="0" u="none" strike="noStrike" dirty="0">
                <a:effectLst/>
                <a:latin typeface="YACkoJtKJ38 0"/>
              </a:rPr>
              <a:t> onde </a:t>
            </a:r>
            <a:r>
              <a:rPr lang="pt-BR" sz="2700" b="0" i="0" u="none" strike="noStrike" dirty="0" err="1">
                <a:effectLst/>
                <a:latin typeface="YACkoJtKJ38 0"/>
              </a:rPr>
              <a:t>mezclase</a:t>
            </a:r>
            <a:r>
              <a:rPr lang="pt-BR" sz="2700" b="0" i="0" u="none" strike="noStrike" dirty="0">
                <a:effectLst/>
                <a:latin typeface="YACkoJtKJ38 0"/>
              </a:rPr>
              <a:t> o científico, o místico, o esotérico e o </a:t>
            </a:r>
            <a:r>
              <a:rPr lang="pt-BR" sz="2700" b="0" i="0" u="none" strike="noStrike" dirty="0" err="1">
                <a:effectLst/>
                <a:latin typeface="YACkoJtKJ38 0"/>
              </a:rPr>
              <a:t>máxico</a:t>
            </a:r>
            <a:r>
              <a:rPr lang="pt-BR" sz="2700" b="0" i="0" u="none" strike="noStrike" dirty="0">
                <a:effectLst/>
                <a:latin typeface="YACkoJtKJ38 0"/>
              </a:rPr>
              <a:t> A </a:t>
            </a:r>
            <a:r>
              <a:rPr lang="pt-BR" sz="2700" b="0" i="0" u="none" strike="noStrike" dirty="0" err="1">
                <a:effectLst/>
                <a:latin typeface="YACkoJtKJ38 0"/>
              </a:rPr>
              <a:t>profesión</a:t>
            </a:r>
            <a:r>
              <a:rPr lang="pt-BR" sz="2700" b="0" i="0" u="none" strike="noStrike" dirty="0">
                <a:effectLst/>
                <a:latin typeface="YACkoJtKJ38 0"/>
              </a:rPr>
              <a:t> do seu pai </a:t>
            </a:r>
            <a:r>
              <a:rPr lang="pt-BR" sz="2700" b="0" i="0" u="none" strike="noStrike" dirty="0" err="1">
                <a:effectLst/>
                <a:latin typeface="YACkoJtKJ38 0"/>
              </a:rPr>
              <a:t>obligou</a:t>
            </a:r>
            <a:r>
              <a:rPr lang="pt-BR" sz="2700" b="0" i="0" u="none" strike="noStrike" dirty="0">
                <a:effectLst/>
                <a:latin typeface="YACkoJtKJ38 0"/>
              </a:rPr>
              <a:t> á sua </a:t>
            </a:r>
            <a:r>
              <a:rPr lang="pt-BR" sz="2700" b="0" i="0" u="none" strike="noStrike" dirty="0" err="1">
                <a:effectLst/>
                <a:latin typeface="YACkoJtKJ38 0"/>
              </a:rPr>
              <a:t>familia</a:t>
            </a:r>
            <a:r>
              <a:rPr lang="pt-BR" sz="2700" b="0" i="0" u="none" strike="noStrike" dirty="0">
                <a:effectLst/>
                <a:latin typeface="YACkoJtKJ38 0"/>
              </a:rPr>
              <a:t> a </a:t>
            </a:r>
            <a:r>
              <a:rPr lang="pt-BR" sz="2700" b="0" i="0" u="none" strike="noStrike" dirty="0" err="1">
                <a:effectLst/>
                <a:latin typeface="YACkoJtKJ38 0"/>
              </a:rPr>
              <a:t>desplazar</a:t>
            </a:r>
            <a:r>
              <a:rPr lang="pt-BR" sz="2700" b="0" i="0" u="none" strike="noStrike" dirty="0">
                <a:effectLst/>
                <a:latin typeface="YACkoJtKJ38 0"/>
              </a:rPr>
              <a:t> a </a:t>
            </a:r>
            <a:r>
              <a:rPr lang="pt-BR" sz="2700" b="0" i="0" u="none" strike="noStrike" dirty="0" err="1">
                <a:effectLst/>
                <a:latin typeface="YACkoJtKJ38 0"/>
              </a:rPr>
              <a:t>su</a:t>
            </a:r>
            <a:r>
              <a:rPr lang="pt-BR" sz="2700" b="0" i="0" u="none" strike="noStrike" dirty="0">
                <a:effectLst/>
                <a:latin typeface="YACkoJtKJ38 0"/>
              </a:rPr>
              <a:t> </a:t>
            </a:r>
            <a:r>
              <a:rPr lang="pt-BR" sz="2700" b="0" i="0" u="none" strike="noStrike" dirty="0" err="1">
                <a:effectLst/>
                <a:latin typeface="YACkoJtKJ38 0"/>
              </a:rPr>
              <a:t>residencia</a:t>
            </a:r>
            <a:r>
              <a:rPr lang="pt-BR" sz="2700" b="0" i="0" u="none" strike="noStrike" dirty="0">
                <a:effectLst/>
                <a:latin typeface="YACkoJtKJ38 0"/>
              </a:rPr>
              <a:t>. Primero a </a:t>
            </a:r>
            <a:r>
              <a:rPr lang="pt-BR" sz="2700" b="0" i="0" u="none" strike="noStrike" dirty="0">
                <a:effectLst/>
                <a:latin typeface="YACkoJtKJ38 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Marr</a:t>
            </a:r>
            <a:r>
              <a:rPr lang="pt-BR" sz="2700" b="0" i="0" u="none" strike="noStrike" dirty="0">
                <a:effectLst/>
                <a:latin typeface="YACkoJtKJ38 0"/>
              </a:rPr>
              <a:t>ocos e </a:t>
            </a:r>
            <a:r>
              <a:rPr lang="pt-BR" sz="2700" b="0" i="0" u="none" strike="noStrike" dirty="0" err="1">
                <a:effectLst/>
                <a:latin typeface="YACkoJtKJ38 0"/>
              </a:rPr>
              <a:t>en</a:t>
            </a:r>
            <a:r>
              <a:rPr lang="pt-BR" sz="2700" b="0" i="0" u="none" strike="noStrike" dirty="0">
                <a:effectLst/>
                <a:latin typeface="YACkoJtKJ38 0"/>
              </a:rPr>
              <a:t> 1917 a Madrid onde </a:t>
            </a:r>
            <a:r>
              <a:rPr lang="pt-BR" sz="2700" b="0" i="0" u="none" strike="noStrike" dirty="0" err="1">
                <a:effectLst/>
                <a:latin typeface="YACkoJtKJ38 0"/>
              </a:rPr>
              <a:t>Remedios</a:t>
            </a:r>
            <a:r>
              <a:rPr lang="pt-BR" sz="2700" b="0" i="0" u="none" strike="noStrike" dirty="0">
                <a:effectLst/>
                <a:latin typeface="YACkoJtKJ38 0"/>
              </a:rPr>
              <a:t> </a:t>
            </a:r>
            <a:r>
              <a:rPr lang="pt-BR" sz="2700" b="0" i="0" u="none" strike="noStrike" dirty="0" err="1">
                <a:effectLst/>
                <a:latin typeface="YACkoJtKJ38 0"/>
              </a:rPr>
              <a:t>recibiu</a:t>
            </a:r>
            <a:r>
              <a:rPr lang="pt-BR" sz="2700" b="0" i="0" u="none" strike="noStrike" dirty="0">
                <a:effectLst/>
                <a:latin typeface="YACkoJtKJ38 0"/>
              </a:rPr>
              <a:t> unha </a:t>
            </a:r>
            <a:r>
              <a:rPr lang="pt-BR" sz="2700" b="0" i="0" u="none" strike="noStrike" dirty="0" err="1">
                <a:effectLst/>
                <a:latin typeface="YACkoJtKJ38 0"/>
              </a:rPr>
              <a:t>instrucción</a:t>
            </a:r>
            <a:r>
              <a:rPr lang="pt-BR" sz="2700" b="0" i="0" u="none" strike="noStrike" dirty="0">
                <a:effectLst/>
                <a:latin typeface="YACkoJtKJ38 0"/>
              </a:rPr>
              <a:t> básica </a:t>
            </a:r>
            <a:r>
              <a:rPr lang="pt-BR" sz="2700" b="0" i="0" u="none" strike="noStrike" dirty="0" err="1">
                <a:effectLst/>
                <a:latin typeface="YACkoJtKJ38 0"/>
              </a:rPr>
              <a:t>en</a:t>
            </a:r>
            <a:r>
              <a:rPr lang="pt-BR" sz="2700" b="0" i="0" u="none" strike="noStrike" dirty="0">
                <a:effectLst/>
                <a:latin typeface="YACkoJtKJ38 0"/>
              </a:rPr>
              <a:t> </a:t>
            </a:r>
            <a:r>
              <a:rPr lang="pt-BR" sz="2700" b="0" i="0" u="none" strike="noStrike" dirty="0" err="1">
                <a:effectLst/>
                <a:latin typeface="YACkoJtKJ38 0"/>
              </a:rPr>
              <a:t>colexios</a:t>
            </a:r>
            <a:r>
              <a:rPr lang="pt-BR" sz="2700" b="0" i="0" u="none" strike="noStrike" dirty="0">
                <a:effectLst/>
                <a:latin typeface="YACkoJtKJ38 0"/>
              </a:rPr>
              <a:t> católicos e posteriormente </a:t>
            </a:r>
            <a:r>
              <a:rPr lang="pt-BR" sz="2700" b="0" i="0" u="none" strike="noStrike" dirty="0" err="1">
                <a:effectLst/>
                <a:latin typeface="YACkoJtKJ38 0"/>
              </a:rPr>
              <a:t>formouse</a:t>
            </a:r>
            <a:r>
              <a:rPr lang="pt-BR" sz="2700" b="0" i="0" u="none" strike="noStrike" dirty="0">
                <a:effectLst/>
                <a:latin typeface="YACkoJtKJ38 0"/>
              </a:rPr>
              <a:t> </a:t>
            </a:r>
            <a:r>
              <a:rPr lang="pt-BR" sz="2700" b="0" i="0" u="none" strike="noStrike" dirty="0" err="1">
                <a:effectLst/>
                <a:latin typeface="YACkoJtKJ38 0"/>
              </a:rPr>
              <a:t>artísticamente</a:t>
            </a:r>
            <a:r>
              <a:rPr lang="pt-BR" sz="2700" b="0" i="0" u="none" strike="noStrike" dirty="0">
                <a:effectLst/>
                <a:latin typeface="YACkoJtKJ38 0"/>
              </a:rPr>
              <a:t>.</a:t>
            </a:r>
            <a:endParaRPr lang="pt-BR" sz="2700" dirty="0">
              <a:effectLst/>
              <a:latin typeface="YACkoJtKJ38 0"/>
            </a:endParaRPr>
          </a:p>
          <a:p>
            <a:r>
              <a:rPr lang="pt-BR" sz="2700" b="0" i="0" u="none" strike="noStrike" dirty="0">
                <a:effectLst/>
                <a:latin typeface="YACkoJtKJ38 0"/>
              </a:rPr>
              <a:t>Aos </a:t>
            </a:r>
            <a:r>
              <a:rPr lang="pt-BR" sz="2700" b="0" i="0" u="none" strike="noStrike" dirty="0" err="1">
                <a:effectLst/>
                <a:latin typeface="YACkoJtKJ38 0"/>
              </a:rPr>
              <a:t>quince</a:t>
            </a:r>
            <a:r>
              <a:rPr lang="pt-BR" sz="2700" b="0" i="0" u="none" strike="noStrike" dirty="0">
                <a:effectLst/>
                <a:latin typeface="YACkoJtKJ38 0"/>
              </a:rPr>
              <a:t> anos entrou na Academia de San Francisco motivada polo seu pai e </a:t>
            </a:r>
            <a:r>
              <a:rPr lang="pt-BR" sz="2700" b="0" i="0" u="none" strike="noStrike" dirty="0" err="1">
                <a:effectLst/>
                <a:latin typeface="YACkoJtKJ38 0"/>
              </a:rPr>
              <a:t>alí</a:t>
            </a:r>
            <a:r>
              <a:rPr lang="pt-BR" sz="2700" b="0" i="0" u="none" strike="noStrike" dirty="0">
                <a:effectLst/>
                <a:latin typeface="YACkoJtKJ38 0"/>
              </a:rPr>
              <a:t> compartiu experiencias </a:t>
            </a:r>
            <a:r>
              <a:rPr lang="pt-BR" sz="2700" b="0" i="0" u="none" strike="noStrike" dirty="0" err="1">
                <a:effectLst/>
                <a:latin typeface="YACkoJtKJ38 0"/>
              </a:rPr>
              <a:t>con</a:t>
            </a:r>
            <a:r>
              <a:rPr lang="pt-BR" sz="2700" b="0" i="0" u="none" strike="noStrike" dirty="0">
                <a:effectLst/>
                <a:latin typeface="YACkoJtKJ38 0"/>
              </a:rPr>
              <a:t> artistas como Dalí.</a:t>
            </a:r>
            <a:endParaRPr lang="pt-BR" sz="2700" dirty="0">
              <a:effectLst/>
              <a:latin typeface="YACkoJtKJ38 0"/>
            </a:endParaRPr>
          </a:p>
          <a:p>
            <a:r>
              <a:rPr lang="pt-BR" sz="2700" b="0" i="0" u="none" strike="noStrike" dirty="0">
                <a:effectLst/>
                <a:latin typeface="YACkoJtKJ38 0"/>
              </a:rPr>
              <a:t>A </a:t>
            </a:r>
            <a:r>
              <a:rPr lang="pt-BR" sz="2700" b="0" i="0" u="none" strike="noStrike" dirty="0" err="1">
                <a:effectLst/>
                <a:latin typeface="YACkoJtKJ38 0"/>
              </a:rPr>
              <a:t>suá</a:t>
            </a:r>
            <a:r>
              <a:rPr lang="pt-BR" sz="2700" b="0" i="0" u="none" strike="noStrike" dirty="0">
                <a:effectLst/>
                <a:latin typeface="YACkoJtKJ38 0"/>
              </a:rPr>
              <a:t> carreira durou </a:t>
            </a:r>
            <a:r>
              <a:rPr lang="pt-BR" sz="2700" b="0" i="0" u="none" strike="noStrike" dirty="0" err="1">
                <a:effectLst/>
                <a:latin typeface="YACkoJtKJ38 0"/>
              </a:rPr>
              <a:t>moitos</a:t>
            </a:r>
            <a:r>
              <a:rPr lang="pt-BR" sz="2700" b="0" i="0" u="none" strike="noStrike" dirty="0">
                <a:effectLst/>
                <a:latin typeface="YACkoJtKJ38 0"/>
              </a:rPr>
              <a:t> anos e estivo por </a:t>
            </a:r>
            <a:r>
              <a:rPr lang="pt-BR" sz="2700" b="0" i="0" u="none" strike="noStrike" dirty="0" err="1">
                <a:effectLst/>
                <a:latin typeface="YACkoJtKJ38 0"/>
              </a:rPr>
              <a:t>moitos</a:t>
            </a:r>
            <a:r>
              <a:rPr lang="pt-BR" sz="2700" b="0" i="0" u="none" strike="noStrike" dirty="0">
                <a:effectLst/>
                <a:latin typeface="YACkoJtKJ38 0"/>
              </a:rPr>
              <a:t> países de </a:t>
            </a:r>
            <a:r>
              <a:rPr lang="pt-BR" sz="2700" b="0" i="0" u="none" strike="noStrike" dirty="0" err="1">
                <a:effectLst/>
                <a:latin typeface="YACkoJtKJ38 0"/>
              </a:rPr>
              <a:t>Suramérica</a:t>
            </a:r>
            <a:r>
              <a:rPr lang="pt-BR" sz="2700" b="0" i="0" u="none" strike="noStrike" dirty="0">
                <a:effectLst/>
                <a:latin typeface="YACkoJtKJ38 0"/>
              </a:rPr>
              <a:t> como Mexico onde medrou como artista. Faleceu o </a:t>
            </a:r>
            <a:endParaRPr lang="pt-BR" sz="2700" dirty="0">
              <a:effectLst/>
              <a:latin typeface="YACkoJtKJ38 0"/>
            </a:endParaRPr>
          </a:p>
          <a:p>
            <a:r>
              <a:rPr lang="pt-BR" sz="2700" b="0" i="0" u="none" strike="noStrike" dirty="0">
                <a:solidFill>
                  <a:srgbClr val="0563C1"/>
                </a:solidFill>
                <a:effectLst/>
                <a:latin typeface="YACkoJtKJ38 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8 de </a:t>
            </a:r>
            <a:r>
              <a:rPr lang="pt-BR" sz="2700" b="0" i="0" u="none" strike="noStrike" dirty="0" err="1">
                <a:effectLst/>
                <a:latin typeface="YACkoJtKJ38 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octubre</a:t>
            </a:r>
            <a:r>
              <a:rPr lang="pt-BR" sz="2700" b="0" i="0" u="none" strike="noStrike" dirty="0">
                <a:effectLst/>
                <a:latin typeface="YACkoJtKJ38 0"/>
              </a:rPr>
              <a:t> de </a:t>
            </a:r>
            <a:r>
              <a:rPr lang="pt-BR" sz="2700" b="0" i="0" u="none" strike="noStrike" dirty="0">
                <a:effectLst/>
                <a:latin typeface="YACkoJtKJ38 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1963</a:t>
            </a:r>
            <a:r>
              <a:rPr lang="pt-BR" sz="2700" b="0" i="0" u="none" strike="noStrike" dirty="0">
                <a:effectLst/>
                <a:latin typeface="YACkoJtKJ38 0"/>
              </a:rPr>
              <a:t>, aos 54 anos </a:t>
            </a:r>
            <a:r>
              <a:rPr lang="pt-BR" sz="2700" b="0" i="0" u="none" strike="noStrike" dirty="0" err="1">
                <a:effectLst/>
                <a:latin typeface="YACkoJtKJ38 0"/>
              </a:rPr>
              <a:t>en</a:t>
            </a:r>
            <a:r>
              <a:rPr lang="pt-BR" sz="2700" b="0" i="0" u="none" strike="noStrike" dirty="0">
                <a:effectLst/>
                <a:latin typeface="YACkoJtKJ38 0"/>
              </a:rPr>
              <a:t> Mexico por </a:t>
            </a:r>
            <a:r>
              <a:rPr lang="pt-BR" sz="2700" b="0" i="0" u="none" strike="noStrike" dirty="0" err="1">
                <a:effectLst/>
                <a:latin typeface="YACkoJtKJ38 0"/>
              </a:rPr>
              <a:t>un</a:t>
            </a:r>
            <a:r>
              <a:rPr lang="pt-BR" sz="2700" b="0" i="0" u="none" strike="noStrike" dirty="0">
                <a:effectLst/>
                <a:latin typeface="YACkoJtKJ38 0"/>
              </a:rPr>
              <a:t> infarto de </a:t>
            </a:r>
            <a:r>
              <a:rPr lang="pt-BR" sz="2700" b="0" i="0" u="none" strike="noStrike" dirty="0" err="1">
                <a:effectLst/>
                <a:latin typeface="YACkoJtKJ38 0"/>
              </a:rPr>
              <a:t>miocardio</a:t>
            </a:r>
            <a:endParaRPr lang="pt-BR" sz="2700" dirty="0">
              <a:effectLst/>
              <a:latin typeface="YACkoJtKJ38 0"/>
            </a:endParaRPr>
          </a:p>
          <a:p>
            <a:endParaRPr lang="es-ES" dirty="0"/>
          </a:p>
        </p:txBody>
      </p:sp>
      <p:pic>
        <p:nvPicPr>
          <p:cNvPr id="5122" name="Picture 2" descr="Una obra surrealista de la mexicana Remedios Varo, la nueva joya del Malba  - Infobae">
            <a:extLst>
              <a:ext uri="{FF2B5EF4-FFF2-40B4-BE49-F238E27FC236}">
                <a16:creationId xmlns:a16="http://schemas.microsoft.com/office/drawing/2014/main" xmlns="" id="{429965EC-B8B4-4A49-831F-82661FDFE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689" y="1690688"/>
            <a:ext cx="4381583" cy="451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124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603BB7-0908-4F4A-99B8-FAF368380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926584" cy="957648"/>
          </a:xfrm>
        </p:spPr>
        <p:txBody>
          <a:bodyPr>
            <a:normAutofit fontScale="90000"/>
          </a:bodyPr>
          <a:lstStyle/>
          <a:p>
            <a:r>
              <a:rPr lang="es-ES" dirty="0"/>
              <a:t>La creación de las aves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A6AFDD9-8123-4CA4-BE0B-8B3069ADA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3996"/>
            <a:ext cx="6255058" cy="5442011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Remedios Varo, 1957, óleo </a:t>
            </a:r>
          </a:p>
          <a:p>
            <a:pPr marL="0" indent="0">
              <a:buNone/>
            </a:pPr>
            <a:r>
              <a:rPr lang="es-ES" dirty="0" err="1"/>
              <a:t>Nesta</a:t>
            </a:r>
            <a:r>
              <a:rPr lang="es-ES" dirty="0"/>
              <a:t> obra </a:t>
            </a:r>
            <a:r>
              <a:rPr lang="es-ES" dirty="0" err="1"/>
              <a:t>combinanse</a:t>
            </a:r>
            <a:r>
              <a:rPr lang="es-ES" dirty="0"/>
              <a:t> altas dosis de surrealismo, simbolismo e fantasía de </a:t>
            </a:r>
            <a:r>
              <a:rPr lang="es-ES" dirty="0" err="1"/>
              <a:t>unha</a:t>
            </a:r>
            <a:r>
              <a:rPr lang="es-ES" dirty="0"/>
              <a:t> </a:t>
            </a:r>
            <a:r>
              <a:rPr lang="es-ES" dirty="0" err="1"/>
              <a:t>maneira</a:t>
            </a:r>
            <a:r>
              <a:rPr lang="es-ES" dirty="0"/>
              <a:t> </a:t>
            </a:r>
            <a:r>
              <a:rPr lang="es-ES" dirty="0" err="1"/>
              <a:t>peculiar.O</a:t>
            </a:r>
            <a:r>
              <a:rPr lang="es-ES" dirty="0"/>
              <a:t> </a:t>
            </a:r>
            <a:r>
              <a:rPr lang="es-ES" dirty="0" err="1"/>
              <a:t>cadro</a:t>
            </a:r>
            <a:r>
              <a:rPr lang="es-ES" dirty="0"/>
              <a:t> </a:t>
            </a:r>
            <a:r>
              <a:rPr lang="es-ES" dirty="0" err="1"/>
              <a:t>podese</a:t>
            </a:r>
            <a:r>
              <a:rPr lang="es-ES" dirty="0"/>
              <a:t> interpretar como </a:t>
            </a:r>
            <a:r>
              <a:rPr lang="es-ES" dirty="0" err="1"/>
              <a:t>unha</a:t>
            </a:r>
            <a:r>
              <a:rPr lang="es-ES" dirty="0"/>
              <a:t> alegoría da propia pintura, mediante a cual a artista dota de vida as figuras que representa, </a:t>
            </a:r>
            <a:r>
              <a:rPr lang="es-ES" dirty="0" err="1"/>
              <a:t>isto</a:t>
            </a:r>
            <a:r>
              <a:rPr lang="es-ES" dirty="0"/>
              <a:t> </a:t>
            </a:r>
            <a:r>
              <a:rPr lang="es-ES" dirty="0" err="1"/>
              <a:t>nun</a:t>
            </a:r>
            <a:r>
              <a:rPr lang="es-ES" dirty="0"/>
              <a:t> entorno austero e sen </a:t>
            </a:r>
            <a:r>
              <a:rPr lang="es-ES" dirty="0" err="1"/>
              <a:t>distraccións</a:t>
            </a:r>
            <a:r>
              <a:rPr lang="es-ES" dirty="0"/>
              <a:t>, </a:t>
            </a:r>
            <a:r>
              <a:rPr lang="es-ES" dirty="0" err="1"/>
              <a:t>pois</a:t>
            </a:r>
            <a:r>
              <a:rPr lang="es-ES" dirty="0"/>
              <a:t> é </a:t>
            </a:r>
            <a:r>
              <a:rPr lang="es-ES" dirty="0" err="1"/>
              <a:t>unha</a:t>
            </a:r>
            <a:r>
              <a:rPr lang="es-ES" dirty="0"/>
              <a:t> actividad que requiere </a:t>
            </a:r>
            <a:r>
              <a:rPr lang="es-ES" dirty="0" err="1"/>
              <a:t>unha</a:t>
            </a:r>
            <a:r>
              <a:rPr lang="es-ES" dirty="0"/>
              <a:t> gran concentración.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20314B3-87BC-4119-A9C5-524D41459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955" y="1559714"/>
            <a:ext cx="4388758" cy="373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20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54599C-9284-463B-BD43-9BE221E4B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45970" cy="1325563"/>
          </a:xfrm>
        </p:spPr>
        <p:txBody>
          <a:bodyPr/>
          <a:lstStyle/>
          <a:p>
            <a:r>
              <a:rPr lang="es-ES" dirty="0"/>
              <a:t>María </a:t>
            </a:r>
            <a:r>
              <a:rPr lang="es-ES" dirty="0" err="1"/>
              <a:t>Corredoira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44D6C15-D59E-4C55-9FF2-D96C4F31C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379346" cy="5056341"/>
          </a:xfrm>
        </p:spPr>
        <p:txBody>
          <a:bodyPr>
            <a:normAutofit fontScale="70000" lnSpcReduction="20000"/>
          </a:bodyPr>
          <a:lstStyle/>
          <a:p>
            <a:r>
              <a:rPr lang="pt-BR" dirty="0"/>
              <a:t>18 de maio de 1893, A Coruña</a:t>
            </a:r>
          </a:p>
          <a:p>
            <a:r>
              <a:rPr lang="pt-BR" dirty="0"/>
              <a:t>A </a:t>
            </a:r>
            <a:r>
              <a:rPr lang="pt-BR" dirty="0" err="1"/>
              <a:t>súa</a:t>
            </a:r>
            <a:r>
              <a:rPr lang="pt-BR" dirty="0"/>
              <a:t> vida transcorreu na cidade </a:t>
            </a:r>
            <a:r>
              <a:rPr lang="pt-BR" dirty="0" err="1"/>
              <a:t>herculina</a:t>
            </a:r>
            <a:r>
              <a:rPr lang="pt-BR" dirty="0"/>
              <a:t>, onde </a:t>
            </a:r>
            <a:r>
              <a:rPr lang="pt-BR" dirty="0" err="1"/>
              <a:t>traballou</a:t>
            </a:r>
            <a:r>
              <a:rPr lang="pt-BR" dirty="0"/>
              <a:t> </a:t>
            </a:r>
            <a:r>
              <a:rPr lang="pt-BR" dirty="0" err="1"/>
              <a:t>nunha</a:t>
            </a:r>
            <a:r>
              <a:rPr lang="pt-BR" dirty="0"/>
              <a:t> pintura de </a:t>
            </a:r>
            <a:r>
              <a:rPr lang="pt-BR" dirty="0" err="1"/>
              <a:t>afiliación</a:t>
            </a:r>
            <a:r>
              <a:rPr lang="pt-BR" dirty="0"/>
              <a:t> realista, </a:t>
            </a:r>
            <a:r>
              <a:rPr lang="pt-BR" dirty="0" err="1"/>
              <a:t>aínda</a:t>
            </a:r>
            <a:r>
              <a:rPr lang="pt-BR" dirty="0"/>
              <a:t> que, dotada de evidente espiritualidade. Iniciou a </a:t>
            </a:r>
            <a:r>
              <a:rPr lang="pt-BR" dirty="0" err="1"/>
              <a:t>súa</a:t>
            </a:r>
            <a:r>
              <a:rPr lang="pt-BR" dirty="0"/>
              <a:t> </a:t>
            </a:r>
            <a:r>
              <a:rPr lang="pt-BR" dirty="0" err="1"/>
              <a:t>formación</a:t>
            </a:r>
            <a:r>
              <a:rPr lang="pt-BR" dirty="0"/>
              <a:t> na Coruña baixo a </a:t>
            </a:r>
            <a:r>
              <a:rPr lang="pt-BR" dirty="0" err="1"/>
              <a:t>dirección</a:t>
            </a:r>
            <a:r>
              <a:rPr lang="pt-BR" dirty="0"/>
              <a:t> de Enrique </a:t>
            </a:r>
            <a:r>
              <a:rPr lang="pt-BR" dirty="0" err="1"/>
              <a:t>Saborit</a:t>
            </a:r>
            <a:r>
              <a:rPr lang="pt-BR" dirty="0"/>
              <a:t> e posteriormente </a:t>
            </a:r>
            <a:r>
              <a:rPr lang="pt-BR" dirty="0" err="1"/>
              <a:t>ampliouna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Madrid, </a:t>
            </a:r>
            <a:r>
              <a:rPr lang="pt-BR" dirty="0" err="1"/>
              <a:t>con</a:t>
            </a:r>
            <a:r>
              <a:rPr lang="pt-BR" dirty="0"/>
              <a:t> mestres como Eduardo Chicharro e José </a:t>
            </a:r>
            <a:r>
              <a:rPr lang="pt-BR" dirty="0" err="1"/>
              <a:t>María</a:t>
            </a:r>
            <a:r>
              <a:rPr lang="pt-BR" dirty="0"/>
              <a:t> López </a:t>
            </a:r>
            <a:r>
              <a:rPr lang="pt-BR" dirty="0" err="1"/>
              <a:t>Mezquita</a:t>
            </a:r>
            <a:r>
              <a:rPr lang="pt-BR" dirty="0"/>
              <a:t>. A </a:t>
            </a:r>
            <a:r>
              <a:rPr lang="pt-BR" dirty="0" err="1"/>
              <a:t>súa</a:t>
            </a:r>
            <a:r>
              <a:rPr lang="pt-BR" dirty="0"/>
              <a:t> obra mereceu </a:t>
            </a:r>
            <a:r>
              <a:rPr lang="pt-BR" dirty="0" err="1"/>
              <a:t>distincións</a:t>
            </a:r>
            <a:r>
              <a:rPr lang="pt-BR" dirty="0"/>
              <a:t>, como a </a:t>
            </a:r>
            <a:r>
              <a:rPr lang="pt-BR" dirty="0" err="1"/>
              <a:t>medalla</a:t>
            </a:r>
            <a:r>
              <a:rPr lang="pt-BR" dirty="0"/>
              <a:t> de ouro na </a:t>
            </a:r>
            <a:r>
              <a:rPr lang="pt-BR" dirty="0" err="1"/>
              <a:t>Exposición</a:t>
            </a:r>
            <a:r>
              <a:rPr lang="pt-BR" dirty="0"/>
              <a:t> </a:t>
            </a:r>
            <a:r>
              <a:rPr lang="pt-BR" dirty="0" err="1"/>
              <a:t>Rexional</a:t>
            </a:r>
            <a:r>
              <a:rPr lang="pt-BR" dirty="0"/>
              <a:t> de Santiago, </a:t>
            </a:r>
            <a:r>
              <a:rPr lang="pt-BR" dirty="0" err="1"/>
              <a:t>en</a:t>
            </a:r>
            <a:r>
              <a:rPr lang="pt-BR" dirty="0"/>
              <a:t> 1926, ademais do feito de que a </a:t>
            </a:r>
            <a:r>
              <a:rPr lang="pt-BR" dirty="0" err="1"/>
              <a:t>súa</a:t>
            </a:r>
            <a:r>
              <a:rPr lang="pt-BR" dirty="0"/>
              <a:t> autora </a:t>
            </a:r>
            <a:r>
              <a:rPr lang="pt-BR" dirty="0" err="1"/>
              <a:t>fose</a:t>
            </a:r>
            <a:r>
              <a:rPr lang="pt-BR" dirty="0"/>
              <a:t> membro </a:t>
            </a:r>
            <a:r>
              <a:rPr lang="pt-BR" dirty="0" err="1"/>
              <a:t>numerario</a:t>
            </a:r>
            <a:r>
              <a:rPr lang="pt-BR" dirty="0"/>
              <a:t> da Real Academia de Belas Artes do Rosario na Coruña. </a:t>
            </a:r>
            <a:r>
              <a:rPr lang="pt-BR" dirty="0" err="1"/>
              <a:t>En</a:t>
            </a:r>
            <a:r>
              <a:rPr lang="pt-BR" dirty="0"/>
              <a:t> 1928 </a:t>
            </a:r>
            <a:r>
              <a:rPr lang="pt-BR" dirty="0" err="1"/>
              <a:t>ingresou</a:t>
            </a:r>
            <a:r>
              <a:rPr lang="pt-BR" dirty="0"/>
              <a:t> no </a:t>
            </a:r>
            <a:r>
              <a:rPr lang="pt-BR" dirty="0" err="1"/>
              <a:t>Seminario</a:t>
            </a:r>
            <a:r>
              <a:rPr lang="pt-BR" dirty="0"/>
              <a:t> de Estudos Galegos. Tumba de </a:t>
            </a:r>
            <a:r>
              <a:rPr lang="pt-BR" dirty="0" err="1"/>
              <a:t>María</a:t>
            </a:r>
            <a:r>
              <a:rPr lang="pt-BR" dirty="0"/>
              <a:t> </a:t>
            </a:r>
            <a:r>
              <a:rPr lang="pt-BR" dirty="0" err="1"/>
              <a:t>Corredoira</a:t>
            </a:r>
            <a:r>
              <a:rPr lang="pt-BR" dirty="0"/>
              <a:t> no </a:t>
            </a:r>
            <a:r>
              <a:rPr lang="pt-BR" dirty="0" err="1"/>
              <a:t>cemiterio</a:t>
            </a:r>
            <a:r>
              <a:rPr lang="pt-BR" dirty="0"/>
              <a:t> de Santo Amaro da Coruña. Non </a:t>
            </a:r>
            <a:r>
              <a:rPr lang="pt-BR" dirty="0" err="1"/>
              <a:t>foron</a:t>
            </a:r>
            <a:r>
              <a:rPr lang="pt-BR" dirty="0"/>
              <a:t> moitas as </a:t>
            </a:r>
            <a:r>
              <a:rPr lang="pt-BR" dirty="0" err="1"/>
              <a:t>súas</a:t>
            </a:r>
            <a:r>
              <a:rPr lang="pt-BR" dirty="0"/>
              <a:t> </a:t>
            </a:r>
            <a:r>
              <a:rPr lang="pt-BR" dirty="0" err="1"/>
              <a:t>exposicións</a:t>
            </a:r>
            <a:r>
              <a:rPr lang="pt-BR" dirty="0"/>
              <a:t>, </a:t>
            </a:r>
            <a:r>
              <a:rPr lang="pt-BR" dirty="0" err="1"/>
              <a:t>aínda</a:t>
            </a:r>
            <a:r>
              <a:rPr lang="pt-BR" dirty="0"/>
              <a:t> que os </a:t>
            </a:r>
            <a:r>
              <a:rPr lang="pt-BR" dirty="0" err="1"/>
              <a:t>coleccionistas</a:t>
            </a:r>
            <a:r>
              <a:rPr lang="pt-BR" dirty="0"/>
              <a:t> </a:t>
            </a:r>
            <a:r>
              <a:rPr lang="pt-BR" dirty="0" err="1"/>
              <a:t>buscan</a:t>
            </a:r>
            <a:r>
              <a:rPr lang="pt-BR" dirty="0"/>
              <a:t> esta pintura verdadeira, íntima, de excelente </a:t>
            </a:r>
            <a:r>
              <a:rPr lang="pt-BR" dirty="0" err="1"/>
              <a:t>calidade</a:t>
            </a:r>
            <a:r>
              <a:rPr lang="pt-BR" dirty="0"/>
              <a:t> formal, na que </a:t>
            </a:r>
            <a:r>
              <a:rPr lang="pt-BR" dirty="0" err="1"/>
              <a:t>hai</a:t>
            </a:r>
            <a:r>
              <a:rPr lang="pt-BR" dirty="0"/>
              <a:t> </a:t>
            </a:r>
            <a:r>
              <a:rPr lang="pt-BR" dirty="0" err="1"/>
              <a:t>un</a:t>
            </a:r>
            <a:r>
              <a:rPr lang="pt-BR" dirty="0"/>
              <a:t> debuxo firme e unha paleta rica e sabia. Está representada nos </a:t>
            </a:r>
            <a:r>
              <a:rPr lang="pt-BR" dirty="0" err="1"/>
              <a:t>museos</a:t>
            </a:r>
            <a:r>
              <a:rPr lang="pt-BR" dirty="0"/>
              <a:t> de Galiza, como por exemplo o Museo Municipal </a:t>
            </a:r>
            <a:r>
              <a:rPr lang="pt-BR" dirty="0" err="1"/>
              <a:t>Quiñones</a:t>
            </a:r>
            <a:r>
              <a:rPr lang="pt-BR" dirty="0"/>
              <a:t> de León </a:t>
            </a:r>
            <a:r>
              <a:rPr lang="pt-BR" dirty="0" err="1"/>
              <a:t>en</a:t>
            </a:r>
            <a:r>
              <a:rPr lang="pt-BR" dirty="0"/>
              <a:t> Vigo ou o Museo Provincial de Lugo.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22A3A71-005B-4E58-8735-4E1E71C2B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170" y="828675"/>
            <a:ext cx="40005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928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2141</Words>
  <Application>Microsoft Office PowerPoint</Application>
  <PresentationFormat>Personalizado</PresentationFormat>
  <Paragraphs>75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As vangardas en Galicia e España: Mulleres</vt:lpstr>
      <vt:lpstr>Índice</vt:lpstr>
      <vt:lpstr>María Blanchard</vt:lpstr>
      <vt:lpstr>Mujer con abanico</vt:lpstr>
      <vt:lpstr>Maruja Mallo</vt:lpstr>
      <vt:lpstr>La verbena</vt:lpstr>
      <vt:lpstr>Remedios Varo</vt:lpstr>
      <vt:lpstr>La creación de las aves</vt:lpstr>
      <vt:lpstr>María Corredoira</vt:lpstr>
      <vt:lpstr>Lechera </vt:lpstr>
      <vt:lpstr>Olga Sacharoff</vt:lpstr>
      <vt:lpstr>"La sardana"</vt:lpstr>
      <vt:lpstr>Ángeles Santos</vt:lpstr>
      <vt:lpstr>"Un mundo"</vt:lpstr>
      <vt:lpstr>Antonia Dans</vt:lpstr>
      <vt:lpstr>Antonia Dans</vt:lpstr>
      <vt:lpstr>Calle con kiosco (1969). Colección Caixa Galicia</vt:lpstr>
      <vt:lpstr>Mercedes Ruibal</vt:lpstr>
      <vt:lpstr>Mercedes Ruibal</vt:lpstr>
      <vt:lpstr>Bibliografía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vangardas en Galicia e España: Mulleres</dc:title>
  <dc:creator>Yago Hevia</dc:creator>
  <cp:lastModifiedBy>Usuario</cp:lastModifiedBy>
  <cp:revision>7</cp:revision>
  <dcterms:created xsi:type="dcterms:W3CDTF">2021-06-21T05:57:45Z</dcterms:created>
  <dcterms:modified xsi:type="dcterms:W3CDTF">2021-06-28T21:02:54Z</dcterms:modified>
</cp:coreProperties>
</file>