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_rels/presentation.xml.rels" ContentType="application/vnd.openxmlformats-package.relationships+xml"/>
  <Override PartName="/ppt/media/image22.png" ContentType="image/png"/>
  <Override PartName="/ppt/media/image7.png" ContentType="image/png"/>
  <Override PartName="/ppt/media/image20.png" ContentType="image/png"/>
  <Override PartName="/ppt/media/image5.png" ContentType="image/png"/>
  <Override PartName="/ppt/media/image18.png" ContentType="image/png"/>
  <Override PartName="/ppt/media/image2.jpeg" ContentType="image/jpeg"/>
  <Override PartName="/ppt/media/image15.png" ContentType="image/png"/>
  <Override PartName="/ppt/media/image13.png" ContentType="image/png"/>
  <Override PartName="/ppt/media/image19.png" ContentType="image/png"/>
  <Override PartName="/ppt/media/image12.jpeg" ContentType="image/jpeg"/>
  <Override PartName="/ppt/media/image11.jpeg" ContentType="image/jpeg"/>
  <Override PartName="/ppt/media/image44.png" ContentType="image/png"/>
  <Override PartName="/ppt/media/image4.png" ContentType="image/png"/>
  <Override PartName="/ppt/media/image39.png" ContentType="image/png"/>
  <Override PartName="/ppt/media/image16.png" ContentType="image/png"/>
  <Override PartName="/ppt/media/image3.jpeg" ContentType="image/jpeg"/>
  <Override PartName="/ppt/media/image28.png" ContentType="image/png"/>
  <Override PartName="/ppt/media/image21.png" ContentType="image/png"/>
  <Override PartName="/ppt/media/image6.png" ContentType="image/png"/>
  <Override PartName="/ppt/media/image1.jpeg" ContentType="image/jpeg"/>
  <Override PartName="/ppt/media/image41.png" ContentType="image/png"/>
  <Override PartName="/ppt/media/image9.jpeg" ContentType="image/jpeg"/>
  <Override PartName="/ppt/media/image35.png" ContentType="image/png"/>
  <Override PartName="/ppt/media/image14.png" ContentType="image/png"/>
  <Override PartName="/ppt/media/image10.jpeg" ContentType="image/jpeg"/>
  <Override PartName="/ppt/media/image34.png" ContentType="image/png"/>
  <Override PartName="/ppt/media/image17.png" ContentType="image/png"/>
  <Override PartName="/ppt/media/image8.jpeg" ContentType="image/jpeg"/>
  <Override PartName="/ppt/media/image23.png" ContentType="image/png"/>
  <Override PartName="/ppt/media/image25.jpeg" ContentType="image/jpeg"/>
  <Override PartName="/ppt/media/image24.png" ContentType="image/png"/>
  <Override PartName="/ppt/media/image26.png" ContentType="image/png"/>
  <Override PartName="/ppt/media/image27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47.jpeg" ContentType="image/jpeg"/>
  <Override PartName="/ppt/media/image32.png" ContentType="image/png"/>
  <Override PartName="/ppt/media/image33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40.png" ContentType="image/png"/>
  <Override PartName="/ppt/media/image48.jpeg" ContentType="image/jpeg"/>
  <Override PartName="/ppt/media/image42.png" ContentType="image/png"/>
  <Override PartName="/ppt/media/image43.png" ContentType="image/png"/>
  <Override PartName="/ppt/media/image45.png" ContentType="image/png"/>
  <Override PartName="/ppt/media/image46.png" ContentType="image/png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3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9144000" cy="51435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80640" y="2651040"/>
            <a:ext cx="8982000" cy="24109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gl-ES" sz="4400" spc="-1" strike="noStrike">
                <a:latin typeface="Arial"/>
              </a:rPr>
              <a:t>Prema para editar o formato de texto do título</a:t>
            </a:r>
            <a:endParaRPr b="0" lang="gl-ES" sz="44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3200" spc="-1" strike="noStrike">
                <a:latin typeface="Arial"/>
              </a:rPr>
              <a:t>Prema para editar o formato de texto do esquema</a:t>
            </a:r>
            <a:endParaRPr b="0" lang="gl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gl-ES" sz="2800" spc="-1" strike="noStrike">
                <a:latin typeface="Arial"/>
              </a:rPr>
              <a:t>Segundo nivel do esquema</a:t>
            </a:r>
            <a:endParaRPr b="0" lang="gl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2400" spc="-1" strike="noStrike">
                <a:latin typeface="Arial"/>
              </a:rPr>
              <a:t>Terceiro nivel do esquema</a:t>
            </a:r>
            <a:endParaRPr b="0" lang="gl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gl-ES" sz="2000" spc="-1" strike="noStrike">
                <a:latin typeface="Arial"/>
              </a:rPr>
              <a:t>Cuarto nivel do esquema</a:t>
            </a:r>
            <a:endParaRPr b="0" lang="gl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2000" spc="-1" strike="noStrike">
                <a:latin typeface="Arial"/>
              </a:rPr>
              <a:t>Quinto nivel do esquema</a:t>
            </a:r>
            <a:endParaRPr b="0" lang="gl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2000" spc="-1" strike="noStrike">
                <a:latin typeface="Arial"/>
              </a:rPr>
              <a:t>Sexto nivel do esquema</a:t>
            </a:r>
            <a:endParaRPr b="0" lang="gl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2000" spc="-1" strike="noStrike">
                <a:latin typeface="Arial"/>
              </a:rPr>
              <a:t>Sétimo nivel do esquema</a:t>
            </a:r>
            <a:endParaRPr b="0" lang="gl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5e2b9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gl-ES" sz="4400" spc="-1" strike="noStrike">
                <a:latin typeface="Arial"/>
              </a:rPr>
              <a:t>Prema para editar o formato de texto do título</a:t>
            </a:r>
            <a:endParaRPr b="0" lang="gl-ES" sz="4400" spc="-1" strike="noStrike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3200" spc="-1" strike="noStrike">
                <a:latin typeface="Arial"/>
              </a:rPr>
              <a:t>Prema para editar o formato de texto do esquema</a:t>
            </a:r>
            <a:endParaRPr b="0" lang="gl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gl-ES" sz="2800" spc="-1" strike="noStrike">
                <a:latin typeface="Arial"/>
              </a:rPr>
              <a:t>Segundo nivel do esquema</a:t>
            </a:r>
            <a:endParaRPr b="0" lang="gl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2400" spc="-1" strike="noStrike">
                <a:latin typeface="Arial"/>
              </a:rPr>
              <a:t>Terceiro nivel do esquema</a:t>
            </a:r>
            <a:endParaRPr b="0" lang="gl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gl-ES" sz="2000" spc="-1" strike="noStrike">
                <a:latin typeface="Arial"/>
              </a:rPr>
              <a:t>Cuarto nivel do esquema</a:t>
            </a:r>
            <a:endParaRPr b="0" lang="gl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2000" spc="-1" strike="noStrike">
                <a:latin typeface="Arial"/>
              </a:rPr>
              <a:t>Quinto nivel do esquema</a:t>
            </a:r>
            <a:endParaRPr b="0" lang="gl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2000" spc="-1" strike="noStrike">
                <a:latin typeface="Arial"/>
              </a:rPr>
              <a:t>Sexto nivel do esquema</a:t>
            </a:r>
            <a:endParaRPr b="0" lang="gl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2000" spc="-1" strike="noStrike">
                <a:latin typeface="Arial"/>
              </a:rPr>
              <a:t>Sétimo nivel do esquema</a:t>
            </a:r>
            <a:endParaRPr b="0" lang="gl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gl-ES" sz="4400" spc="-1" strike="noStrike">
                <a:latin typeface="Arial"/>
              </a:rPr>
              <a:t>Prema para editar o formato de texto do título</a:t>
            </a:r>
            <a:endParaRPr b="0" lang="gl-ES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3200" spc="-1" strike="noStrike">
                <a:latin typeface="Arial"/>
              </a:rPr>
              <a:t>Prema para editar o formato de texto do esquema</a:t>
            </a:r>
            <a:endParaRPr b="0" lang="gl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gl-ES" sz="2800" spc="-1" strike="noStrike">
                <a:latin typeface="Arial"/>
              </a:rPr>
              <a:t>Segundo nivel do esquema</a:t>
            </a:r>
            <a:endParaRPr b="0" lang="gl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2400" spc="-1" strike="noStrike">
                <a:latin typeface="Arial"/>
              </a:rPr>
              <a:t>Terceiro nivel do esquema</a:t>
            </a:r>
            <a:endParaRPr b="0" lang="gl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gl-ES" sz="2000" spc="-1" strike="noStrike">
                <a:latin typeface="Arial"/>
              </a:rPr>
              <a:t>Cuarto nivel do esquema</a:t>
            </a:r>
            <a:endParaRPr b="0" lang="gl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2000" spc="-1" strike="noStrike">
                <a:latin typeface="Arial"/>
              </a:rPr>
              <a:t>Quinto nivel do esquema</a:t>
            </a:r>
            <a:endParaRPr b="0" lang="gl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2000" spc="-1" strike="noStrike">
                <a:latin typeface="Arial"/>
              </a:rPr>
              <a:t>Sexto nivel do esquema</a:t>
            </a:r>
            <a:endParaRPr b="0" lang="gl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2000" spc="-1" strike="noStrike">
                <a:latin typeface="Arial"/>
              </a:rPr>
              <a:t>Sétimo nivel do esquema</a:t>
            </a:r>
            <a:endParaRPr b="0" lang="gl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hyperlink" Target="https://es.wikipedia.org/wiki/Maruja_Mallo" TargetMode="External"/><Relationship Id="rId2" Type="http://schemas.openxmlformats.org/officeDocument/2006/relationships/hyperlink" Target="https://es.wikipedia.org/wiki/Surrealismo" TargetMode="External"/><Relationship Id="rId3" Type="http://schemas.openxmlformats.org/officeDocument/2006/relationships/hyperlink" Target="https://www.adoptauntio.es/lab/article/top-10-mujeres-espanolas-hicieron-histori" TargetMode="External"/><Relationship Id="rId4" Type="http://schemas.openxmlformats.org/officeDocument/2006/relationships/hyperlink" Target="https://www.adoptauntio.es/lab/article/top-10-mujeres-espanolas-hicieron-histori" TargetMode="External"/><Relationship Id="rId5" Type="http://schemas.openxmlformats.org/officeDocument/2006/relationships/hyperlink" Target="https://www.adoptauntio.es/lab/article/top-10-mujeres-espanolas-hicieron-histori" TargetMode="External"/><Relationship Id="rId6" Type="http://schemas.openxmlformats.org/officeDocument/2006/relationships/hyperlink" Target="https://es.wikipedia.org/wiki/Mar%C3%ADa_Blanchard" TargetMode="External"/><Relationship Id="rId7" Type="http://schemas.openxmlformats.org/officeDocument/2006/relationships/hyperlink" Target="https://es.wikipedia.org/wiki/Elena_Colmeiro" TargetMode="External"/><Relationship Id="rId8" Type="http://schemas.openxmlformats.org/officeDocument/2006/relationships/hyperlink" Target="https://gl.wikipedia.org/wiki/Mar%C3%ADa_Antonia_Dans" TargetMode="External"/><Relationship Id="rId9" Type="http://schemas.openxmlformats.org/officeDocument/2006/relationships/hyperlink" Target="https://es.wikipedia.org/wiki/Julia_Minguill%C3%B3n" TargetMode="External"/><Relationship Id="rId10" Type="http://schemas.openxmlformats.org/officeDocument/2006/relationships/hyperlink" Target="http://www.arcadja.com/auctions/es/picas_nuria/artista/394750/" TargetMode="External"/><Relationship Id="rId11" Type="http://schemas.openxmlformats.org/officeDocument/2006/relationships/hyperlink" Target="https://es.wikipedia.org/wiki/Remedios_Varo" TargetMode="External"/><Relationship Id="rId12" Type="http://schemas.openxmlformats.org/officeDocument/2006/relationships/hyperlink" Target="https://es.m.wikipedia.org/wiki/Archivo:Maria_blanchard-nature_morte-1922-mncars.jpg" TargetMode="External"/><Relationship Id="rId13" Type="http://schemas.openxmlformats.org/officeDocument/2006/relationships/hyperlink" Target="https://www.museoreinasofia.es/coleccion/obra/composicion-cubista-1" TargetMode="External"/><Relationship Id="rId14" Type="http://schemas.openxmlformats.org/officeDocument/2006/relationships/hyperlink" Target="https://www.museoreinasofia.es/coleccion/obra/nature-morte-cubiste-naturaleza-muerta-cubista" TargetMode="External"/><Relationship Id="rId15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472320" y="228600"/>
            <a:ext cx="7916760" cy="185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/>
          </a:bodyPr>
          <a:p>
            <a:pPr>
              <a:lnSpc>
                <a:spcPct val="100000"/>
              </a:lnSpc>
            </a:pPr>
            <a:r>
              <a:rPr b="1" lang="gl-ES" sz="3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MULLERES</a:t>
            </a:r>
            <a:r>
              <a:rPr b="0" lang="gl-ES" sz="3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1" lang="gl-ES" sz="3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DAS </a:t>
            </a:r>
            <a:r>
              <a:rPr b="1" lang="gl-ES" sz="3600" spc="-1" strike="noStrike" u="sng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VANGARDAS PICTÓRICAS ESPAÑOLAS</a:t>
            </a:r>
            <a:r>
              <a:rPr b="1" lang="gl-ES" sz="3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E </a:t>
            </a:r>
            <a:r>
              <a:rPr b="1" lang="gl-ES" sz="3600" spc="-1" strike="noStrike" u="sng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GALEGAS</a:t>
            </a:r>
            <a:endParaRPr b="0" lang="gl-ES" sz="3600" spc="-1" strike="noStrike">
              <a:latin typeface="Arial"/>
            </a:endParaRPr>
          </a:p>
        </p:txBody>
      </p:sp>
      <p:pic>
        <p:nvPicPr>
          <p:cNvPr id="116" name="Google Shape;59;p13" descr=""/>
          <p:cNvPicPr/>
          <p:nvPr/>
        </p:nvPicPr>
        <p:blipFill>
          <a:blip r:embed="rId1"/>
          <a:stretch/>
        </p:blipFill>
        <p:spPr>
          <a:xfrm>
            <a:off x="7298280" y="928080"/>
            <a:ext cx="1639440" cy="1642680"/>
          </a:xfrm>
          <a:prstGeom prst="rect">
            <a:avLst/>
          </a:prstGeom>
          <a:ln>
            <a:noFill/>
          </a:ln>
        </p:spPr>
      </p:pic>
      <p:sp>
        <p:nvSpPr>
          <p:cNvPr id="117" name="CustomShape 2"/>
          <p:cNvSpPr/>
          <p:nvPr/>
        </p:nvSpPr>
        <p:spPr>
          <a:xfrm>
            <a:off x="5342760" y="4509000"/>
            <a:ext cx="203040" cy="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" name="CustomShape 3"/>
          <p:cNvSpPr/>
          <p:nvPr/>
        </p:nvSpPr>
        <p:spPr>
          <a:xfrm>
            <a:off x="73440" y="2640600"/>
            <a:ext cx="8987400" cy="2429280"/>
          </a:xfrm>
          <a:prstGeom prst="rect">
            <a:avLst/>
          </a:prstGeom>
          <a:solidFill>
            <a:srgbClr val="8e7cc3"/>
          </a:solidFill>
          <a:ln w="9360">
            <a:solidFill>
              <a:srgbClr val="8e7cc3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19" name="Google Shape;62;p13" descr=""/>
          <p:cNvPicPr/>
          <p:nvPr/>
        </p:nvPicPr>
        <p:blipFill>
          <a:blip r:embed="rId2"/>
          <a:stretch/>
        </p:blipFill>
        <p:spPr>
          <a:xfrm>
            <a:off x="198720" y="2727000"/>
            <a:ext cx="3226320" cy="2266200"/>
          </a:xfrm>
          <a:prstGeom prst="rect">
            <a:avLst/>
          </a:prstGeom>
          <a:ln>
            <a:noFill/>
          </a:ln>
        </p:spPr>
      </p:pic>
      <p:pic>
        <p:nvPicPr>
          <p:cNvPr id="120" name="Google Shape;63;p13" descr=""/>
          <p:cNvPicPr/>
          <p:nvPr/>
        </p:nvPicPr>
        <p:blipFill>
          <a:blip r:embed="rId3"/>
          <a:srcRect l="0" t="-9931" r="0" b="9931"/>
          <a:stretch/>
        </p:blipFill>
        <p:spPr>
          <a:xfrm>
            <a:off x="3706560" y="2466720"/>
            <a:ext cx="1893960" cy="2571120"/>
          </a:xfrm>
          <a:prstGeom prst="rect">
            <a:avLst/>
          </a:prstGeom>
          <a:ln>
            <a:noFill/>
          </a:ln>
        </p:spPr>
      </p:pic>
      <p:sp>
        <p:nvSpPr>
          <p:cNvPr id="121" name="CustomShape 4"/>
          <p:cNvSpPr/>
          <p:nvPr/>
        </p:nvSpPr>
        <p:spPr>
          <a:xfrm>
            <a:off x="6326280" y="2992320"/>
            <a:ext cx="2213640" cy="261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ctr">
              <a:lnSpc>
                <a:spcPct val="100000"/>
              </a:lnSpc>
            </a:pPr>
            <a:r>
              <a:rPr b="0" lang="gl-ES" sz="1600" spc="-1" strike="noStrike" u="sng">
                <a:solidFill>
                  <a:srgbClr val="ffff00"/>
                </a:solidFill>
                <a:uFillTx/>
                <a:latin typeface="Source Sans Pro"/>
                <a:ea typeface="Source Sans Pro"/>
              </a:rPr>
              <a:t>Fabiola Alonso Freire</a:t>
            </a:r>
            <a:endParaRPr b="0" lang="gl-E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gl-ES" sz="1600" spc="-1" strike="noStrike" u="sng">
                <a:solidFill>
                  <a:srgbClr val="ffff00"/>
                </a:solidFill>
                <a:uFillTx/>
                <a:latin typeface="Source Sans Pro"/>
                <a:ea typeface="Source Sans Pro"/>
              </a:rPr>
              <a:t>Nicolás Cons Gestido</a:t>
            </a:r>
            <a:endParaRPr b="0" lang="gl-E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gl-ES" sz="1600" spc="-1" strike="noStrike" u="sng">
                <a:solidFill>
                  <a:srgbClr val="ffff00"/>
                </a:solidFill>
                <a:uFillTx/>
                <a:latin typeface="Source Sans Pro"/>
                <a:ea typeface="Source Sans Pro"/>
              </a:rPr>
              <a:t>Antonio Poceiro Couto </a:t>
            </a:r>
            <a:endParaRPr b="0" lang="gl-E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gl-ES" sz="1600" spc="-1" strike="noStrike" u="sng">
                <a:solidFill>
                  <a:srgbClr val="ffff00"/>
                </a:solidFill>
                <a:uFillTx/>
                <a:latin typeface="Source Sans Pro"/>
                <a:ea typeface="Source Sans Pro"/>
              </a:rPr>
              <a:t>Rocío Paz Pichel</a:t>
            </a:r>
            <a:endParaRPr b="0" lang="gl-E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gl-ES" sz="1600" spc="-1" strike="noStrike" u="sng">
                <a:solidFill>
                  <a:srgbClr val="ffff00"/>
                </a:solidFill>
                <a:uFillTx/>
                <a:latin typeface="Source Sans Pro"/>
                <a:ea typeface="Source Sans Pro"/>
              </a:rPr>
              <a:t>Clara González Hermida</a:t>
            </a:r>
            <a:endParaRPr b="0" lang="gl-E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gl-ES" sz="1600" spc="-1" strike="noStrike">
                <a:solidFill>
                  <a:srgbClr val="ffff00"/>
                </a:solidFill>
                <a:latin typeface="Source Sans Pro"/>
                <a:ea typeface="Source Sans Pro"/>
              </a:rPr>
              <a:t>4ºESO-F</a:t>
            </a:r>
            <a:endParaRPr b="0" lang="gl-E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e7c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463320" y="338400"/>
            <a:ext cx="5603400" cy="73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rmAutofit fontScale="23000"/>
          </a:bodyPr>
          <a:p>
            <a:pPr>
              <a:lnSpc>
                <a:spcPct val="100000"/>
              </a:lnSpc>
            </a:pPr>
            <a:r>
              <a:rPr b="1" lang="gl-ES" sz="4800" spc="-1" strike="noStrike">
                <a:solidFill>
                  <a:srgbClr val="ffffff"/>
                </a:solidFill>
                <a:latin typeface="Raleway"/>
                <a:ea typeface="Raleway"/>
              </a:rPr>
              <a:t>Obras (escultura)</a:t>
            </a:r>
            <a:endParaRPr b="0" lang="gl-ES" sz="4800" spc="-1" strike="noStrike">
              <a:latin typeface="Arial"/>
            </a:endParaRPr>
          </a:p>
        </p:txBody>
      </p:sp>
      <p:pic>
        <p:nvPicPr>
          <p:cNvPr id="184" name="Google Shape;163;p22" descr=""/>
          <p:cNvPicPr/>
          <p:nvPr/>
        </p:nvPicPr>
        <p:blipFill>
          <a:blip r:embed="rId1"/>
          <a:stretch/>
        </p:blipFill>
        <p:spPr>
          <a:xfrm>
            <a:off x="367200" y="1438560"/>
            <a:ext cx="2250720" cy="2265840"/>
          </a:xfrm>
          <a:prstGeom prst="rect">
            <a:avLst/>
          </a:prstGeom>
          <a:ln>
            <a:noFill/>
          </a:ln>
        </p:spPr>
      </p:pic>
      <p:sp>
        <p:nvSpPr>
          <p:cNvPr id="185" name="CustomShape 2"/>
          <p:cNvSpPr/>
          <p:nvPr/>
        </p:nvSpPr>
        <p:spPr>
          <a:xfrm>
            <a:off x="698400" y="3760200"/>
            <a:ext cx="2067480" cy="54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gl-ES" sz="2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Afundación</a:t>
            </a:r>
            <a:endParaRPr b="0" lang="gl-ES" sz="2400" spc="-1" strike="noStrike">
              <a:latin typeface="Arial"/>
            </a:endParaRPr>
          </a:p>
        </p:txBody>
      </p:sp>
      <p:pic>
        <p:nvPicPr>
          <p:cNvPr id="186" name="Google Shape;165;p22" descr=""/>
          <p:cNvPicPr/>
          <p:nvPr/>
        </p:nvPicPr>
        <p:blipFill>
          <a:blip r:embed="rId2"/>
          <a:stretch/>
        </p:blipFill>
        <p:spPr>
          <a:xfrm>
            <a:off x="6206400" y="595440"/>
            <a:ext cx="2744280" cy="3504960"/>
          </a:xfrm>
          <a:prstGeom prst="rect">
            <a:avLst/>
          </a:prstGeom>
          <a:ln>
            <a:noFill/>
          </a:ln>
        </p:spPr>
      </p:pic>
      <p:sp>
        <p:nvSpPr>
          <p:cNvPr id="187" name="CustomShape 3"/>
          <p:cNvSpPr/>
          <p:nvPr/>
        </p:nvSpPr>
        <p:spPr>
          <a:xfrm>
            <a:off x="6137280" y="134280"/>
            <a:ext cx="455760" cy="30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4"/>
          <p:cNvSpPr/>
          <p:nvPr/>
        </p:nvSpPr>
        <p:spPr>
          <a:xfrm>
            <a:off x="6388200" y="4101480"/>
            <a:ext cx="2562480" cy="91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gl-ES" sz="2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Arte a fuego lento</a:t>
            </a:r>
            <a:endParaRPr b="0" lang="gl-ES" sz="2400" spc="-1" strike="noStrike">
              <a:latin typeface="Arial"/>
            </a:endParaRPr>
          </a:p>
        </p:txBody>
      </p:sp>
      <p:pic>
        <p:nvPicPr>
          <p:cNvPr id="189" name="Google Shape;168;p22" descr=""/>
          <p:cNvPicPr/>
          <p:nvPr/>
        </p:nvPicPr>
        <p:blipFill>
          <a:blip r:embed="rId3"/>
          <a:stretch/>
        </p:blipFill>
        <p:spPr>
          <a:xfrm>
            <a:off x="3384360" y="1739160"/>
            <a:ext cx="1864080" cy="2796840"/>
          </a:xfrm>
          <a:prstGeom prst="rect">
            <a:avLst/>
          </a:prstGeom>
          <a:ln>
            <a:noFill/>
          </a:ln>
        </p:spPr>
      </p:pic>
      <p:sp>
        <p:nvSpPr>
          <p:cNvPr id="190" name="CustomShape 5"/>
          <p:cNvSpPr/>
          <p:nvPr/>
        </p:nvSpPr>
        <p:spPr>
          <a:xfrm>
            <a:off x="3491640" y="1170000"/>
            <a:ext cx="2424240" cy="56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gl-ES" sz="25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Parlamento</a:t>
            </a:r>
            <a:endParaRPr b="0" lang="gl-ES" sz="2500" spc="-1" strike="noStrike">
              <a:latin typeface="Arial"/>
            </a:endParaRPr>
          </a:p>
        </p:txBody>
      </p:sp>
      <p:sp>
        <p:nvSpPr>
          <p:cNvPr id="191" name="CustomShape 6"/>
          <p:cNvSpPr/>
          <p:nvPr/>
        </p:nvSpPr>
        <p:spPr>
          <a:xfrm>
            <a:off x="2445840" y="4655520"/>
            <a:ext cx="3620880" cy="60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Foi unha das súas obras máis recoñecidas</a:t>
            </a:r>
            <a:endParaRPr b="0" lang="gl-E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1" dur="indefinite" restart="never" nodeType="tmRoot">
          <p:childTnLst>
            <p:seq>
              <p:cTn id="72" dur="indefinite" nodeType="mainSeq"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1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e7c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75;p23" descr=""/>
          <p:cNvPicPr/>
          <p:nvPr/>
        </p:nvPicPr>
        <p:blipFill>
          <a:blip r:embed="rId1"/>
          <a:stretch/>
        </p:blipFill>
        <p:spPr>
          <a:xfrm>
            <a:off x="1485720" y="1633320"/>
            <a:ext cx="2857320" cy="1606680"/>
          </a:xfrm>
          <a:prstGeom prst="rect">
            <a:avLst/>
          </a:prstGeom>
          <a:ln>
            <a:noFill/>
          </a:ln>
        </p:spPr>
      </p:pic>
      <p:sp>
        <p:nvSpPr>
          <p:cNvPr id="193" name="CustomShape 1"/>
          <p:cNvSpPr/>
          <p:nvPr/>
        </p:nvSpPr>
        <p:spPr>
          <a:xfrm>
            <a:off x="4572000" y="1486440"/>
            <a:ext cx="3751920" cy="210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-Nacida o 16 de decembro de 1908 e finada en 1963</a:t>
            </a:r>
            <a:endParaRPr b="0" lang="gl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gl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-Foi unha pintora surrealista, escritora e artista gráfica española.</a:t>
            </a:r>
            <a:endParaRPr b="0" lang="gl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gl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- Foi unha das primeiras mulleres que estudaron na Real Academia de Belas Artes de San Fernando de Madrid.</a:t>
            </a:r>
            <a:endParaRPr b="0" lang="gl-ES" sz="1400" spc="-1" strike="noStrike"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2788920" y="355680"/>
            <a:ext cx="3674160" cy="121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ctr">
              <a:lnSpc>
                <a:spcPct val="100000"/>
              </a:lnSpc>
            </a:pPr>
            <a:r>
              <a:rPr b="1" lang="gl-ES" sz="3400" spc="-1" strike="noStrike">
                <a:solidFill>
                  <a:srgbClr val="ffffff"/>
                </a:solidFill>
                <a:latin typeface="Dancing Script"/>
                <a:ea typeface="Dancing Script"/>
              </a:rPr>
              <a:t>Remedios Varó</a:t>
            </a:r>
            <a:endParaRPr b="0" lang="gl-ES" sz="3400" spc="-1" strike="noStrike">
              <a:latin typeface="Arial"/>
            </a:endParaRPr>
          </a:p>
        </p:txBody>
      </p:sp>
      <p:pic>
        <p:nvPicPr>
          <p:cNvPr id="195" name="Google Shape;178;p23" descr=""/>
          <p:cNvPicPr/>
          <p:nvPr/>
        </p:nvPicPr>
        <p:blipFill>
          <a:blip r:embed="rId2"/>
          <a:stretch/>
        </p:blipFill>
        <p:spPr>
          <a:xfrm>
            <a:off x="3086280" y="2854800"/>
            <a:ext cx="1384560" cy="1828080"/>
          </a:xfrm>
          <a:prstGeom prst="rect">
            <a:avLst/>
          </a:prstGeom>
          <a:ln>
            <a:noFill/>
          </a:ln>
        </p:spPr>
      </p:pic>
      <p:pic>
        <p:nvPicPr>
          <p:cNvPr id="196" name="Google Shape;179;p23" descr=""/>
          <p:cNvPicPr/>
          <p:nvPr/>
        </p:nvPicPr>
        <p:blipFill>
          <a:blip r:embed="rId3"/>
          <a:stretch/>
        </p:blipFill>
        <p:spPr>
          <a:xfrm>
            <a:off x="561960" y="1082520"/>
            <a:ext cx="2177280" cy="2708280"/>
          </a:xfrm>
          <a:prstGeom prst="rect">
            <a:avLst/>
          </a:prstGeom>
          <a:ln>
            <a:noFill/>
          </a:ln>
        </p:spPr>
      </p:pic>
      <p:sp>
        <p:nvSpPr>
          <p:cNvPr id="197" name="CustomShape 3"/>
          <p:cNvSpPr/>
          <p:nvPr/>
        </p:nvSpPr>
        <p:spPr>
          <a:xfrm>
            <a:off x="4572000" y="1408320"/>
            <a:ext cx="3751920" cy="2280240"/>
          </a:xfrm>
          <a:prstGeom prst="roundRect">
            <a:avLst>
              <a:gd name="adj" fmla="val 16667"/>
            </a:avLst>
          </a:prstGeom>
          <a:noFill/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6" dur="indefinite" restart="never" nodeType="tmRoot">
          <p:childTnLst>
            <p:seq>
              <p:cTn id="87" dur="indefinite" nodeType="mainSeq"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2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6" dur="9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900"/>
                            </p:stCondLst>
                            <p:childTnLst>
                              <p:par>
                                <p:cTn id="9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0" dur="11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4" dur="9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e7c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973080" y="503640"/>
            <a:ext cx="6190560" cy="57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1" lang="gl-ES" sz="2520" spc="-1" strike="noStrike">
                <a:solidFill>
                  <a:srgbClr val="ffffff"/>
                </a:solidFill>
                <a:latin typeface="Raleway"/>
                <a:ea typeface="Raleway"/>
              </a:rPr>
              <a:t>AS SÚAS OBRAS </a:t>
            </a:r>
            <a:endParaRPr b="0" lang="gl-ES" sz="2520" spc="-1" strike="noStrike">
              <a:latin typeface="Arial"/>
            </a:endParaRPr>
          </a:p>
        </p:txBody>
      </p:sp>
      <p:pic>
        <p:nvPicPr>
          <p:cNvPr id="199" name="Google Shape;186;p24" descr=""/>
          <p:cNvPicPr/>
          <p:nvPr/>
        </p:nvPicPr>
        <p:blipFill>
          <a:blip r:embed="rId1"/>
          <a:stretch/>
        </p:blipFill>
        <p:spPr>
          <a:xfrm>
            <a:off x="3346200" y="1145520"/>
            <a:ext cx="2838240" cy="2316960"/>
          </a:xfrm>
          <a:prstGeom prst="rect">
            <a:avLst/>
          </a:prstGeom>
          <a:ln>
            <a:noFill/>
          </a:ln>
        </p:spPr>
      </p:pic>
      <p:pic>
        <p:nvPicPr>
          <p:cNvPr id="200" name="Google Shape;187;p24" descr=""/>
          <p:cNvPicPr/>
          <p:nvPr/>
        </p:nvPicPr>
        <p:blipFill>
          <a:blip r:embed="rId2"/>
          <a:stretch/>
        </p:blipFill>
        <p:spPr>
          <a:xfrm>
            <a:off x="6266880" y="1163160"/>
            <a:ext cx="2652840" cy="2299320"/>
          </a:xfrm>
          <a:prstGeom prst="rect">
            <a:avLst/>
          </a:prstGeom>
          <a:ln>
            <a:noFill/>
          </a:ln>
        </p:spPr>
      </p:pic>
      <p:sp>
        <p:nvSpPr>
          <p:cNvPr id="201" name="CustomShape 2"/>
          <p:cNvSpPr/>
          <p:nvPr/>
        </p:nvSpPr>
        <p:spPr>
          <a:xfrm>
            <a:off x="6603480" y="3638880"/>
            <a:ext cx="2142720" cy="59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gl-ES" sz="1350" spc="-1" strike="noStrike">
                <a:solidFill>
                  <a:srgbClr val="222222"/>
                </a:solidFill>
                <a:latin typeface="Arial"/>
                <a:ea typeface="Arial"/>
              </a:rPr>
              <a:t>Bordando el manto terrestre (1961)</a:t>
            </a:r>
            <a:endParaRPr b="0" lang="gl-ES" sz="1350" spc="-1" strike="noStrike">
              <a:latin typeface="Arial"/>
            </a:endParaRPr>
          </a:p>
        </p:txBody>
      </p:sp>
      <p:sp>
        <p:nvSpPr>
          <p:cNvPr id="202" name="CustomShape 3"/>
          <p:cNvSpPr/>
          <p:nvPr/>
        </p:nvSpPr>
        <p:spPr>
          <a:xfrm>
            <a:off x="4135680" y="3676680"/>
            <a:ext cx="1437840" cy="38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gl-ES" sz="1350" spc="-1" strike="noStrike">
                <a:solidFill>
                  <a:srgbClr val="222222"/>
                </a:solidFill>
                <a:latin typeface="Arial"/>
                <a:ea typeface="Arial"/>
              </a:rPr>
              <a:t>Harmony (1956)</a:t>
            </a:r>
            <a:endParaRPr b="0" lang="gl-ES" sz="1350" spc="-1" strike="noStrike">
              <a:latin typeface="Arial"/>
            </a:endParaRPr>
          </a:p>
        </p:txBody>
      </p:sp>
      <p:sp>
        <p:nvSpPr>
          <p:cNvPr id="203" name="CustomShape 4"/>
          <p:cNvSpPr/>
          <p:nvPr/>
        </p:nvSpPr>
        <p:spPr>
          <a:xfrm>
            <a:off x="1216080" y="3638880"/>
            <a:ext cx="1489680" cy="399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4" name="Google Shape;191;p24" descr=""/>
          <p:cNvPicPr/>
          <p:nvPr/>
        </p:nvPicPr>
        <p:blipFill>
          <a:blip r:embed="rId3"/>
          <a:stretch/>
        </p:blipFill>
        <p:spPr>
          <a:xfrm>
            <a:off x="3624120" y="575640"/>
            <a:ext cx="435960" cy="435960"/>
          </a:xfrm>
          <a:prstGeom prst="rect">
            <a:avLst/>
          </a:prstGeom>
          <a:ln>
            <a:noFill/>
          </a:ln>
        </p:spPr>
      </p:pic>
      <p:pic>
        <p:nvPicPr>
          <p:cNvPr id="205" name="Google Shape;192;p24" descr=""/>
          <p:cNvPicPr/>
          <p:nvPr/>
        </p:nvPicPr>
        <p:blipFill>
          <a:blip r:embed="rId4"/>
          <a:stretch/>
        </p:blipFill>
        <p:spPr>
          <a:xfrm>
            <a:off x="487080" y="550800"/>
            <a:ext cx="485280" cy="485280"/>
          </a:xfrm>
          <a:prstGeom prst="rect">
            <a:avLst/>
          </a:prstGeom>
          <a:ln>
            <a:noFill/>
          </a:ln>
        </p:spPr>
      </p:pic>
      <p:pic>
        <p:nvPicPr>
          <p:cNvPr id="206" name="Google Shape;193;p24" descr=""/>
          <p:cNvPicPr/>
          <p:nvPr/>
        </p:nvPicPr>
        <p:blipFill>
          <a:blip r:embed="rId5"/>
          <a:stretch/>
        </p:blipFill>
        <p:spPr>
          <a:xfrm>
            <a:off x="1119960" y="1163160"/>
            <a:ext cx="1681560" cy="2712960"/>
          </a:xfrm>
          <a:prstGeom prst="rect">
            <a:avLst/>
          </a:prstGeom>
          <a:ln>
            <a:noFill/>
          </a:ln>
        </p:spPr>
      </p:pic>
      <p:sp>
        <p:nvSpPr>
          <p:cNvPr id="207" name="CustomShape 5"/>
          <p:cNvSpPr/>
          <p:nvPr/>
        </p:nvSpPr>
        <p:spPr>
          <a:xfrm>
            <a:off x="1082520" y="4046760"/>
            <a:ext cx="1681560" cy="38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gl-ES" sz="1350" spc="-1" strike="noStrike">
                <a:solidFill>
                  <a:srgbClr val="222222"/>
                </a:solidFill>
                <a:latin typeface="Arial"/>
                <a:ea typeface="Arial"/>
              </a:rPr>
              <a:t>"Ruptura" (1955)</a:t>
            </a:r>
            <a:endParaRPr b="0" lang="gl-ES" sz="13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5" dur="indefinite" restart="never" nodeType="tmRoot">
          <p:childTnLst>
            <p:seq>
              <p:cTn id="106" dur="indefinite" nodeType="mainSeq"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1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5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9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e7c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878760" y="282240"/>
            <a:ext cx="7385760" cy="102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rmAutofit/>
          </a:bodyPr>
          <a:p>
            <a:pPr>
              <a:lnSpc>
                <a:spcPct val="100000"/>
              </a:lnSpc>
            </a:pPr>
            <a:r>
              <a:rPr b="1" lang="gl-ES" sz="4800" spc="-1" strike="noStrike">
                <a:solidFill>
                  <a:srgbClr val="ffffff"/>
                </a:solidFill>
                <a:latin typeface="Pacifico"/>
                <a:ea typeface="Pacifico"/>
              </a:rPr>
              <a:t>MARÍA BLANCHARD</a:t>
            </a:r>
            <a:endParaRPr b="0" lang="gl-ES" sz="4800" spc="-1" strike="noStrike">
              <a:latin typeface="Arial"/>
            </a:endParaRPr>
          </a:p>
        </p:txBody>
      </p:sp>
      <p:pic>
        <p:nvPicPr>
          <p:cNvPr id="209" name="Google Shape;200;p25" descr=""/>
          <p:cNvPicPr/>
          <p:nvPr/>
        </p:nvPicPr>
        <p:blipFill>
          <a:blip r:embed="rId1"/>
          <a:stretch/>
        </p:blipFill>
        <p:spPr>
          <a:xfrm>
            <a:off x="344880" y="1310040"/>
            <a:ext cx="2638440" cy="3528000"/>
          </a:xfrm>
          <a:prstGeom prst="rect">
            <a:avLst/>
          </a:prstGeom>
          <a:ln>
            <a:noFill/>
          </a:ln>
        </p:spPr>
      </p:pic>
      <p:sp>
        <p:nvSpPr>
          <p:cNvPr id="210" name="CustomShape 2"/>
          <p:cNvSpPr/>
          <p:nvPr/>
        </p:nvSpPr>
        <p:spPr>
          <a:xfrm>
            <a:off x="3231000" y="1735560"/>
            <a:ext cx="5510160" cy="2676960"/>
          </a:xfrm>
          <a:prstGeom prst="roundRect">
            <a:avLst>
              <a:gd name="adj" fmla="val 16667"/>
            </a:avLst>
          </a:prstGeom>
          <a:noFill/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CustomShape 3"/>
          <p:cNvSpPr/>
          <p:nvPr/>
        </p:nvSpPr>
        <p:spPr>
          <a:xfrm>
            <a:off x="4205160" y="1850040"/>
            <a:ext cx="3562200" cy="73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lang="gl-ES" sz="1800" spc="-1" strike="noStrike">
                <a:solidFill>
                  <a:srgbClr val="d9d2e9"/>
                </a:solidFill>
                <a:latin typeface="Comfortaa"/>
                <a:ea typeface="Comfortaa"/>
              </a:rPr>
              <a:t>(1881, España - 1932, Francia)</a:t>
            </a:r>
            <a:endParaRPr b="0" lang="gl-ES" sz="1800" spc="-1" strike="noStrike">
              <a:latin typeface="Arial"/>
            </a:endParaRPr>
          </a:p>
        </p:txBody>
      </p:sp>
      <p:sp>
        <p:nvSpPr>
          <p:cNvPr id="212" name="CustomShape 4"/>
          <p:cNvSpPr/>
          <p:nvPr/>
        </p:nvSpPr>
        <p:spPr>
          <a:xfrm>
            <a:off x="4496760" y="2414520"/>
            <a:ext cx="3236040" cy="207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gl-ES" sz="1400" spc="-1" strike="noStrike">
                <a:solidFill>
                  <a:srgbClr val="d9d2e9"/>
                </a:solidFill>
                <a:latin typeface="Comfortaa"/>
                <a:ea typeface="Comfortaa"/>
              </a:rPr>
              <a:t>· Morreu de Tuberculosis [51]</a:t>
            </a:r>
            <a:endParaRPr b="0" lang="gl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br/>
            <a:r>
              <a:rPr b="0" lang="gl-ES" sz="1400" spc="-1" strike="noStrike">
                <a:solidFill>
                  <a:srgbClr val="d9d2e9"/>
                </a:solidFill>
                <a:latin typeface="Comfortaa"/>
                <a:ea typeface="Comfortaa"/>
              </a:rPr>
              <a:t>· Era da burguesía montañesa</a:t>
            </a:r>
            <a:br/>
            <a:br/>
            <a:r>
              <a:rPr b="0" lang="gl-ES" sz="1400" spc="-1" strike="noStrike">
                <a:solidFill>
                  <a:srgbClr val="d9d2e9"/>
                </a:solidFill>
                <a:latin typeface="Comfortaa"/>
                <a:ea typeface="Comfortaa"/>
              </a:rPr>
              <a:t>· Naceu con Cifoescoliosis</a:t>
            </a:r>
            <a:br/>
            <a:br/>
            <a:r>
              <a:rPr b="0" lang="gl-ES" sz="1400" spc="-1" strike="noStrike">
                <a:solidFill>
                  <a:srgbClr val="d9d2e9"/>
                </a:solidFill>
                <a:latin typeface="Comfortaa"/>
                <a:ea typeface="Comfortaa"/>
              </a:rPr>
              <a:t>· Era cubista (Non o desenvolveu completamente)</a:t>
            </a:r>
            <a:endParaRPr b="0" lang="gl-ES" sz="1400" spc="-1" strike="noStrike">
              <a:latin typeface="Arial"/>
            </a:endParaRPr>
          </a:p>
        </p:txBody>
      </p:sp>
      <p:sp>
        <p:nvSpPr>
          <p:cNvPr id="213" name="CustomShape 5"/>
          <p:cNvSpPr/>
          <p:nvPr/>
        </p:nvSpPr>
        <p:spPr>
          <a:xfrm>
            <a:off x="61920" y="66600"/>
            <a:ext cx="9025560" cy="5016960"/>
          </a:xfrm>
          <a:prstGeom prst="rect">
            <a:avLst/>
          </a:prstGeom>
          <a:noFill/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0" dur="indefinite" restart="never" nodeType="tmRoot">
          <p:childTnLst>
            <p:seq>
              <p:cTn id="121" dur="indefinite" nodeType="mainSeq"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6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0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e7c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1443960" y="230400"/>
            <a:ext cx="6255360" cy="102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rmAutofit/>
          </a:bodyPr>
          <a:p>
            <a:pPr>
              <a:lnSpc>
                <a:spcPct val="100000"/>
              </a:lnSpc>
            </a:pPr>
            <a:r>
              <a:rPr b="1" lang="gl-ES" sz="4600" spc="-1" strike="noStrike">
                <a:solidFill>
                  <a:srgbClr val="ffffff"/>
                </a:solidFill>
                <a:latin typeface="Pacifico"/>
                <a:ea typeface="Pacifico"/>
              </a:rPr>
              <a:t>OBRAS DE MARÍA </a:t>
            </a:r>
            <a:endParaRPr b="0" lang="gl-ES" sz="4600" spc="-1" strike="noStrike">
              <a:latin typeface="Arial"/>
            </a:endParaRPr>
          </a:p>
        </p:txBody>
      </p:sp>
      <p:pic>
        <p:nvPicPr>
          <p:cNvPr id="215" name="Google Shape;210;p26" descr=""/>
          <p:cNvPicPr/>
          <p:nvPr/>
        </p:nvPicPr>
        <p:blipFill>
          <a:blip r:embed="rId1"/>
          <a:stretch/>
        </p:blipFill>
        <p:spPr>
          <a:xfrm>
            <a:off x="322920" y="1258200"/>
            <a:ext cx="2393640" cy="3003840"/>
          </a:xfrm>
          <a:prstGeom prst="rect">
            <a:avLst/>
          </a:prstGeom>
          <a:ln>
            <a:noFill/>
          </a:ln>
        </p:spPr>
      </p:pic>
      <p:sp>
        <p:nvSpPr>
          <p:cNvPr id="216" name="CustomShape 2"/>
          <p:cNvSpPr/>
          <p:nvPr/>
        </p:nvSpPr>
        <p:spPr>
          <a:xfrm>
            <a:off x="820800" y="3848400"/>
            <a:ext cx="1397880" cy="7394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17" name="Google Shape;212;p26" descr=""/>
          <p:cNvPicPr/>
          <p:nvPr/>
        </p:nvPicPr>
        <p:blipFill>
          <a:blip r:embed="rId2"/>
          <a:stretch/>
        </p:blipFill>
        <p:spPr>
          <a:xfrm>
            <a:off x="3183840" y="1569960"/>
            <a:ext cx="2596320" cy="2047320"/>
          </a:xfrm>
          <a:prstGeom prst="rect">
            <a:avLst/>
          </a:prstGeom>
          <a:ln>
            <a:noFill/>
          </a:ln>
        </p:spPr>
      </p:pic>
      <p:sp>
        <p:nvSpPr>
          <p:cNvPr id="218" name="CustomShape 3"/>
          <p:cNvSpPr/>
          <p:nvPr/>
        </p:nvSpPr>
        <p:spPr>
          <a:xfrm>
            <a:off x="3906360" y="3258720"/>
            <a:ext cx="1151640" cy="7005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CustomShape 4"/>
          <p:cNvSpPr/>
          <p:nvPr/>
        </p:nvSpPr>
        <p:spPr>
          <a:xfrm>
            <a:off x="820800" y="3802680"/>
            <a:ext cx="1397880" cy="82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ctr">
              <a:lnSpc>
                <a:spcPct val="100000"/>
              </a:lnSpc>
            </a:pPr>
            <a:r>
              <a:rPr b="1" i="1" lang="gl-ES" sz="1400" spc="-1" strike="noStrike">
                <a:solidFill>
                  <a:srgbClr val="674ea7"/>
                </a:solidFill>
                <a:latin typeface="Comfortaa"/>
                <a:ea typeface="Comfortaa"/>
              </a:rPr>
              <a:t>[1918]</a:t>
            </a:r>
            <a:br/>
            <a:r>
              <a:rPr b="1" i="1" lang="gl-ES" sz="1400" spc="-1" strike="noStrike">
                <a:solidFill>
                  <a:srgbClr val="674ea7"/>
                </a:solidFill>
                <a:latin typeface="Comfortaa"/>
                <a:ea typeface="Comfortaa"/>
              </a:rPr>
              <a:t>Composición cubista</a:t>
            </a:r>
            <a:endParaRPr b="0" lang="gl-ES" sz="1400" spc="-1" strike="noStrike">
              <a:latin typeface="Arial"/>
            </a:endParaRPr>
          </a:p>
        </p:txBody>
      </p:sp>
      <p:sp>
        <p:nvSpPr>
          <p:cNvPr id="220" name="CustomShape 5"/>
          <p:cNvSpPr/>
          <p:nvPr/>
        </p:nvSpPr>
        <p:spPr>
          <a:xfrm>
            <a:off x="3921840" y="3193920"/>
            <a:ext cx="1120680" cy="82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ctr">
              <a:lnSpc>
                <a:spcPct val="100000"/>
              </a:lnSpc>
            </a:pPr>
            <a:r>
              <a:rPr b="1" i="1" lang="gl-ES" sz="1400" spc="-1" strike="noStrike">
                <a:solidFill>
                  <a:srgbClr val="674ea7"/>
                </a:solidFill>
                <a:latin typeface="Comfortaa"/>
                <a:ea typeface="Comfortaa"/>
              </a:rPr>
              <a:t>[1922]</a:t>
            </a:r>
            <a:br/>
            <a:r>
              <a:rPr b="1" i="1" lang="gl-ES" sz="1400" spc="-1" strike="noStrike">
                <a:solidFill>
                  <a:srgbClr val="674ea7"/>
                </a:solidFill>
                <a:latin typeface="Comfortaa"/>
                <a:ea typeface="Comfortaa"/>
              </a:rPr>
              <a:t>Nature morte</a:t>
            </a:r>
            <a:endParaRPr b="0" lang="gl-ES" sz="1400" spc="-1" strike="noStrike">
              <a:latin typeface="Arial"/>
            </a:endParaRPr>
          </a:p>
        </p:txBody>
      </p:sp>
      <p:pic>
        <p:nvPicPr>
          <p:cNvPr id="221" name="Google Shape;216;p26" descr=""/>
          <p:cNvPicPr/>
          <p:nvPr/>
        </p:nvPicPr>
        <p:blipFill>
          <a:blip r:embed="rId3"/>
          <a:stretch/>
        </p:blipFill>
        <p:spPr>
          <a:xfrm>
            <a:off x="6247440" y="1441440"/>
            <a:ext cx="2629080" cy="2304360"/>
          </a:xfrm>
          <a:prstGeom prst="rect">
            <a:avLst/>
          </a:prstGeom>
          <a:ln>
            <a:noFill/>
          </a:ln>
        </p:spPr>
      </p:pic>
      <p:sp>
        <p:nvSpPr>
          <p:cNvPr id="222" name="CustomShape 6"/>
          <p:cNvSpPr/>
          <p:nvPr/>
        </p:nvSpPr>
        <p:spPr>
          <a:xfrm>
            <a:off x="6745320" y="3532680"/>
            <a:ext cx="1605960" cy="9122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gl-ES" sz="1400" spc="-1" strike="noStrike">
                <a:solidFill>
                  <a:srgbClr val="674ea7"/>
                </a:solidFill>
                <a:latin typeface="Comfortaa"/>
                <a:ea typeface="Comfortaa"/>
              </a:rPr>
              <a:t>[1932]</a:t>
            </a:r>
            <a:endParaRPr b="0" lang="gl-ES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gl-ES" sz="1400" spc="-1" strike="noStrike">
                <a:solidFill>
                  <a:srgbClr val="674ea7"/>
                </a:solidFill>
                <a:latin typeface="Comfortaa"/>
                <a:ea typeface="Comfortaa"/>
              </a:rPr>
              <a:t>Ninfas encadenando a sileno</a:t>
            </a:r>
            <a:endParaRPr b="0" lang="gl-ES" sz="1400" spc="-1" strike="noStrike">
              <a:latin typeface="Arial"/>
            </a:endParaRPr>
          </a:p>
        </p:txBody>
      </p:sp>
      <p:sp>
        <p:nvSpPr>
          <p:cNvPr id="223" name="CustomShape 7"/>
          <p:cNvSpPr/>
          <p:nvPr/>
        </p:nvSpPr>
        <p:spPr>
          <a:xfrm>
            <a:off x="61920" y="66600"/>
            <a:ext cx="9025560" cy="5016960"/>
          </a:xfrm>
          <a:prstGeom prst="rect">
            <a:avLst/>
          </a:prstGeom>
          <a:noFill/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1" dur="indefinite" restart="never" nodeType="tmRoot">
          <p:childTnLst>
            <p:seq>
              <p:cTn id="132" dur="indefinite" nodeType="mainSeq"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1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e7c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2812680" y="274680"/>
            <a:ext cx="3517560" cy="102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rmAutofit/>
          </a:bodyPr>
          <a:p>
            <a:pPr>
              <a:lnSpc>
                <a:spcPct val="100000"/>
              </a:lnSpc>
            </a:pPr>
            <a:r>
              <a:rPr b="1" lang="gl-ES" sz="4600" spc="-1" strike="noStrike">
                <a:solidFill>
                  <a:srgbClr val="ffffff"/>
                </a:solidFill>
                <a:latin typeface="Pacifico"/>
                <a:ea typeface="Pacifico"/>
              </a:rPr>
              <a:t>CUBISMO</a:t>
            </a:r>
            <a:endParaRPr b="0" lang="gl-ES" sz="4600" spc="-1" strike="noStrike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1187280" y="1354320"/>
            <a:ext cx="6769080" cy="351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gl-ES" sz="1500" spc="-1" strike="noStrike">
                <a:solidFill>
                  <a:srgbClr val="d9d2e9"/>
                </a:solidFill>
                <a:latin typeface="Comfortaa"/>
                <a:ea typeface="Comfortaa"/>
              </a:rPr>
              <a:t>· É un movemento artístico desenvuelto a comezos do século XX</a:t>
            </a:r>
            <a:br/>
            <a:br/>
            <a:r>
              <a:rPr b="0" lang="gl-ES" sz="1500" spc="-1" strike="noStrike">
                <a:solidFill>
                  <a:srgbClr val="d9d2e9"/>
                </a:solidFill>
                <a:latin typeface="Comfortaa"/>
                <a:ea typeface="Comfortaa"/>
              </a:rPr>
              <a:t>· Trata temas da natureza e paisaxe con formas xeométricas</a:t>
            </a:r>
            <a:br/>
            <a:br/>
            <a:r>
              <a:rPr b="0" lang="gl-ES" sz="1500" spc="-1" strike="noStrike">
                <a:solidFill>
                  <a:srgbClr val="d9d2e9"/>
                </a:solidFill>
                <a:latin typeface="Comfortaa"/>
                <a:ea typeface="Comfortaa"/>
              </a:rPr>
              <a:t>· Renuncia as perspectivas</a:t>
            </a:r>
            <a:br/>
            <a:br/>
            <a:r>
              <a:rPr b="0" lang="gl-ES" sz="1500" spc="-1" strike="noStrike">
                <a:solidFill>
                  <a:srgbClr val="d9d2e9"/>
                </a:solidFill>
                <a:latin typeface="Comfortaa"/>
                <a:ea typeface="Comfortaa"/>
              </a:rPr>
              <a:t>· Usa tonos neutros (blanco, negro, gris, etc.)</a:t>
            </a:r>
            <a:endParaRPr b="0" lang="gl-ES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gl-ES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gl-ES" sz="1500" spc="-1" strike="noStrike">
                <a:solidFill>
                  <a:srgbClr val="d9d2e9"/>
                </a:solidFill>
                <a:latin typeface="Comfortaa"/>
                <a:ea typeface="Comfortaa"/>
              </a:rPr>
              <a:t>· Dexa de usar líneas de contorno e simplificase</a:t>
            </a:r>
            <a:endParaRPr b="0" lang="gl-ES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gl-ES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gl-ES" sz="1500" spc="-1" strike="noStrike">
                <a:solidFill>
                  <a:srgbClr val="d9d2e9"/>
                </a:solidFill>
                <a:latin typeface="Comfortaa"/>
                <a:ea typeface="Comfortaa"/>
              </a:rPr>
              <a:t>· Abandona distinciones entre forma e fondo, quitando a profundidad</a:t>
            </a:r>
            <a:endParaRPr b="0" lang="gl-ES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gl-ES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gl-ES" sz="1500" spc="-1" strike="noStrike">
                <a:solidFill>
                  <a:srgbClr val="d9d2e9"/>
                </a:solidFill>
                <a:latin typeface="Comfortaa"/>
                <a:ea typeface="Comfortaa"/>
              </a:rPr>
              <a:t>· Se descomponen as imágenes</a:t>
            </a:r>
            <a:endParaRPr b="0" lang="gl-ES" sz="1500" spc="-1" strike="noStrike">
              <a:latin typeface="Arial"/>
            </a:endParaRPr>
          </a:p>
        </p:txBody>
      </p:sp>
      <p:sp>
        <p:nvSpPr>
          <p:cNvPr id="226" name="CustomShape 3"/>
          <p:cNvSpPr/>
          <p:nvPr/>
        </p:nvSpPr>
        <p:spPr>
          <a:xfrm>
            <a:off x="61920" y="66600"/>
            <a:ext cx="9025560" cy="5016960"/>
          </a:xfrm>
          <a:prstGeom prst="rect">
            <a:avLst/>
          </a:prstGeom>
          <a:noFill/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2" dur="indefinite" restart="never" nodeType="tmRoot">
          <p:childTnLst>
            <p:seq>
              <p:cTn id="143" dur="indefinite" nodeType="mainSeq"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8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e7c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1643040" y="53280"/>
            <a:ext cx="6289200" cy="91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1" lang="gl-ES" sz="2840" spc="-1" strike="noStrike" u="sng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ÁNGELES SANTOS TORROELLA</a:t>
            </a:r>
            <a:endParaRPr b="0" lang="gl-ES" sz="2840" spc="-1" strike="noStrike">
              <a:latin typeface="Arial"/>
            </a:endParaRPr>
          </a:p>
        </p:txBody>
      </p:sp>
      <p:pic>
        <p:nvPicPr>
          <p:cNvPr id="228" name="Google Shape;231;p28" descr=""/>
          <p:cNvPicPr/>
          <p:nvPr/>
        </p:nvPicPr>
        <p:blipFill>
          <a:blip r:embed="rId1"/>
          <a:stretch/>
        </p:blipFill>
        <p:spPr>
          <a:xfrm>
            <a:off x="5844600" y="826200"/>
            <a:ext cx="2522880" cy="2029320"/>
          </a:xfrm>
          <a:prstGeom prst="rect">
            <a:avLst/>
          </a:prstGeom>
          <a:ln>
            <a:noFill/>
          </a:ln>
        </p:spPr>
      </p:pic>
      <p:pic>
        <p:nvPicPr>
          <p:cNvPr id="229" name="Google Shape;232;p28" descr=""/>
          <p:cNvPicPr/>
          <p:nvPr/>
        </p:nvPicPr>
        <p:blipFill>
          <a:blip r:embed="rId2"/>
          <a:stretch/>
        </p:blipFill>
        <p:spPr>
          <a:xfrm>
            <a:off x="5252760" y="3007440"/>
            <a:ext cx="3267360" cy="2029320"/>
          </a:xfrm>
          <a:prstGeom prst="rect">
            <a:avLst/>
          </a:prstGeom>
          <a:ln>
            <a:noFill/>
          </a:ln>
        </p:spPr>
      </p:pic>
      <p:sp>
        <p:nvSpPr>
          <p:cNvPr id="230" name="CustomShape 2"/>
          <p:cNvSpPr/>
          <p:nvPr/>
        </p:nvSpPr>
        <p:spPr>
          <a:xfrm>
            <a:off x="5024880" y="1161360"/>
            <a:ext cx="2310120" cy="399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1" name="Google Shape;234;p28" descr=""/>
          <p:cNvPicPr/>
          <p:nvPr/>
        </p:nvPicPr>
        <p:blipFill>
          <a:blip r:embed="rId3"/>
          <a:stretch/>
        </p:blipFill>
        <p:spPr>
          <a:xfrm>
            <a:off x="390240" y="2819160"/>
            <a:ext cx="4030200" cy="2286720"/>
          </a:xfrm>
          <a:prstGeom prst="rect">
            <a:avLst/>
          </a:prstGeom>
          <a:ln>
            <a:noFill/>
          </a:ln>
        </p:spPr>
      </p:pic>
      <p:sp>
        <p:nvSpPr>
          <p:cNvPr id="232" name="CustomShape 3"/>
          <p:cNvSpPr/>
          <p:nvPr/>
        </p:nvSpPr>
        <p:spPr>
          <a:xfrm>
            <a:off x="442800" y="825120"/>
            <a:ext cx="5275800" cy="2008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lang="gl-ES" sz="15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-Ángeles Santos Torroella</a:t>
            </a:r>
            <a:r>
              <a:rPr b="0" lang="gl-ES" sz="15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, naceu en Cataluña no ano 1911 e finou en Madrid no ano 2013. Foi unha importante pintora e artista gráfica española, pertencente a </a:t>
            </a:r>
            <a:r>
              <a:rPr b="0" lang="gl-ES" sz="1500" spc="-1" strike="noStrike" u="sng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Xeración do 27.</a:t>
            </a:r>
            <a:endParaRPr b="0" lang="gl-ES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gl-ES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gl-ES" sz="15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-A súa actividade artística comeza en Portbou, na súa cidade natal.</a:t>
            </a:r>
            <a:endParaRPr b="0" lang="gl-ES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gl-ES" sz="15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-O movemento cultural que promove é o </a:t>
            </a:r>
            <a:r>
              <a:rPr b="0" lang="gl-ES" sz="1500" spc="-1" strike="noStrike" u="sng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Surrealismo,</a:t>
            </a:r>
            <a:r>
              <a:rPr b="0" lang="gl-ES" sz="15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 que se pode apreciar en obras súas como Tertulia (1929).</a:t>
            </a:r>
            <a:endParaRPr b="0" lang="gl-ES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gl-ES" sz="15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No ano 2003, recibiu a Medalla de Ouro ao Mérito en Belas Artes.</a:t>
            </a:r>
            <a:endParaRPr b="0" lang="gl-ES" sz="1500" spc="-1" strike="noStrike">
              <a:latin typeface="Arial"/>
            </a:endParaRPr>
          </a:p>
        </p:txBody>
      </p:sp>
      <p:pic>
        <p:nvPicPr>
          <p:cNvPr id="233" name="Google Shape;236;p28" descr=""/>
          <p:cNvPicPr/>
          <p:nvPr/>
        </p:nvPicPr>
        <p:blipFill>
          <a:blip r:embed="rId4"/>
          <a:stretch/>
        </p:blipFill>
        <p:spPr>
          <a:xfrm>
            <a:off x="7026840" y="4467600"/>
            <a:ext cx="1493280" cy="569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9" dur="indefinite" restart="never" nodeType="tmRoot">
          <p:childTnLst>
            <p:seq>
              <p:cTn id="150" dur="indefinite" nodeType="mainSeq"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5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e7c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91440" y="167760"/>
            <a:ext cx="6087600" cy="62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gl-ES" sz="29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OBRAS DE ÁNGELES SANTOS</a:t>
            </a:r>
            <a:endParaRPr b="0" lang="gl-ES" sz="2900" spc="-1" strike="noStrike">
              <a:latin typeface="Arial"/>
            </a:endParaRPr>
          </a:p>
        </p:txBody>
      </p:sp>
      <p:pic>
        <p:nvPicPr>
          <p:cNvPr id="235" name="Google Shape;242;p29" descr=""/>
          <p:cNvPicPr/>
          <p:nvPr/>
        </p:nvPicPr>
        <p:blipFill>
          <a:blip r:embed="rId1"/>
          <a:stretch/>
        </p:blipFill>
        <p:spPr>
          <a:xfrm>
            <a:off x="210240" y="1697040"/>
            <a:ext cx="2990880" cy="2035800"/>
          </a:xfrm>
          <a:prstGeom prst="rect">
            <a:avLst/>
          </a:prstGeom>
          <a:ln>
            <a:noFill/>
          </a:ln>
        </p:spPr>
      </p:pic>
      <p:sp>
        <p:nvSpPr>
          <p:cNvPr id="236" name="CustomShape 2"/>
          <p:cNvSpPr/>
          <p:nvPr/>
        </p:nvSpPr>
        <p:spPr>
          <a:xfrm>
            <a:off x="250920" y="3733560"/>
            <a:ext cx="2793960" cy="50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gl-ES" sz="21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Tertulia (1929)</a:t>
            </a:r>
            <a:endParaRPr b="0" lang="gl-ES" sz="2100" spc="-1" strike="noStrike">
              <a:latin typeface="Arial"/>
            </a:endParaRPr>
          </a:p>
        </p:txBody>
      </p:sp>
      <p:pic>
        <p:nvPicPr>
          <p:cNvPr id="237" name="Google Shape;244;p29" descr=""/>
          <p:cNvPicPr/>
          <p:nvPr/>
        </p:nvPicPr>
        <p:blipFill>
          <a:blip r:embed="rId2"/>
          <a:stretch/>
        </p:blipFill>
        <p:spPr>
          <a:xfrm>
            <a:off x="6494400" y="927000"/>
            <a:ext cx="2115720" cy="2924280"/>
          </a:xfrm>
          <a:prstGeom prst="rect">
            <a:avLst/>
          </a:prstGeom>
          <a:ln>
            <a:noFill/>
          </a:ln>
        </p:spPr>
      </p:pic>
      <p:sp>
        <p:nvSpPr>
          <p:cNvPr id="238" name="CustomShape 3"/>
          <p:cNvSpPr/>
          <p:nvPr/>
        </p:nvSpPr>
        <p:spPr>
          <a:xfrm>
            <a:off x="6755040" y="4176720"/>
            <a:ext cx="2282400" cy="20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CustomShape 4"/>
          <p:cNvSpPr/>
          <p:nvPr/>
        </p:nvSpPr>
        <p:spPr>
          <a:xfrm>
            <a:off x="6378840" y="3942720"/>
            <a:ext cx="2658600" cy="82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gl-ES" sz="21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Autorretrato (1928)</a:t>
            </a:r>
            <a:endParaRPr b="0" lang="gl-ES" sz="2100" spc="-1" strike="noStrike">
              <a:latin typeface="Arial"/>
            </a:endParaRPr>
          </a:p>
        </p:txBody>
      </p:sp>
      <p:pic>
        <p:nvPicPr>
          <p:cNvPr id="240" name="Google Shape;247;p29" descr=""/>
          <p:cNvPicPr/>
          <p:nvPr/>
        </p:nvPicPr>
        <p:blipFill>
          <a:blip r:embed="rId3"/>
          <a:stretch/>
        </p:blipFill>
        <p:spPr>
          <a:xfrm>
            <a:off x="3677760" y="1923840"/>
            <a:ext cx="2282400" cy="3347640"/>
          </a:xfrm>
          <a:prstGeom prst="rect">
            <a:avLst/>
          </a:prstGeom>
          <a:ln>
            <a:noFill/>
          </a:ln>
        </p:spPr>
      </p:pic>
      <p:sp>
        <p:nvSpPr>
          <p:cNvPr id="241" name="CustomShape 5"/>
          <p:cNvSpPr/>
          <p:nvPr/>
        </p:nvSpPr>
        <p:spPr>
          <a:xfrm>
            <a:off x="3706560" y="978840"/>
            <a:ext cx="228240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gl-ES" sz="21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Niña (Retrato de Conchita), (1929)</a:t>
            </a:r>
            <a:endParaRPr b="0" lang="gl-ES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6" dur="indefinite" restart="never" nodeType="tmRoot">
          <p:childTnLst>
            <p:seq>
              <p:cTn id="157" dur="indefinite" nodeType="mainSeq"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2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6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0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e7c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2947680" y="260640"/>
            <a:ext cx="5603400" cy="77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rmAutofit fontScale="74000"/>
          </a:bodyPr>
          <a:p>
            <a:pPr>
              <a:lnSpc>
                <a:spcPct val="100000"/>
              </a:lnSpc>
            </a:pPr>
            <a:r>
              <a:rPr b="1" lang="gl-ES" sz="4800" spc="-1" strike="noStrike">
                <a:solidFill>
                  <a:srgbClr val="ffffff"/>
                </a:solidFill>
                <a:latin typeface="Raleway"/>
                <a:ea typeface="Raleway"/>
              </a:rPr>
              <a:t>Nuria Picas</a:t>
            </a:r>
            <a:endParaRPr b="0" lang="gl-ES" sz="4800" spc="-1" strike="noStrike">
              <a:latin typeface="Arial"/>
            </a:endParaRPr>
          </a:p>
        </p:txBody>
      </p:sp>
      <p:sp>
        <p:nvSpPr>
          <p:cNvPr id="243" name="CustomShape 2"/>
          <p:cNvSpPr/>
          <p:nvPr/>
        </p:nvSpPr>
        <p:spPr>
          <a:xfrm>
            <a:off x="5111640" y="1617480"/>
            <a:ext cx="2591280" cy="188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-Nuria Picas foi una pintora cubista nada en Barcelona no 1927</a:t>
            </a:r>
            <a:endParaRPr b="0" lang="gl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gl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-paleta cromática de tonalidades vivas e tons subidos.</a:t>
            </a:r>
            <a:endParaRPr b="0" lang="gl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gl-ES" sz="1400" spc="-1" strike="noStrike">
              <a:latin typeface="Arial"/>
            </a:endParaRPr>
          </a:p>
        </p:txBody>
      </p:sp>
      <p:sp>
        <p:nvSpPr>
          <p:cNvPr id="244" name="CustomShape 3"/>
          <p:cNvSpPr/>
          <p:nvPr/>
        </p:nvSpPr>
        <p:spPr>
          <a:xfrm>
            <a:off x="4955400" y="1490760"/>
            <a:ext cx="2886840" cy="2034720"/>
          </a:xfrm>
          <a:prstGeom prst="roundRect">
            <a:avLst>
              <a:gd name="adj" fmla="val 16667"/>
            </a:avLst>
          </a:prstGeom>
          <a:noFill/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45" name="Google Shape;256;p30" descr=""/>
          <p:cNvPicPr/>
          <p:nvPr/>
        </p:nvPicPr>
        <p:blipFill>
          <a:blip r:embed="rId1"/>
          <a:stretch/>
        </p:blipFill>
        <p:spPr>
          <a:xfrm>
            <a:off x="408600" y="1266120"/>
            <a:ext cx="2323440" cy="1971000"/>
          </a:xfrm>
          <a:prstGeom prst="rect">
            <a:avLst/>
          </a:prstGeom>
          <a:ln>
            <a:noFill/>
          </a:ln>
        </p:spPr>
      </p:pic>
      <p:pic>
        <p:nvPicPr>
          <p:cNvPr id="246" name="Google Shape;257;p30" descr=""/>
          <p:cNvPicPr/>
          <p:nvPr/>
        </p:nvPicPr>
        <p:blipFill>
          <a:blip r:embed="rId2"/>
          <a:stretch/>
        </p:blipFill>
        <p:spPr>
          <a:xfrm>
            <a:off x="2388240" y="2395080"/>
            <a:ext cx="2432160" cy="2533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1" dur="indefinite" restart="never" nodeType="tmRoot">
          <p:childTnLst>
            <p:seq>
              <p:cTn id="172" dur="indefinite" nodeType="mainSeq"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1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e7c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2559960" y="438480"/>
            <a:ext cx="5592960" cy="91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lang="gl-ES" sz="4800" spc="-1" strike="noStrike">
                <a:solidFill>
                  <a:srgbClr val="ffffff"/>
                </a:solidFill>
                <a:latin typeface="Raleway"/>
                <a:ea typeface="Raleway"/>
              </a:rPr>
              <a:t>As súas obras</a:t>
            </a:r>
            <a:endParaRPr b="0" lang="gl-ES" sz="4800" spc="-1" strike="noStrike">
              <a:latin typeface="Arial"/>
            </a:endParaRPr>
          </a:p>
        </p:txBody>
      </p:sp>
      <p:pic>
        <p:nvPicPr>
          <p:cNvPr id="248" name="Google Shape;263;p31" descr=""/>
          <p:cNvPicPr/>
          <p:nvPr/>
        </p:nvPicPr>
        <p:blipFill>
          <a:blip r:embed="rId1"/>
          <a:stretch/>
        </p:blipFill>
        <p:spPr>
          <a:xfrm>
            <a:off x="460440" y="1560600"/>
            <a:ext cx="2406960" cy="2507400"/>
          </a:xfrm>
          <a:prstGeom prst="rect">
            <a:avLst/>
          </a:prstGeom>
          <a:ln>
            <a:noFill/>
          </a:ln>
        </p:spPr>
      </p:pic>
      <p:sp>
        <p:nvSpPr>
          <p:cNvPr id="249" name="CustomShape 2"/>
          <p:cNvSpPr/>
          <p:nvPr/>
        </p:nvSpPr>
        <p:spPr>
          <a:xfrm>
            <a:off x="384480" y="3306600"/>
            <a:ext cx="2559240" cy="96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61000"/>
              </a:lnSpc>
              <a:spcBef>
                <a:spcPts val="2999"/>
              </a:spcBef>
              <a:spcAft>
                <a:spcPts val="1500"/>
              </a:spcAft>
            </a:pPr>
            <a:r>
              <a:rPr b="1" i="1" lang="gl-ES" sz="1600" spc="-1" strike="noStrike">
                <a:solidFill>
                  <a:srgbClr val="333333"/>
                </a:solidFill>
                <a:latin typeface="Arial"/>
                <a:ea typeface="Arial"/>
              </a:rPr>
              <a:t>Retrato de Jordi Sarsanedas (1949)</a:t>
            </a:r>
            <a:endParaRPr b="0" lang="gl-ES" sz="1600" spc="-1" strike="noStrike">
              <a:latin typeface="Arial"/>
            </a:endParaRPr>
          </a:p>
        </p:txBody>
      </p:sp>
      <p:pic>
        <p:nvPicPr>
          <p:cNvPr id="250" name="Google Shape;265;p31" descr=""/>
          <p:cNvPicPr/>
          <p:nvPr/>
        </p:nvPicPr>
        <p:blipFill>
          <a:blip r:embed="rId2"/>
          <a:stretch/>
        </p:blipFill>
        <p:spPr>
          <a:xfrm>
            <a:off x="3047760" y="1649520"/>
            <a:ext cx="2328840" cy="2328840"/>
          </a:xfrm>
          <a:prstGeom prst="rect">
            <a:avLst/>
          </a:prstGeom>
          <a:ln>
            <a:noFill/>
          </a:ln>
        </p:spPr>
      </p:pic>
      <p:sp>
        <p:nvSpPr>
          <p:cNvPr id="251" name="CustomShape 3"/>
          <p:cNvSpPr/>
          <p:nvPr/>
        </p:nvSpPr>
        <p:spPr>
          <a:xfrm>
            <a:off x="3107880" y="3306600"/>
            <a:ext cx="2559240" cy="54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i="1" lang="gl-ES" sz="2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Bodegón</a:t>
            </a:r>
            <a:endParaRPr b="0" lang="gl-ES" sz="2400" spc="-1" strike="noStrike">
              <a:latin typeface="Arial"/>
            </a:endParaRPr>
          </a:p>
        </p:txBody>
      </p:sp>
      <p:pic>
        <p:nvPicPr>
          <p:cNvPr id="252" name="Google Shape;267;p31" descr=""/>
          <p:cNvPicPr/>
          <p:nvPr/>
        </p:nvPicPr>
        <p:blipFill>
          <a:blip r:embed="rId3"/>
          <a:stretch/>
        </p:blipFill>
        <p:spPr>
          <a:xfrm>
            <a:off x="5759280" y="1385640"/>
            <a:ext cx="2304360" cy="2856960"/>
          </a:xfrm>
          <a:prstGeom prst="rect">
            <a:avLst/>
          </a:prstGeom>
          <a:ln>
            <a:noFill/>
          </a:ln>
        </p:spPr>
      </p:pic>
      <p:sp>
        <p:nvSpPr>
          <p:cNvPr id="253" name="CustomShape 4"/>
          <p:cNvSpPr/>
          <p:nvPr/>
        </p:nvSpPr>
        <p:spPr>
          <a:xfrm>
            <a:off x="5956560" y="4243320"/>
            <a:ext cx="2619720" cy="91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i="1" lang="gl-ES" sz="2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Un neno (1953)</a:t>
            </a:r>
            <a:endParaRPr b="0" lang="gl-ES" sz="2400" spc="-1" strike="noStrike">
              <a:latin typeface="Arial"/>
            </a:endParaRPr>
          </a:p>
        </p:txBody>
      </p:sp>
      <p:sp>
        <p:nvSpPr>
          <p:cNvPr id="254" name="CustomShape 5"/>
          <p:cNvSpPr/>
          <p:nvPr/>
        </p:nvSpPr>
        <p:spPr>
          <a:xfrm>
            <a:off x="597240" y="4267080"/>
            <a:ext cx="2999160" cy="900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15000"/>
              </a:lnSpc>
              <a:spcAft>
                <a:spcPts val="1199"/>
              </a:spcAft>
            </a:pPr>
            <a:r>
              <a:rPr b="0" lang="gl-ES" sz="2050" spc="-1" strike="noStrike">
                <a:solidFill>
                  <a:srgbClr val="d9d2e9"/>
                </a:solidFill>
                <a:latin typeface="Comfortaa"/>
                <a:ea typeface="Comfortaa"/>
              </a:rPr>
              <a:t>·Estas foron algunha das súas obras </a:t>
            </a:r>
            <a:endParaRPr b="0" lang="gl-ES" sz="20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2" dur="indefinite" restart="never" nodeType="tmRoot">
          <p:childTnLst>
            <p:seq>
              <p:cTn id="183" dur="indefinite" nodeType="mainSeq"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8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2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6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e7c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3343680" y="353520"/>
            <a:ext cx="2456280" cy="66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rmAutofit fontScale="19000"/>
          </a:bodyPr>
          <a:p>
            <a:pPr>
              <a:lnSpc>
                <a:spcPct val="100000"/>
              </a:lnSpc>
            </a:pPr>
            <a:r>
              <a:rPr b="1" lang="gl-ES" sz="4800" spc="-1" strike="noStrike">
                <a:solidFill>
                  <a:srgbClr val="ffffff"/>
                </a:solidFill>
                <a:latin typeface="Pacifico"/>
                <a:ea typeface="Pacifico"/>
              </a:rPr>
              <a:t>ÍNDICE</a:t>
            </a:r>
            <a:endParaRPr b="0" lang="gl-ES" sz="4800" spc="-1" strike="noStrike"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824400" y="1207800"/>
            <a:ext cx="3695040" cy="221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15000"/>
              </a:lnSpc>
            </a:pPr>
            <a:r>
              <a:rPr b="0" lang="gl-ES" sz="2250" spc="-1" strike="noStrike">
                <a:solidFill>
                  <a:srgbClr val="d9d2e9"/>
                </a:solidFill>
                <a:latin typeface="Comfortaa"/>
                <a:ea typeface="Comfortaa"/>
              </a:rPr>
              <a:t>· Maruja Mallo</a:t>
            </a:r>
            <a:endParaRPr b="0" lang="gl-ES" sz="225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gl-ES" sz="2250" spc="-1" strike="noStrike">
                <a:solidFill>
                  <a:srgbClr val="d9d2e9"/>
                </a:solidFill>
                <a:latin typeface="Comfortaa"/>
                <a:ea typeface="Comfortaa"/>
              </a:rPr>
              <a:t>· María Antonia Dans</a:t>
            </a:r>
            <a:endParaRPr b="0" lang="gl-ES" sz="225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gl-ES" sz="2250" spc="-1" strike="noStrike">
                <a:solidFill>
                  <a:srgbClr val="d9d2e9"/>
                </a:solidFill>
                <a:latin typeface="Comfortaa"/>
                <a:ea typeface="Comfortaa"/>
              </a:rPr>
              <a:t>· Elena Colmeiro</a:t>
            </a:r>
            <a:endParaRPr b="0" lang="gl-ES" sz="225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r>
              <a:rPr b="0" lang="gl-ES" sz="2250" spc="-1" strike="noStrike">
                <a:solidFill>
                  <a:srgbClr val="d9d2e9"/>
                </a:solidFill>
                <a:latin typeface="Comfortaa"/>
                <a:ea typeface="Comfortaa"/>
              </a:rPr>
              <a:t>· Remedios Varó</a:t>
            </a:r>
            <a:endParaRPr b="0" lang="gl-ES" sz="2250" spc="-1" strike="noStrike">
              <a:latin typeface="Arial"/>
            </a:endParaRPr>
          </a:p>
        </p:txBody>
      </p:sp>
      <p:sp>
        <p:nvSpPr>
          <p:cNvPr id="124" name="CustomShape 3"/>
          <p:cNvSpPr/>
          <p:nvPr/>
        </p:nvSpPr>
        <p:spPr>
          <a:xfrm>
            <a:off x="5100480" y="1483920"/>
            <a:ext cx="3246840" cy="166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15000"/>
              </a:lnSpc>
            </a:pPr>
            <a:r>
              <a:rPr b="0" lang="gl-ES" sz="2250" spc="-1" strike="noStrike">
                <a:solidFill>
                  <a:srgbClr val="d9d2e9"/>
                </a:solidFill>
                <a:latin typeface="Comfortaa"/>
                <a:ea typeface="Comfortaa"/>
              </a:rPr>
              <a:t>· María Blanchard</a:t>
            </a:r>
            <a:endParaRPr b="0" lang="gl-ES" sz="225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gl-ES" sz="2250" spc="-1" strike="noStrike">
                <a:solidFill>
                  <a:srgbClr val="d9d2e9"/>
                </a:solidFill>
                <a:latin typeface="Comfortaa"/>
                <a:ea typeface="Comfortaa"/>
              </a:rPr>
              <a:t>· Ángela Santos</a:t>
            </a:r>
            <a:endParaRPr b="0" lang="gl-ES" sz="225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r>
              <a:rPr b="0" lang="gl-ES" sz="2250" spc="-1" strike="noStrike">
                <a:solidFill>
                  <a:srgbClr val="d9d2e9"/>
                </a:solidFill>
                <a:latin typeface="Comfortaa"/>
                <a:ea typeface="Comfortaa"/>
              </a:rPr>
              <a:t>· Nuria Picas </a:t>
            </a:r>
            <a:endParaRPr b="0" lang="gl-ES" sz="2250" spc="-1" strike="noStrike">
              <a:latin typeface="Arial"/>
            </a:endParaRPr>
          </a:p>
        </p:txBody>
      </p:sp>
      <p:sp>
        <p:nvSpPr>
          <p:cNvPr id="125" name="CustomShape 4"/>
          <p:cNvSpPr/>
          <p:nvPr/>
        </p:nvSpPr>
        <p:spPr>
          <a:xfrm>
            <a:off x="-229320" y="3582000"/>
            <a:ext cx="9686880" cy="1168560"/>
          </a:xfrm>
          <a:prstGeom prst="rect">
            <a:avLst/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CustomShape 5"/>
          <p:cNvSpPr/>
          <p:nvPr/>
        </p:nvSpPr>
        <p:spPr>
          <a:xfrm>
            <a:off x="1527120" y="3828240"/>
            <a:ext cx="6174000" cy="115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lang="gl-ES" sz="3200" spc="-1" strike="noStrike">
                <a:solidFill>
                  <a:srgbClr val="000000"/>
                </a:solidFill>
                <a:latin typeface="Dancing Script"/>
                <a:ea typeface="Dancing Script"/>
              </a:rPr>
              <a:t>Pintoras  das Vanguardias Pictóricas</a:t>
            </a:r>
            <a:endParaRPr b="0" lang="gl-ES" sz="3200" spc="-1" strike="noStrike">
              <a:latin typeface="Arial"/>
            </a:endParaRPr>
          </a:p>
        </p:txBody>
      </p:sp>
      <p:sp>
        <p:nvSpPr>
          <p:cNvPr id="127" name="CustomShape 6"/>
          <p:cNvSpPr/>
          <p:nvPr/>
        </p:nvSpPr>
        <p:spPr>
          <a:xfrm>
            <a:off x="153360" y="3703320"/>
            <a:ext cx="8989920" cy="924480"/>
          </a:xfrm>
          <a:prstGeom prst="roundRect">
            <a:avLst>
              <a:gd name="adj" fmla="val 16667"/>
            </a:avLst>
          </a:pr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7"/>
          <p:cNvSpPr/>
          <p:nvPr/>
        </p:nvSpPr>
        <p:spPr>
          <a:xfrm>
            <a:off x="61920" y="66600"/>
            <a:ext cx="9025560" cy="5016960"/>
          </a:xfrm>
          <a:prstGeom prst="rect">
            <a:avLst/>
          </a:prstGeom>
          <a:noFill/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29" name="Google Shape;76;p14" descr=""/>
          <p:cNvPicPr/>
          <p:nvPr/>
        </p:nvPicPr>
        <p:blipFill>
          <a:blip r:embed="rId1"/>
          <a:stretch/>
        </p:blipFill>
        <p:spPr>
          <a:xfrm>
            <a:off x="2662200" y="181080"/>
            <a:ext cx="722880" cy="1012320"/>
          </a:xfrm>
          <a:prstGeom prst="rect">
            <a:avLst/>
          </a:prstGeom>
          <a:ln>
            <a:noFill/>
          </a:ln>
        </p:spPr>
      </p:pic>
      <p:pic>
        <p:nvPicPr>
          <p:cNvPr id="130" name="Google Shape;77;p14" descr=""/>
          <p:cNvPicPr/>
          <p:nvPr/>
        </p:nvPicPr>
        <p:blipFill>
          <a:blip r:embed="rId2"/>
          <a:stretch/>
        </p:blipFill>
        <p:spPr>
          <a:xfrm>
            <a:off x="5842800" y="181080"/>
            <a:ext cx="722880" cy="1012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e7c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2804040" y="-177480"/>
            <a:ext cx="3535560" cy="139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rmAutofit fontScale="78000"/>
          </a:bodyPr>
          <a:p>
            <a:pPr>
              <a:lnSpc>
                <a:spcPct val="100000"/>
              </a:lnSpc>
            </a:pPr>
            <a:r>
              <a:rPr b="1" i="1" lang="gl-ES" sz="4800" spc="-1" strike="noStrike">
                <a:solidFill>
                  <a:srgbClr val="ffffff"/>
                </a:solidFill>
                <a:latin typeface="Pacifico"/>
                <a:ea typeface="Pacifico"/>
              </a:rPr>
              <a:t>Bibliografía</a:t>
            </a:r>
            <a:endParaRPr b="0" lang="gl-ES" sz="4800" spc="-1" strike="noStrike">
              <a:latin typeface="Arial"/>
            </a:endParaRPr>
          </a:p>
        </p:txBody>
      </p:sp>
      <p:sp>
        <p:nvSpPr>
          <p:cNvPr id="256" name="CustomShape 2"/>
          <p:cNvSpPr/>
          <p:nvPr/>
        </p:nvSpPr>
        <p:spPr>
          <a:xfrm>
            <a:off x="213480" y="961560"/>
            <a:ext cx="5430600" cy="407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marL="457200" indent="-316800">
              <a:lnSpc>
                <a:spcPct val="100000"/>
              </a:lnSpc>
              <a:buClr>
                <a:srgbClr val="ffffff"/>
              </a:buClr>
              <a:buFont typeface="Comfortaa"/>
              <a:buAutoNum type="arabicPeriod"/>
            </a:pPr>
            <a:r>
              <a:rPr b="0" lang="gl-ES" sz="1400" spc="-1" strike="noStrike" u="sng">
                <a:solidFill>
                  <a:srgbClr val="009688"/>
                </a:solidFill>
                <a:uFillTx/>
                <a:latin typeface="Comfortaa"/>
                <a:ea typeface="Comfortaa"/>
                <a:hlinkClick r:id="rId1"/>
              </a:rPr>
              <a:t>https://es.wikipedia.org/wiki/Maruja_Mallo</a:t>
            </a:r>
            <a:br/>
            <a:r>
              <a:rPr b="0" lang="gl-ES" sz="1400" spc="-1" strike="noStrike">
                <a:solidFill>
                  <a:srgbClr val="ffffff"/>
                </a:solidFill>
                <a:latin typeface="Comfortaa"/>
                <a:ea typeface="DejaVu Sans"/>
              </a:rPr>
              <a:t> </a:t>
            </a:r>
            <a:endParaRPr b="0" lang="gl-ES" sz="1400" spc="-1" strike="noStrike">
              <a:latin typeface="Arial"/>
            </a:endParaRPr>
          </a:p>
          <a:p>
            <a:pPr marL="457200" indent="-316800">
              <a:lnSpc>
                <a:spcPct val="100000"/>
              </a:lnSpc>
              <a:buClr>
                <a:srgbClr val="ffffff"/>
              </a:buClr>
              <a:buFont typeface="Comfortaa"/>
              <a:buAutoNum type="arabicPeriod"/>
            </a:pPr>
            <a:r>
              <a:rPr b="0" lang="gl-ES" sz="1400" spc="-1" strike="noStrike" u="sng">
                <a:solidFill>
                  <a:srgbClr val="009688"/>
                </a:solidFill>
                <a:uFillTx/>
                <a:latin typeface="Comfortaa"/>
                <a:ea typeface="Comfortaa"/>
                <a:hlinkClick r:id="rId2"/>
              </a:rPr>
              <a:t>https://es.wikipedia.org/wiki/Surrealismo</a:t>
            </a:r>
            <a:br/>
            <a:r>
              <a:rPr b="0" lang="gl-ES" sz="1400" spc="-1" strike="noStrike">
                <a:solidFill>
                  <a:srgbClr val="ffffff"/>
                </a:solidFill>
                <a:latin typeface="Comfortaa"/>
                <a:ea typeface="DejaVu Sans"/>
              </a:rPr>
              <a:t> </a:t>
            </a:r>
            <a:endParaRPr b="0" lang="gl-ES" sz="1400" spc="-1" strike="noStrike">
              <a:latin typeface="Arial"/>
            </a:endParaRPr>
          </a:p>
          <a:p>
            <a:pPr marL="457200" indent="-316800">
              <a:lnSpc>
                <a:spcPct val="100000"/>
              </a:lnSpc>
              <a:buClr>
                <a:srgbClr val="ffffff"/>
              </a:buClr>
              <a:buFont typeface="Comfortaa"/>
              <a:buAutoNum type="arabicPeriod"/>
            </a:pPr>
            <a:r>
              <a:rPr b="0" lang="gl-ES" sz="1400" spc="-1" strike="noStrike" u="sng">
                <a:solidFill>
                  <a:srgbClr val="009688"/>
                </a:solidFill>
                <a:uFillTx/>
                <a:latin typeface="Comfortaa"/>
                <a:ea typeface="Comfortaa"/>
                <a:hlinkClick r:id="rId3"/>
              </a:rPr>
              <a:t>https://www.adoptauntio.es/lab/article/top-10-mujeres-espa</a:t>
            </a:r>
            <a:r>
              <a:rPr b="0" lang="gl-ES" sz="1400" spc="-1" strike="noStrike" u="sng">
                <a:solidFill>
                  <a:srgbClr val="009688"/>
                </a:solidFill>
                <a:uFillTx/>
                <a:latin typeface="Comfortaa"/>
                <a:ea typeface="Comfortaa"/>
                <a:hlinkClick r:id="rId4"/>
              </a:rPr>
              <a:t>n</a:t>
            </a:r>
            <a:r>
              <a:rPr b="0" lang="gl-ES" sz="1400" spc="-1" strike="noStrike" u="sng">
                <a:solidFill>
                  <a:srgbClr val="009688"/>
                </a:solidFill>
                <a:uFillTx/>
                <a:latin typeface="Comfortaa"/>
                <a:ea typeface="Comfortaa"/>
                <a:hlinkClick r:id="rId5"/>
              </a:rPr>
              <a:t>olas-hicieron-histori</a:t>
            </a:r>
            <a:br/>
            <a:r>
              <a:rPr b="0" lang="gl-ES" sz="1400" spc="-1" strike="noStrike">
                <a:solidFill>
                  <a:srgbClr val="ffffff"/>
                </a:solidFill>
                <a:latin typeface="Comfortaa"/>
                <a:ea typeface="DejaVu Sans"/>
              </a:rPr>
              <a:t> </a:t>
            </a:r>
            <a:endParaRPr b="0" lang="gl-ES" sz="1400" spc="-1" strike="noStrike">
              <a:latin typeface="Arial"/>
            </a:endParaRPr>
          </a:p>
          <a:p>
            <a:pPr marL="457200" indent="-316800">
              <a:lnSpc>
                <a:spcPct val="100000"/>
              </a:lnSpc>
              <a:buClr>
                <a:srgbClr val="ffffff"/>
              </a:buClr>
              <a:buFont typeface="Comfortaa"/>
              <a:buAutoNum type="arabicPeriod"/>
            </a:pPr>
            <a:r>
              <a:rPr b="0" lang="gl-ES" sz="1400" spc="-1" strike="noStrike" u="sng">
                <a:solidFill>
                  <a:srgbClr val="009688"/>
                </a:solidFill>
                <a:uFillTx/>
                <a:latin typeface="Comfortaa"/>
                <a:ea typeface="Comfortaa"/>
                <a:hlinkClick r:id="rId6"/>
              </a:rPr>
              <a:t>https://es.wikipedia.org/wiki/Mar%C3%ADa_Blanchard</a:t>
            </a:r>
            <a:br/>
            <a:r>
              <a:rPr b="0" lang="gl-ES" sz="1400" spc="-1" strike="noStrike">
                <a:solidFill>
                  <a:srgbClr val="ffffff"/>
                </a:solidFill>
                <a:latin typeface="Comfortaa"/>
                <a:ea typeface="DejaVu Sans"/>
              </a:rPr>
              <a:t> </a:t>
            </a:r>
            <a:endParaRPr b="0" lang="gl-ES" sz="1400" spc="-1" strike="noStrike">
              <a:latin typeface="Arial"/>
            </a:endParaRPr>
          </a:p>
          <a:p>
            <a:pPr marL="457200" indent="-316800">
              <a:lnSpc>
                <a:spcPct val="100000"/>
              </a:lnSpc>
              <a:buClr>
                <a:srgbClr val="ffffff"/>
              </a:buClr>
              <a:buFont typeface="Comfortaa"/>
              <a:buAutoNum type="arabicPeriod"/>
            </a:pPr>
            <a:r>
              <a:rPr b="0" lang="gl-ES" sz="1400" spc="-1" strike="noStrike" u="sng">
                <a:solidFill>
                  <a:srgbClr val="009688"/>
                </a:solidFill>
                <a:uFillTx/>
                <a:latin typeface="Comfortaa"/>
                <a:ea typeface="Comfortaa"/>
                <a:hlinkClick r:id="rId7"/>
              </a:rPr>
              <a:t>https://es.wikipedia.org/wiki/Elena_Colmeiro</a:t>
            </a:r>
            <a:br/>
            <a:r>
              <a:rPr b="0" lang="gl-ES" sz="1400" spc="-1" strike="noStrike">
                <a:solidFill>
                  <a:srgbClr val="ffffff"/>
                </a:solidFill>
                <a:latin typeface="Comfortaa"/>
                <a:ea typeface="DejaVu Sans"/>
              </a:rPr>
              <a:t> </a:t>
            </a:r>
            <a:endParaRPr b="0" lang="gl-ES" sz="1400" spc="-1" strike="noStrike">
              <a:latin typeface="Arial"/>
            </a:endParaRPr>
          </a:p>
          <a:p>
            <a:pPr marL="457200" indent="-316800">
              <a:lnSpc>
                <a:spcPct val="100000"/>
              </a:lnSpc>
              <a:buClr>
                <a:srgbClr val="ffffff"/>
              </a:buClr>
              <a:buFont typeface="Comfortaa"/>
              <a:buAutoNum type="arabicPeriod"/>
            </a:pPr>
            <a:r>
              <a:rPr b="0" lang="gl-ES" sz="1400" spc="-1" strike="noStrike" u="sng">
                <a:solidFill>
                  <a:srgbClr val="009688"/>
                </a:solidFill>
                <a:uFillTx/>
                <a:latin typeface="Comfortaa"/>
                <a:ea typeface="Comfortaa"/>
                <a:hlinkClick r:id="rId8"/>
              </a:rPr>
              <a:t>https://gl.wikipedia.org/wiki/Mar%C3%ADa_Antonia_Dans</a:t>
            </a:r>
            <a:endParaRPr b="0" lang="gl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gl-ES" sz="1400" spc="-1" strike="noStrike">
                <a:solidFill>
                  <a:srgbClr val="ffffff"/>
                </a:solidFill>
                <a:latin typeface="Comfortaa"/>
                <a:ea typeface="Comfortaa"/>
              </a:rPr>
              <a:t>  </a:t>
            </a:r>
            <a:r>
              <a:rPr b="0" lang="gl-ES" sz="1400" spc="-1" strike="noStrike" u="sng">
                <a:solidFill>
                  <a:srgbClr val="009688"/>
                </a:solidFill>
                <a:uFillTx/>
                <a:latin typeface="Comfortaa"/>
                <a:ea typeface="Comfortaa"/>
                <a:hlinkClick r:id="rId9"/>
              </a:rPr>
              <a:t>https://es.wikipedia.org/wiki/Julia_Minguill%C3%B3n</a:t>
            </a:r>
            <a:br/>
            <a:endParaRPr b="0" lang="gl-ES" sz="1400" spc="-1" strike="noStrike">
              <a:latin typeface="Arial"/>
            </a:endParaRPr>
          </a:p>
          <a:p>
            <a:pPr marL="457200" indent="-316800">
              <a:lnSpc>
                <a:spcPct val="100000"/>
              </a:lnSpc>
              <a:buClr>
                <a:srgbClr val="ffffff"/>
              </a:buClr>
              <a:buFont typeface="Comfortaa"/>
              <a:buAutoNum type="arabicPeriod"/>
            </a:pPr>
            <a:r>
              <a:rPr b="0" lang="gl-ES" sz="1400" spc="-1" strike="noStrike" u="sng">
                <a:solidFill>
                  <a:srgbClr val="009688"/>
                </a:solidFill>
                <a:uFillTx/>
                <a:latin typeface="Comfortaa"/>
                <a:ea typeface="Comfortaa"/>
                <a:hlinkClick r:id="rId10"/>
              </a:rPr>
              <a:t>http://www.arcadja.com/auctions/es/picas_nuria/artista/394750/</a:t>
            </a:r>
            <a:endParaRPr b="0" lang="gl-ES" sz="14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gl-ES" sz="1400" spc="-1" strike="noStrike">
              <a:latin typeface="Arial"/>
            </a:endParaRPr>
          </a:p>
          <a:p>
            <a:pPr marL="457200" indent="-316800">
              <a:lnSpc>
                <a:spcPct val="100000"/>
              </a:lnSpc>
              <a:buClr>
                <a:srgbClr val="ffffff"/>
              </a:buClr>
              <a:buFont typeface="Comfortaa"/>
              <a:buAutoNum type="arabicPeriod"/>
            </a:pPr>
            <a:r>
              <a:rPr b="0" lang="gl-ES" sz="1400" spc="-1" strike="noStrike" u="sng">
                <a:solidFill>
                  <a:srgbClr val="009688"/>
                </a:solidFill>
                <a:uFillTx/>
                <a:latin typeface="Comfortaa"/>
                <a:ea typeface="Comfortaa"/>
                <a:hlinkClick r:id="rId11"/>
              </a:rPr>
              <a:t>https://es.wikipedia.org/wiki/Remedios_Varo</a:t>
            </a:r>
            <a:endParaRPr b="0" lang="gl-ES" sz="1400" spc="-1" strike="noStrike">
              <a:latin typeface="Arial"/>
            </a:endParaRPr>
          </a:p>
        </p:txBody>
      </p:sp>
      <p:sp>
        <p:nvSpPr>
          <p:cNvPr id="257" name="CustomShape 3"/>
          <p:cNvSpPr/>
          <p:nvPr/>
        </p:nvSpPr>
        <p:spPr>
          <a:xfrm>
            <a:off x="5686560" y="961560"/>
            <a:ext cx="3255480" cy="200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marL="457200" indent="-316800">
              <a:lnSpc>
                <a:spcPct val="100000"/>
              </a:lnSpc>
              <a:buClr>
                <a:srgbClr val="ffffff"/>
              </a:buClr>
              <a:buFont typeface="Comfortaa"/>
              <a:buAutoNum type="arabicPeriod" startAt="9"/>
            </a:pPr>
            <a:r>
              <a:rPr b="0" lang="gl-ES" sz="1400" spc="-1" strike="noStrike" u="sng">
                <a:solidFill>
                  <a:srgbClr val="009688"/>
                </a:solidFill>
                <a:uFillTx/>
                <a:latin typeface="Comfortaa"/>
                <a:ea typeface="Comfortaa"/>
                <a:hlinkClick r:id="rId12"/>
              </a:rPr>
              <a:t>https://es.m.wikipedia.org/wiki/Archivo:Maria_blanchard-nature_morte-1922-mncars.jpg</a:t>
            </a:r>
            <a:br/>
            <a:r>
              <a:rPr b="0" lang="gl-ES" sz="1400" spc="-1" strike="noStrike">
                <a:solidFill>
                  <a:srgbClr val="ffffff"/>
                </a:solidFill>
                <a:latin typeface="Comfortaa"/>
                <a:ea typeface="DejaVu Sans"/>
              </a:rPr>
              <a:t> </a:t>
            </a:r>
            <a:endParaRPr b="0" lang="gl-ES" sz="1400" spc="-1" strike="noStrike">
              <a:latin typeface="Arial"/>
            </a:endParaRPr>
          </a:p>
          <a:p>
            <a:pPr marL="457200" indent="-316800">
              <a:lnSpc>
                <a:spcPct val="100000"/>
              </a:lnSpc>
              <a:buClr>
                <a:srgbClr val="ffffff"/>
              </a:buClr>
              <a:buFont typeface="Comfortaa"/>
              <a:buAutoNum type="arabicPeriod" startAt="9"/>
            </a:pPr>
            <a:r>
              <a:rPr b="0" lang="gl-ES" sz="1400" spc="-1" strike="noStrike" u="sng">
                <a:solidFill>
                  <a:srgbClr val="009688"/>
                </a:solidFill>
                <a:uFillTx/>
                <a:latin typeface="Comfortaa"/>
                <a:ea typeface="Comfortaa"/>
                <a:hlinkClick r:id="rId13"/>
              </a:rPr>
              <a:t>https://www.museoreinasofia.es/coleccion/obra/composicion-cubista-1</a:t>
            </a:r>
            <a:br/>
            <a:r>
              <a:rPr b="0" lang="gl-ES" sz="1400" spc="-1" strike="noStrike">
                <a:solidFill>
                  <a:srgbClr val="ffffff"/>
                </a:solidFill>
                <a:latin typeface="Comfortaa"/>
                <a:ea typeface="DejaVu Sans"/>
              </a:rPr>
              <a:t> </a:t>
            </a:r>
            <a:endParaRPr b="0" lang="gl-ES" sz="1400" spc="-1" strike="noStrike">
              <a:latin typeface="Arial"/>
            </a:endParaRPr>
          </a:p>
          <a:p>
            <a:pPr marL="457200" indent="-316800">
              <a:lnSpc>
                <a:spcPct val="100000"/>
              </a:lnSpc>
              <a:buClr>
                <a:srgbClr val="ffffff"/>
              </a:buClr>
              <a:buFont typeface="Comfortaa"/>
              <a:buAutoNum type="arabicPeriod" startAt="9"/>
            </a:pPr>
            <a:r>
              <a:rPr b="0" lang="gl-ES" sz="1400" spc="-1" strike="noStrike" u="sng">
                <a:solidFill>
                  <a:srgbClr val="009688"/>
                </a:solidFill>
                <a:uFillTx/>
                <a:latin typeface="Comfortaa"/>
                <a:ea typeface="Comfortaa"/>
                <a:hlinkClick r:id="rId14"/>
              </a:rPr>
              <a:t>https://www.museoreinasofia.es/coleccion/obra/nature-morte-cubiste-naturaleza-muerta-cubista</a:t>
            </a:r>
            <a:r>
              <a:rPr b="0" lang="gl-ES" sz="1400" spc="-1" strike="noStrike">
                <a:solidFill>
                  <a:srgbClr val="ffffff"/>
                </a:solidFill>
                <a:latin typeface="Comfortaa"/>
                <a:ea typeface="Comfortaa"/>
              </a:rPr>
              <a:t> </a:t>
            </a:r>
            <a:endParaRPr b="0" lang="gl-ES" sz="1400" spc="-1" strike="noStrike">
              <a:latin typeface="Arial"/>
            </a:endParaRPr>
          </a:p>
        </p:txBody>
      </p:sp>
      <p:sp>
        <p:nvSpPr>
          <p:cNvPr id="258" name="CustomShape 4"/>
          <p:cNvSpPr/>
          <p:nvPr/>
        </p:nvSpPr>
        <p:spPr>
          <a:xfrm>
            <a:off x="6154560" y="3976920"/>
            <a:ext cx="2552760" cy="10033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CustomShape 5"/>
          <p:cNvSpPr/>
          <p:nvPr/>
        </p:nvSpPr>
        <p:spPr>
          <a:xfrm>
            <a:off x="6183360" y="4017600"/>
            <a:ext cx="2495160" cy="127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ctr">
              <a:lnSpc>
                <a:spcPct val="100000"/>
              </a:lnSpc>
            </a:pPr>
            <a:r>
              <a:rPr b="1" i="1" lang="gl-ES" sz="2400" spc="-1" strike="noStrike">
                <a:solidFill>
                  <a:srgbClr val="674ea7"/>
                </a:solidFill>
                <a:latin typeface="Satisfy"/>
                <a:ea typeface="Satisfy"/>
              </a:rPr>
              <a:t>Agardamos que vos gustase!</a:t>
            </a:r>
            <a:endParaRPr b="0" lang="gl-ES" sz="2400" spc="-1" strike="noStrike">
              <a:latin typeface="Arial"/>
            </a:endParaRPr>
          </a:p>
        </p:txBody>
      </p:sp>
      <p:sp>
        <p:nvSpPr>
          <p:cNvPr id="260" name="CustomShape 6"/>
          <p:cNvSpPr/>
          <p:nvPr/>
        </p:nvSpPr>
        <p:spPr>
          <a:xfrm>
            <a:off x="6205320" y="4017600"/>
            <a:ext cx="2450880" cy="92268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8e7cc3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e7c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2443680" y="399240"/>
            <a:ext cx="5603400" cy="89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rmAutofit fontScale="36000"/>
          </a:bodyPr>
          <a:p>
            <a:pPr>
              <a:lnSpc>
                <a:spcPct val="115000"/>
              </a:lnSpc>
            </a:pPr>
            <a:r>
              <a:rPr b="1" lang="gl-ES" sz="4400" spc="-1" strike="noStrike">
                <a:solidFill>
                  <a:srgbClr val="ffffff"/>
                </a:solidFill>
                <a:latin typeface="Comfortaa"/>
                <a:ea typeface="Comfortaa"/>
              </a:rPr>
              <a:t>Maruja Mallo</a:t>
            </a:r>
            <a:br/>
            <a:endParaRPr b="0" lang="gl-ES" sz="4400" spc="-1" strike="noStrike">
              <a:latin typeface="Arial"/>
            </a:endParaRPr>
          </a:p>
        </p:txBody>
      </p:sp>
      <p:pic>
        <p:nvPicPr>
          <p:cNvPr id="132" name="Google Shape;83;p15" descr=""/>
          <p:cNvPicPr/>
          <p:nvPr/>
        </p:nvPicPr>
        <p:blipFill>
          <a:blip r:embed="rId1"/>
          <a:stretch/>
        </p:blipFill>
        <p:spPr>
          <a:xfrm>
            <a:off x="247320" y="1243440"/>
            <a:ext cx="2593800" cy="2655720"/>
          </a:xfrm>
          <a:prstGeom prst="rect">
            <a:avLst/>
          </a:prstGeom>
          <a:ln>
            <a:noFill/>
          </a:ln>
        </p:spPr>
      </p:pic>
      <p:sp>
        <p:nvSpPr>
          <p:cNvPr id="133" name="CustomShape 2"/>
          <p:cNvSpPr/>
          <p:nvPr/>
        </p:nvSpPr>
        <p:spPr>
          <a:xfrm>
            <a:off x="2953080" y="637560"/>
            <a:ext cx="6190560" cy="453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15000"/>
              </a:lnSpc>
            </a:pPr>
            <a:r>
              <a:rPr b="0" lang="gl-ES" sz="2050" spc="-1" strike="noStrike">
                <a:solidFill>
                  <a:srgbClr val="d9d2e9"/>
                </a:solidFill>
                <a:latin typeface="Comfortaa"/>
                <a:ea typeface="Comfortaa"/>
              </a:rPr>
              <a:t>· Maruja naceu o 5 de Xaneiro de 1902 en viveiro.</a:t>
            </a:r>
            <a:endParaRPr b="0" lang="gl-ES" sz="205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gl-ES" sz="2050" spc="-1" strike="noStrike">
                <a:solidFill>
                  <a:srgbClr val="d9d2e9"/>
                </a:solidFill>
                <a:latin typeface="Comfortaa"/>
                <a:ea typeface="Comfortaa"/>
              </a:rPr>
              <a:t>· Faleceu o 6 de Febreiro de 1995 en Madrid.</a:t>
            </a:r>
            <a:endParaRPr b="0" lang="gl-ES" sz="205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gl-ES" sz="2050" spc="-1" strike="noStrike">
                <a:solidFill>
                  <a:srgbClr val="d9d2e9"/>
                </a:solidFill>
                <a:latin typeface="Comfortaa"/>
                <a:ea typeface="Comfortaa"/>
              </a:rPr>
              <a:t>· O seu movemento foi o  surrealismo</a:t>
            </a:r>
            <a:endParaRPr b="0" lang="gl-ES" sz="205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gl-ES" sz="2050" spc="-1" strike="noStrike">
                <a:solidFill>
                  <a:srgbClr val="d9d2e9"/>
                </a:solidFill>
                <a:latin typeface="Comfortaa"/>
                <a:ea typeface="Comfortaa"/>
              </a:rPr>
              <a:t> </a:t>
            </a:r>
            <a:r>
              <a:rPr b="0" lang="gl-ES" sz="2050" spc="-1" strike="noStrike">
                <a:solidFill>
                  <a:srgbClr val="d9d2e9"/>
                </a:solidFill>
                <a:latin typeface="Comfortaa"/>
                <a:ea typeface="Comfortaa"/>
              </a:rPr>
              <a:t>·Foi unha das principais artistas da xeración do 27</a:t>
            </a:r>
            <a:endParaRPr b="0" lang="gl-ES" sz="205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gl-ES" sz="2050" spc="-1" strike="noStrike">
                <a:solidFill>
                  <a:srgbClr val="d9d2e9"/>
                </a:solidFill>
                <a:latin typeface="Comfortaa"/>
                <a:ea typeface="Comfortaa"/>
              </a:rPr>
              <a:t> </a:t>
            </a:r>
            <a:r>
              <a:rPr b="0" lang="gl-ES" sz="2050" spc="-1" strike="noStrike">
                <a:solidFill>
                  <a:srgbClr val="d9d2e9"/>
                </a:solidFill>
                <a:latin typeface="Comfortaa"/>
                <a:ea typeface="Comfortaa"/>
              </a:rPr>
              <a:t>·Estudou na Real Academia de belas artes de San Fernando pero acabou abandonando a academia.</a:t>
            </a:r>
            <a:endParaRPr b="0" lang="gl-ES" sz="205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r>
              <a:rPr b="0" lang="gl-ES" sz="2050" spc="-1" strike="noStrike">
                <a:solidFill>
                  <a:srgbClr val="d9d2e9"/>
                </a:solidFill>
                <a:latin typeface="Comfortaa"/>
                <a:ea typeface="Comfortaa"/>
              </a:rPr>
              <a:t> </a:t>
            </a:r>
            <a:r>
              <a:rPr b="0" lang="gl-ES" sz="2050" spc="-1" strike="noStrike">
                <a:solidFill>
                  <a:srgbClr val="d9d2e9"/>
                </a:solidFill>
                <a:latin typeface="Comfortaa"/>
                <a:ea typeface="Comfortaa"/>
              </a:rPr>
              <a:t>·Formou parte das sin sombreiro</a:t>
            </a:r>
            <a:endParaRPr b="0" lang="gl-ES" sz="20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e7c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2340360" y="-223560"/>
            <a:ext cx="4248360" cy="128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rmAutofit fontScale="67000"/>
          </a:bodyPr>
          <a:p>
            <a:pPr>
              <a:lnSpc>
                <a:spcPct val="100000"/>
              </a:lnSpc>
            </a:pPr>
            <a:r>
              <a:rPr b="1" lang="gl-ES" sz="4800" spc="-1" strike="noStrike">
                <a:solidFill>
                  <a:srgbClr val="ffffff"/>
                </a:solidFill>
                <a:latin typeface="Raleway"/>
                <a:ea typeface="Raleway"/>
              </a:rPr>
              <a:t>As súas obras</a:t>
            </a:r>
            <a:endParaRPr b="0" lang="gl-ES" sz="4800" spc="-1" strike="noStrike">
              <a:latin typeface="Arial"/>
            </a:endParaRPr>
          </a:p>
        </p:txBody>
      </p:sp>
      <p:pic>
        <p:nvPicPr>
          <p:cNvPr id="135" name="Google Shape;90;p16" descr=""/>
          <p:cNvPicPr/>
          <p:nvPr/>
        </p:nvPicPr>
        <p:blipFill>
          <a:blip r:embed="rId1"/>
          <a:stretch/>
        </p:blipFill>
        <p:spPr>
          <a:xfrm>
            <a:off x="156960" y="941400"/>
            <a:ext cx="3626280" cy="2039400"/>
          </a:xfrm>
          <a:prstGeom prst="rect">
            <a:avLst/>
          </a:prstGeom>
          <a:ln>
            <a:noFill/>
          </a:ln>
        </p:spPr>
      </p:pic>
      <p:sp>
        <p:nvSpPr>
          <p:cNvPr id="136" name="CustomShape 2"/>
          <p:cNvSpPr/>
          <p:nvPr/>
        </p:nvSpPr>
        <p:spPr>
          <a:xfrm>
            <a:off x="0" y="2350800"/>
            <a:ext cx="3625920" cy="91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i="1" lang="gl-ES" sz="2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Sorpresa de trigo (1936)</a:t>
            </a:r>
            <a:endParaRPr b="0" lang="gl-ES" sz="2400" spc="-1" strike="noStrike">
              <a:latin typeface="Arial"/>
            </a:endParaRPr>
          </a:p>
        </p:txBody>
      </p:sp>
      <p:pic>
        <p:nvPicPr>
          <p:cNvPr id="137" name="Google Shape;92;p16" descr=""/>
          <p:cNvPicPr/>
          <p:nvPr/>
        </p:nvPicPr>
        <p:blipFill>
          <a:blip r:embed="rId2"/>
          <a:stretch/>
        </p:blipFill>
        <p:spPr>
          <a:xfrm>
            <a:off x="7148880" y="941400"/>
            <a:ext cx="1627560" cy="1989000"/>
          </a:xfrm>
          <a:prstGeom prst="rect">
            <a:avLst/>
          </a:prstGeom>
          <a:ln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7067520" y="140040"/>
            <a:ext cx="2254680" cy="127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i="1" lang="gl-ES" sz="2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Xoven negra (1948)</a:t>
            </a:r>
            <a:endParaRPr b="0" lang="gl-ES" sz="2400" spc="-1" strike="noStrike">
              <a:latin typeface="Arial"/>
            </a:endParaRPr>
          </a:p>
        </p:txBody>
      </p:sp>
      <p:pic>
        <p:nvPicPr>
          <p:cNvPr id="139" name="Google Shape;94;p16" descr=""/>
          <p:cNvPicPr/>
          <p:nvPr/>
        </p:nvPicPr>
        <p:blipFill>
          <a:blip r:embed="rId3"/>
          <a:srcRect l="1516" t="0" r="8051" b="0"/>
          <a:stretch/>
        </p:blipFill>
        <p:spPr>
          <a:xfrm>
            <a:off x="3240000" y="3091680"/>
            <a:ext cx="3161880" cy="1974240"/>
          </a:xfrm>
          <a:prstGeom prst="rect">
            <a:avLst/>
          </a:prstGeom>
          <a:ln>
            <a:noFill/>
          </a:ln>
        </p:spPr>
      </p:pic>
      <p:sp>
        <p:nvSpPr>
          <p:cNvPr id="140" name="CustomShape 4"/>
          <p:cNvSpPr/>
          <p:nvPr/>
        </p:nvSpPr>
        <p:spPr>
          <a:xfrm>
            <a:off x="3228480" y="4512600"/>
            <a:ext cx="3626280" cy="127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i="1" lang="gl-ES" sz="2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O espantapáxaro( 1930)</a:t>
            </a:r>
            <a:endParaRPr b="0" lang="gl-ES" sz="2400" spc="-1" strike="noStrike">
              <a:latin typeface="Arial"/>
            </a:endParaRPr>
          </a:p>
        </p:txBody>
      </p:sp>
      <p:pic>
        <p:nvPicPr>
          <p:cNvPr id="141" name="Google Shape;96;p16" descr=""/>
          <p:cNvPicPr/>
          <p:nvPr/>
        </p:nvPicPr>
        <p:blipFill>
          <a:blip r:embed="rId4"/>
          <a:stretch/>
        </p:blipFill>
        <p:spPr>
          <a:xfrm>
            <a:off x="99720" y="3053520"/>
            <a:ext cx="2952360" cy="1549800"/>
          </a:xfrm>
          <a:prstGeom prst="rect">
            <a:avLst/>
          </a:prstGeom>
          <a:ln>
            <a:noFill/>
          </a:ln>
        </p:spPr>
      </p:pic>
      <p:sp>
        <p:nvSpPr>
          <p:cNvPr id="142" name="CustomShape 5"/>
          <p:cNvSpPr/>
          <p:nvPr/>
        </p:nvSpPr>
        <p:spPr>
          <a:xfrm>
            <a:off x="156960" y="4117680"/>
            <a:ext cx="2999160" cy="91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i="1" lang="gl-ES" sz="2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A verbena (1927)</a:t>
            </a:r>
            <a:endParaRPr b="0" lang="gl-ES" sz="2400" spc="-1" strike="noStrike">
              <a:latin typeface="Arial"/>
            </a:endParaRPr>
          </a:p>
        </p:txBody>
      </p:sp>
      <p:pic>
        <p:nvPicPr>
          <p:cNvPr id="143" name="Google Shape;98;p16" descr=""/>
          <p:cNvPicPr/>
          <p:nvPr/>
        </p:nvPicPr>
        <p:blipFill>
          <a:blip r:embed="rId5"/>
          <a:stretch/>
        </p:blipFill>
        <p:spPr>
          <a:xfrm>
            <a:off x="3689280" y="809640"/>
            <a:ext cx="1386000" cy="1386000"/>
          </a:xfrm>
          <a:prstGeom prst="rect">
            <a:avLst/>
          </a:prstGeom>
          <a:ln>
            <a:noFill/>
          </a:ln>
        </p:spPr>
      </p:pic>
      <p:sp>
        <p:nvSpPr>
          <p:cNvPr id="144" name="CustomShape 6"/>
          <p:cNvSpPr/>
          <p:nvPr/>
        </p:nvSpPr>
        <p:spPr>
          <a:xfrm>
            <a:off x="5137920" y="916200"/>
            <a:ext cx="2299320" cy="9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i="1" lang="gl-ES" sz="2400" spc="-1" strike="noStrike">
                <a:solidFill>
                  <a:srgbClr val="ffffff"/>
                </a:solidFill>
                <a:latin typeface="Arial"/>
                <a:ea typeface="Arial"/>
              </a:rPr>
              <a:t>A isleña (1927)</a:t>
            </a:r>
            <a:endParaRPr b="0" lang="gl-ES" sz="2400" spc="-1" strike="noStrike">
              <a:latin typeface="Arial"/>
            </a:endParaRPr>
          </a:p>
        </p:txBody>
      </p:sp>
      <p:pic>
        <p:nvPicPr>
          <p:cNvPr id="145" name="Google Shape;100;p16" descr=""/>
          <p:cNvPicPr/>
          <p:nvPr/>
        </p:nvPicPr>
        <p:blipFill>
          <a:blip r:embed="rId6"/>
          <a:stretch/>
        </p:blipFill>
        <p:spPr>
          <a:xfrm>
            <a:off x="6589440" y="3212280"/>
            <a:ext cx="1301400" cy="1671840"/>
          </a:xfrm>
          <a:prstGeom prst="rect">
            <a:avLst/>
          </a:prstGeom>
          <a:ln>
            <a:noFill/>
          </a:ln>
        </p:spPr>
      </p:pic>
      <p:sp>
        <p:nvSpPr>
          <p:cNvPr id="146" name="CustomShape 7"/>
          <p:cNvSpPr/>
          <p:nvPr/>
        </p:nvSpPr>
        <p:spPr>
          <a:xfrm rot="5400000">
            <a:off x="7337160" y="3723480"/>
            <a:ext cx="2254680" cy="9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i="1" lang="gl-ES" sz="2400" spc="-1" strike="noStrike">
                <a:solidFill>
                  <a:srgbClr val="ffffff"/>
                </a:solidFill>
                <a:latin typeface="Arial"/>
                <a:ea typeface="Arial"/>
              </a:rPr>
              <a:t>Cabeza de muller (1941)</a:t>
            </a:r>
            <a:endParaRPr b="0" lang="gl-ES" sz="2400" spc="-1" strike="noStrike">
              <a:latin typeface="Arial"/>
            </a:endParaRPr>
          </a:p>
        </p:txBody>
      </p:sp>
      <p:sp>
        <p:nvSpPr>
          <p:cNvPr id="147" name="CustomShape 8"/>
          <p:cNvSpPr/>
          <p:nvPr/>
        </p:nvSpPr>
        <p:spPr>
          <a:xfrm>
            <a:off x="3627000" y="2196360"/>
            <a:ext cx="3433680" cy="900360"/>
          </a:xfrm>
          <a:prstGeom prst="rect">
            <a:avLst/>
          </a:prstGeom>
          <a:solidFill>
            <a:srgbClr val="8e7cc3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15000"/>
              </a:lnSpc>
              <a:spcAft>
                <a:spcPts val="1199"/>
              </a:spcAft>
            </a:pPr>
            <a:r>
              <a:rPr b="0" lang="gl-ES" sz="2050" spc="-1" strike="noStrike">
                <a:solidFill>
                  <a:srgbClr val="d9d2e9"/>
                </a:solidFill>
                <a:latin typeface="Comfortaa"/>
                <a:ea typeface="Comfortaa"/>
              </a:rPr>
              <a:t>·Estas foron algunhas das súas obras </a:t>
            </a:r>
            <a:endParaRPr b="0" lang="gl-ES" sz="20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" dur="indefinite" restart="never" nodeType="tmRoot">
          <p:childTnLst>
            <p:seq>
              <p:cTn id="13" dur="indefinite" nodeType="mainSeq"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e7c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2567520" y="152280"/>
            <a:ext cx="4060080" cy="14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rmAutofit fontScale="83000"/>
          </a:bodyPr>
          <a:p>
            <a:pPr>
              <a:lnSpc>
                <a:spcPct val="100000"/>
              </a:lnSpc>
            </a:pPr>
            <a:r>
              <a:rPr b="1" lang="gl-ES" sz="4800" spc="-1" strike="noStrike">
                <a:solidFill>
                  <a:srgbClr val="ffffff"/>
                </a:solidFill>
                <a:latin typeface="Raleway"/>
                <a:ea typeface="Raleway"/>
              </a:rPr>
              <a:t>Surrealismo</a:t>
            </a:r>
            <a:endParaRPr b="0" lang="gl-ES" sz="4800" spc="-1" strike="noStrike">
              <a:latin typeface="Arial"/>
            </a:endParaRPr>
          </a:p>
        </p:txBody>
      </p:sp>
      <p:sp>
        <p:nvSpPr>
          <p:cNvPr id="149" name="CustomShape 2"/>
          <p:cNvSpPr/>
          <p:nvPr/>
        </p:nvSpPr>
        <p:spPr>
          <a:xfrm>
            <a:off x="480600" y="1605240"/>
            <a:ext cx="8233920" cy="1463040"/>
          </a:xfrm>
          <a:prstGeom prst="rect">
            <a:avLst/>
          </a:prstGeom>
          <a:noFill/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i="1" lang="gl-ES" sz="2400" spc="-1" strike="noStrike">
                <a:solidFill>
                  <a:srgbClr val="ffffff"/>
                </a:solidFill>
                <a:latin typeface="Arial"/>
                <a:ea typeface="Arial"/>
              </a:rPr>
              <a:t>Surrealismo: “</a:t>
            </a:r>
            <a:r>
              <a:rPr b="1" i="1" lang="gl-ES" sz="1800" spc="-1" strike="noStrike">
                <a:solidFill>
                  <a:srgbClr val="ffffff"/>
                </a:solidFill>
                <a:latin typeface="Arial"/>
                <a:ea typeface="Arial"/>
              </a:rPr>
              <a:t>É un movemento artístico que naceu en 1924 en París que intenta plasmar o subconsciente do ser humano con formas abstractas. Rompe coas leis da natureza e a gravidade e recrea escenas imposibles.</a:t>
            </a:r>
            <a:r>
              <a:rPr b="1" i="1" lang="gl-ES" sz="2400" spc="-1" strike="noStrike">
                <a:solidFill>
                  <a:srgbClr val="ffffff"/>
                </a:solidFill>
                <a:latin typeface="Arial"/>
                <a:ea typeface="Arial"/>
              </a:rPr>
              <a:t>”</a:t>
            </a:r>
            <a:endParaRPr b="0" lang="gl-ES" sz="2400" spc="-1" strike="noStrike">
              <a:latin typeface="Arial"/>
            </a:endParaRPr>
          </a:p>
        </p:txBody>
      </p:sp>
      <p:pic>
        <p:nvPicPr>
          <p:cNvPr id="150" name="Google Shape;109;p17" descr=""/>
          <p:cNvPicPr/>
          <p:nvPr/>
        </p:nvPicPr>
        <p:blipFill>
          <a:blip r:embed="rId1"/>
          <a:stretch/>
        </p:blipFill>
        <p:spPr>
          <a:xfrm>
            <a:off x="4876200" y="3660120"/>
            <a:ext cx="1778040" cy="995400"/>
          </a:xfrm>
          <a:prstGeom prst="rect">
            <a:avLst/>
          </a:prstGeom>
          <a:ln>
            <a:noFill/>
          </a:ln>
        </p:spPr>
      </p:pic>
      <p:pic>
        <p:nvPicPr>
          <p:cNvPr id="151" name="Google Shape;110;p17" descr=""/>
          <p:cNvPicPr/>
          <p:nvPr/>
        </p:nvPicPr>
        <p:blipFill>
          <a:blip r:embed="rId2"/>
          <a:stretch/>
        </p:blipFill>
        <p:spPr>
          <a:xfrm>
            <a:off x="2489040" y="3849480"/>
            <a:ext cx="1102680" cy="617040"/>
          </a:xfrm>
          <a:prstGeom prst="rect">
            <a:avLst/>
          </a:prstGeom>
          <a:ln>
            <a:noFill/>
          </a:ln>
        </p:spPr>
      </p:pic>
      <p:sp>
        <p:nvSpPr>
          <p:cNvPr id="152" name="CustomShape 3"/>
          <p:cNvSpPr/>
          <p:nvPr/>
        </p:nvSpPr>
        <p:spPr>
          <a:xfrm>
            <a:off x="4040280" y="3992400"/>
            <a:ext cx="387360" cy="2206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74ea7"/>
          </a:solidFill>
          <a:ln w="9360">
            <a:solidFill>
              <a:srgbClr val="674ea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CustomShape 4"/>
          <p:cNvSpPr/>
          <p:nvPr/>
        </p:nvSpPr>
        <p:spPr>
          <a:xfrm>
            <a:off x="61920" y="66600"/>
            <a:ext cx="9025560" cy="5016960"/>
          </a:xfrm>
          <a:prstGeom prst="rect">
            <a:avLst/>
          </a:prstGeom>
          <a:noFill/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e7c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1409400" y="51840"/>
            <a:ext cx="5614920" cy="51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marL="914400" algn="ctr">
              <a:lnSpc>
                <a:spcPct val="100000"/>
              </a:lnSpc>
            </a:pPr>
            <a:r>
              <a:rPr b="0" lang="gl-ES" sz="2200" spc="-1" strike="noStrike" u="sng">
                <a:solidFill>
                  <a:srgbClr val="ffffff"/>
                </a:solidFill>
                <a:uFillTx/>
                <a:latin typeface="Merienda One"/>
                <a:ea typeface="Merienda One"/>
              </a:rPr>
              <a:t>María Antonia Dans</a:t>
            </a:r>
            <a:endParaRPr b="0" lang="gl-ES" sz="2200" spc="-1" strike="noStrike">
              <a:latin typeface="Arial"/>
            </a:endParaRPr>
          </a:p>
        </p:txBody>
      </p:sp>
      <p:sp>
        <p:nvSpPr>
          <p:cNvPr id="155" name="CustomShape 2"/>
          <p:cNvSpPr/>
          <p:nvPr/>
        </p:nvSpPr>
        <p:spPr>
          <a:xfrm>
            <a:off x="346680" y="774720"/>
            <a:ext cx="7828920" cy="39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6" name="Google Shape;119;p18" descr=""/>
          <p:cNvPicPr/>
          <p:nvPr/>
        </p:nvPicPr>
        <p:blipFill>
          <a:blip r:embed="rId1"/>
          <a:stretch/>
        </p:blipFill>
        <p:spPr>
          <a:xfrm>
            <a:off x="6351840" y="2613240"/>
            <a:ext cx="2674080" cy="1951200"/>
          </a:xfrm>
          <a:prstGeom prst="rect">
            <a:avLst/>
          </a:prstGeom>
          <a:ln>
            <a:noFill/>
          </a:ln>
        </p:spPr>
      </p:pic>
      <p:pic>
        <p:nvPicPr>
          <p:cNvPr id="157" name="Google Shape;120;p18" descr=""/>
          <p:cNvPicPr/>
          <p:nvPr/>
        </p:nvPicPr>
        <p:blipFill>
          <a:blip r:embed="rId2"/>
          <a:stretch/>
        </p:blipFill>
        <p:spPr>
          <a:xfrm>
            <a:off x="483840" y="2462040"/>
            <a:ext cx="1865880" cy="2253240"/>
          </a:xfrm>
          <a:prstGeom prst="rect">
            <a:avLst/>
          </a:prstGeom>
          <a:ln>
            <a:noFill/>
          </a:ln>
        </p:spPr>
      </p:pic>
      <p:pic>
        <p:nvPicPr>
          <p:cNvPr id="158" name="Google Shape;121;p18" descr=""/>
          <p:cNvPicPr/>
          <p:nvPr/>
        </p:nvPicPr>
        <p:blipFill>
          <a:blip r:embed="rId3"/>
          <a:stretch/>
        </p:blipFill>
        <p:spPr>
          <a:xfrm>
            <a:off x="2709360" y="2462040"/>
            <a:ext cx="3329280" cy="2180880"/>
          </a:xfrm>
          <a:prstGeom prst="rect">
            <a:avLst/>
          </a:prstGeom>
          <a:ln>
            <a:noFill/>
          </a:ln>
        </p:spPr>
      </p:pic>
      <p:sp>
        <p:nvSpPr>
          <p:cNvPr id="159" name="CustomShape 3"/>
          <p:cNvSpPr/>
          <p:nvPr/>
        </p:nvSpPr>
        <p:spPr>
          <a:xfrm>
            <a:off x="346680" y="509040"/>
            <a:ext cx="7622280" cy="210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marL="457200" indent="-316800">
              <a:lnSpc>
                <a:spcPct val="100000"/>
              </a:lnSpc>
              <a:buClr>
                <a:srgbClr val="ffffff"/>
              </a:buClr>
              <a:buFont typeface="Source Sans Pro"/>
              <a:buAutoNum type="arabicParenR"/>
            </a:pPr>
            <a:r>
              <a:rPr b="0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Naceu en Oza de Ríos (1922) e finada en Madrid en (1988).</a:t>
            </a:r>
            <a:endParaRPr b="0" lang="gl-ES" sz="1400" spc="-1" strike="noStrike">
              <a:latin typeface="Arial"/>
            </a:endParaRPr>
          </a:p>
          <a:p>
            <a:pPr marL="457200" indent="-316800">
              <a:lnSpc>
                <a:spcPct val="100000"/>
              </a:lnSpc>
              <a:buClr>
                <a:srgbClr val="ffffff"/>
              </a:buClr>
              <a:buFont typeface="Source Sans Pro"/>
              <a:buAutoNum type="arabicParenR"/>
            </a:pPr>
            <a:r>
              <a:rPr b="0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Á obra de María Antonia Dans é principalmente basada no movemento de </a:t>
            </a:r>
            <a:r>
              <a:rPr b="1" lang="gl-ES" sz="1400" spc="-1" strike="noStrike" u="sng">
                <a:solidFill>
                  <a:srgbClr val="ffffff"/>
                </a:solidFill>
                <a:uFillTx/>
                <a:latin typeface="Source Sans Pro"/>
                <a:ea typeface="Source Sans Pro"/>
              </a:rPr>
              <a:t>“Neoexpresionismo” </a:t>
            </a:r>
            <a:r>
              <a:rPr b="1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e </a:t>
            </a:r>
            <a:r>
              <a:rPr b="1" lang="gl-ES" sz="1400" spc="-1" strike="noStrike" u="sng">
                <a:solidFill>
                  <a:srgbClr val="ffffff"/>
                </a:solidFill>
                <a:uFillTx/>
                <a:latin typeface="Source Sans Pro"/>
                <a:ea typeface="Source Sans Pro"/>
              </a:rPr>
              <a:t>“Expresionismo”.</a:t>
            </a:r>
            <a:endParaRPr b="0" lang="gl-ES" sz="1400" spc="-1" strike="noStrike">
              <a:latin typeface="Arial"/>
            </a:endParaRPr>
          </a:p>
          <a:p>
            <a:pPr marL="457200" indent="-316800">
              <a:lnSpc>
                <a:spcPct val="100000"/>
              </a:lnSpc>
              <a:buClr>
                <a:srgbClr val="ffffff"/>
              </a:buClr>
              <a:buFont typeface="Source Sans Pro"/>
              <a:buAutoNum type="arabicParenR"/>
            </a:pPr>
            <a:r>
              <a:rPr b="0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A súa obra contemporánea está representada no Museo de Arte Contemporáneo de Madrid e representada por toda Galiza. Un neoexpresionismo de raíz deliberadamente inxenuista.</a:t>
            </a:r>
            <a:endParaRPr b="0" lang="gl-ES" sz="1400" spc="-1" strike="noStrike">
              <a:latin typeface="Arial"/>
            </a:endParaRPr>
          </a:p>
          <a:p>
            <a:pPr marL="457200" indent="-316800">
              <a:lnSpc>
                <a:spcPct val="100000"/>
              </a:lnSpc>
              <a:buClr>
                <a:srgbClr val="ffffff"/>
              </a:buClr>
              <a:buFont typeface="Source Sans Pro"/>
              <a:buAutoNum type="arabicParenR"/>
            </a:pPr>
            <a:r>
              <a:rPr b="0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As faenas do campo e do mundo do mar son temas moi habituais.</a:t>
            </a:r>
            <a:endParaRPr b="0" lang="gl-ES" sz="1400" spc="-1" strike="noStrike">
              <a:latin typeface="Arial"/>
            </a:endParaRPr>
          </a:p>
          <a:p>
            <a:pPr marL="457200" indent="-316800">
              <a:lnSpc>
                <a:spcPct val="100000"/>
              </a:lnSpc>
              <a:buClr>
                <a:srgbClr val="ffffff"/>
              </a:buClr>
              <a:buFont typeface="Source Sans Pro"/>
              <a:buAutoNum type="arabicParenR"/>
            </a:pPr>
            <a:r>
              <a:rPr b="0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Foi denominada unha das grandes representantes do neoexpresionismo galego recibiu premios de importante calibre; como os da Fundación March.</a:t>
            </a:r>
            <a:endParaRPr b="0" lang="gl-E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6" dur="indefinite" restart="never" nodeType="tmRoot">
          <p:childTnLst>
            <p:seq>
              <p:cTn id="47" dur="indefinite" nodeType="mainSeq"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e7c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2176920" y="110520"/>
            <a:ext cx="49881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gl-ES" sz="1500" spc="-1" strike="noStrike" u="sng">
                <a:solidFill>
                  <a:srgbClr val="ffffff"/>
                </a:solidFill>
                <a:uFillTx/>
                <a:latin typeface="Source Sans Pro"/>
                <a:ea typeface="Source Sans Pro"/>
              </a:rPr>
              <a:t>OBRAS REPRESENTATIVAS DE</a:t>
            </a:r>
            <a:r>
              <a:rPr b="1" lang="gl-ES" sz="1500" spc="-1" strike="noStrike" u="sng">
                <a:solidFill>
                  <a:srgbClr val="ffffff"/>
                </a:solidFill>
                <a:uFillTx/>
                <a:latin typeface="Source Sans Pro"/>
                <a:ea typeface="Source Sans Pro"/>
              </a:rPr>
              <a:t> MARÍA ANTONIA DANS</a:t>
            </a:r>
            <a:endParaRPr b="0" lang="gl-ES" sz="1500" spc="-1" strike="noStrike">
              <a:latin typeface="Arial"/>
            </a:endParaRPr>
          </a:p>
        </p:txBody>
      </p:sp>
      <p:pic>
        <p:nvPicPr>
          <p:cNvPr id="161" name="Google Shape;128;p19" descr=""/>
          <p:cNvPicPr/>
          <p:nvPr/>
        </p:nvPicPr>
        <p:blipFill>
          <a:blip r:embed="rId1"/>
          <a:stretch/>
        </p:blipFill>
        <p:spPr>
          <a:xfrm>
            <a:off x="308880" y="1023480"/>
            <a:ext cx="3128040" cy="2185920"/>
          </a:xfrm>
          <a:prstGeom prst="rect">
            <a:avLst/>
          </a:prstGeom>
          <a:ln>
            <a:noFill/>
          </a:ln>
        </p:spPr>
      </p:pic>
      <p:sp>
        <p:nvSpPr>
          <p:cNvPr id="162" name="CustomShape 2"/>
          <p:cNvSpPr/>
          <p:nvPr/>
        </p:nvSpPr>
        <p:spPr>
          <a:xfrm>
            <a:off x="529920" y="3210120"/>
            <a:ext cx="2774160" cy="82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Principios da segunda metade do século XX. </a:t>
            </a:r>
            <a:endParaRPr b="0" lang="gl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(1955).</a:t>
            </a:r>
            <a:endParaRPr b="0" lang="gl-ES" sz="1400" spc="-1" strike="noStrike">
              <a:latin typeface="Arial"/>
            </a:endParaRPr>
          </a:p>
        </p:txBody>
      </p:sp>
      <p:sp>
        <p:nvSpPr>
          <p:cNvPr id="163" name="CustomShape 3"/>
          <p:cNvSpPr/>
          <p:nvPr/>
        </p:nvSpPr>
        <p:spPr>
          <a:xfrm>
            <a:off x="981360" y="623160"/>
            <a:ext cx="1940040" cy="60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lang="gl-ES" sz="1400" spc="-1" strike="noStrike" u="sng">
                <a:solidFill>
                  <a:srgbClr val="ffffff"/>
                </a:solidFill>
                <a:uFillTx/>
                <a:latin typeface="Source Sans Pro"/>
                <a:ea typeface="Source Sans Pro"/>
              </a:rPr>
              <a:t>BARCO DE VAPOR</a:t>
            </a:r>
            <a:endParaRPr b="0" lang="gl-ES" sz="1400" spc="-1" strike="noStrike">
              <a:latin typeface="Arial"/>
            </a:endParaRPr>
          </a:p>
        </p:txBody>
      </p:sp>
      <p:sp>
        <p:nvSpPr>
          <p:cNvPr id="164" name="CustomShape 4"/>
          <p:cNvSpPr/>
          <p:nvPr/>
        </p:nvSpPr>
        <p:spPr>
          <a:xfrm>
            <a:off x="5169600" y="753480"/>
            <a:ext cx="1826280" cy="21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CustomShape 5"/>
          <p:cNvSpPr/>
          <p:nvPr/>
        </p:nvSpPr>
        <p:spPr>
          <a:xfrm>
            <a:off x="3974400" y="2355120"/>
            <a:ext cx="1627200" cy="399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6" name="Google Shape;133;p19" descr=""/>
          <p:cNvPicPr/>
          <p:nvPr/>
        </p:nvPicPr>
        <p:blipFill>
          <a:blip r:embed="rId2"/>
          <a:stretch/>
        </p:blipFill>
        <p:spPr>
          <a:xfrm>
            <a:off x="4952880" y="1023480"/>
            <a:ext cx="2998800" cy="2349000"/>
          </a:xfrm>
          <a:prstGeom prst="rect">
            <a:avLst/>
          </a:prstGeom>
          <a:ln>
            <a:noFill/>
          </a:ln>
        </p:spPr>
      </p:pic>
      <p:sp>
        <p:nvSpPr>
          <p:cNvPr id="167" name="CustomShape 6"/>
          <p:cNvSpPr/>
          <p:nvPr/>
        </p:nvSpPr>
        <p:spPr>
          <a:xfrm>
            <a:off x="5290560" y="600480"/>
            <a:ext cx="2198520" cy="60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lang="gl-ES" sz="1400" spc="-1" strike="noStrike" u="sng">
                <a:solidFill>
                  <a:srgbClr val="ffffff"/>
                </a:solidFill>
                <a:uFillTx/>
                <a:latin typeface="Source Sans Pro"/>
                <a:ea typeface="Source Sans Pro"/>
              </a:rPr>
              <a:t>MULLER CON MAZÁS</a:t>
            </a:r>
            <a:endParaRPr b="0" lang="gl-ES" sz="1400" spc="-1" strike="noStrike">
              <a:latin typeface="Arial"/>
            </a:endParaRPr>
          </a:p>
        </p:txBody>
      </p:sp>
      <p:sp>
        <p:nvSpPr>
          <p:cNvPr id="168" name="CustomShape 7"/>
          <p:cNvSpPr/>
          <p:nvPr/>
        </p:nvSpPr>
        <p:spPr>
          <a:xfrm>
            <a:off x="5481360" y="3463560"/>
            <a:ext cx="2086200" cy="60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Publicado no ano 1974.</a:t>
            </a:r>
            <a:endParaRPr b="0" lang="gl-ES" sz="1400" spc="-1" strike="noStrike">
              <a:latin typeface="Arial"/>
            </a:endParaRPr>
          </a:p>
        </p:txBody>
      </p:sp>
      <p:sp>
        <p:nvSpPr>
          <p:cNvPr id="169" name="CustomShape 8"/>
          <p:cNvSpPr/>
          <p:nvPr/>
        </p:nvSpPr>
        <p:spPr>
          <a:xfrm flipH="1">
            <a:off x="6510960" y="3863880"/>
            <a:ext cx="12240" cy="586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CustomShape 9"/>
          <p:cNvSpPr/>
          <p:nvPr/>
        </p:nvSpPr>
        <p:spPr>
          <a:xfrm>
            <a:off x="5602320" y="4451040"/>
            <a:ext cx="186984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0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A figura esperta un inxenuo sentimento.</a:t>
            </a:r>
            <a:endParaRPr b="0" lang="gl-E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" dur="indefinite" restart="never" nodeType="tmRoot">
          <p:childTnLst>
            <p:seq>
              <p:cTn id="54" dur="indefinite" nodeType="mainSeq"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9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3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e7c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2191680" y="37080"/>
            <a:ext cx="5275800" cy="73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marL="457200" indent="-342360">
              <a:lnSpc>
                <a:spcPct val="100000"/>
              </a:lnSpc>
              <a:buClr>
                <a:srgbClr val="ffffff"/>
              </a:buClr>
              <a:buFont typeface="Source Sans Pro"/>
              <a:buChar char="❖"/>
            </a:pPr>
            <a:r>
              <a:rPr b="1" lang="gl-ES" sz="1800" spc="-1" strike="noStrike" u="sng">
                <a:solidFill>
                  <a:srgbClr val="ffffff"/>
                </a:solidFill>
                <a:uFillTx/>
                <a:latin typeface="Source Sans Pro"/>
                <a:ea typeface="Source Sans Pro"/>
              </a:rPr>
              <a:t>EXPRESIONISMO Y NEOXPRESIONISMO</a:t>
            </a:r>
            <a:endParaRPr b="0" lang="gl-ES" sz="1800" spc="-1" strike="noStrike">
              <a:latin typeface="Arial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1040400" y="752760"/>
            <a:ext cx="2847960" cy="411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lang="gl-ES" sz="15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EXPRESIONISMO</a:t>
            </a:r>
            <a:endParaRPr b="0" lang="gl-ES" sz="1500" spc="-1" strike="noStrike">
              <a:latin typeface="Arial"/>
            </a:endParaRPr>
          </a:p>
        </p:txBody>
      </p:sp>
      <p:sp>
        <p:nvSpPr>
          <p:cNvPr id="173" name="CustomShape 3"/>
          <p:cNvSpPr/>
          <p:nvPr/>
        </p:nvSpPr>
        <p:spPr>
          <a:xfrm>
            <a:off x="4572000" y="752760"/>
            <a:ext cx="3202200" cy="449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                   </a:t>
            </a:r>
            <a:r>
              <a:rPr b="1" lang="gl-ES" sz="1500" spc="-1" strike="noStrike" u="sng">
                <a:solidFill>
                  <a:srgbClr val="ffffff"/>
                </a:solidFill>
                <a:uFillTx/>
                <a:latin typeface="Source Sans Pro"/>
                <a:ea typeface="Source Sans Pro"/>
              </a:rPr>
              <a:t>NEO</a:t>
            </a:r>
            <a:r>
              <a:rPr b="1" lang="gl-ES" sz="15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EXPRESIONISMO</a:t>
            </a:r>
            <a:endParaRPr b="0" lang="gl-ES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gl-ES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gl-ES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-O </a:t>
            </a:r>
            <a:r>
              <a:rPr b="1" lang="gl-ES" sz="1400" spc="-1" strike="noStrike" u="sng">
                <a:solidFill>
                  <a:srgbClr val="ffffff"/>
                </a:solidFill>
                <a:uFillTx/>
                <a:latin typeface="Source Sans Pro"/>
                <a:ea typeface="Source Sans Pro"/>
              </a:rPr>
              <a:t>NEOEXPRESIONISMO</a:t>
            </a:r>
            <a:r>
              <a:rPr b="1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 destaca pola sús agresividade e o pouco tacto con que son tratados os seus temas máis habituais.</a:t>
            </a:r>
            <a:endParaRPr b="0" lang="gl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gl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-Tamén nace en Alemaña e chega a España nos inicios dos anos  70.</a:t>
            </a:r>
            <a:endParaRPr b="0" lang="gl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gl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-Nace en resposta a corrente do minimalismo, que tende a reducir o esencial, conta con bastantes aspectos similares ao expresionismo, o seu antecesor.</a:t>
            </a:r>
            <a:endParaRPr b="0" lang="gl-ES" sz="1400" spc="-1" strike="noStrike">
              <a:latin typeface="Arial"/>
            </a:endParaRPr>
          </a:p>
        </p:txBody>
      </p:sp>
      <p:sp>
        <p:nvSpPr>
          <p:cNvPr id="174" name="CustomShape 4"/>
          <p:cNvSpPr/>
          <p:nvPr/>
        </p:nvSpPr>
        <p:spPr>
          <a:xfrm>
            <a:off x="405720" y="1151280"/>
            <a:ext cx="3202200" cy="399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CustomShape 5"/>
          <p:cNvSpPr/>
          <p:nvPr/>
        </p:nvSpPr>
        <p:spPr>
          <a:xfrm>
            <a:off x="187920" y="1219320"/>
            <a:ext cx="3054600" cy="380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</a:pPr>
            <a:r>
              <a:rPr b="1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-Nado en Alemaña no ano 1910.</a:t>
            </a:r>
            <a:endParaRPr b="0" lang="gl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gl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-  Defínese pola expresión de sentimentos do ser humano.</a:t>
            </a:r>
            <a:endParaRPr b="0" lang="gl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gl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- Mostra o carón máis duro da vida e adopta presentar unha escea dramática.</a:t>
            </a:r>
            <a:endParaRPr b="0" lang="gl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gl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-Captan os sentimentos máis íntimos do ser humano. </a:t>
            </a:r>
            <a:endParaRPr b="0" lang="gl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gl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gl-ES" sz="14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-Surxiu como reacción ao impresionismo.</a:t>
            </a:r>
            <a:endParaRPr b="0" lang="gl-ES" sz="1400" spc="-1" strike="noStrike">
              <a:latin typeface="Arial"/>
            </a:endParaRPr>
          </a:p>
        </p:txBody>
      </p:sp>
      <p:sp>
        <p:nvSpPr>
          <p:cNvPr id="176" name="CustomShape 6"/>
          <p:cNvSpPr/>
          <p:nvPr/>
        </p:nvSpPr>
        <p:spPr>
          <a:xfrm>
            <a:off x="3756240" y="450000"/>
            <a:ext cx="501120" cy="509148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e7c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463320" y="513000"/>
            <a:ext cx="5603400" cy="60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15000"/>
              </a:lnSpc>
              <a:spcAft>
                <a:spcPts val="1199"/>
              </a:spcAft>
            </a:pPr>
            <a:r>
              <a:rPr b="0" lang="gl-ES" sz="3950" spc="-1" strike="noStrike">
                <a:solidFill>
                  <a:srgbClr val="d9d2e9"/>
                </a:solidFill>
                <a:latin typeface="Comfortaa"/>
                <a:ea typeface="Comfortaa"/>
              </a:rPr>
              <a:t>Elena Colmeiro</a:t>
            </a:r>
            <a:endParaRPr b="0" lang="gl-ES" sz="3950" spc="-1" strike="noStrike">
              <a:latin typeface="Arial"/>
            </a:endParaRPr>
          </a:p>
        </p:txBody>
      </p:sp>
      <p:pic>
        <p:nvPicPr>
          <p:cNvPr id="178" name="Google Shape;153;p21" descr=""/>
          <p:cNvPicPr/>
          <p:nvPr/>
        </p:nvPicPr>
        <p:blipFill>
          <a:blip r:embed="rId1"/>
          <a:stretch/>
        </p:blipFill>
        <p:spPr>
          <a:xfrm>
            <a:off x="5986800" y="2962800"/>
            <a:ext cx="2606400" cy="1734120"/>
          </a:xfrm>
          <a:prstGeom prst="rect">
            <a:avLst/>
          </a:prstGeom>
          <a:ln w="28440">
            <a:solidFill>
              <a:schemeClr val="dk2"/>
            </a:solidFill>
            <a:round/>
          </a:ln>
        </p:spPr>
      </p:pic>
      <p:sp>
        <p:nvSpPr>
          <p:cNvPr id="179" name="CustomShape 2"/>
          <p:cNvSpPr/>
          <p:nvPr/>
        </p:nvSpPr>
        <p:spPr>
          <a:xfrm>
            <a:off x="349200" y="1463760"/>
            <a:ext cx="4048560" cy="265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marL="457200" indent="-342360">
              <a:lnSpc>
                <a:spcPct val="100000"/>
              </a:lnSpc>
              <a:buClr>
                <a:srgbClr val="ffffff"/>
              </a:buClr>
              <a:buFont typeface="Source Sans Pro"/>
              <a:buChar char="➔"/>
            </a:pPr>
            <a:r>
              <a:rPr b="0" lang="gl-ES" sz="18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Naceu en Pontevedra en 1932 e morreu en Madrid, o 25 de febreiro de 2021. Filla do pintor Manuel Colmeiro Guimarás, formou parte da xeración abstracta dos anos 50 do siglo XX.</a:t>
            </a:r>
            <a:endParaRPr b="0" lang="gl-ES" sz="1800" spc="-1" strike="noStrike">
              <a:latin typeface="Arial"/>
            </a:endParaRPr>
          </a:p>
          <a:p>
            <a:pPr marL="457200" indent="-342360">
              <a:lnSpc>
                <a:spcPct val="100000"/>
              </a:lnSpc>
              <a:buClr>
                <a:srgbClr val="ffffff"/>
              </a:buClr>
              <a:buFont typeface="Source Sans Pro"/>
              <a:buChar char="➔"/>
            </a:pPr>
            <a:r>
              <a:rPr b="0" lang="gl-ES" sz="18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O seu movemento é o ceramismo.</a:t>
            </a:r>
            <a:endParaRPr b="0" lang="gl-ES" sz="1800" spc="-1" strike="noStrike">
              <a:latin typeface="Arial"/>
            </a:endParaRPr>
          </a:p>
        </p:txBody>
      </p:sp>
      <p:sp>
        <p:nvSpPr>
          <p:cNvPr id="180" name="CustomShape 3"/>
          <p:cNvSpPr/>
          <p:nvPr/>
        </p:nvSpPr>
        <p:spPr>
          <a:xfrm>
            <a:off x="3787200" y="2229480"/>
            <a:ext cx="39600" cy="39600"/>
          </a:xfrm>
          <a:custGeom>
            <a:avLst/>
            <a:gdLst/>
            <a:ahLst/>
            <a:rect l="l" t="t" r="r" b="b"/>
            <a:pathLst>
              <a:path w="1611" h="1611">
                <a:moveTo>
                  <a:pt x="1611" y="0"/>
                </a:moveTo>
                <a:cubicBezTo>
                  <a:pt x="806" y="806"/>
                  <a:pt x="806" y="806"/>
                  <a:pt x="0" y="1611"/>
                </a:cubicBez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4"/>
          <p:cNvSpPr/>
          <p:nvPr/>
        </p:nvSpPr>
        <p:spPr>
          <a:xfrm>
            <a:off x="349200" y="3681720"/>
            <a:ext cx="5169960" cy="127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marL="457200" indent="-342360">
              <a:lnSpc>
                <a:spcPct val="100000"/>
              </a:lnSpc>
              <a:buClr>
                <a:srgbClr val="ffffff"/>
              </a:buClr>
              <a:buFont typeface="Source Sans Pro"/>
              <a:buChar char="➔"/>
            </a:pPr>
            <a:r>
              <a:rPr b="0" lang="gl-ES" sz="18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Fue unha artista escultora-ceramista española. </a:t>
            </a:r>
            <a:endParaRPr b="0" lang="gl-ES" sz="1800" spc="-1" strike="noStrike">
              <a:latin typeface="Arial"/>
            </a:endParaRPr>
          </a:p>
          <a:p>
            <a:pPr marL="457200" indent="-342360">
              <a:lnSpc>
                <a:spcPct val="100000"/>
              </a:lnSpc>
              <a:buClr>
                <a:srgbClr val="ffffff"/>
              </a:buClr>
              <a:buFont typeface="Source Sans Pro"/>
              <a:buChar char="➔"/>
            </a:pPr>
            <a:r>
              <a:rPr b="0" lang="gl-ES" sz="1800" spc="-1" strike="noStrike">
                <a:solidFill>
                  <a:srgbClr val="ffffff"/>
                </a:solidFill>
                <a:latin typeface="Source Sans Pro"/>
                <a:ea typeface="Source Sans Pro"/>
              </a:rPr>
              <a:t>Académica de Honor da Academia Galega das Bellas Artes</a:t>
            </a:r>
            <a:endParaRPr b="0" lang="gl-ES" sz="1800" spc="-1" strike="noStrike">
              <a:latin typeface="Arial"/>
            </a:endParaRPr>
          </a:p>
        </p:txBody>
      </p:sp>
      <p:pic>
        <p:nvPicPr>
          <p:cNvPr id="182" name="Google Shape;157;p21" descr=""/>
          <p:cNvPicPr/>
          <p:nvPr/>
        </p:nvPicPr>
        <p:blipFill>
          <a:blip r:embed="rId2"/>
          <a:stretch/>
        </p:blipFill>
        <p:spPr>
          <a:xfrm>
            <a:off x="4957560" y="1181520"/>
            <a:ext cx="2666160" cy="1713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4" dur="indefinite" restart="never" nodeType="tmRoot">
          <p:childTnLst>
            <p:seq>
              <p:cTn id="65" dur="indefinite" nodeType="mainSeq"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LibreOffice/6.1.5.2$Linux_X86_64 LibreOffice_project/10$Build-2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gl-ES</dc:language>
  <cp:lastModifiedBy/>
  <cp:revision>0</cp:revision>
  <dc:subject/>
  <dc:title/>
</cp:coreProperties>
</file>