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61" r:id="rId1"/>
  </p:sldMasterIdLst>
  <p:notesMasterIdLst>
    <p:notesMasterId r:id="rId16"/>
  </p:notesMasterIdLst>
  <p:sldIdLst>
    <p:sldId id="321" r:id="rId2"/>
    <p:sldId id="259" r:id="rId3"/>
    <p:sldId id="362" r:id="rId4"/>
    <p:sldId id="368" r:id="rId5"/>
    <p:sldId id="269" r:id="rId6"/>
    <p:sldId id="285" r:id="rId7"/>
    <p:sldId id="364" r:id="rId8"/>
    <p:sldId id="365" r:id="rId9"/>
    <p:sldId id="366" r:id="rId10"/>
    <p:sldId id="286" r:id="rId11"/>
    <p:sldId id="351" r:id="rId12"/>
    <p:sldId id="290" r:id="rId13"/>
    <p:sldId id="361" r:id="rId14"/>
    <p:sldId id="29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C1FFEF"/>
    <a:srgbClr val="D5FFF4"/>
    <a:srgbClr val="65FFD7"/>
    <a:srgbClr val="33CCCC"/>
    <a:srgbClr val="85FFDF"/>
    <a:srgbClr val="5BFFD4"/>
    <a:srgbClr val="008000"/>
    <a:srgbClr val="00FEBB"/>
    <a:srgbClr val="00EA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 varScale="1">
        <p:scale>
          <a:sx n="55" d="100"/>
          <a:sy n="55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DFDE5-4B2C-44E1-A041-67E71CA305A9}" type="datetimeFigureOut">
              <a:rPr lang="es-ES" smtClean="0"/>
              <a:t>12/01/2016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3156B-E785-431C-81DA-5CE426FFD33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0680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C001057-3658-4E19-ABB7-BACA1A01BC27}" type="slidenum">
              <a:rPr lang="es-ES" altLang="es-ES" smtClean="0"/>
              <a:pPr/>
              <a:t>1</a:t>
            </a:fld>
            <a:endParaRPr lang="es-ES" altLang="es-ES" smtClean="0"/>
          </a:p>
        </p:txBody>
      </p:sp>
    </p:spTree>
    <p:extLst>
      <p:ext uri="{BB962C8B-B14F-4D97-AF65-F5344CB8AC3E}">
        <p14:creationId xmlns:p14="http://schemas.microsoft.com/office/powerpoint/2010/main" val="659421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B0606F-D2BC-44DB-954F-A5FF27331F93}" type="slidenum">
              <a:rPr lang="es-ES" altLang="es-ES" sz="1300" smtClean="0"/>
              <a:pPr>
                <a:spcBef>
                  <a:spcPct val="0"/>
                </a:spcBef>
              </a:pPr>
              <a:t>12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3962693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8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5706B5-C44D-4694-B733-A606F3B79324}" type="slidenum">
              <a:rPr lang="es-ES" altLang="es-ES" sz="1300" smtClean="0"/>
              <a:pPr>
                <a:spcBef>
                  <a:spcPct val="0"/>
                </a:spcBef>
              </a:pPr>
              <a:t>13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2184995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8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5F82E0-DE32-4791-BF55-7BFD6D6BC4BA}" type="slidenum">
              <a:rPr lang="es-ES" altLang="es-ES" sz="1300" smtClean="0"/>
              <a:pPr>
                <a:spcBef>
                  <a:spcPct val="0"/>
                </a:spcBef>
              </a:pPr>
              <a:t>14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2013219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0E452C-BFF4-40C0-A6DD-40DE3E323E94}" type="slidenum">
              <a:rPr lang="es-ES" altLang="es-ES" sz="1300" smtClean="0"/>
              <a:pPr>
                <a:spcBef>
                  <a:spcPct val="0"/>
                </a:spcBef>
              </a:pPr>
              <a:t>2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2767385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1FDF149-0EC7-4044-A9A6-35E961427580}" type="slidenum">
              <a:rPr lang="es-ES" altLang="es-ES"/>
              <a:pPr/>
              <a:t>3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24823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1FDF149-0EC7-4044-A9A6-35E961427580}" type="slidenum">
              <a:rPr lang="es-ES" altLang="es-ES"/>
              <a:pPr/>
              <a:t>4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34148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507C5B-485D-457C-8C75-FD5B6D5829BA}" type="slidenum">
              <a:rPr lang="es-ES" altLang="es-ES" sz="1300" smtClean="0"/>
              <a:pPr>
                <a:spcBef>
                  <a:spcPct val="0"/>
                </a:spcBef>
              </a:pPr>
              <a:t>5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3433262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74CCDF-1BA3-4CA6-85B4-539DD0862B2D}" type="slidenum">
              <a:rPr lang="es-ES" altLang="es-ES" sz="1300" smtClean="0"/>
              <a:pPr>
                <a:spcBef>
                  <a:spcPct val="0"/>
                </a:spcBef>
              </a:pPr>
              <a:t>6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4034096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DFDACA-825B-4890-88F8-9626533511CC}" type="slidenum">
              <a:rPr lang="es-ES" altLang="es-ES" sz="1300" smtClean="0"/>
              <a:pPr>
                <a:spcBef>
                  <a:spcPct val="0"/>
                </a:spcBef>
              </a:pPr>
              <a:t>8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2387333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DFDACA-825B-4890-88F8-9626533511CC}" type="slidenum">
              <a:rPr lang="es-ES" altLang="es-ES" sz="1300" smtClean="0"/>
              <a:pPr>
                <a:spcBef>
                  <a:spcPct val="0"/>
                </a:spcBef>
              </a:pPr>
              <a:t>9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2739239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gl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FCC7CD-0F8D-4389-A14D-60468872D7FF}" type="slidenum">
              <a:rPr lang="es-ES" altLang="es-ES" sz="1300" smtClean="0"/>
              <a:pPr>
                <a:spcBef>
                  <a:spcPct val="0"/>
                </a:spcBef>
              </a:pPr>
              <a:t>11</a:t>
            </a:fld>
            <a:endParaRPr lang="es-ES" altLang="es-ES" sz="1300" smtClean="0"/>
          </a:p>
        </p:txBody>
      </p:sp>
    </p:spTree>
    <p:extLst>
      <p:ext uri="{BB962C8B-B14F-4D97-AF65-F5344CB8AC3E}">
        <p14:creationId xmlns:p14="http://schemas.microsoft.com/office/powerpoint/2010/main" val="3857020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4906-8C8A-4340-80A9-C3368CD7D2BE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60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540D3-07BD-4AF7-878E-09FB97EE4F01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90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4C93-6D44-4BF7-8EC0-C9901271DF76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2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ABDB0-49CE-48D2-A30F-7229256556E6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92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B884-CDCE-49D8-BAB3-AC628A70655B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1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0DD1-7BB2-4CFE-8866-E823FC478C40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22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480B-7921-497E-A218-060724E76B9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1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B0F9-02CB-40A5-81F0-38F2D01F5292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8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ED66-26BE-4151-B61C-0201CAA20361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2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1E35-1771-46C7-B562-3567EF7D8327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20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92CB5-BCB5-442A-AC06-4C249EEFF737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FF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3E0E4-772D-405E-B79D-74835A228392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11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eloisateijeira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scolapau.uab.cat/index.php" TargetMode="External"/><Relationship Id="rId2" Type="http://schemas.openxmlformats.org/officeDocument/2006/relationships/hyperlink" Target="http://convivesenlaescuela.blogspot.com.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ulaintercultural.org/spip.php?mot83" TargetMode="External"/><Relationship Id="rId5" Type="http://schemas.openxmlformats.org/officeDocument/2006/relationships/hyperlink" Target="http://www.fund-culturadepaz.org/" TargetMode="External"/><Relationship Id="rId4" Type="http://schemas.openxmlformats.org/officeDocument/2006/relationships/hyperlink" Target="http://www.sgep.org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carueca.org/spip.php?article691" TargetMode="External"/><Relationship Id="rId3" Type="http://schemas.openxmlformats.org/officeDocument/2006/relationships/hyperlink" Target="http://www.sebyc.com/iesrch/intercultural/index.htm" TargetMode="External"/><Relationship Id="rId7" Type="http://schemas.openxmlformats.org/officeDocument/2006/relationships/hyperlink" Target="http://www.youtube.com/user/pantallasamigas/abou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fundacionmujeres.es/maletincoeducacion/default.htm" TargetMode="External"/><Relationship Id="rId5" Type="http://schemas.openxmlformats.org/officeDocument/2006/relationships/hyperlink" Target="http://www.sgep.org/modules/contidos/article.php?storyid=49" TargetMode="External"/><Relationship Id="rId4" Type="http://schemas.openxmlformats.org/officeDocument/2006/relationships/hyperlink" Target="http://www.escolapau.org/castellano/programas/dinamicas.ht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ntadeandalucia.es/educacion/portal/com/bin/convivencia/contenidos/Materiales/PublicacionesdelaConsejeriadeEducacion/MATERIALESCONVIVENCIA/1192706949556_contenido_programa4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nvivencia.files.wordpress.com/2009/12/razonar.pdf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ulaplaneta.com/2015/03/27/en-familia/diez-peliculas-para-trabajar-la-resiliencia-con-tus-hijos/" TargetMode="External"/><Relationship Id="rId3" Type="http://schemas.openxmlformats.org/officeDocument/2006/relationships/hyperlink" Target="http://blog.tiching.com/10-geniales-peliculas-para-trabajar-el-respeto/?utm_content=CMPPeliculasParaTrabajarElRespeto&amp;utm_source=facebook.com&amp;utm_medium=referral&amp;utm_campaign=cm" TargetMode="External"/><Relationship Id="rId7" Type="http://schemas.openxmlformats.org/officeDocument/2006/relationships/hyperlink" Target="http://www.educaciontrespuntocero.com/recursos/familias-2/cortometrajes-educar-en-valores/16455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ducaciontrespuntocero.com/recursos/como-trabajar-la-inteligencia-emocional-en-infantil/19451.html" TargetMode="External"/><Relationship Id="rId11" Type="http://schemas.openxmlformats.org/officeDocument/2006/relationships/hyperlink" Target="http://rz100.blogspot.com.es/2014/09/30-cortos-geniales-para-trabajar.html" TargetMode="External"/><Relationship Id="rId5" Type="http://schemas.openxmlformats.org/officeDocument/2006/relationships/hyperlink" Target="http://www.educaciontrespuntocero.com/recursos/cortometrajes-para-trabajar-la-inteligencia-emocional-la-empatia/20196.html" TargetMode="External"/><Relationship Id="rId10" Type="http://schemas.openxmlformats.org/officeDocument/2006/relationships/hyperlink" Target="http://ineverycrea.net/comunidad/ineverycrea/recurso/12-cortos-para-trabajar-la-violencia-de-genero-en-/74b6edfe-95f1-495d-b167-b651a28a4271" TargetMode="External"/><Relationship Id="rId4" Type="http://schemas.openxmlformats.org/officeDocument/2006/relationships/hyperlink" Target="http://lamenteesmaravillosa.com/9-videos-para-educar-emociones/" TargetMode="External"/><Relationship Id="rId9" Type="http://schemas.openxmlformats.org/officeDocument/2006/relationships/hyperlink" Target="http://ineverycrea.net/comunidad/ineverycrea/recurso/12-cuentos-para-trabajar-la-educacion-emocional-el/b9f5ecb8-86fd-49b6-8c15-9e918258f47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ticalthinking.org/resources/PDF/SP-Children_guide_all.pdf" TargetMode="External"/><Relationship Id="rId2" Type="http://schemas.openxmlformats.org/officeDocument/2006/relationships/hyperlink" Target="http://www.criticalthinking.org/pages/recursos-en-espaamp241ol-resources-in-spanish/455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juntadeandalucia.es/educacion/webportal/abaco-portlet/content/13983c19-620f-452a-ab12-0b44fb94368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ntadeandalucia.es/educacion/convivencia/com/jsp/contenido.jsp?pag=/convivencia/contenidos/Materiales/PublicacionesdelaConsejeriadeEducacion/tiempomediacion&amp;seccion=publicacion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duca.jccm.es/educa-jccm/cm/recursos/tkContent?pgseed=1232697312202&amp;idContent=12426&amp;locale=es_ES&amp;textOnly=false" TargetMode="External"/><Relationship Id="rId5" Type="http://schemas.openxmlformats.org/officeDocument/2006/relationships/hyperlink" Target="http://www.youtube.com/watch?v=wNsWr7dbgDY" TargetMode="External"/><Relationship Id="rId4" Type="http://schemas.openxmlformats.org/officeDocument/2006/relationships/hyperlink" Target="http://www.juntadeandalucia.es/educacion/portal/com/bin/convivencia/contenidos/Materiales/PublicacionesdelaConsejeriadeEducacion/tiempomediacion/1169550913758_.tmediac.cuaderno_trabajo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kolabakegune.euskadi.eus/c/document_library/get_file?uuid=a03764ed-f2bc-4947-9871-22db2c0e8e14&amp;groupId=2211625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es.youtube.com/results?search_type=&amp;search_query=torrego%2Bmediaci%C3%B3n&amp;aq=f" TargetMode="External"/><Relationship Id="rId4" Type="http://schemas.openxmlformats.org/officeDocument/2006/relationships/hyperlink" Target="http://convivenciaenlaescuela.es/wp-content/uploads/2012/06/Mediacion-en-la-practica-1-112_ISSUU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Charo\Documents\Fotos\Fotos estandar\Ull bola de m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0"/>
            <a:ext cx="91328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426786"/>
              </p:ext>
            </p:extLst>
          </p:nvPr>
        </p:nvGraphicFramePr>
        <p:xfrm>
          <a:off x="0" y="-35858"/>
          <a:ext cx="5611906" cy="6893859"/>
        </p:xfrm>
        <a:graphic>
          <a:graphicData uri="http://schemas.openxmlformats.org/drawingml/2006/table">
            <a:tbl>
              <a:tblPr/>
              <a:tblGrid>
                <a:gridCol w="5611906"/>
              </a:tblGrid>
              <a:tr h="68938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3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4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FORMAR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44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r>
                        <a:rPr lang="es-ES" sz="4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ALUMNADO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4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 MEDIACIÓN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kumimoji="0" lang="es-E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endParaRPr lang="es-ES" sz="16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endParaRPr lang="es-ES" sz="16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endParaRPr lang="es-ES" sz="16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endParaRPr lang="es-ES" sz="16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endParaRPr lang="es-ES" sz="16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r>
                        <a:rPr lang="es-ES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Eloísa Teijeira Bautista.  </a:t>
                      </a:r>
                      <a:r>
                        <a:rPr lang="es-ES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hlinkClick r:id="rId4"/>
                        </a:rPr>
                        <a:t>eloisateijeira@gmail.com</a:t>
                      </a:r>
                      <a:r>
                        <a:rPr lang="es-ES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l" eaLnBrk="1" fontAlgn="auto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 2"/>
                        <a:buNone/>
                        <a:defRPr/>
                      </a:pPr>
                      <a:r>
                        <a:rPr lang="es-ES" sz="2000" b="1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Salvaterra</a:t>
                      </a:r>
                      <a:r>
                        <a:rPr lang="es-ES" sz="20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es-ES" sz="2000" b="1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xaneiro</a:t>
                      </a:r>
                      <a:r>
                        <a:rPr lang="es-ES" sz="20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2016</a:t>
                      </a:r>
                      <a:endParaRPr lang="es-ES" sz="20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39" marR="91439" marT="45716" marB="4571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FFD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11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Marcador de número de diapositiva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2BAA53-B4B8-4CA7-894E-7EDA4475586F}" type="slidenum">
              <a:rPr lang="es-ES" altLang="en-US" smtClean="0">
                <a:solidFill>
                  <a:srgbClr val="A7A399"/>
                </a:solidFill>
              </a:rPr>
              <a:pPr/>
              <a:t>10</a:t>
            </a:fld>
            <a:endParaRPr lang="es-ES" altLang="en-US" smtClean="0">
              <a:solidFill>
                <a:srgbClr val="A7A399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8362"/>
              </p:ext>
            </p:extLst>
          </p:nvPr>
        </p:nvGraphicFramePr>
        <p:xfrm>
          <a:off x="886691" y="457200"/>
          <a:ext cx="10467109" cy="6219825"/>
        </p:xfrm>
        <a:graphic>
          <a:graphicData uri="http://schemas.openxmlformats.org/drawingml/2006/table">
            <a:tbl>
              <a:tblPr/>
              <a:tblGrid>
                <a:gridCol w="10467109"/>
              </a:tblGrid>
              <a:tr h="6219825">
                <a:tc>
                  <a:txBody>
                    <a:bodyPr/>
                    <a:lstStyle/>
                    <a:p>
                      <a:r>
                        <a:rPr lang="es-ES" sz="3600" b="1" dirty="0" smtClean="0"/>
                        <a:t>Webs</a:t>
                      </a:r>
                      <a:r>
                        <a:rPr lang="es-ES" sz="3600" b="1" baseline="0" dirty="0" smtClean="0"/>
                        <a:t> de interese:</a:t>
                      </a:r>
                    </a:p>
                    <a:p>
                      <a:endParaRPr lang="es-ES" sz="3600" b="1" baseline="0" dirty="0" smtClean="0"/>
                    </a:p>
                    <a:p>
                      <a:endParaRPr lang="es-ES" sz="18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2400" b="1" dirty="0" smtClean="0">
                          <a:solidFill>
                            <a:schemeClr val="tx1"/>
                          </a:solidFill>
                        </a:rPr>
                        <a:t>ASOCIACIÓN CONVIVENCIA EN LA ESCUELA. CONVIVES:</a:t>
                      </a:r>
                      <a:r>
                        <a:rPr lang="es-ES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2400" dirty="0" smtClean="0">
                          <a:hlinkClick r:id="rId2"/>
                        </a:rPr>
                        <a:t>http://convivesenlaescuela.blogspot.com.es/</a:t>
                      </a:r>
                      <a:r>
                        <a:rPr lang="es-ES" sz="2400" dirty="0" smtClean="0"/>
                        <a:t> REVISTA</a:t>
                      </a:r>
                      <a:r>
                        <a:rPr lang="es-ES" sz="2400" baseline="0" dirty="0" smtClean="0"/>
                        <a:t> CONVIVES (</a:t>
                      </a:r>
                      <a:r>
                        <a:rPr lang="es-ES" sz="2400" baseline="0" dirty="0" err="1" smtClean="0"/>
                        <a:t>dixital</a:t>
                      </a:r>
                      <a:r>
                        <a:rPr lang="es-ES" sz="2400" baseline="0" dirty="0" smtClean="0"/>
                        <a:t>)</a:t>
                      </a:r>
                      <a:endParaRPr lang="en-US" sz="2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2400" b="1" baseline="0" dirty="0" smtClean="0"/>
                        <a:t>ESCOLA DE CULTURA DE PAU (UB): </a:t>
                      </a:r>
                      <a:r>
                        <a:rPr lang="es-ES" sz="2400" baseline="0" dirty="0" smtClean="0">
                          <a:hlinkClick r:id="rId3"/>
                        </a:rPr>
                        <a:t>http://escolapau.uab.cat/index.php</a:t>
                      </a:r>
                      <a:r>
                        <a:rPr lang="es-ES" sz="2400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2400" b="1" baseline="0" dirty="0" smtClean="0"/>
                        <a:t>SEMINARIO GALEGO DE EDUCACIÓN PARA A PAZ: </a:t>
                      </a:r>
                      <a:r>
                        <a:rPr lang="es-ES" sz="2400" baseline="0" dirty="0" smtClean="0">
                          <a:hlinkClick r:id="rId4"/>
                        </a:rPr>
                        <a:t>http://www.sgep.org/</a:t>
                      </a: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2400" b="1" dirty="0" smtClean="0"/>
                        <a:t>FUNDACIÓN</a:t>
                      </a:r>
                      <a:r>
                        <a:rPr lang="es-ES" sz="2400" b="1" baseline="0" dirty="0" smtClean="0"/>
                        <a:t> CULTURA DE PAZ: </a:t>
                      </a:r>
                      <a:r>
                        <a:rPr lang="es-ES" sz="2400" baseline="0" dirty="0" smtClean="0">
                          <a:hlinkClick r:id="rId5"/>
                        </a:rPr>
                        <a:t>http://www.fund-culturadepaz.org/</a:t>
                      </a: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2400" baseline="0" dirty="0" smtClean="0"/>
                        <a:t>TEMAS DE CONVIVENCIA </a:t>
                      </a:r>
                      <a:r>
                        <a:rPr lang="es-ES" sz="2400" baseline="0" dirty="0" err="1" smtClean="0"/>
                        <a:t>na</a:t>
                      </a:r>
                      <a:r>
                        <a:rPr lang="es-ES" sz="2400" baseline="0" dirty="0" smtClean="0"/>
                        <a:t> Web </a:t>
                      </a:r>
                      <a:r>
                        <a:rPr lang="es-ES" sz="2400" b="1" baseline="0" dirty="0" smtClean="0"/>
                        <a:t>AULA INTERCULTURAL</a:t>
                      </a:r>
                      <a:r>
                        <a:rPr lang="es-ES" sz="2400" baseline="0" dirty="0" smtClean="0"/>
                        <a:t>: </a:t>
                      </a:r>
                      <a:r>
                        <a:rPr lang="es-ES" sz="2400" baseline="0" dirty="0" smtClean="0">
                          <a:hlinkClick r:id="rId6"/>
                        </a:rPr>
                        <a:t>http://www.aulaintercultural.org/spip.php?mot83</a:t>
                      </a:r>
                      <a:r>
                        <a:rPr lang="es-ES" sz="2400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gl-ES" sz="2400" dirty="0"/>
                    </a:p>
                  </a:txBody>
                  <a:tcPr marL="91438" marR="91438" marT="45705" marB="45705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15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1DBD21-AB1D-475D-BA2B-76139674BF06}" type="slidenum">
              <a:rPr lang="es-ES" altLang="en-U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s-ES" altLang="en-U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469263"/>
              </p:ext>
            </p:extLst>
          </p:nvPr>
        </p:nvGraphicFramePr>
        <p:xfrm>
          <a:off x="735106" y="549275"/>
          <a:ext cx="10327341" cy="6035036"/>
        </p:xfrm>
        <a:graphic>
          <a:graphicData uri="http://schemas.openxmlformats.org/drawingml/2006/table">
            <a:tbl>
              <a:tblPr/>
              <a:tblGrid>
                <a:gridCol w="10327341"/>
              </a:tblGrid>
              <a:tr h="5761038">
                <a:tc>
                  <a:txBody>
                    <a:bodyPr/>
                    <a:lstStyle/>
                    <a:p>
                      <a:r>
                        <a:rPr lang="es-ES" sz="1800" b="1" dirty="0" smtClean="0"/>
                        <a:t>ALGÚNS RECURSOS MÁIS NA REDE PARA</a:t>
                      </a:r>
                      <a:r>
                        <a:rPr lang="es-ES" sz="1800" b="1" baseline="0" dirty="0" smtClean="0"/>
                        <a:t> TRABALLAR A CONVIVENCIA</a:t>
                      </a:r>
                      <a:r>
                        <a:rPr lang="es-ES" sz="1800" b="1" dirty="0" smtClean="0"/>
                        <a:t>:</a:t>
                      </a:r>
                    </a:p>
                    <a:p>
                      <a:pPr lvl="0">
                        <a:buFont typeface="Wingdings" pitchFamily="2" charset="2"/>
                        <a:buNone/>
                      </a:pPr>
                      <a:endParaRPr kumimoji="0" lang="es-ES" sz="1600" u="sng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None/>
                      </a:pPr>
                      <a:endParaRPr kumimoji="0" lang="es-ES" sz="16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Maleta 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intecultural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en: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http://www.sebyc.com/iesrch/intercultural/index.htm</a:t>
                      </a:r>
                      <a:endParaRPr kumimoji="0" lang="es-ES" sz="2000" u="sng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endParaRPr kumimoji="0" lang="es-ES" sz="20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Escola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cultura de paz. 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Teñen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dinámicas  e 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xogos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 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traballar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aula. (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Universidade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Barcelona, Generalitat...):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http://www.escolapau.org/castellano/programas/dinamicas.htm</a:t>
                      </a:r>
                      <a:endParaRPr kumimoji="0" lang="es-ES" sz="2000" u="sng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endParaRPr kumimoji="0" lang="es-ES" sz="20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Selección</a:t>
                      </a:r>
                      <a:r>
                        <a:rPr lang="es-ES" sz="20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comentada de películas para </a:t>
                      </a:r>
                      <a:r>
                        <a:rPr lang="es-ES" sz="20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traballar</a:t>
                      </a:r>
                      <a:r>
                        <a:rPr lang="es-ES" sz="20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a convivencia e a paz do Seminario </a:t>
                      </a:r>
                      <a:r>
                        <a:rPr lang="es-ES" sz="20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Galego</a:t>
                      </a:r>
                      <a:r>
                        <a:rPr lang="es-ES" sz="20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de educación para a paz: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http://www.sgep.org/modules/contidos/article.php?storyid=49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endParaRPr kumimoji="0" lang="es-ES" sz="20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Fórmulas para la igualdad (más de 60 </a:t>
                      </a:r>
                      <a:r>
                        <a:rPr kumimoji="0" lang="es-ES" sz="20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propostas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 </a:t>
                      </a:r>
                      <a:r>
                        <a:rPr kumimoji="0" lang="es-ES" sz="20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traballar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es-ES" sz="20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igualdade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s-ES" sz="20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xénero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): 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http://www.fundacionmujeres.es/maletincoeducacion/default.htm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endParaRPr kumimoji="0" lang="es-ES" sz="2000" kern="1200" baseline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Canal de </a:t>
                      </a:r>
                      <a:r>
                        <a:rPr kumimoji="0" lang="es-ES" sz="20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youtube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PANTALLAS AMIGAS (con videos breves animados para prevenir os riscos da Internet): 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http://www.youtube.com/user/pantallasamigas/about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ES" sz="2000" kern="1200" baseline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kumimoji="0" lang="es-ES" sz="2000" kern="1200" baseline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Actividades para mejorar la convivencia y los </a:t>
                      </a:r>
                      <a:r>
                        <a:rPr kumimoji="0" lang="es-ES" sz="2000" kern="1200" baseline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conflictos interpersonales EDUCARUECA </a:t>
                      </a:r>
                      <a:r>
                        <a:rPr kumimoji="0" lang="es-ES" sz="2000" kern="1200" baseline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http://www.educarueca.org/spip.php?article691</a:t>
                      </a:r>
                      <a:r>
                        <a:rPr kumimoji="0" lang="es-ES" sz="2000" kern="1200" baseline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ES" sz="2000" kern="1200" baseline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kumimoji="0" lang="es-ES" sz="20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718" marB="45718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45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177F50-53AF-4992-9E59-522632C80896}" type="slidenum">
              <a:rPr lang="es-ES" altLang="es-E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s-ES" altLang="es-E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57348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49927" y="260350"/>
            <a:ext cx="8832273" cy="6096000"/>
          </a:xfrm>
          <a:solidFill>
            <a:srgbClr val="CCFF33"/>
          </a:solidFill>
        </p:spPr>
        <p:txBody>
          <a:bodyPr/>
          <a:lstStyle/>
          <a:p>
            <a:pPr eaLnBrk="1" hangingPunct="1">
              <a:defRPr/>
            </a:pPr>
            <a:endParaRPr lang="es-ES" sz="1800" dirty="0"/>
          </a:p>
          <a:p>
            <a:pPr marL="0" indent="0" eaLnBrk="1" hangingPunct="1">
              <a:buClr>
                <a:schemeClr val="accent4">
                  <a:lumMod val="50000"/>
                </a:schemeClr>
              </a:buClr>
              <a:buNone/>
              <a:defRPr/>
            </a:pPr>
            <a:endParaRPr lang="es-ES" sz="2400" dirty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buClr>
                <a:schemeClr val="accent4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es-ES" sz="2400" dirty="0">
                <a:solidFill>
                  <a:schemeClr val="accent4">
                    <a:lumMod val="50000"/>
                  </a:schemeClr>
                </a:solidFill>
              </a:rPr>
              <a:t>“Programa del alumnado ayudante”: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hlinkClick r:id="rId3"/>
              </a:rPr>
              <a:t>http://www.juntadeandalucia.es/educacion/portal/com/bin/convivencia/contenidos/Materiales/PublicacionesdelaConsejeriadeEducacion/MATERIALESCONVIVENCIA/1192706949556_contenido_programa4.pdf</a:t>
            </a:r>
            <a:endParaRPr lang="es-ES" sz="2400" dirty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buClr>
                <a:schemeClr val="accent4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es-ES" sz="2400" dirty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buClr>
                <a:schemeClr val="accent4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es-ES" sz="2400" dirty="0">
                <a:solidFill>
                  <a:schemeClr val="accent4">
                    <a:lumMod val="50000"/>
                  </a:schemeClr>
                </a:solidFill>
              </a:rPr>
              <a:t>Artigo “Razonar no, razonar no”. Santos Guerra: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hlinkClick r:id="rId4"/>
              </a:rPr>
              <a:t>http://convivencia.files.wordpress.com/2009/12/razonar.pdf</a:t>
            </a:r>
            <a:endParaRPr lang="es-ES" sz="2400" dirty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buClr>
                <a:schemeClr val="accent4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es-ES" sz="2400" dirty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buClr>
                <a:schemeClr val="accent4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es-E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16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B58B9D-9F63-4379-8845-48C4AA35CD6C}" type="slidenum">
              <a:rPr lang="es-ES" altLang="en-U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s-ES" altLang="en-U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056718"/>
              </p:ext>
            </p:extLst>
          </p:nvPr>
        </p:nvGraphicFramePr>
        <p:xfrm>
          <a:off x="304801" y="30486"/>
          <a:ext cx="11693236" cy="6827514"/>
        </p:xfrm>
        <a:graphic>
          <a:graphicData uri="http://schemas.openxmlformats.org/drawingml/2006/table">
            <a:tbl>
              <a:tblPr/>
              <a:tblGrid>
                <a:gridCol w="11693236"/>
              </a:tblGrid>
              <a:tr h="6583674">
                <a:tc>
                  <a:txBody>
                    <a:bodyPr/>
                    <a:lstStyle/>
                    <a:p>
                      <a:r>
                        <a:rPr lang="es-ES" sz="24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CORTOS Y PELÍCULAS PARA TRABAJAR VALORES:</a:t>
                      </a:r>
                    </a:p>
                    <a:p>
                      <a:pPr lvl="0"/>
                      <a:endParaRPr lang="es-E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Películas para trabajar respeto: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http://blog.tiching.com/10-geniales-peliculas-para-trabajar-el-respeto/?utm_content=CMPPeliculasParaTrabajarElRespeto&amp;utm_source=facebook.com&amp;utm_medium=referral&amp;utm_campaign=cm</a:t>
                      </a: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cortos para trabajar emociones: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http://lamenteesmaravillosa.com/9-videos-para-educar-emociones/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cortos para trabajar inteligencia emocional 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http://www.educaciontrespuntocero.com/recursos/cortometrajes-para-trabajar-la-inteligencia-emocional-la-empatia/20196.html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Propuestas y cortos para trabajar inteligencia emocional en infantil 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http://www.educaciontrespuntocero.com/recursos/como-trabajar-la-inteligencia-emocional-en-infantil/19451.html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cortos para educar en valores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http://www.educaciontrespuntocero.com/recursos/familias-2/cortometrajes-educar-en-valores/16455.html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cortos y películas para enseñar resiliencia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http://www.aulaplaneta.com/2015/03/27/en-familia/diez-peliculas-para-trabajar-la-resiliencia-con-tus-hijos/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cuentos para trabajar educación emocional 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http://ineverycrea.net/comunidad/ineverycrea/recurso/12-cuentos-para-trabajar-la-educacion-emocional-el/b9f5ecb8-86fd-49b6-8c15-9e918258f473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cortos para trabajar violencia de género 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http://ineverycrea.net/comunidad/ineverycrea/recurso/12-cortos-para-trabajar-la-violencia-de-genero-en-/74b6edfe-95f1-495d-b167-b651a28a4271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cortos para educar en valores </a:t>
                      </a:r>
                      <a:r>
                        <a:rPr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http://rz100.blogspot.com.es/2014/09/30-cortos-geniales-para-trabajar.html</a:t>
                      </a:r>
                      <a:endParaRPr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17" marB="45717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77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DD41DEF7-8FC6-4183-91DE-A93EA88E9ECD}" type="slidenum">
              <a:rPr lang="es-ES" altLang="es-ES" sz="1000">
                <a:solidFill>
                  <a:srgbClr val="A7A399"/>
                </a:solidFill>
                <a:latin typeface="Arial" panose="020B0604020202020204" pitchFamily="34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s-ES" altLang="es-E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pic>
        <p:nvPicPr>
          <p:cNvPr id="78851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804" y="92076"/>
            <a:ext cx="5767388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1219201" y="4581525"/>
            <a:ext cx="10134600" cy="1538883"/>
          </a:xfrm>
          <a:prstGeom prst="rect">
            <a:avLst/>
          </a:prstGeom>
          <a:solidFill>
            <a:srgbClr val="CCFF33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2800" dirty="0">
                <a:solidFill>
                  <a:schemeClr val="accent4">
                    <a:lumMod val="75000"/>
                  </a:schemeClr>
                </a:solidFill>
              </a:rPr>
              <a:t>“POSTO QUE AS </a:t>
            </a:r>
            <a:r>
              <a:rPr lang="es-ES" sz="2800" i="1" dirty="0">
                <a:solidFill>
                  <a:schemeClr val="accent4">
                    <a:lumMod val="75000"/>
                  </a:schemeClr>
                </a:solidFill>
              </a:rPr>
              <a:t>GUERRAS NACEN NA MENTE DOS HOMES</a:t>
            </a:r>
            <a:r>
              <a:rPr lang="es-ES" sz="2800" dirty="0">
                <a:solidFill>
                  <a:schemeClr val="accent4">
                    <a:lumMod val="75000"/>
                  </a:schemeClr>
                </a:solidFill>
              </a:rPr>
              <a:t>, É NA </a:t>
            </a:r>
            <a:r>
              <a:rPr lang="es-ES" sz="2800" i="1" dirty="0">
                <a:solidFill>
                  <a:schemeClr val="accent4">
                    <a:lumMod val="75000"/>
                  </a:schemeClr>
                </a:solidFill>
              </a:rPr>
              <a:t>MENTE DOS HOMES ONDE</a:t>
            </a:r>
            <a:r>
              <a:rPr lang="es-ES" sz="2800" dirty="0">
                <a:solidFill>
                  <a:schemeClr val="accent4">
                    <a:lumMod val="75000"/>
                  </a:schemeClr>
                </a:solidFill>
              </a:rPr>
              <a:t> DEBEN ERIXIRSE  OS </a:t>
            </a:r>
            <a:r>
              <a:rPr lang="es-ES" sz="2800" i="1" dirty="0">
                <a:solidFill>
                  <a:schemeClr val="accent4">
                    <a:lumMod val="75000"/>
                  </a:schemeClr>
                </a:solidFill>
              </a:rPr>
              <a:t>BALUARTES DA PAZ</a:t>
            </a:r>
            <a:r>
              <a:rPr lang="es-ES" sz="2800" dirty="0">
                <a:solidFill>
                  <a:schemeClr val="accent4">
                    <a:lumMod val="75000"/>
                  </a:schemeClr>
                </a:solidFill>
              </a:rPr>
              <a:t>” </a:t>
            </a:r>
          </a:p>
          <a:p>
            <a:pPr>
              <a:defRPr/>
            </a:pP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  <a:p>
            <a:pPr algn="r">
              <a:defRPr/>
            </a:pP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(Constitución da </a:t>
            </a:r>
            <a:r>
              <a:rPr lang="es-ES" sz="2000" i="1" dirty="0">
                <a:solidFill>
                  <a:schemeClr val="accent4">
                    <a:lumMod val="75000"/>
                  </a:schemeClr>
                </a:solidFill>
              </a:rPr>
              <a:t>UNESCO. 1945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81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C359E0-D8D9-4B4A-B30D-9281C48134D8}" type="slidenum">
              <a:rPr lang="es-ES" altLang="en-U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s-ES" altLang="en-U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778" y="554182"/>
            <a:ext cx="4833011" cy="623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962776"/>
              </p:ext>
            </p:extLst>
          </p:nvPr>
        </p:nvGraphicFramePr>
        <p:xfrm>
          <a:off x="6427789" y="1052657"/>
          <a:ext cx="4087811" cy="639763"/>
        </p:xfrm>
        <a:graphic>
          <a:graphicData uri="http://schemas.openxmlformats.org/drawingml/2006/table">
            <a:tbl>
              <a:tblPr/>
              <a:tblGrid>
                <a:gridCol w="4087811"/>
              </a:tblGrid>
              <a:tr h="639763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rgbClr val="003366"/>
                          </a:solidFill>
                          <a:latin typeface="Arial Narrow" panose="020B0606020202030204" pitchFamily="34" charset="0"/>
                        </a:rPr>
                        <a:t>PRÁCTICA</a:t>
                      </a:r>
                      <a:r>
                        <a:rPr lang="es-ES" sz="2400" baseline="0" dirty="0" smtClean="0">
                          <a:solidFill>
                            <a:srgbClr val="003366"/>
                          </a:solidFill>
                          <a:latin typeface="Arial Narrow" panose="020B0606020202030204" pitchFamily="34" charset="0"/>
                        </a:rPr>
                        <a:t>  (proceso mediación)</a:t>
                      </a:r>
                      <a:endParaRPr lang="es-ES" sz="2400" dirty="0">
                        <a:solidFill>
                          <a:srgbClr val="003366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35" marR="91435" marT="45697" marB="4569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897372"/>
              </p:ext>
            </p:extLst>
          </p:nvPr>
        </p:nvGraphicFramePr>
        <p:xfrm>
          <a:off x="6427789" y="2986151"/>
          <a:ext cx="4710303" cy="1736725"/>
        </p:xfrm>
        <a:graphic>
          <a:graphicData uri="http://schemas.openxmlformats.org/drawingml/2006/table">
            <a:tbl>
              <a:tblPr/>
              <a:tblGrid>
                <a:gridCol w="4710303"/>
              </a:tblGrid>
              <a:tr h="1736725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CRENZAS</a:t>
                      </a:r>
                      <a:r>
                        <a:rPr lang="es-ES" sz="24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, IDEAS, TÓPICOS, EXPECTATIVAS,…</a:t>
                      </a:r>
                      <a:endParaRPr lang="es-ES" sz="24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30" marR="91430" marT="45703" marB="4570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071245"/>
              </p:ext>
            </p:extLst>
          </p:nvPr>
        </p:nvGraphicFramePr>
        <p:xfrm>
          <a:off x="6715991" y="5633021"/>
          <a:ext cx="2137064" cy="639763"/>
        </p:xfrm>
        <a:graphic>
          <a:graphicData uri="http://schemas.openxmlformats.org/drawingml/2006/table">
            <a:tbl>
              <a:tblPr/>
              <a:tblGrid>
                <a:gridCol w="2137064"/>
              </a:tblGrid>
              <a:tr h="639763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VALORES </a:t>
                      </a:r>
                      <a:endParaRPr lang="es-ES" sz="24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51" marR="91451" marT="45697" marB="4569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451415"/>
              </p:ext>
            </p:extLst>
          </p:nvPr>
        </p:nvGraphicFramePr>
        <p:xfrm>
          <a:off x="1594778" y="105929"/>
          <a:ext cx="3157331" cy="304800"/>
        </p:xfrm>
        <a:graphic>
          <a:graphicData uri="http://schemas.openxmlformats.org/drawingml/2006/table">
            <a:tbl>
              <a:tblPr/>
              <a:tblGrid>
                <a:gridCol w="3157331"/>
              </a:tblGrid>
              <a:tr h="288032"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gency FB" pitchFamily="34" charset="0"/>
                        </a:rPr>
                        <a:t>METÁFORA</a:t>
                      </a:r>
                      <a:r>
                        <a:rPr lang="es-ES" sz="14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gency FB" pitchFamily="34" charset="0"/>
                        </a:rPr>
                        <a:t> DO ICEBERG. O QUE SUBIACE Á FORMACIÓN</a:t>
                      </a:r>
                      <a:endParaRPr lang="es-E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gency FB" pitchFamily="34" charset="0"/>
                      </a:endParaRPr>
                    </a:p>
                  </a:txBody>
                  <a:tcPr marL="91421" marR="9142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75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5914" y="620713"/>
            <a:ext cx="6192837" cy="1295400"/>
          </a:xfrm>
          <a:solidFill>
            <a:srgbClr val="DEFF9B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s-ES" sz="2000" b="1" dirty="0">
                <a:solidFill>
                  <a:schemeClr val="hlink"/>
                </a:solidFill>
              </a:rPr>
              <a:t>APRENDIZAXE SUPERFICIAL</a:t>
            </a:r>
          </a:p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s-ES" sz="2000" b="1" dirty="0">
              <a:solidFill>
                <a:schemeClr val="hlink"/>
              </a:solidFill>
            </a:endParaRPr>
          </a:p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s-ES" sz="2000" b="1" dirty="0">
                <a:solidFill>
                  <a:schemeClr val="hlink"/>
                </a:solidFill>
              </a:rPr>
              <a:t>SABER    OU  SABER FACER</a:t>
            </a:r>
          </a:p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s-ES" sz="2000" dirty="0" smtClean="0">
                <a:solidFill>
                  <a:schemeClr val="accent6">
                    <a:lumMod val="75000"/>
                  </a:schemeClr>
                </a:solidFill>
              </a:rPr>
              <a:t>Memorizar, </a:t>
            </a:r>
            <a:r>
              <a:rPr lang="es-ES" sz="2000" dirty="0" smtClean="0">
                <a:solidFill>
                  <a:schemeClr val="accent4">
                    <a:lumMod val="50000"/>
                  </a:schemeClr>
                </a:solidFill>
              </a:rPr>
              <a:t>realizar </a:t>
            </a:r>
            <a:r>
              <a:rPr lang="es-ES" sz="2000" dirty="0" err="1" smtClean="0">
                <a:solidFill>
                  <a:schemeClr val="accent4">
                    <a:lumMod val="50000"/>
                  </a:schemeClr>
                </a:solidFill>
              </a:rPr>
              <a:t>procedementos</a:t>
            </a:r>
            <a:r>
              <a:rPr lang="es-ES" sz="2000" dirty="0" smtClean="0">
                <a:solidFill>
                  <a:schemeClr val="accent4">
                    <a:lumMod val="50000"/>
                  </a:schemeClr>
                </a:solidFill>
              </a:rPr>
              <a:t>, diferenciar procesos, …</a:t>
            </a:r>
            <a:endParaRPr lang="es-ES" sz="2000" dirty="0"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s-ES" sz="2000" b="1" dirty="0">
              <a:solidFill>
                <a:schemeClr val="hlink"/>
              </a:solidFill>
            </a:endParaRPr>
          </a:p>
        </p:txBody>
      </p:sp>
      <p:sp>
        <p:nvSpPr>
          <p:cNvPr id="11267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D4179C2-C7D9-48E5-ADC3-CD7F92DCAE2D}" type="slidenum">
              <a:rPr lang="es-ES" altLang="en-US">
                <a:solidFill>
                  <a:srgbClr val="BC8C00"/>
                </a:solidFill>
              </a:rPr>
              <a:pPr/>
              <a:t>3</a:t>
            </a:fld>
            <a:endParaRPr lang="es-ES" altLang="en-US">
              <a:solidFill>
                <a:srgbClr val="BC8C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135188" y="2349500"/>
            <a:ext cx="7993062" cy="1295400"/>
          </a:xfrm>
          <a:prstGeom prst="rect">
            <a:avLst/>
          </a:prstGeom>
          <a:solidFill>
            <a:srgbClr val="AEFF0D"/>
          </a:solidFill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  <p:txBody>
          <a:bodyPr lIns="182880" tIns="91440"/>
          <a:lstStyle/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>APRENDIZAXE PROFUNDA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20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>COMPRENDER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dirty="0" smtClean="0">
                <a:solidFill>
                  <a:schemeClr val="accent4">
                    <a:lumMod val="50000"/>
                  </a:schemeClr>
                </a:solidFill>
              </a:rPr>
              <a:t>Analizar,  </a:t>
            </a:r>
            <a:r>
              <a:rPr lang="es-ES" sz="2000" dirty="0" err="1" smtClean="0">
                <a:solidFill>
                  <a:schemeClr val="accent4">
                    <a:lumMod val="50000"/>
                  </a:schemeClr>
                </a:solidFill>
              </a:rPr>
              <a:t>avaliar</a:t>
            </a:r>
            <a:r>
              <a:rPr lang="es-ES" sz="2000" dirty="0">
                <a:solidFill>
                  <a:schemeClr val="accent4">
                    <a:lumMod val="50000"/>
                  </a:schemeClr>
                </a:solidFill>
              </a:rPr>
              <a:t>, predecir, inferir,…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1200" b="1" dirty="0">
              <a:solidFill>
                <a:schemeClr val="hlink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47850" y="4581526"/>
            <a:ext cx="8496300" cy="1800225"/>
          </a:xfrm>
          <a:prstGeom prst="rect">
            <a:avLst/>
          </a:prstGeom>
          <a:solidFill>
            <a:srgbClr val="8CD200"/>
          </a:solidFill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  <p:txBody>
          <a:bodyPr lIns="182880" tIns="91440"/>
          <a:lstStyle/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SER COMPETENTES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b="1" dirty="0">
                <a:solidFill>
                  <a:schemeClr val="accent5">
                    <a:lumMod val="50000"/>
                  </a:schemeClr>
                </a:solidFill>
              </a:rPr>
              <a:t>UTILIZAR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</a:rPr>
              <a:t> AS NOSAS APRENDIZAXES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</a:rPr>
              <a:t>, PENSAMENTOS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</a:rPr>
              <a:t>, SENTIMENTOS, COMPORTAMENTOS, VALORES, 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</a:rPr>
              <a:t>… </a:t>
            </a:r>
            <a:r>
              <a:rPr lang="es-ES" sz="2000" b="1" dirty="0">
                <a:solidFill>
                  <a:schemeClr val="accent5">
                    <a:lumMod val="50000"/>
                  </a:schemeClr>
                </a:solidFill>
              </a:rPr>
              <a:t>PARA RESOLVER DEMANDAS </a:t>
            </a:r>
            <a:r>
              <a:rPr lang="es-ES" sz="2000" b="1" dirty="0" smtClean="0">
                <a:solidFill>
                  <a:schemeClr val="accent5">
                    <a:lumMod val="50000"/>
                  </a:schemeClr>
                </a:solidFill>
              </a:rPr>
              <a:t>COMPLEXAS (MEDIACIÓNS REAIS) 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</a:rPr>
              <a:t>DE FORMA EFICAZ.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GB" sz="16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s-ES" sz="1600" b="1" dirty="0">
              <a:solidFill>
                <a:schemeClr val="hlink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37725"/>
              </p:ext>
            </p:extLst>
          </p:nvPr>
        </p:nvGraphicFramePr>
        <p:xfrm>
          <a:off x="152400" y="138545"/>
          <a:ext cx="1524000" cy="2011680"/>
        </p:xfrm>
        <a:graphic>
          <a:graphicData uri="http://schemas.openxmlformats.org/drawingml/2006/table">
            <a:tbl>
              <a:tblPr/>
              <a:tblGrid>
                <a:gridCol w="1524000"/>
              </a:tblGrid>
              <a:tr h="1717963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QUE APRENDIZAXE BUSCAMOS</a:t>
                      </a:r>
                      <a:r>
                        <a:rPr lang="es-ES" b="1" baseline="0" dirty="0" smtClean="0"/>
                        <a:t> NA FORMACIÓN EN MEDIACIÓN?</a:t>
                      </a:r>
                      <a:endParaRPr lang="es-ES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76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3345" y="596016"/>
            <a:ext cx="5985164" cy="1800819"/>
          </a:xfrm>
          <a:solidFill>
            <a:srgbClr val="DEFF9B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s-ES" sz="2000" b="1" dirty="0">
                <a:solidFill>
                  <a:schemeClr val="hlink"/>
                </a:solidFill>
              </a:rPr>
              <a:t>APRENDIZAXE </a:t>
            </a:r>
            <a:r>
              <a:rPr lang="es-ES" sz="2000" b="1" dirty="0" smtClean="0">
                <a:solidFill>
                  <a:schemeClr val="hlink"/>
                </a:solidFill>
              </a:rPr>
              <a:t>SUPERFICIAL/ SABER    </a:t>
            </a:r>
            <a:r>
              <a:rPr lang="es-ES" sz="2000" b="1" dirty="0">
                <a:solidFill>
                  <a:schemeClr val="hlink"/>
                </a:solidFill>
              </a:rPr>
              <a:t>OU  SABER FACER</a:t>
            </a:r>
          </a:p>
          <a:p>
            <a:pPr marL="285750" indent="-285750"/>
            <a:r>
              <a:rPr lang="es-ES" sz="2100" dirty="0">
                <a:solidFill>
                  <a:schemeClr val="accent6">
                    <a:lumMod val="50000"/>
                  </a:schemeClr>
                </a:solidFill>
              </a:rPr>
              <a:t>Proceso de mediación.</a:t>
            </a:r>
          </a:p>
          <a:p>
            <a:pPr marL="285750" indent="-285750"/>
            <a:r>
              <a:rPr lang="es-ES" sz="2100" dirty="0">
                <a:solidFill>
                  <a:schemeClr val="accent6">
                    <a:lumMod val="50000"/>
                  </a:schemeClr>
                </a:solidFill>
              </a:rPr>
              <a:t>Rol do </a:t>
            </a:r>
            <a:r>
              <a:rPr lang="es-ES" sz="2100" dirty="0" smtClean="0">
                <a:solidFill>
                  <a:schemeClr val="accent6">
                    <a:lumMod val="50000"/>
                  </a:schemeClr>
                </a:solidFill>
              </a:rPr>
              <a:t>mediador/a.</a:t>
            </a:r>
          </a:p>
          <a:p>
            <a:pPr marL="285750" indent="-285750"/>
            <a:r>
              <a:rPr lang="es-ES" sz="2100" dirty="0" smtClean="0">
                <a:solidFill>
                  <a:schemeClr val="accent6">
                    <a:lumMod val="50000"/>
                  </a:schemeClr>
                </a:solidFill>
              </a:rPr>
              <a:t>Programa </a:t>
            </a:r>
            <a:r>
              <a:rPr lang="es-ES" sz="2100" dirty="0">
                <a:solidFill>
                  <a:schemeClr val="accent6">
                    <a:lumMod val="50000"/>
                  </a:schemeClr>
                </a:solidFill>
              </a:rPr>
              <a:t>de mediación de centro. </a:t>
            </a:r>
            <a:endParaRPr lang="es-ES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/>
            <a:r>
              <a:rPr lang="es-ES" sz="2100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  <a:r>
              <a:rPr lang="es-ES" sz="21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sz="2100" dirty="0"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s-ES" sz="2000" b="1" dirty="0">
              <a:solidFill>
                <a:schemeClr val="hlink"/>
              </a:solidFill>
            </a:endParaRPr>
          </a:p>
        </p:txBody>
      </p:sp>
      <p:sp>
        <p:nvSpPr>
          <p:cNvPr id="11267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D4179C2-C7D9-48E5-ADC3-CD7F92DCAE2D}" type="slidenum">
              <a:rPr lang="es-ES" altLang="en-US">
                <a:solidFill>
                  <a:srgbClr val="BC8C00"/>
                </a:solidFill>
              </a:rPr>
              <a:pPr/>
              <a:t>4</a:t>
            </a:fld>
            <a:endParaRPr lang="es-ES" altLang="en-US">
              <a:solidFill>
                <a:srgbClr val="BC8C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43345" y="2524269"/>
            <a:ext cx="5985164" cy="1424276"/>
          </a:xfrm>
          <a:prstGeom prst="rect">
            <a:avLst/>
          </a:prstGeom>
          <a:solidFill>
            <a:srgbClr val="AEFF0D"/>
          </a:solidFill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  <p:txBody>
          <a:bodyPr lIns="182880" tIns="91440"/>
          <a:lstStyle/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>APRENDIZAXE </a:t>
            </a:r>
            <a:r>
              <a:rPr lang="es-ES" sz="2000" b="1" dirty="0" smtClean="0">
                <a:solidFill>
                  <a:schemeClr val="accent4">
                    <a:lumMod val="50000"/>
                  </a:schemeClr>
                </a:solidFill>
              </a:rPr>
              <a:t>PROFUNDA/ COMPRENDER</a:t>
            </a:r>
            <a:endParaRPr lang="es-ES" sz="20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es-ES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 smtClean="0">
                <a:solidFill>
                  <a:schemeClr val="accent6">
                    <a:lumMod val="50000"/>
                  </a:schemeClr>
                </a:solidFill>
              </a:rPr>
              <a:t>Convivencia en positivo.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 err="1" smtClean="0">
                <a:solidFill>
                  <a:schemeClr val="accent6">
                    <a:lumMod val="50000"/>
                  </a:schemeClr>
                </a:solidFill>
              </a:rPr>
              <a:t>Conflito</a:t>
            </a:r>
            <a:r>
              <a:rPr lang="es-ES" sz="19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1200" b="1" dirty="0">
              <a:solidFill>
                <a:schemeClr val="hlink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43345" y="4075979"/>
            <a:ext cx="11014364" cy="2645496"/>
          </a:xfrm>
          <a:prstGeom prst="rect">
            <a:avLst/>
          </a:prstGeom>
          <a:solidFill>
            <a:srgbClr val="8CD200"/>
          </a:solidFill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  <p:txBody>
          <a:bodyPr lIns="182880" tIns="91440"/>
          <a:lstStyle/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s-ES" sz="2000" b="1" dirty="0">
                <a:solidFill>
                  <a:schemeClr val="accent5">
                    <a:lumMod val="50000"/>
                  </a:schemeClr>
                </a:solidFill>
              </a:rPr>
              <a:t>SER </a:t>
            </a:r>
            <a:r>
              <a:rPr lang="es-ES" sz="2000" b="1" dirty="0" smtClean="0">
                <a:solidFill>
                  <a:schemeClr val="accent5">
                    <a:lumMod val="50000"/>
                  </a:schemeClr>
                </a:solidFill>
              </a:rPr>
              <a:t>COMPETENTES/ UTILIZAR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</a:rPr>
              <a:t>AS NOSAS APRENDIZAXES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</a:rPr>
              <a:t>, PENSAMENTOS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</a:rPr>
              <a:t>, SENTIMENTOS, COMPORTAMENTOS, VALORES, 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</a:rPr>
              <a:t>… </a:t>
            </a:r>
            <a:r>
              <a:rPr lang="es-ES" sz="2000" b="1" dirty="0">
                <a:solidFill>
                  <a:schemeClr val="accent5">
                    <a:lumMod val="50000"/>
                  </a:schemeClr>
                </a:solidFill>
              </a:rPr>
              <a:t>PARA RESOLVER DEMANDAS </a:t>
            </a:r>
            <a:r>
              <a:rPr lang="es-ES" sz="2000" b="1" dirty="0" smtClean="0">
                <a:solidFill>
                  <a:schemeClr val="accent5">
                    <a:lumMod val="50000"/>
                  </a:schemeClr>
                </a:solidFill>
              </a:rPr>
              <a:t>COMPLEXAS (MEDIACIÓNS REAIS) 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</a:rPr>
              <a:t>DE FORMA EFICAZ.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>
                <a:solidFill>
                  <a:schemeClr val="accent6">
                    <a:lumMod val="50000"/>
                  </a:schemeClr>
                </a:solidFill>
              </a:rPr>
              <a:t>Habilidades de </a:t>
            </a:r>
            <a:r>
              <a:rPr lang="es-ES" sz="1900" dirty="0" err="1">
                <a:solidFill>
                  <a:schemeClr val="accent6">
                    <a:lumMod val="50000"/>
                  </a:schemeClr>
                </a:solidFill>
              </a:rPr>
              <a:t>pensamento</a:t>
            </a:r>
            <a:r>
              <a:rPr lang="es-ES" sz="1900" dirty="0">
                <a:solidFill>
                  <a:schemeClr val="accent6">
                    <a:lumMod val="50000"/>
                  </a:schemeClr>
                </a:solidFill>
              </a:rPr>
              <a:t> para a convivencia.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>
                <a:solidFill>
                  <a:schemeClr val="accent6">
                    <a:lumMod val="50000"/>
                  </a:schemeClr>
                </a:solidFill>
              </a:rPr>
              <a:t>Habilidades comunicativas.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>
                <a:solidFill>
                  <a:schemeClr val="accent6">
                    <a:lumMod val="50000"/>
                  </a:schemeClr>
                </a:solidFill>
              </a:rPr>
              <a:t>Habilidades </a:t>
            </a:r>
            <a:r>
              <a:rPr lang="es-ES" sz="1900" dirty="0" err="1">
                <a:solidFill>
                  <a:schemeClr val="accent6">
                    <a:lumMod val="50000"/>
                  </a:schemeClr>
                </a:solidFill>
              </a:rPr>
              <a:t>socioafectivas</a:t>
            </a:r>
            <a:r>
              <a:rPr lang="es-ES" sz="1900" dirty="0">
                <a:solidFill>
                  <a:schemeClr val="accent6">
                    <a:lumMod val="50000"/>
                  </a:schemeClr>
                </a:solidFill>
              </a:rPr>
              <a:t>.  </a:t>
            </a:r>
            <a:endParaRPr lang="es-ES" sz="19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>
                <a:solidFill>
                  <a:schemeClr val="accent6">
                    <a:lumMod val="50000"/>
                  </a:schemeClr>
                </a:solidFill>
              </a:rPr>
              <a:t>Ética da mediación</a:t>
            </a:r>
            <a:r>
              <a:rPr lang="es-ES" sz="19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900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  <a:endParaRPr lang="es-ES" sz="19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900" dirty="0">
              <a:solidFill>
                <a:schemeClr val="accent6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s-ES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GB" sz="16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s-ES" sz="1600" b="1" dirty="0">
              <a:solidFill>
                <a:schemeClr val="hlink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867510"/>
              </p:ext>
            </p:extLst>
          </p:nvPr>
        </p:nvGraphicFramePr>
        <p:xfrm>
          <a:off x="221672" y="0"/>
          <a:ext cx="10044546" cy="518160"/>
        </p:xfrm>
        <a:graphic>
          <a:graphicData uri="http://schemas.openxmlformats.org/drawingml/2006/table">
            <a:tbl>
              <a:tblPr/>
              <a:tblGrid>
                <a:gridCol w="10044546"/>
              </a:tblGrid>
              <a:tr h="4862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ÁMBITOS DE FORMACIÓN DO ALUMNADO MEDIADOR:</a:t>
                      </a:r>
                      <a:r>
                        <a:rPr lang="es-ES" b="1" dirty="0" smtClean="0"/>
                        <a:t> </a:t>
                      </a:r>
                      <a:endParaRPr lang="es-ES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4894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80C1D4-8B94-421C-8961-7BEE3B12C0E8}" type="slidenum">
              <a:rPr lang="es-ES" altLang="es-E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s-ES" altLang="es-E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02041"/>
              </p:ext>
            </p:extLst>
          </p:nvPr>
        </p:nvGraphicFramePr>
        <p:xfrm>
          <a:off x="2927351" y="692150"/>
          <a:ext cx="5072063" cy="674688"/>
        </p:xfrm>
        <a:graphic>
          <a:graphicData uri="http://schemas.openxmlformats.org/drawingml/2006/table">
            <a:tbl>
              <a:tblPr/>
              <a:tblGrid>
                <a:gridCol w="5072063"/>
              </a:tblGrid>
              <a:tr h="674688">
                <a:tc>
                  <a:txBody>
                    <a:bodyPr/>
                    <a:lstStyle/>
                    <a:p>
                      <a:r>
                        <a:rPr lang="es-ES" sz="3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COMO</a:t>
                      </a:r>
                      <a:r>
                        <a:rPr lang="es-ES" sz="3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APRENDEMOS?</a:t>
                      </a:r>
                      <a:endParaRPr lang="es-ES" sz="3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marL="91435" marR="91435" marT="45674" marB="45674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448779"/>
              </p:ext>
            </p:extLst>
          </p:nvPr>
        </p:nvGraphicFramePr>
        <p:xfrm>
          <a:off x="2711450" y="2997200"/>
          <a:ext cx="1987550" cy="1189038"/>
        </p:xfrm>
        <a:graphic>
          <a:graphicData uri="http://schemas.openxmlformats.org/drawingml/2006/table">
            <a:tbl>
              <a:tblPr/>
              <a:tblGrid>
                <a:gridCol w="1987550"/>
              </a:tblGrid>
              <a:tr h="1189038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PRÁCTICA</a:t>
                      </a:r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AUTÉNTICA </a:t>
                      </a:r>
                    </a:p>
                    <a:p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(real </a:t>
                      </a:r>
                      <a:r>
                        <a:rPr lang="es-ES" sz="180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ou</a:t>
                      </a:r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simulada)</a:t>
                      </a:r>
                      <a:endParaRPr lang="es-ES" sz="18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marL="91433" marR="91433" marT="45732" marB="45732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410452"/>
              </p:ext>
            </p:extLst>
          </p:nvPr>
        </p:nvGraphicFramePr>
        <p:xfrm>
          <a:off x="5232401" y="2997200"/>
          <a:ext cx="1793875" cy="1189038"/>
        </p:xfrm>
        <a:graphic>
          <a:graphicData uri="http://schemas.openxmlformats.org/drawingml/2006/table">
            <a:tbl>
              <a:tblPr/>
              <a:tblGrid>
                <a:gridCol w="1793875"/>
              </a:tblGrid>
              <a:tr h="1189038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APOIO</a:t>
                      </a:r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DE EXPERTOS</a:t>
                      </a:r>
                    </a:p>
                    <a:p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es-ES" sz="180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persoas</a:t>
                      </a:r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ES" sz="180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ou</a:t>
                      </a:r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ES" sz="180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materiais</a:t>
                      </a:r>
                      <a:r>
                        <a:rPr lang="es-ES" sz="18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s-ES" sz="18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marL="91467" marR="91467" marT="45732" marB="45732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855921"/>
              </p:ext>
            </p:extLst>
          </p:nvPr>
        </p:nvGraphicFramePr>
        <p:xfrm>
          <a:off x="7391400" y="3068639"/>
          <a:ext cx="2160588" cy="1189037"/>
        </p:xfrm>
        <a:graphic>
          <a:graphicData uri="http://schemas.openxmlformats.org/drawingml/2006/table">
            <a:tbl>
              <a:tblPr/>
              <a:tblGrid>
                <a:gridCol w="2160588"/>
              </a:tblGrid>
              <a:tr h="1189037"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OBSERVACIÓN  CRÍTICA (da práctica </a:t>
                      </a:r>
                      <a:r>
                        <a:rPr lang="es-ES" sz="18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doutras</a:t>
                      </a:r>
                      <a:r>
                        <a:rPr lang="es-ES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persoas</a:t>
                      </a:r>
                      <a:r>
                        <a:rPr lang="es-ES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s-ES" sz="18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32" marB="45732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2" name="11 Conector angular"/>
          <p:cNvCxnSpPr/>
          <p:nvPr/>
        </p:nvCxnSpPr>
        <p:spPr>
          <a:xfrm rot="16200000" flipH="1">
            <a:off x="2787651" y="1768476"/>
            <a:ext cx="1643062" cy="642937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14 Conector angular"/>
          <p:cNvCxnSpPr/>
          <p:nvPr/>
        </p:nvCxnSpPr>
        <p:spPr>
          <a:xfrm rot="16200000" flipH="1">
            <a:off x="4766469" y="1805782"/>
            <a:ext cx="1500188" cy="714375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16 Conector angular"/>
          <p:cNvCxnSpPr/>
          <p:nvPr/>
        </p:nvCxnSpPr>
        <p:spPr>
          <a:xfrm rot="16200000" flipH="1">
            <a:off x="6998495" y="1662907"/>
            <a:ext cx="1571625" cy="1071563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70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52BAFF-43CF-4B7E-8FBD-2D51BC33120F}" type="slidenum">
              <a:rPr lang="es-ES" altLang="en-U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s-ES" altLang="en-U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015369"/>
              </p:ext>
            </p:extLst>
          </p:nvPr>
        </p:nvGraphicFramePr>
        <p:xfrm>
          <a:off x="3327194" y="312590"/>
          <a:ext cx="6244196" cy="365132"/>
        </p:xfrm>
        <a:graphic>
          <a:graphicData uri="http://schemas.openxmlformats.org/drawingml/2006/table">
            <a:tbl>
              <a:tblPr/>
              <a:tblGrid>
                <a:gridCol w="6244196"/>
              </a:tblGrid>
              <a:tr h="365125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APRENDE</a:t>
                      </a:r>
                      <a:r>
                        <a:rPr lang="es-ES" sz="1800" baseline="0" dirty="0" smtClean="0"/>
                        <a:t>R A MEDIAR</a:t>
                      </a:r>
                      <a:endParaRPr lang="es-ES" sz="1800" dirty="0"/>
                    </a:p>
                  </a:txBody>
                  <a:tcPr marL="91439" marR="91439" marT="45406" marB="45406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197654"/>
              </p:ext>
            </p:extLst>
          </p:nvPr>
        </p:nvGraphicFramePr>
        <p:xfrm>
          <a:off x="678873" y="803218"/>
          <a:ext cx="11313664" cy="578906"/>
        </p:xfrm>
        <a:graphic>
          <a:graphicData uri="http://schemas.openxmlformats.org/drawingml/2006/table">
            <a:tbl>
              <a:tblPr/>
              <a:tblGrid>
                <a:gridCol w="3976254"/>
                <a:gridCol w="3560618"/>
                <a:gridCol w="3776792"/>
              </a:tblGrid>
              <a:tr h="447582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PRÁCTICAS AUTÉNTICAS</a:t>
                      </a:r>
                      <a:endParaRPr lang="es-ES" sz="1600" b="1" dirty="0"/>
                    </a:p>
                  </a:txBody>
                  <a:tcPr marL="91436" marR="91436" marT="45613" marB="45613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AXUDA DE EXPERTOS</a:t>
                      </a:r>
                      <a:endParaRPr lang="es-ES" sz="1600" b="1" dirty="0"/>
                    </a:p>
                  </a:txBody>
                  <a:tcPr marL="91436" marR="91436" marT="45613" marB="45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OBSERVACIÓN</a:t>
                      </a:r>
                    </a:p>
                    <a:p>
                      <a:pPr algn="ctr"/>
                      <a:r>
                        <a:rPr lang="es-ES" sz="1600" b="1" dirty="0" smtClean="0"/>
                        <a:t>CRÍTICA</a:t>
                      </a:r>
                      <a:endParaRPr lang="es-ES" sz="1600" b="1" dirty="0"/>
                    </a:p>
                  </a:txBody>
                  <a:tcPr marL="91436" marR="91436" marT="45613" marB="45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06785"/>
              </p:ext>
            </p:extLst>
          </p:nvPr>
        </p:nvGraphicFramePr>
        <p:xfrm>
          <a:off x="694205" y="1484312"/>
          <a:ext cx="3943656" cy="4179152"/>
        </p:xfrm>
        <a:graphic>
          <a:graphicData uri="http://schemas.openxmlformats.org/drawingml/2006/table">
            <a:tbl>
              <a:tblPr/>
              <a:tblGrid>
                <a:gridCol w="3943656"/>
              </a:tblGrid>
              <a:tr h="4179152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"/>
                      </a:pPr>
                      <a:endParaRPr lang="es-ES" sz="1400" b="1" dirty="0" smtClean="0"/>
                    </a:p>
                    <a:p>
                      <a:pPr algn="l">
                        <a:buFont typeface="Wingdings" pitchFamily="2" charset="2"/>
                        <a:buChar char=""/>
                      </a:pPr>
                      <a:r>
                        <a:rPr lang="es-E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ROLE PLAYING.</a:t>
                      </a:r>
                    </a:p>
                    <a:p>
                      <a:pPr algn="l">
                        <a:buFont typeface="Wingdings" pitchFamily="2" charset="2"/>
                        <a:buChar char=""/>
                      </a:pPr>
                      <a:endParaRPr lang="es-ES" sz="20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"/>
                      </a:pP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APRENDIZAXE NO PROCESO DE MEDIACIÓN.</a:t>
                      </a:r>
                      <a:endParaRPr lang="es-ES" sz="20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08" marR="91408" marT="45731" marB="4573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669533"/>
              </p:ext>
            </p:extLst>
          </p:nvPr>
        </p:nvGraphicFramePr>
        <p:xfrm>
          <a:off x="4696692" y="1518144"/>
          <a:ext cx="3505200" cy="4145320"/>
        </p:xfrm>
        <a:graphic>
          <a:graphicData uri="http://schemas.openxmlformats.org/drawingml/2006/table">
            <a:tbl>
              <a:tblPr/>
              <a:tblGrid>
                <a:gridCol w="3505200"/>
              </a:tblGrid>
              <a:tr h="4145320"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"/>
                      </a:pPr>
                      <a:endParaRPr lang="es-ES" sz="1400" b="1" baseline="0" dirty="0" smtClean="0"/>
                    </a:p>
                    <a:p>
                      <a:pPr algn="just">
                        <a:buFont typeface="Wingdings" pitchFamily="2" charset="2"/>
                        <a:buChar char=""/>
                      </a:pPr>
                      <a:r>
                        <a:rPr lang="es-ES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APOIO DO PROFESORADO:</a:t>
                      </a:r>
                    </a:p>
                    <a:p>
                      <a:pPr lvl="1" algn="just">
                        <a:buFont typeface="Wingdings" pitchFamily="2" charset="2"/>
                        <a:buChar char=""/>
                      </a:pP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Formación.</a:t>
                      </a:r>
                    </a:p>
                    <a:p>
                      <a:pPr lvl="1" algn="just">
                        <a:buFont typeface="Wingdings" pitchFamily="2" charset="2"/>
                        <a:buChar char=""/>
                      </a:pPr>
                      <a:r>
                        <a:rPr lang="es-ES" sz="20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Feedback</a:t>
                      </a: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.</a:t>
                      </a:r>
                    </a:p>
                    <a:p>
                      <a:pPr lvl="1" algn="just">
                        <a:buFont typeface="Wingdings" pitchFamily="2" charset="2"/>
                        <a:buChar char=""/>
                      </a:pPr>
                      <a:r>
                        <a:rPr lang="es-ES" sz="20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Modelaxe</a:t>
                      </a: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.</a:t>
                      </a:r>
                    </a:p>
                    <a:p>
                      <a:pPr algn="just">
                        <a:buFont typeface="Wingdings" pitchFamily="2" charset="2"/>
                        <a:buChar char=""/>
                      </a:pPr>
                      <a:endParaRPr lang="es-ES" sz="16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just">
                        <a:buFont typeface="Wingdings" pitchFamily="2" charset="2"/>
                        <a:buChar char=""/>
                      </a:pPr>
                      <a:endParaRPr lang="es-ES" sz="1400" baseline="0" dirty="0" smtClean="0"/>
                    </a:p>
                    <a:p>
                      <a:pPr algn="l">
                        <a:buFont typeface="Wingdings" pitchFamily="2" charset="2"/>
                        <a:buChar char=""/>
                      </a:pPr>
                      <a:endParaRPr lang="es-ES" sz="1600" baseline="0" dirty="0" smtClean="0"/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es-ES" sz="1600" baseline="0" dirty="0" smtClean="0"/>
                    </a:p>
                    <a:p>
                      <a:pPr algn="l">
                        <a:buFont typeface="Wingdings" pitchFamily="2" charset="2"/>
                        <a:buChar char=""/>
                      </a:pPr>
                      <a:endParaRPr lang="es-ES" sz="1600" dirty="0" smtClean="0"/>
                    </a:p>
                    <a:p>
                      <a:endParaRPr lang="es-ES" sz="1200" dirty="0"/>
                    </a:p>
                  </a:txBody>
                  <a:tcPr marL="91472" marR="91472" marT="45737" marB="45737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592191"/>
              </p:ext>
            </p:extLst>
          </p:nvPr>
        </p:nvGraphicFramePr>
        <p:xfrm>
          <a:off x="8324291" y="1518144"/>
          <a:ext cx="3668246" cy="4145320"/>
        </p:xfrm>
        <a:graphic>
          <a:graphicData uri="http://schemas.openxmlformats.org/drawingml/2006/table">
            <a:tbl>
              <a:tblPr/>
              <a:tblGrid>
                <a:gridCol w="3668246"/>
              </a:tblGrid>
              <a:tr h="294551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"/>
                        <a:tabLst/>
                        <a:defRPr/>
                      </a:pPr>
                      <a:endParaRPr lang="es-ES" sz="1400" b="1" baseline="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s-ES" sz="20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ESTABLECEMENTO PREVIO DE: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20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INDICADORES DE CALIDADE NA MEDIACIÓN.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20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RUTINAS DE PENSAMENTO CRÍTICO.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s-ES" sz="2000" b="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"/>
                        <a:tabLst/>
                        <a:defRPr/>
                      </a:pP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VISUALIZACIÓN DE GRAVACIÓNS (</a:t>
                      </a:r>
                      <a:r>
                        <a:rPr lang="es-ES" sz="20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ou</a:t>
                      </a:r>
                      <a:r>
                        <a:rPr lang="es-E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visualización de prácticas en vivo) E POSTA EN COMÚN DE OBSERVACIÓNS.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"/>
                        <a:tabLst/>
                        <a:defRPr/>
                      </a:pPr>
                      <a:endParaRPr lang="es-ES" sz="20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"/>
                        <a:tabLst/>
                        <a:defRPr/>
                      </a:pPr>
                      <a:endParaRPr lang="es-ES" sz="16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s-ES" sz="16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21" marR="91421" marT="45740" marB="4574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4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333404"/>
              </p:ext>
            </p:extLst>
          </p:nvPr>
        </p:nvGraphicFramePr>
        <p:xfrm>
          <a:off x="706582" y="858982"/>
          <a:ext cx="10238509" cy="5638800"/>
        </p:xfrm>
        <a:graphic>
          <a:graphicData uri="http://schemas.openxmlformats.org/drawingml/2006/table">
            <a:tbl>
              <a:tblPr/>
              <a:tblGrid>
                <a:gridCol w="10238509"/>
              </a:tblGrid>
              <a:tr h="522316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2800" dirty="0" smtClean="0"/>
                        <a:t>ALGÚNS ENLACES DE INTERÉS: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2400" dirty="0" smtClean="0"/>
                        <a:t>Fundación Pensamiento Crítico</a:t>
                      </a:r>
                      <a:r>
                        <a:rPr lang="es-ES" sz="2400" baseline="0" dirty="0" smtClean="0"/>
                        <a:t> (</a:t>
                      </a:r>
                      <a:r>
                        <a:rPr lang="es-ES" sz="2400" baseline="0" dirty="0" err="1" smtClean="0"/>
                        <a:t>The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Critical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Thinking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Community</a:t>
                      </a:r>
                      <a:r>
                        <a:rPr lang="es-ES" sz="2400" baseline="0" dirty="0" smtClean="0"/>
                        <a:t>): </a:t>
                      </a:r>
                      <a:r>
                        <a:rPr lang="es-ES" sz="2400" baseline="0" dirty="0" smtClean="0">
                          <a:hlinkClick r:id="rId2"/>
                        </a:rPr>
                        <a:t>http://www.criticalthinking.org/pages/recursos-en-espaamp241ol-resources-in-spanish/455</a:t>
                      </a:r>
                      <a:r>
                        <a:rPr lang="es-ES" sz="2400" baseline="0" dirty="0" smtClean="0"/>
                        <a:t> 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s-ES" sz="2400" baseline="0" dirty="0" err="1" smtClean="0"/>
                        <a:t>Miniguía</a:t>
                      </a:r>
                      <a:r>
                        <a:rPr lang="es-ES" sz="2400" baseline="0" dirty="0" smtClean="0"/>
                        <a:t> hacia el pensamiento crítico para niños: </a:t>
                      </a:r>
                      <a:r>
                        <a:rPr lang="es-ES" sz="2400" baseline="0" dirty="0" smtClean="0">
                          <a:hlinkClick r:id="rId3"/>
                        </a:rPr>
                        <a:t>http://www.criticalthinking.org/resources/PDF/SP-Children_guide_all.pdf</a:t>
                      </a:r>
                      <a:r>
                        <a:rPr lang="es-ES" sz="2400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baseline="0" dirty="0" smtClean="0"/>
                    </a:p>
                    <a:p>
                      <a:pPr marL="342900" lvl="0" indent="-342900">
                        <a:buClr>
                          <a:schemeClr val="accent4">
                            <a:lumMod val="50000"/>
                          </a:schemeClr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s-ES" sz="2400" b="0" dirty="0" smtClean="0">
                          <a:solidFill>
                            <a:schemeClr val="tx1"/>
                          </a:solidFill>
                        </a:rPr>
                        <a:t>Segura Morales, M (2002). SER PERSONA Y RELACIONARSE: HABILIDADES COGNITIVAS Y SOCIALES Y CRECIMIENTO MORAL.  NARCEA  (Programa  12/16 anos) </a:t>
                      </a:r>
                      <a:r>
                        <a:rPr lang="es-ES" sz="2400" b="0" dirty="0" smtClean="0">
                          <a:solidFill>
                            <a:schemeClr val="tx1"/>
                          </a:solidFill>
                          <a:hlinkClick r:id="rId4"/>
                        </a:rPr>
                        <a:t>http://www.juntadeandalucia.es/educacion/webportal/abaco-portlet/content/13983c19-620f-452a-ab12-0b44fb94368a</a:t>
                      </a:r>
                      <a:r>
                        <a:rPr lang="es-ES" sz="24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sz="2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ES" sz="24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CFF6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60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69EAE7-375F-45BE-9FC6-855187722A23}" type="slidenum">
              <a:rPr lang="es-ES" altLang="en-U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s-ES" altLang="en-U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648935"/>
              </p:ext>
            </p:extLst>
          </p:nvPr>
        </p:nvGraphicFramePr>
        <p:xfrm>
          <a:off x="304801" y="0"/>
          <a:ext cx="11568544" cy="6733309"/>
        </p:xfrm>
        <a:graphic>
          <a:graphicData uri="http://schemas.openxmlformats.org/drawingml/2006/table">
            <a:tbl>
              <a:tblPr/>
              <a:tblGrid>
                <a:gridCol w="11568544"/>
              </a:tblGrid>
              <a:tr h="673330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s-ES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RECURSOS</a:t>
                      </a:r>
                      <a:r>
                        <a:rPr lang="es-ES" sz="28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 sobre </a:t>
                      </a:r>
                      <a:r>
                        <a:rPr lang="es-ES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MEDIACIÓN:</a:t>
                      </a:r>
                    </a:p>
                    <a:p>
                      <a:endParaRPr lang="es-ES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Materiais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s-ES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Carme </a:t>
                      </a:r>
                      <a:r>
                        <a:rPr kumimoji="0" lang="es-ES" sz="2400" b="1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Boquet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en: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http://www.juntadeandalucia.es/educacion/convivencia/com/jsp/contenido.jsp?pag=/convivencia/contenidos/Materiales/PublicacionesdelaConsejeriadeEducacion/tiempomediacion&amp;seccion=publicaciones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None/>
                      </a:pP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Tiempo de Mediación. Cuaderno de trabajo. 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http://www.juntadeandalucia.es/educacion/portal/com/bin/convivencia/contenidos/Materiales/PublicacionesdelaConsejeriadeEducacion/tiempomediacion/1169550913758_.tmediac.cuaderno_trabajo.pdf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None/>
                      </a:pPr>
                      <a:endParaRPr kumimoji="0" lang="es-ES" sz="24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  Castilla la Mancha editaron un material sobre mediación, que está </a:t>
                      </a: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constituído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por un DVD titulado </a:t>
                      </a:r>
                      <a:r>
                        <a:rPr kumimoji="0" lang="es-ES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 Prácticas de mediación” de Carmen Heras Martínez e Isabel </a:t>
                      </a:r>
                      <a:r>
                        <a:rPr kumimoji="0" lang="es-ES" sz="2400" b="1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Vidosa</a:t>
                      </a:r>
                      <a:r>
                        <a:rPr kumimoji="0" lang="es-ES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Rodrigo 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materiais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complementarios.</a:t>
                      </a:r>
                      <a:b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Trátase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dun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DVD con </a:t>
                      </a: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dramatizacións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sobre diferentes tipos de mediación: profesor/a – padre, profesor/a – alumno /a, alumno/a – alumno/a. Non é posible descargar o DVD en Internet. </a:t>
                      </a:r>
                    </a:p>
                    <a:p>
                      <a:pPr lvl="1">
                        <a:buFont typeface="Wingdings" pitchFamily="2" charset="2"/>
                        <a:buChar char="q"/>
                      </a:pP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Pódese</a:t>
                      </a:r>
                      <a:r>
                        <a:rPr kumimoji="0" lang="es-ES" sz="24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ver  un fragmento en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http://www.youtube.com/watch?v=wNsWr7dbgDY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</a:p>
                    <a:p>
                      <a:pPr lvl="1">
                        <a:buFont typeface="Wingdings" pitchFamily="2" charset="2"/>
                        <a:buChar char="q"/>
                      </a:pP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Os </a:t>
                      </a: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materiais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complementarios ó DVD están en :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http://www.educa.jccm.es/educa-jccm/cm/recursos/tkContent?pgseed=1232697312202&amp;idContent=12426&amp;locale=es_ES&amp;textOnly=false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1433" marR="91433" marT="45727" marB="45727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1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69EAE7-375F-45BE-9FC6-855187722A23}" type="slidenum">
              <a:rPr lang="es-ES" altLang="en-US" sz="1000">
                <a:solidFill>
                  <a:srgbClr val="A7A3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s-ES" altLang="en-US" sz="100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31908"/>
              </p:ext>
            </p:extLst>
          </p:nvPr>
        </p:nvGraphicFramePr>
        <p:xfrm>
          <a:off x="568036" y="168261"/>
          <a:ext cx="10785764" cy="6492254"/>
        </p:xfrm>
        <a:graphic>
          <a:graphicData uri="http://schemas.openxmlformats.org/drawingml/2006/table">
            <a:tbl>
              <a:tblPr/>
              <a:tblGrid>
                <a:gridCol w="10785764"/>
              </a:tblGrid>
              <a:tr h="637063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s-ES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RECURSOS</a:t>
                      </a:r>
                      <a:r>
                        <a:rPr lang="es-ES" sz="28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 sobre </a:t>
                      </a:r>
                      <a:r>
                        <a:rPr lang="es-ES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MEDIACIÓN:</a:t>
                      </a:r>
                    </a:p>
                    <a:p>
                      <a:endParaRPr lang="es-ES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Guía</a:t>
                      </a:r>
                      <a:r>
                        <a:rPr kumimoji="0" lang="es-ES" sz="2400" b="1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 Mediación  do  ”Centro Universitario para la transformación de conflictos”: </a:t>
                      </a:r>
                      <a:r>
                        <a:rPr kumimoji="0" lang="es-ES" sz="24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“Cómo poner en marcha paso a paso un programa de mediación escolar entre compañeros/as”. Editado por el “Departamento de Justicia y Administración pública” do </a:t>
                      </a:r>
                      <a:r>
                        <a:rPr kumimoji="0" lang="es-ES" sz="24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Goberno</a:t>
                      </a:r>
                      <a:r>
                        <a:rPr kumimoji="0" lang="es-ES" sz="24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Vasco. </a:t>
                      </a:r>
                      <a:r>
                        <a:rPr kumimoji="0" lang="es-ES" sz="24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Dispoñible</a:t>
                      </a:r>
                      <a:r>
                        <a:rPr kumimoji="0" lang="es-ES" sz="24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en 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http://www.eskolabakegune.euskadi.eus/c/document_library/get_file?uuid=a03764ed-f2bc-4947-9871-22db2c0e8e14&amp;groupId=2211625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endParaRPr kumimoji="0" lang="es-ES" sz="2000" kern="1200" baseline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400" b="1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García Barreiro, Giménez </a:t>
                      </a:r>
                      <a:r>
                        <a:rPr kumimoji="0" lang="es-ES" sz="2400" b="1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Fdez</a:t>
                      </a:r>
                      <a:r>
                        <a:rPr kumimoji="0" lang="es-ES" sz="2400" b="1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s-ES" sz="2400" b="1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Glez</a:t>
                      </a:r>
                      <a:r>
                        <a:rPr kumimoji="0" lang="es-ES" sz="2400" b="1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García, </a:t>
                      </a:r>
                      <a:r>
                        <a:rPr kumimoji="0" lang="es-ES" sz="2400" b="1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Grund</a:t>
                      </a:r>
                      <a:r>
                        <a:rPr kumimoji="0" lang="es-ES" sz="2400" b="1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Pendón, Lara Serna (2012) Mediación en la práctica. Manuel de implantación de un servicio de mediación escolar </a:t>
                      </a:r>
                      <a:r>
                        <a:rPr kumimoji="0" lang="es-ES" sz="24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s-ES" sz="2400" kern="1200" baseline="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Dispoñible</a:t>
                      </a:r>
                      <a:r>
                        <a:rPr kumimoji="0" lang="es-ES" sz="24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en  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http://convivenciaenlaescuela.es/wp-content/uploads/2012/06/Mediacion-en-la-practica-1-112_ISSUU1.pdf</a:t>
                      </a:r>
                      <a:r>
                        <a:rPr kumimoji="0" lang="es-ES" sz="20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endParaRPr kumimoji="0" lang="es-ES" sz="2000" kern="1200" baseline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>
                        <a:buFont typeface="Wingdings" pitchFamily="2" charset="2"/>
                        <a:buNone/>
                      </a:pPr>
                      <a:endParaRPr kumimoji="0" lang="es-ES" sz="2000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q"/>
                      </a:pP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kumimoji="0" lang="es-ES" sz="2400" kern="12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Youtube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poden descargarse </a:t>
                      </a:r>
                      <a:r>
                        <a:rPr kumimoji="0" lang="es-ES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videos de Torrego </a:t>
                      </a:r>
                      <a:r>
                        <a:rPr kumimoji="0" lang="es-ES" sz="24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(mediación con adolescentes). Están na dirección: </a:t>
                      </a:r>
                      <a:r>
                        <a:rPr kumimoji="0" lang="es-ES" sz="2000" u="sng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http://es.youtube.com/results?search_type=&amp;search_query=torrego%2Bmediaci%C3%B3n&amp;aq=f</a:t>
                      </a:r>
                      <a:r>
                        <a:rPr kumimoji="0" lang="es-ES" sz="20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000" kern="120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s-ES" sz="2000" kern="120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s-ES" sz="2000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 marT="45727" marB="45727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1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</TotalTime>
  <Words>856</Words>
  <Application>Microsoft Office PowerPoint</Application>
  <PresentationFormat>Panorámica</PresentationFormat>
  <Paragraphs>177</Paragraphs>
  <Slides>14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Agency FB</vt:lpstr>
      <vt:lpstr>Arial</vt:lpstr>
      <vt:lpstr>Arial Narrow</vt:lpstr>
      <vt:lpstr>Calibri</vt:lpstr>
      <vt:lpstr>Calibri Light</vt:lpstr>
      <vt:lpstr>Tahoma</vt:lpstr>
      <vt:lpstr>Wingdings</vt:lpstr>
      <vt:lpstr>Wingdings 2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Estratexias para a atención e a inclusión do alumnado con condutas contrarias á convivencia.</dc:title>
  <dc:creator>Windows User</dc:creator>
  <cp:lastModifiedBy>Eloísa Teijeira Bautista</cp:lastModifiedBy>
  <cp:revision>71</cp:revision>
  <dcterms:created xsi:type="dcterms:W3CDTF">2015-09-21T18:02:36Z</dcterms:created>
  <dcterms:modified xsi:type="dcterms:W3CDTF">2016-01-11T23:34:31Z</dcterms:modified>
</cp:coreProperties>
</file>