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67023" y="244549"/>
            <a:ext cx="8984512" cy="69111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A HIDROSFERA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8419" y="5045489"/>
            <a:ext cx="7197726" cy="1405467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s-ES" dirty="0"/>
              <a:t>A </a:t>
            </a:r>
            <a:r>
              <a:rPr lang="es-ES" dirty="0" err="1"/>
              <a:t>auga</a:t>
            </a:r>
            <a:r>
              <a:rPr lang="es-ES" dirty="0"/>
              <a:t> na </a:t>
            </a:r>
            <a:r>
              <a:rPr lang="es-ES" dirty="0" err="1"/>
              <a:t>terra</a:t>
            </a:r>
            <a:endParaRPr lang="es-ES" dirty="0"/>
          </a:p>
          <a:p>
            <a:pPr algn="l"/>
            <a:r>
              <a:rPr lang="es-ES" dirty="0"/>
              <a:t>As propiedades da </a:t>
            </a:r>
            <a:r>
              <a:rPr lang="es-ES" dirty="0" err="1"/>
              <a:t>auga</a:t>
            </a:r>
            <a:endParaRPr lang="es-ES" dirty="0"/>
          </a:p>
          <a:p>
            <a:pPr algn="l"/>
            <a:r>
              <a:rPr lang="es-ES" dirty="0"/>
              <a:t>Importancia da </a:t>
            </a:r>
            <a:r>
              <a:rPr lang="es-ES" dirty="0" err="1"/>
              <a:t>auga</a:t>
            </a:r>
            <a:r>
              <a:rPr lang="es-ES" dirty="0"/>
              <a:t> para a vida</a:t>
            </a:r>
          </a:p>
          <a:p>
            <a:pPr algn="l"/>
            <a:r>
              <a:rPr lang="es-ES" dirty="0"/>
              <a:t>O ciclo da </a:t>
            </a:r>
            <a:r>
              <a:rPr lang="es-ES" dirty="0" err="1"/>
              <a:t>auga</a:t>
            </a:r>
            <a:endParaRPr lang="es-ES" dirty="0"/>
          </a:p>
          <a:p>
            <a:pPr algn="l"/>
            <a:r>
              <a:rPr lang="es-ES" dirty="0"/>
              <a:t>Usos da </a:t>
            </a:r>
            <a:r>
              <a:rPr lang="es-ES" dirty="0" err="1"/>
              <a:t>auga</a:t>
            </a:r>
            <a:endParaRPr lang="es-ES" dirty="0"/>
          </a:p>
          <a:p>
            <a:pPr algn="l"/>
            <a:r>
              <a:rPr lang="es-ES" dirty="0"/>
              <a:t>impactos AMBIENTAIS SOBRE A HIDROSFERA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952" y="934592"/>
            <a:ext cx="9180533" cy="515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5640" y="848497"/>
            <a:ext cx="7205019" cy="5441091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None/>
            </a:pPr>
            <a:r>
              <a:rPr lang="es-ES" dirty="0" smtClean="0"/>
              <a:t>       O </a:t>
            </a:r>
            <a:r>
              <a:rPr lang="es-ES" dirty="0"/>
              <a:t>CICLO DA AUGA MANTENSE EN MOVEMENTO GRAZAS Á ENERXÍA SOLAR QUE PRODUCE A </a:t>
            </a:r>
            <a:r>
              <a:rPr lang="es-ES" dirty="0" smtClean="0"/>
              <a:t>EVAPORACIÓN DA </a:t>
            </a:r>
            <a:r>
              <a:rPr lang="es-ES" dirty="0"/>
              <a:t>AUGA DE TRES FORMAS: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dirty="0"/>
              <a:t>AUMENTANDO A SÚA TEMPERATURA: </a:t>
            </a:r>
            <a:r>
              <a:rPr lang="es-ES" dirty="0" smtClean="0"/>
              <a:t>canto </a:t>
            </a:r>
            <a:r>
              <a:rPr lang="es-ES" dirty="0" err="1" smtClean="0"/>
              <a:t>máis</a:t>
            </a:r>
            <a:r>
              <a:rPr lang="es-ES" dirty="0" smtClean="0"/>
              <a:t> </a:t>
            </a:r>
            <a:r>
              <a:rPr lang="es-ES" dirty="0" err="1" smtClean="0"/>
              <a:t>quente</a:t>
            </a:r>
            <a:r>
              <a:rPr lang="es-ES" dirty="0" smtClean="0"/>
              <a:t> está a </a:t>
            </a:r>
            <a:r>
              <a:rPr lang="es-ES" dirty="0" err="1" smtClean="0"/>
              <a:t>auga</a:t>
            </a:r>
            <a:r>
              <a:rPr lang="es-ES" dirty="0" smtClean="0"/>
              <a:t> </a:t>
            </a:r>
            <a:r>
              <a:rPr lang="es-ES" dirty="0" err="1" smtClean="0"/>
              <a:t>máis</a:t>
            </a:r>
            <a:r>
              <a:rPr lang="es-ES" dirty="0" smtClean="0"/>
              <a:t> fácil é a </a:t>
            </a:r>
            <a:r>
              <a:rPr lang="es-ES" dirty="0" err="1" smtClean="0"/>
              <a:t>súa</a:t>
            </a:r>
            <a:r>
              <a:rPr lang="es-ES" dirty="0" smtClean="0"/>
              <a:t> evaporación.</a:t>
            </a:r>
            <a:endParaRPr lang="es-ES" dirty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dirty="0"/>
              <a:t>DIMINUÍNDO A HUMIDADE DO AIRE: </a:t>
            </a:r>
            <a:r>
              <a:rPr lang="es-ES" dirty="0" smtClean="0"/>
              <a:t>canto </a:t>
            </a:r>
            <a:r>
              <a:rPr lang="es-ES" dirty="0" err="1" smtClean="0"/>
              <a:t>máis</a:t>
            </a:r>
            <a:r>
              <a:rPr lang="es-ES" dirty="0" smtClean="0"/>
              <a:t> </a:t>
            </a:r>
            <a:r>
              <a:rPr lang="es-ES" dirty="0" err="1" smtClean="0"/>
              <a:t>quente</a:t>
            </a:r>
            <a:r>
              <a:rPr lang="es-ES" dirty="0" smtClean="0"/>
              <a:t> está o aire </a:t>
            </a:r>
            <a:r>
              <a:rPr lang="es-ES" dirty="0" err="1" smtClean="0"/>
              <a:t>máis</a:t>
            </a:r>
            <a:r>
              <a:rPr lang="es-ES" dirty="0" smtClean="0"/>
              <a:t> vapor de </a:t>
            </a:r>
            <a:r>
              <a:rPr lang="es-ES" dirty="0" err="1" smtClean="0"/>
              <a:t>auga</a:t>
            </a:r>
            <a:r>
              <a:rPr lang="es-ES" dirty="0" smtClean="0"/>
              <a:t> pode </a:t>
            </a:r>
            <a:r>
              <a:rPr lang="es-ES" dirty="0" err="1" smtClean="0"/>
              <a:t>conter</a:t>
            </a:r>
            <a:r>
              <a:rPr lang="es-ES" dirty="0" smtClean="0"/>
              <a:t>.</a:t>
            </a:r>
            <a:endParaRPr lang="es-ES" dirty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dirty="0"/>
              <a:t>PRODUCÍNDO VENTOS E </a:t>
            </a:r>
            <a:r>
              <a:rPr lang="es-ES" dirty="0" smtClean="0"/>
              <a:t>BRISAS</a:t>
            </a:r>
            <a:r>
              <a:rPr lang="es-ES" dirty="0"/>
              <a:t>: </a:t>
            </a:r>
            <a:r>
              <a:rPr lang="es-ES" dirty="0" smtClean="0"/>
              <a:t>o aire en </a:t>
            </a:r>
            <a:r>
              <a:rPr lang="es-ES" dirty="0" err="1" smtClean="0"/>
              <a:t>movemento</a:t>
            </a:r>
            <a:r>
              <a:rPr lang="es-ES" dirty="0" smtClean="0"/>
              <a:t> acelera o proceso de evaporación da </a:t>
            </a:r>
            <a:r>
              <a:rPr lang="es-ES" dirty="0" err="1" smtClean="0"/>
              <a:t>auga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453" y="1622853"/>
            <a:ext cx="4276547" cy="428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15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1531" y="-133350"/>
            <a:ext cx="10131425" cy="1456267"/>
          </a:xfrm>
        </p:spPr>
        <p:txBody>
          <a:bodyPr/>
          <a:lstStyle/>
          <a:p>
            <a:pPr algn="ctr"/>
            <a:r>
              <a:rPr lang="es-ES" dirty="0"/>
              <a:t>USOS DA AUGA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032" y="747607"/>
            <a:ext cx="10719706" cy="450366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ES" dirty="0"/>
              <a:t>A AUGA É </a:t>
            </a:r>
            <a:r>
              <a:rPr lang="es-ES" sz="2000" dirty="0"/>
              <a:t>UN</a:t>
            </a:r>
            <a:r>
              <a:rPr lang="es-ES" dirty="0"/>
              <a:t> DOS RECURSOS NATURAIS MÁIS VALIOSOS E NECESARIOS. </a:t>
            </a:r>
          </a:p>
          <a:p>
            <a:pPr algn="just">
              <a:lnSpc>
                <a:spcPct val="150000"/>
              </a:lnSpc>
            </a:pPr>
            <a:r>
              <a:rPr lang="es-ES" dirty="0"/>
              <a:t>A MAIORÍA DOS OBXECTOS QUE PASAN POLAS NOSAS MANS, COMO PAPEL, PLÁSTICOS E ALIMENTOS, NECESITAN GRANDES CANTIDADES DE AUGA PARA SER PRODUCIDOS.</a:t>
            </a:r>
          </a:p>
          <a:p>
            <a:pPr algn="just">
              <a:lnSpc>
                <a:spcPct val="150000"/>
              </a:lnSpc>
            </a:pPr>
            <a:r>
              <a:rPr lang="es-ES" dirty="0"/>
              <a:t>OS PRINCIPAIS USOS DA AUGA SON OS SEGUINTES:</a:t>
            </a:r>
          </a:p>
          <a:p>
            <a:pPr lvl="1" algn="just"/>
            <a:r>
              <a:rPr lang="es-ES" sz="1800" dirty="0"/>
              <a:t>USO AGRÍCOLA E GANDEIRO: </a:t>
            </a:r>
            <a:r>
              <a:rPr lang="es-ES" sz="1800" dirty="0" smtClean="0"/>
              <a:t>regar cultivos, abastecer </a:t>
            </a:r>
            <a:r>
              <a:rPr lang="es-ES" sz="1800" dirty="0" err="1" smtClean="0"/>
              <a:t>granxas</a:t>
            </a:r>
            <a:r>
              <a:rPr lang="es-ES" sz="1800" dirty="0" smtClean="0"/>
              <a:t>, etc.</a:t>
            </a:r>
            <a:endParaRPr lang="es-ES" sz="1800" dirty="0"/>
          </a:p>
          <a:p>
            <a:pPr lvl="1" algn="just"/>
            <a:r>
              <a:rPr lang="es-ES" sz="1800" dirty="0"/>
              <a:t>USO DOMÉSTICO: </a:t>
            </a:r>
            <a:r>
              <a:rPr lang="es-ES" sz="1800" dirty="0" smtClean="0"/>
              <a:t>actividades </a:t>
            </a:r>
            <a:r>
              <a:rPr lang="es-ES" sz="1800" dirty="0" err="1" smtClean="0"/>
              <a:t>persoais</a:t>
            </a:r>
            <a:r>
              <a:rPr lang="es-ES" sz="1800" dirty="0" smtClean="0"/>
              <a:t>.</a:t>
            </a:r>
            <a:endParaRPr lang="es-ES" sz="1800" dirty="0"/>
          </a:p>
          <a:p>
            <a:pPr lvl="1" algn="just"/>
            <a:r>
              <a:rPr lang="es-ES" sz="1800" dirty="0"/>
              <a:t>USO URBANO: </a:t>
            </a:r>
            <a:r>
              <a:rPr lang="es-ES" sz="1800" dirty="0" smtClean="0"/>
              <a:t>regar parques, limpieza viaria, etc.</a:t>
            </a:r>
            <a:endParaRPr lang="es-ES" sz="1800" dirty="0"/>
          </a:p>
          <a:p>
            <a:pPr lvl="1" algn="just"/>
            <a:r>
              <a:rPr lang="es-ES" sz="1800" dirty="0"/>
              <a:t>USO INDRUSTRIAL: </a:t>
            </a:r>
            <a:r>
              <a:rPr lang="es-ES" sz="1800" dirty="0" smtClean="0"/>
              <a:t>elaboración de productos,  </a:t>
            </a:r>
            <a:r>
              <a:rPr lang="es-ES" sz="1800" dirty="0" err="1" smtClean="0"/>
              <a:t>funcionamento</a:t>
            </a:r>
            <a:r>
              <a:rPr lang="es-ES" sz="1800" dirty="0" smtClean="0"/>
              <a:t> dos equipos, producción de </a:t>
            </a:r>
            <a:r>
              <a:rPr lang="es-ES" sz="1800" dirty="0" err="1" smtClean="0"/>
              <a:t>enerxía</a:t>
            </a:r>
            <a:r>
              <a:rPr lang="es-ES" sz="1800" dirty="0" smtClean="0"/>
              <a:t> (</a:t>
            </a:r>
            <a:r>
              <a:rPr lang="es-ES" sz="1800" dirty="0" err="1" smtClean="0"/>
              <a:t>centrais</a:t>
            </a:r>
            <a:r>
              <a:rPr lang="es-ES" sz="1800" dirty="0" smtClean="0"/>
              <a:t> hidroeléctricas)</a:t>
            </a:r>
            <a:endParaRPr lang="es-ES" sz="1800" dirty="0"/>
          </a:p>
        </p:txBody>
      </p:sp>
      <p:pic>
        <p:nvPicPr>
          <p:cNvPr id="5" name="4 Imagen" descr="lavar os den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183" y="2054135"/>
            <a:ext cx="3217817" cy="2292531"/>
          </a:xfrm>
          <a:prstGeom prst="rect">
            <a:avLst/>
          </a:prstGeom>
        </p:spPr>
      </p:pic>
      <p:pic>
        <p:nvPicPr>
          <p:cNvPr id="6" name="5 Imagen" descr="fregar prat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398" y="4676503"/>
            <a:ext cx="3760602" cy="2181497"/>
          </a:xfrm>
          <a:prstGeom prst="rect">
            <a:avLst/>
          </a:prstGeom>
        </p:spPr>
      </p:pic>
      <p:pic>
        <p:nvPicPr>
          <p:cNvPr id="7" name="6 Imagen" descr="central hidroeléctric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409" y="4662715"/>
            <a:ext cx="3292928" cy="21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99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-293370"/>
            <a:ext cx="10131425" cy="1456267"/>
          </a:xfrm>
        </p:spPr>
        <p:txBody>
          <a:bodyPr/>
          <a:lstStyle/>
          <a:p>
            <a:pPr algn="ctr"/>
            <a:r>
              <a:rPr lang="es-ES" dirty="0"/>
              <a:t>MEDIDAS DE AFORRO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773" t="15272" r="19206" b="523"/>
          <a:stretch/>
        </p:blipFill>
        <p:spPr>
          <a:xfrm>
            <a:off x="1611630" y="1035206"/>
            <a:ext cx="7600950" cy="5453082"/>
          </a:xfrm>
        </p:spPr>
      </p:pic>
    </p:spTree>
    <p:extLst>
      <p:ext uri="{BB962C8B-B14F-4D97-AF65-F5344CB8AC3E}">
        <p14:creationId xmlns:p14="http://schemas.microsoft.com/office/powerpoint/2010/main" val="2630697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A hidrosfera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2697" y="-391885"/>
            <a:ext cx="11456126" cy="6439988"/>
          </a:xfrm>
        </p:spPr>
        <p:txBody>
          <a:bodyPr/>
          <a:lstStyle/>
          <a:p>
            <a:pPr marL="0" indent="0" algn="just"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sz="2000" dirty="0" err="1" smtClean="0"/>
              <a:t>Conxunto</a:t>
            </a:r>
            <a:r>
              <a:rPr lang="es-ES" sz="2000" dirty="0" smtClean="0"/>
              <a:t> de toda a </a:t>
            </a:r>
            <a:r>
              <a:rPr lang="es-ES" sz="2000" dirty="0" err="1" smtClean="0"/>
              <a:t>auga</a:t>
            </a:r>
            <a:r>
              <a:rPr lang="es-ES" sz="2000" dirty="0" smtClean="0"/>
              <a:t> presente </a:t>
            </a:r>
            <a:r>
              <a:rPr lang="es-ES" sz="2000" dirty="0" err="1" smtClean="0"/>
              <a:t>na</a:t>
            </a:r>
            <a:r>
              <a:rPr lang="es-ES" sz="2000" dirty="0" smtClean="0"/>
              <a:t> </a:t>
            </a:r>
            <a:r>
              <a:rPr lang="es-ES" sz="2000" dirty="0" err="1" smtClean="0"/>
              <a:t>terra</a:t>
            </a:r>
            <a:r>
              <a:rPr lang="es-ES" sz="2000" dirty="0" smtClean="0"/>
              <a:t>, que se </a:t>
            </a:r>
            <a:r>
              <a:rPr lang="es-ES" sz="2000" dirty="0" err="1" smtClean="0"/>
              <a:t>atopa</a:t>
            </a:r>
            <a:r>
              <a:rPr lang="es-ES" sz="2000" dirty="0" smtClean="0"/>
              <a:t> tanto </a:t>
            </a:r>
            <a:r>
              <a:rPr lang="es-ES" sz="2000" dirty="0" err="1" smtClean="0"/>
              <a:t>baixo</a:t>
            </a:r>
            <a:r>
              <a:rPr lang="es-ES" sz="2000" dirty="0" smtClean="0"/>
              <a:t> a superficie terrestre coma sobre </a:t>
            </a:r>
            <a:r>
              <a:rPr lang="es-ES" sz="2000" dirty="0" err="1" smtClean="0"/>
              <a:t>ela</a:t>
            </a:r>
            <a:r>
              <a:rPr lang="es-ES" sz="2000" dirty="0" smtClean="0"/>
              <a:t>. </a:t>
            </a:r>
          </a:p>
          <a:p>
            <a:pPr marL="0" indent="0" algn="just">
              <a:buFont typeface="Arial" pitchFamily="34" charset="0"/>
              <a:buChar char="•"/>
            </a:pPr>
            <a:r>
              <a:rPr lang="es-ES" sz="2000" dirty="0" smtClean="0"/>
              <a:t> Esta </a:t>
            </a:r>
            <a:r>
              <a:rPr lang="es-ES" sz="2000" dirty="0" err="1" smtClean="0"/>
              <a:t>auga</a:t>
            </a:r>
            <a:r>
              <a:rPr lang="es-ES" sz="2000" dirty="0" smtClean="0"/>
              <a:t> pode </a:t>
            </a:r>
            <a:r>
              <a:rPr lang="es-ES" sz="2000" dirty="0" err="1" smtClean="0"/>
              <a:t>atoparse</a:t>
            </a:r>
            <a:r>
              <a:rPr lang="es-ES" sz="2000" dirty="0" smtClean="0"/>
              <a:t> nos </a:t>
            </a:r>
            <a:r>
              <a:rPr lang="es-ES" sz="2000" dirty="0" err="1" smtClean="0"/>
              <a:t>seus</a:t>
            </a:r>
            <a:r>
              <a:rPr lang="es-ES" sz="2000" dirty="0" smtClean="0"/>
              <a:t> 3 ESTADOS: líquida, </a:t>
            </a:r>
            <a:r>
              <a:rPr lang="es-ES" sz="2000" dirty="0" err="1" smtClean="0"/>
              <a:t>gasosa</a:t>
            </a:r>
            <a:r>
              <a:rPr lang="es-ES" sz="2000" dirty="0" smtClean="0"/>
              <a:t> e sólida. </a:t>
            </a:r>
          </a:p>
          <a:p>
            <a:pPr marL="0" indent="0" algn="just">
              <a:buFont typeface="Arial" pitchFamily="34" charset="0"/>
              <a:buChar char="•"/>
            </a:pPr>
            <a:r>
              <a:rPr lang="es-ES" sz="2000" dirty="0" smtClean="0"/>
              <a:t> </a:t>
            </a:r>
            <a:r>
              <a:rPr lang="es-ES" sz="2000" dirty="0" err="1" smtClean="0"/>
              <a:t>Formouse</a:t>
            </a:r>
            <a:r>
              <a:rPr lang="es-ES" sz="2000" dirty="0" smtClean="0"/>
              <a:t> a partir dos gases procedentes da </a:t>
            </a:r>
            <a:r>
              <a:rPr lang="es-ES" sz="2000" dirty="0" err="1" smtClean="0"/>
              <a:t>actividade</a:t>
            </a:r>
            <a:r>
              <a:rPr lang="es-ES" sz="2000" dirty="0" smtClean="0"/>
              <a:t> volcánica hai </a:t>
            </a:r>
            <a:r>
              <a:rPr lang="es-ES" sz="2000" dirty="0" err="1" smtClean="0"/>
              <a:t>máis</a:t>
            </a:r>
            <a:r>
              <a:rPr lang="es-ES" sz="2000" dirty="0" smtClean="0"/>
              <a:t> de 4400 </a:t>
            </a:r>
            <a:r>
              <a:rPr lang="es-ES" sz="2000" dirty="0" err="1" smtClean="0"/>
              <a:t>m.a.</a:t>
            </a:r>
            <a:r>
              <a:rPr lang="es-ES" sz="2000" dirty="0" smtClean="0"/>
              <a:t> a medida que a </a:t>
            </a:r>
            <a:r>
              <a:rPr lang="es-ES" sz="2000" dirty="0" err="1" smtClean="0"/>
              <a:t>terra</a:t>
            </a:r>
            <a:r>
              <a:rPr lang="es-ES" sz="2000" dirty="0" smtClean="0"/>
              <a:t> </a:t>
            </a:r>
            <a:r>
              <a:rPr lang="es-ES" sz="2000" dirty="0" err="1" smtClean="0"/>
              <a:t>arrefriaba</a:t>
            </a:r>
            <a:r>
              <a:rPr lang="es-ES" sz="2000" dirty="0" smtClean="0"/>
              <a:t>, o vapor de </a:t>
            </a:r>
            <a:r>
              <a:rPr lang="es-ES" sz="2000" dirty="0" err="1" smtClean="0"/>
              <a:t>auga</a:t>
            </a:r>
            <a:r>
              <a:rPr lang="es-ES" sz="2000" dirty="0" smtClean="0"/>
              <a:t> </a:t>
            </a:r>
            <a:r>
              <a:rPr lang="es-ES" sz="2000" dirty="0" err="1" smtClean="0"/>
              <a:t>foise</a:t>
            </a:r>
            <a:r>
              <a:rPr lang="es-ES" sz="2000" dirty="0" smtClean="0"/>
              <a:t> condensando e </a:t>
            </a:r>
            <a:r>
              <a:rPr lang="es-ES" sz="2000" dirty="0" err="1" smtClean="0"/>
              <a:t>precipitou</a:t>
            </a:r>
            <a:r>
              <a:rPr lang="es-ES" sz="2000" dirty="0" smtClean="0"/>
              <a:t> en forma de </a:t>
            </a:r>
            <a:r>
              <a:rPr lang="es-ES" sz="2000" dirty="0" err="1" smtClean="0"/>
              <a:t>chuvia</a:t>
            </a:r>
            <a:r>
              <a:rPr lang="es-ES" sz="2000" dirty="0" smtClean="0"/>
              <a:t> acumulándose </a:t>
            </a:r>
            <a:r>
              <a:rPr lang="es-ES" sz="2000" dirty="0" err="1" smtClean="0"/>
              <a:t>na</a:t>
            </a:r>
            <a:r>
              <a:rPr lang="es-ES" sz="2000" dirty="0" smtClean="0"/>
              <a:t> superficie formando os océanos.</a:t>
            </a:r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47" y="3788229"/>
            <a:ext cx="6589853" cy="30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0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 AUGA DOS </a:t>
            </a:r>
            <a:r>
              <a:rPr lang="es-ES" dirty="0" smtClean="0"/>
              <a:t>OCÉANOS: </a:t>
            </a:r>
            <a:r>
              <a:rPr lang="es-ES" cap="none" dirty="0" smtClean="0"/>
              <a:t>características</a:t>
            </a:r>
            <a:endParaRPr lang="es-ES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-235131"/>
            <a:ext cx="11834949" cy="6976174"/>
          </a:xfrm>
        </p:spPr>
        <p:txBody>
          <a:bodyPr/>
          <a:lstStyle/>
          <a:p>
            <a:pPr>
              <a:buNone/>
            </a:pPr>
            <a:endParaRPr lang="es-ES" dirty="0"/>
          </a:p>
          <a:p>
            <a:r>
              <a:rPr lang="es-ES" dirty="0"/>
              <a:t>É AUGA SALGADA </a:t>
            </a:r>
            <a:r>
              <a:rPr lang="es-ES" dirty="0" smtClean="0"/>
              <a:t>(35gr sales </a:t>
            </a:r>
            <a:r>
              <a:rPr lang="es-ES" dirty="0" err="1" smtClean="0"/>
              <a:t>disolvidos</a:t>
            </a:r>
            <a:r>
              <a:rPr lang="es-ES" dirty="0" smtClean="0"/>
              <a:t>/l)</a:t>
            </a:r>
            <a:endParaRPr lang="es-ES" dirty="0"/>
          </a:p>
          <a:p>
            <a:r>
              <a:rPr lang="es-ES" dirty="0" smtClean="0"/>
              <a:t>Contén GASES DISOLVIDOS (</a:t>
            </a:r>
            <a:r>
              <a:rPr lang="es-ES" dirty="0" err="1" smtClean="0"/>
              <a:t>nitróxeno</a:t>
            </a:r>
            <a:r>
              <a:rPr lang="es-ES" dirty="0" smtClean="0"/>
              <a:t>, </a:t>
            </a:r>
            <a:r>
              <a:rPr lang="es-ES" dirty="0" err="1" smtClean="0"/>
              <a:t>osíxeno</a:t>
            </a:r>
            <a:r>
              <a:rPr lang="es-ES" dirty="0" smtClean="0"/>
              <a:t>, dióxido de carbono e </a:t>
            </a:r>
            <a:r>
              <a:rPr lang="es-ES" dirty="0" err="1" smtClean="0"/>
              <a:t>outros</a:t>
            </a:r>
            <a:r>
              <a:rPr lang="es-ES" dirty="0" smtClean="0"/>
              <a:t> gases) que se </a:t>
            </a:r>
            <a:r>
              <a:rPr lang="es-ES" dirty="0" err="1" smtClean="0"/>
              <a:t>disolven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auga</a:t>
            </a:r>
            <a:r>
              <a:rPr lang="es-ES" dirty="0" smtClean="0"/>
              <a:t> de 2 </a:t>
            </a:r>
            <a:r>
              <a:rPr lang="es-ES" dirty="0" err="1" smtClean="0"/>
              <a:t>xeitos</a:t>
            </a:r>
            <a:r>
              <a:rPr lang="es-ES" dirty="0" smtClean="0"/>
              <a:t>: </a:t>
            </a:r>
            <a:endParaRPr lang="es-ES" dirty="0"/>
          </a:p>
          <a:p>
            <a:pPr lvl="1">
              <a:buFont typeface="Courier New" pitchFamily="49" charset="0"/>
              <a:buChar char="o"/>
            </a:pPr>
            <a:r>
              <a:rPr lang="es-ES" sz="1800" dirty="0" err="1" smtClean="0"/>
              <a:t>polas</a:t>
            </a:r>
            <a:r>
              <a:rPr lang="es-ES" sz="1800" dirty="0" smtClean="0"/>
              <a:t> ondas que mesturan a </a:t>
            </a:r>
            <a:r>
              <a:rPr lang="es-ES" sz="1800" dirty="0" err="1" smtClean="0"/>
              <a:t>auga</a:t>
            </a:r>
            <a:r>
              <a:rPr lang="es-ES" sz="1800" dirty="0" smtClean="0"/>
              <a:t> </a:t>
            </a:r>
            <a:r>
              <a:rPr lang="es-ES" sz="1800" dirty="0" err="1" smtClean="0"/>
              <a:t>co</a:t>
            </a:r>
            <a:r>
              <a:rPr lang="es-ES" sz="1800" dirty="0" smtClean="0"/>
              <a:t> aire</a:t>
            </a:r>
          </a:p>
          <a:p>
            <a:pPr lvl="1">
              <a:buFont typeface="Courier New" pitchFamily="49" charset="0"/>
              <a:buChar char="o"/>
            </a:pPr>
            <a:r>
              <a:rPr lang="es-ES" sz="1800" dirty="0" err="1" smtClean="0"/>
              <a:t>pola</a:t>
            </a:r>
            <a:r>
              <a:rPr lang="es-ES" sz="1800" dirty="0" smtClean="0"/>
              <a:t> </a:t>
            </a:r>
            <a:r>
              <a:rPr lang="es-ES" sz="1800" dirty="0" err="1" smtClean="0"/>
              <a:t>actividade</a:t>
            </a:r>
            <a:r>
              <a:rPr lang="es-ES" sz="1800" dirty="0" smtClean="0"/>
              <a:t> dos seres vivos acuáticos (os </a:t>
            </a:r>
            <a:r>
              <a:rPr lang="es-ES" sz="1800" dirty="0" err="1" smtClean="0"/>
              <a:t>organimos</a:t>
            </a:r>
            <a:r>
              <a:rPr lang="es-ES" sz="1800" dirty="0" smtClean="0"/>
              <a:t> fotosintéticos producen </a:t>
            </a:r>
            <a:r>
              <a:rPr lang="es-ES" sz="1800" dirty="0" err="1" smtClean="0"/>
              <a:t>osíxeno</a:t>
            </a:r>
            <a:r>
              <a:rPr lang="es-ES" sz="1800" dirty="0" smtClean="0"/>
              <a:t> e a respiración de todos os seres vivos produce CO</a:t>
            </a:r>
            <a:r>
              <a:rPr lang="es-ES" sz="1050" dirty="0" smtClean="0"/>
              <a:t>2</a:t>
            </a:r>
            <a:r>
              <a:rPr lang="es-ES" sz="1800" dirty="0" smtClean="0"/>
              <a:t>)</a:t>
            </a:r>
          </a:p>
          <a:p>
            <a:r>
              <a:rPr lang="es-ES" dirty="0" smtClean="0"/>
              <a:t>A </a:t>
            </a:r>
            <a:r>
              <a:rPr lang="es-ES" dirty="0" err="1" smtClean="0"/>
              <a:t>súa</a:t>
            </a:r>
            <a:r>
              <a:rPr lang="es-ES" dirty="0" smtClean="0"/>
              <a:t> </a:t>
            </a:r>
            <a:r>
              <a:rPr lang="es-ES" dirty="0"/>
              <a:t>TEMPERATURA </a:t>
            </a:r>
            <a:r>
              <a:rPr lang="es-ES" dirty="0" smtClean="0"/>
              <a:t>VARIA COA PROFUNDIDADE</a:t>
            </a:r>
            <a:r>
              <a:rPr lang="es-ES" dirty="0"/>
              <a:t>: </a:t>
            </a:r>
            <a:r>
              <a:rPr lang="es-ES" dirty="0" err="1" smtClean="0"/>
              <a:t>na</a:t>
            </a:r>
            <a:r>
              <a:rPr lang="es-ES" dirty="0" smtClean="0"/>
              <a:t> superficie a </a:t>
            </a:r>
            <a:r>
              <a:rPr lang="es-ES" dirty="0" err="1" smtClean="0"/>
              <a:t>auga</a:t>
            </a:r>
            <a:r>
              <a:rPr lang="es-ES" dirty="0" smtClean="0"/>
              <a:t> é </a:t>
            </a:r>
            <a:r>
              <a:rPr lang="es-ES" dirty="0" err="1" smtClean="0"/>
              <a:t>quentada</a:t>
            </a:r>
            <a:r>
              <a:rPr lang="es-ES" dirty="0" smtClean="0"/>
              <a:t> </a:t>
            </a:r>
          </a:p>
          <a:p>
            <a:pPr>
              <a:buNone/>
            </a:pPr>
            <a:r>
              <a:rPr lang="es-ES" dirty="0" smtClean="0"/>
              <a:t>polo sol, e </a:t>
            </a:r>
            <a:r>
              <a:rPr lang="es-ES" dirty="0" err="1" smtClean="0"/>
              <a:t>nas</a:t>
            </a:r>
            <a:r>
              <a:rPr lang="es-ES" dirty="0" smtClean="0"/>
              <a:t> zonas profundas, </a:t>
            </a:r>
            <a:r>
              <a:rPr lang="es-ES" dirty="0" err="1" smtClean="0"/>
              <a:t>onde</a:t>
            </a:r>
            <a:r>
              <a:rPr lang="es-ES" dirty="0" smtClean="0"/>
              <a:t> non </a:t>
            </a:r>
            <a:r>
              <a:rPr lang="es-ES" dirty="0" err="1" smtClean="0"/>
              <a:t>chega</a:t>
            </a:r>
            <a:r>
              <a:rPr lang="es-ES" dirty="0" smtClean="0"/>
              <a:t> a luz do sol,  a temperatura</a:t>
            </a:r>
          </a:p>
          <a:p>
            <a:pPr>
              <a:buNone/>
            </a:pPr>
            <a:r>
              <a:rPr lang="es-ES" dirty="0" smtClean="0"/>
              <a:t> </a:t>
            </a:r>
            <a:r>
              <a:rPr lang="es-ES" dirty="0" err="1" smtClean="0"/>
              <a:t>encóntrase</a:t>
            </a:r>
            <a:r>
              <a:rPr lang="es-ES" dirty="0" smtClean="0"/>
              <a:t> entre 4 e -2ºC.</a:t>
            </a:r>
            <a:endParaRPr lang="es-ES" dirty="0"/>
          </a:p>
        </p:txBody>
      </p:sp>
      <p:pic>
        <p:nvPicPr>
          <p:cNvPr id="6" name="5 Imagen" descr="OCÉANO PROFUND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783" y="3840481"/>
            <a:ext cx="3878217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3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006" y="584886"/>
            <a:ext cx="10131425" cy="1456267"/>
          </a:xfrm>
        </p:spPr>
        <p:txBody>
          <a:bodyPr/>
          <a:lstStyle/>
          <a:p>
            <a:pPr algn="ctr"/>
            <a:r>
              <a:rPr lang="es-ES" dirty="0"/>
              <a:t>AS AUGAS CONTINENTAIS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436914"/>
            <a:ext cx="10131425" cy="5264332"/>
          </a:xfrm>
        </p:spPr>
        <p:txBody>
          <a:bodyPr/>
          <a:lstStyle/>
          <a:p>
            <a:pPr algn="just"/>
            <a:r>
              <a:rPr lang="es-ES" dirty="0" smtClean="0"/>
              <a:t>Están formadas por:</a:t>
            </a:r>
          </a:p>
          <a:p>
            <a:pPr lvl="1" algn="just"/>
            <a:r>
              <a:rPr lang="es-ES" dirty="0" smtClean="0"/>
              <a:t>AUGAS </a:t>
            </a:r>
            <a:r>
              <a:rPr lang="es-ES" dirty="0"/>
              <a:t>SUPERFICIAIS </a:t>
            </a:r>
            <a:r>
              <a:rPr lang="es-ES" dirty="0" smtClean="0"/>
              <a:t>(ríos, lagos, etc.)</a:t>
            </a:r>
            <a:endParaRPr lang="es-ES" dirty="0"/>
          </a:p>
          <a:p>
            <a:pPr lvl="1" algn="just"/>
            <a:r>
              <a:rPr lang="es-ES" dirty="0"/>
              <a:t>A AUGA EN FORMA DE XEO </a:t>
            </a:r>
            <a:r>
              <a:rPr lang="es-ES" dirty="0" smtClean="0"/>
              <a:t>(glaciares, casquetes polares, icebergs, etc.)</a:t>
            </a:r>
            <a:endParaRPr lang="es-ES" dirty="0"/>
          </a:p>
          <a:p>
            <a:pPr lvl="1" algn="just"/>
            <a:r>
              <a:rPr lang="es-ES" dirty="0"/>
              <a:t>AS AUGAS SUBTERRÁNEAS </a:t>
            </a:r>
            <a:r>
              <a:rPr lang="es-ES" dirty="0" smtClean="0"/>
              <a:t>(acuíferos)</a:t>
            </a:r>
          </a:p>
          <a:p>
            <a:pPr lvl="1" algn="just">
              <a:buNone/>
            </a:pPr>
            <a:endParaRPr lang="es-ES" dirty="0"/>
          </a:p>
          <a:p>
            <a:pPr algn="just"/>
            <a:r>
              <a:rPr lang="es-ES" dirty="0" smtClean="0"/>
              <a:t>En </a:t>
            </a:r>
            <a:r>
              <a:rPr lang="es-ES" dirty="0" err="1" smtClean="0"/>
              <a:t>xeral</a:t>
            </a:r>
            <a:r>
              <a:rPr lang="es-ES" dirty="0" smtClean="0"/>
              <a:t> toda esta  </a:t>
            </a:r>
            <a:r>
              <a:rPr lang="es-ES" dirty="0" err="1" smtClean="0"/>
              <a:t>auga</a:t>
            </a:r>
            <a:r>
              <a:rPr lang="es-ES" dirty="0" smtClean="0"/>
              <a:t> procede das PRECIPITACIÓNS (</a:t>
            </a:r>
            <a:r>
              <a:rPr lang="es-ES" dirty="0" err="1" smtClean="0"/>
              <a:t>chuvia</a:t>
            </a:r>
            <a:r>
              <a:rPr lang="es-ES" dirty="0" smtClean="0"/>
              <a:t>, </a:t>
            </a:r>
            <a:r>
              <a:rPr lang="es-ES" dirty="0" err="1" smtClean="0"/>
              <a:t>neve</a:t>
            </a:r>
            <a:r>
              <a:rPr lang="es-ES" dirty="0" smtClean="0"/>
              <a:t> ou </a:t>
            </a:r>
            <a:r>
              <a:rPr lang="es-ES" dirty="0" err="1" smtClean="0"/>
              <a:t>sarabia</a:t>
            </a:r>
            <a:r>
              <a:rPr lang="es-ES" dirty="0" smtClean="0"/>
              <a:t>)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Salvo </a:t>
            </a:r>
            <a:r>
              <a:rPr lang="es-ES" dirty="0" err="1" smtClean="0"/>
              <a:t>excepcións</a:t>
            </a:r>
            <a:r>
              <a:rPr lang="es-ES" dirty="0" smtClean="0"/>
              <a:t>, como o mar </a:t>
            </a:r>
            <a:r>
              <a:rPr lang="es-ES" dirty="0" err="1" smtClean="0"/>
              <a:t>Aral</a:t>
            </a:r>
            <a:r>
              <a:rPr lang="es-ES" dirty="0" smtClean="0"/>
              <a:t> ou o mar </a:t>
            </a:r>
            <a:r>
              <a:rPr lang="es-ES" dirty="0" err="1" smtClean="0"/>
              <a:t>Morto</a:t>
            </a:r>
            <a:r>
              <a:rPr lang="es-ES" dirty="0" smtClean="0"/>
              <a:t>, a </a:t>
            </a:r>
            <a:r>
              <a:rPr lang="es-ES" dirty="0" err="1" smtClean="0"/>
              <a:t>salinidade</a:t>
            </a:r>
            <a:r>
              <a:rPr lang="es-ES" dirty="0" smtClean="0"/>
              <a:t> </a:t>
            </a:r>
            <a:r>
              <a:rPr lang="es-ES" dirty="0" err="1" smtClean="0"/>
              <a:t>destas</a:t>
            </a:r>
            <a:r>
              <a:rPr lang="es-ES" dirty="0" smtClean="0"/>
              <a:t> </a:t>
            </a:r>
            <a:r>
              <a:rPr lang="es-ES" dirty="0" err="1" smtClean="0"/>
              <a:t>augas</a:t>
            </a:r>
            <a:r>
              <a:rPr lang="es-ES" dirty="0" smtClean="0"/>
              <a:t> é </a:t>
            </a:r>
            <a:r>
              <a:rPr lang="es-ES" dirty="0" err="1" smtClean="0"/>
              <a:t>moito</a:t>
            </a:r>
            <a:r>
              <a:rPr lang="es-ES" dirty="0" smtClean="0"/>
              <a:t> menor </a:t>
            </a:r>
            <a:r>
              <a:rPr lang="es-ES" dirty="0" err="1" smtClean="0"/>
              <a:t>ca</a:t>
            </a:r>
            <a:r>
              <a:rPr lang="es-ES" dirty="0" smtClean="0"/>
              <a:t> a das </a:t>
            </a:r>
            <a:r>
              <a:rPr lang="es-ES" dirty="0" err="1" smtClean="0"/>
              <a:t>augas</a:t>
            </a:r>
            <a:r>
              <a:rPr lang="es-ES" dirty="0" smtClean="0"/>
              <a:t> oceánicas, por </a:t>
            </a:r>
            <a:r>
              <a:rPr lang="es-ES" dirty="0" err="1" smtClean="0"/>
              <a:t>isto</a:t>
            </a:r>
            <a:r>
              <a:rPr lang="es-ES" dirty="0" smtClean="0"/>
              <a:t> se denomina </a:t>
            </a:r>
            <a:r>
              <a:rPr lang="es-ES" dirty="0" err="1" smtClean="0"/>
              <a:t>auga</a:t>
            </a:r>
            <a:r>
              <a:rPr lang="es-ES" dirty="0" smtClean="0"/>
              <a:t> doce. Non obstante, está </a:t>
            </a:r>
            <a:r>
              <a:rPr lang="es-ES" dirty="0" err="1" smtClean="0"/>
              <a:t>auga</a:t>
            </a:r>
            <a:r>
              <a:rPr lang="es-ES" dirty="0" smtClean="0"/>
              <a:t> </a:t>
            </a:r>
            <a:r>
              <a:rPr lang="es-ES" dirty="0" err="1" smtClean="0"/>
              <a:t>tamén</a:t>
            </a:r>
            <a:r>
              <a:rPr lang="es-ES" dirty="0" smtClean="0"/>
              <a:t> ten sales </a:t>
            </a:r>
            <a:r>
              <a:rPr lang="es-ES" dirty="0" err="1" smtClean="0"/>
              <a:t>disolvidos</a:t>
            </a:r>
            <a:r>
              <a:rPr lang="es-ES" dirty="0" smtClean="0"/>
              <a:t> procedentes dos </a:t>
            </a:r>
            <a:r>
              <a:rPr lang="es-ES" dirty="0" err="1" smtClean="0"/>
              <a:t>minerais</a:t>
            </a:r>
            <a:r>
              <a:rPr lang="es-ES" dirty="0" smtClean="0"/>
              <a:t> das rochas e do solo.</a:t>
            </a:r>
          </a:p>
          <a:p>
            <a:pPr lvl="1"/>
            <a:endParaRPr lang="es-ES" dirty="0"/>
          </a:p>
        </p:txBody>
      </p:sp>
      <p:pic>
        <p:nvPicPr>
          <p:cNvPr id="4" name="3 Imagen" descr="ICEBER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549" y="0"/>
            <a:ext cx="3557451" cy="45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7016" y="1018903"/>
            <a:ext cx="10476413" cy="5055326"/>
          </a:xfrm>
        </p:spPr>
        <p:txBody>
          <a:bodyPr/>
          <a:lstStyle/>
          <a:p>
            <a:pPr algn="just"/>
            <a:endParaRPr lang="es-ES" dirty="0" smtClean="0"/>
          </a:p>
          <a:p>
            <a:pPr algn="just"/>
            <a:r>
              <a:rPr lang="es-ES" sz="2000" dirty="0" smtClean="0"/>
              <a:t>As </a:t>
            </a:r>
            <a:r>
              <a:rPr lang="es-ES" sz="2000" dirty="0" err="1" smtClean="0"/>
              <a:t>augas</a:t>
            </a:r>
            <a:r>
              <a:rPr lang="es-ES" sz="2000" dirty="0" smtClean="0"/>
              <a:t> </a:t>
            </a:r>
            <a:r>
              <a:rPr lang="es-ES" sz="2000" dirty="0" err="1" smtClean="0"/>
              <a:t>continentais</a:t>
            </a:r>
            <a:r>
              <a:rPr lang="es-ES" sz="2000" dirty="0" smtClean="0"/>
              <a:t> arrastran os sales minerales e transpórtanos ata o mar. </a:t>
            </a:r>
          </a:p>
          <a:p>
            <a:pPr algn="just"/>
            <a:r>
              <a:rPr lang="es-ES" sz="2000" dirty="0" smtClean="0"/>
              <a:t>Por </a:t>
            </a:r>
            <a:r>
              <a:rPr lang="es-ES" sz="2000" dirty="0" err="1" smtClean="0"/>
              <a:t>outro</a:t>
            </a:r>
            <a:r>
              <a:rPr lang="es-ES" sz="2000" dirty="0" smtClean="0"/>
              <a:t> lado, a evaporación leva do océano </a:t>
            </a:r>
            <a:r>
              <a:rPr lang="es-ES" sz="2000" dirty="0" err="1" smtClean="0"/>
              <a:t>auga</a:t>
            </a:r>
            <a:r>
              <a:rPr lang="es-ES" sz="2000" dirty="0" smtClean="0"/>
              <a:t> </a:t>
            </a:r>
            <a:r>
              <a:rPr lang="es-ES" sz="2000" dirty="0" err="1" smtClean="0"/>
              <a:t>sen</a:t>
            </a:r>
            <a:r>
              <a:rPr lang="es-ES" sz="2000" dirty="0" smtClean="0"/>
              <a:t> sales, que pasa a formar as nubes. Cando </a:t>
            </a:r>
            <a:r>
              <a:rPr lang="es-ES" sz="2000" dirty="0" err="1" smtClean="0"/>
              <a:t>chove</a:t>
            </a:r>
            <a:r>
              <a:rPr lang="es-ES" sz="2000" dirty="0" smtClean="0"/>
              <a:t> ou </a:t>
            </a:r>
            <a:r>
              <a:rPr lang="es-ES" sz="2000" dirty="0" err="1" smtClean="0"/>
              <a:t>neva</a:t>
            </a:r>
            <a:r>
              <a:rPr lang="es-ES" sz="2000" dirty="0" smtClean="0"/>
              <a:t> sobre o continente, a </a:t>
            </a:r>
            <a:r>
              <a:rPr lang="es-ES" sz="2000" dirty="0" err="1" smtClean="0"/>
              <a:t>auga</a:t>
            </a:r>
            <a:r>
              <a:rPr lang="es-ES" sz="2000" dirty="0" smtClean="0"/>
              <a:t> que cae carece </a:t>
            </a:r>
            <a:r>
              <a:rPr lang="es-ES" sz="2000" dirty="0" err="1" smtClean="0"/>
              <a:t>practicamente</a:t>
            </a:r>
            <a:r>
              <a:rPr lang="es-ES" sz="2000" dirty="0" smtClean="0"/>
              <a:t> de sales. Por </a:t>
            </a:r>
            <a:r>
              <a:rPr lang="es-ES" sz="2000" dirty="0" err="1" smtClean="0"/>
              <a:t>iso</a:t>
            </a:r>
            <a:r>
              <a:rPr lang="es-ES" sz="2000" dirty="0" smtClean="0"/>
              <a:t>, a </a:t>
            </a:r>
            <a:r>
              <a:rPr lang="es-ES" sz="2000" dirty="0" err="1" smtClean="0"/>
              <a:t>auga</a:t>
            </a:r>
            <a:r>
              <a:rPr lang="es-ES" sz="2000" dirty="0" smtClean="0"/>
              <a:t> continental ten moi </a:t>
            </a:r>
            <a:r>
              <a:rPr lang="es-ES" sz="2000" dirty="0" err="1" smtClean="0"/>
              <a:t>pouca</a:t>
            </a:r>
            <a:r>
              <a:rPr lang="es-ES" sz="2000" dirty="0" smtClean="0"/>
              <a:t> </a:t>
            </a:r>
            <a:r>
              <a:rPr lang="es-ES" sz="2000" dirty="0" err="1" smtClean="0"/>
              <a:t>salinidade</a:t>
            </a:r>
            <a:r>
              <a:rPr lang="es-ES" sz="2000" dirty="0" smtClean="0"/>
              <a:t>. </a:t>
            </a:r>
          </a:p>
          <a:p>
            <a:pPr algn="just"/>
            <a:r>
              <a:rPr lang="es-ES" sz="2000" dirty="0" smtClean="0"/>
              <a:t>O resultado é que os ríos están </a:t>
            </a:r>
            <a:r>
              <a:rPr lang="es-ES" sz="2000" dirty="0" err="1" smtClean="0"/>
              <a:t>proporcionándolle</a:t>
            </a:r>
            <a:r>
              <a:rPr lang="es-ES" sz="2000" dirty="0" smtClean="0"/>
              <a:t> constantemente sales </a:t>
            </a:r>
            <a:r>
              <a:rPr lang="es-ES" sz="2000" dirty="0" err="1" smtClean="0"/>
              <a:t>ao</a:t>
            </a:r>
            <a:r>
              <a:rPr lang="es-ES" sz="2000" dirty="0" smtClean="0"/>
              <a:t> mar.</a:t>
            </a:r>
          </a:p>
          <a:p>
            <a:pPr algn="just">
              <a:buNone/>
            </a:pPr>
            <a:endParaRPr lang="es-ES" sz="2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3722915" y="1358538"/>
            <a:ext cx="4689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 smtClean="0"/>
              <a:t>A SALINIDADE 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1397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DISTRIBUCIÓN DA </a:t>
            </a:r>
            <a:r>
              <a:rPr lang="es-ES" dirty="0" err="1"/>
              <a:t>auga</a:t>
            </a:r>
            <a:r>
              <a:rPr lang="es-ES" dirty="0"/>
              <a:t> na hidrosfera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</a:extLst>
          </a:blip>
          <a:srcRect l="8430" t="24023" r="11127" b="1291"/>
          <a:stretch/>
        </p:blipFill>
        <p:spPr>
          <a:xfrm>
            <a:off x="1938666" y="2272938"/>
            <a:ext cx="7854065" cy="410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1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8681" y="-304800"/>
            <a:ext cx="10131425" cy="1456267"/>
          </a:xfrm>
        </p:spPr>
        <p:txBody>
          <a:bodyPr/>
          <a:lstStyle/>
          <a:p>
            <a:pPr algn="ctr"/>
            <a:r>
              <a:rPr lang="es-ES" dirty="0"/>
              <a:t>AS PROPIEDADES DA AUGA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11" t="1147" r="8653"/>
          <a:stretch/>
        </p:blipFill>
        <p:spPr>
          <a:xfrm>
            <a:off x="1360169" y="617220"/>
            <a:ext cx="9089261" cy="624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1580" y="186267"/>
            <a:ext cx="9799956" cy="956734"/>
          </a:xfrm>
        </p:spPr>
        <p:txBody>
          <a:bodyPr/>
          <a:lstStyle/>
          <a:p>
            <a:pPr algn="ctr"/>
            <a:r>
              <a:rPr lang="es-ES" dirty="0"/>
              <a:t>IMPORTANCIA DA AUGA PARA A VIDA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664634"/>
            <a:ext cx="9719946" cy="5715000"/>
          </a:xfrm>
        </p:spPr>
        <p:txBody>
          <a:bodyPr/>
          <a:lstStyle/>
          <a:p>
            <a:pPr algn="just"/>
            <a:r>
              <a:rPr lang="es-ES" dirty="0"/>
              <a:t>A AUGA É A SUBSTANCIA MÁIS ABUNDANTE NOS SERES VIVOS</a:t>
            </a:r>
          </a:p>
          <a:p>
            <a:pPr algn="just"/>
            <a:r>
              <a:rPr lang="es-ES" dirty="0"/>
              <a:t>OS ORGANISMOS TERRESTRES TEÑEN QUE REPOÑER CONSTANTEMENTE A AUGA A MEDIDA QUE SE EVAPORA OU PERDE DE DIVERSAS MANEIRAS (ORINA, SUOR, ETC.).</a:t>
            </a:r>
          </a:p>
          <a:p>
            <a:pPr algn="just"/>
            <a:r>
              <a:rPr lang="es-ES" dirty="0"/>
              <a:t>OS ORGANISMOS ACUÁTICOS NON TEÑEN ESTE PROBLEMA, PERO NECESITAN MANTER A SÚA AUGA INTERNA COA MESMA CONCENTRACIÓN DE SALES, E ESTA NON SEMPRE COINCIDE COA SALINIDADE DA AUGA EN QUE VIVEN.</a:t>
            </a:r>
          </a:p>
          <a:p>
            <a:pPr algn="just"/>
            <a:r>
              <a:rPr lang="es-ES" dirty="0"/>
              <a:t>A AUGA DESEMPEÑA VARIAS FUNCIÓNS IMPORTANTES DENTRO DOS SERES VIVOS:</a:t>
            </a:r>
          </a:p>
          <a:p>
            <a:pPr lvl="1" algn="just"/>
            <a:r>
              <a:rPr lang="es-ES" dirty="0"/>
              <a:t>É O MEDIO EN QUE SE PRODUCEN AS REACCIÓNS QUÍMICAS </a:t>
            </a:r>
          </a:p>
          <a:p>
            <a:pPr lvl="1" algn="just"/>
            <a:r>
              <a:rPr lang="es-ES" dirty="0"/>
              <a:t>SERVE DE MEDIO DE TRANSPORTE PARAS A DISTRIBUCIÓN DE SUBSTANCIAS.</a:t>
            </a:r>
          </a:p>
          <a:p>
            <a:pPr lvl="1" algn="just"/>
            <a:r>
              <a:rPr lang="es-ES" dirty="0"/>
              <a:t>IMPIDE CAMBIOS BRUSCOS DE TEMPERATURA.</a:t>
            </a:r>
          </a:p>
          <a:p>
            <a:pPr lvl="1" algn="just"/>
            <a:r>
              <a:rPr lang="es-ES" dirty="0"/>
              <a:t>É UN VEHÍCULO MOI EFICAZ PARA ELIMINAR AS SUBSTANCIAS DE REFUGO.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3998" r="1435"/>
          <a:stretch/>
        </p:blipFill>
        <p:spPr>
          <a:xfrm>
            <a:off x="7223760" y="4137659"/>
            <a:ext cx="4775676" cy="250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60270" y="-320040"/>
            <a:ext cx="8302626" cy="1551517"/>
          </a:xfrm>
        </p:spPr>
        <p:txBody>
          <a:bodyPr/>
          <a:lstStyle/>
          <a:p>
            <a:pPr algn="ctr"/>
            <a:r>
              <a:rPr lang="es-ES" dirty="0">
                <a:solidFill>
                  <a:prstClr val="white"/>
                </a:solidFill>
              </a:rPr>
              <a:t>O CICLO DA AUGA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714751"/>
            <a:ext cx="10441775" cy="601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</TotalTime>
  <Words>713</Words>
  <Application>Microsoft Office PowerPoint</Application>
  <PresentationFormat>Personalizado</PresentationFormat>
  <Paragraphs>59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Celestial</vt:lpstr>
      <vt:lpstr>A HIDROSFERA</vt:lpstr>
      <vt:lpstr>A hidrosfera</vt:lpstr>
      <vt:lpstr>A AUGA DOS OCÉANOS: características</vt:lpstr>
      <vt:lpstr>AS AUGAS CONTINENTAIS</vt:lpstr>
      <vt:lpstr>Presentación de PowerPoint</vt:lpstr>
      <vt:lpstr>DISTRIBUCIÓN DA auga na hidrosfera</vt:lpstr>
      <vt:lpstr>AS PROPIEDADES DA AUGA</vt:lpstr>
      <vt:lpstr>IMPORTANCIA DA AUGA PARA A VIDA</vt:lpstr>
      <vt:lpstr>O CICLO DA AUGA</vt:lpstr>
      <vt:lpstr>Presentación de PowerPoint</vt:lpstr>
      <vt:lpstr>USOS DA AUGA</vt:lpstr>
      <vt:lpstr>MEDIDAS DE AFORRO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HIDROSFERA</dc:title>
  <dc:creator>Patricia Carracedo Durán</dc:creator>
  <cp:lastModifiedBy>Usuario de Windows</cp:lastModifiedBy>
  <cp:revision>63</cp:revision>
  <dcterms:created xsi:type="dcterms:W3CDTF">2016-11-14T14:54:24Z</dcterms:created>
  <dcterms:modified xsi:type="dcterms:W3CDTF">2022-04-07T12:19:36Z</dcterms:modified>
</cp:coreProperties>
</file>