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82" r:id="rId15"/>
    <p:sldId id="269" r:id="rId16"/>
    <p:sldId id="283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80" r:id="rId25"/>
    <p:sldId id="277" r:id="rId26"/>
    <p:sldId id="278" r:id="rId27"/>
    <p:sldId id="281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7"/>
    <p:restoredTop sz="94665"/>
  </p:normalViewPr>
  <p:slideViewPr>
    <p:cSldViewPr snapToGrid="0" snapToObjects="1">
      <p:cViewPr varScale="1">
        <p:scale>
          <a:sx n="121" d="100"/>
          <a:sy n="121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F2C10-03FA-F94B-8133-3CBBA1ED9EA0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8DE03B86-324E-814A-A7CF-FDC97A876697}">
      <dgm:prSet phldrT="[Texto]"/>
      <dgm:spPr/>
      <dgm:t>
        <a:bodyPr/>
        <a:lstStyle/>
        <a:p>
          <a:r>
            <a:rPr lang="es-ES" dirty="0"/>
            <a:t>LENGUA</a:t>
          </a:r>
        </a:p>
      </dgm:t>
    </dgm:pt>
    <dgm:pt modelId="{075DC9C1-C02B-1D45-9FA8-3942AF36FD9D}" type="parTrans" cxnId="{ED2BC57E-33EF-604A-99E2-730125590E11}">
      <dgm:prSet/>
      <dgm:spPr/>
      <dgm:t>
        <a:bodyPr/>
        <a:lstStyle/>
        <a:p>
          <a:endParaRPr lang="es-ES"/>
        </a:p>
      </dgm:t>
    </dgm:pt>
    <dgm:pt modelId="{4C788AD3-EAD0-AE4D-8E9C-99F423227A8E}" type="sibTrans" cxnId="{ED2BC57E-33EF-604A-99E2-730125590E11}">
      <dgm:prSet/>
      <dgm:spPr/>
      <dgm:t>
        <a:bodyPr/>
        <a:lstStyle/>
        <a:p>
          <a:endParaRPr lang="es-ES"/>
        </a:p>
      </dgm:t>
    </dgm:pt>
    <dgm:pt modelId="{1EEB0865-18E0-734E-898A-1501C9C7822E}">
      <dgm:prSet phldrT="[Texto]"/>
      <dgm:spPr/>
      <dgm:t>
        <a:bodyPr/>
        <a:lstStyle/>
        <a:p>
          <a:r>
            <a:rPr lang="es-ES" dirty="0"/>
            <a:t>NORMA</a:t>
          </a:r>
        </a:p>
      </dgm:t>
    </dgm:pt>
    <dgm:pt modelId="{4A7B5883-8C21-194C-8442-C4B21F992B56}" type="parTrans" cxnId="{D79FA7BD-D8E3-D741-9397-2A6982A6198E}">
      <dgm:prSet/>
      <dgm:spPr/>
      <dgm:t>
        <a:bodyPr/>
        <a:lstStyle/>
        <a:p>
          <a:endParaRPr lang="es-ES"/>
        </a:p>
      </dgm:t>
    </dgm:pt>
    <dgm:pt modelId="{2158DD71-383C-734B-B1A5-E51F82C89F36}" type="sibTrans" cxnId="{D79FA7BD-D8E3-D741-9397-2A6982A6198E}">
      <dgm:prSet/>
      <dgm:spPr/>
      <dgm:t>
        <a:bodyPr/>
        <a:lstStyle/>
        <a:p>
          <a:endParaRPr lang="es-ES"/>
        </a:p>
      </dgm:t>
    </dgm:pt>
    <dgm:pt modelId="{55389534-196B-6547-9249-816B0B50ED08}">
      <dgm:prSet phldrT="[Texto]"/>
      <dgm:spPr/>
      <dgm:t>
        <a:bodyPr/>
        <a:lstStyle/>
        <a:p>
          <a:r>
            <a:rPr lang="es-ES" dirty="0"/>
            <a:t>HABLA</a:t>
          </a:r>
        </a:p>
      </dgm:t>
    </dgm:pt>
    <dgm:pt modelId="{14FF38E5-7087-F34D-B699-1813BED5A7A2}" type="parTrans" cxnId="{B0076A74-B2E3-A745-9596-9D012A6DDDCA}">
      <dgm:prSet/>
      <dgm:spPr/>
      <dgm:t>
        <a:bodyPr/>
        <a:lstStyle/>
        <a:p>
          <a:endParaRPr lang="es-ES"/>
        </a:p>
      </dgm:t>
    </dgm:pt>
    <dgm:pt modelId="{DE8065A4-2294-044E-9031-122EA4A81EBC}" type="sibTrans" cxnId="{B0076A74-B2E3-A745-9596-9D012A6DDDCA}">
      <dgm:prSet/>
      <dgm:spPr/>
      <dgm:t>
        <a:bodyPr/>
        <a:lstStyle/>
        <a:p>
          <a:endParaRPr lang="es-ES"/>
        </a:p>
      </dgm:t>
    </dgm:pt>
    <dgm:pt modelId="{89D818E5-5FBE-734C-976D-6547F0818C8B}" type="pres">
      <dgm:prSet presAssocID="{125F2C10-03FA-F94B-8133-3CBBA1ED9EA0}" presName="compositeShape" presStyleCnt="0">
        <dgm:presLayoutVars>
          <dgm:dir/>
          <dgm:resizeHandles/>
        </dgm:presLayoutVars>
      </dgm:prSet>
      <dgm:spPr/>
    </dgm:pt>
    <dgm:pt modelId="{62EE4949-2659-FA49-B708-0B3A6E5010CD}" type="pres">
      <dgm:prSet presAssocID="{125F2C10-03FA-F94B-8133-3CBBA1ED9EA0}" presName="pyramid" presStyleLbl="node1" presStyleIdx="0" presStyleCnt="1"/>
      <dgm:spPr/>
    </dgm:pt>
    <dgm:pt modelId="{A835D3C2-5156-2342-88BE-A8325513B04C}" type="pres">
      <dgm:prSet presAssocID="{125F2C10-03FA-F94B-8133-3CBBA1ED9EA0}" presName="theList" presStyleCnt="0"/>
      <dgm:spPr/>
    </dgm:pt>
    <dgm:pt modelId="{2E0F9C36-ECAC-4649-91D5-B65AFE2585EE}" type="pres">
      <dgm:prSet presAssocID="{8DE03B86-324E-814A-A7CF-FDC97A876697}" presName="aNode" presStyleLbl="fgAcc1" presStyleIdx="0" presStyleCnt="3">
        <dgm:presLayoutVars>
          <dgm:bulletEnabled val="1"/>
        </dgm:presLayoutVars>
      </dgm:prSet>
      <dgm:spPr/>
    </dgm:pt>
    <dgm:pt modelId="{C2178F76-4A09-F24D-9596-F832131BB079}" type="pres">
      <dgm:prSet presAssocID="{8DE03B86-324E-814A-A7CF-FDC97A876697}" presName="aSpace" presStyleCnt="0"/>
      <dgm:spPr/>
    </dgm:pt>
    <dgm:pt modelId="{90EA6B51-FF5E-9142-A376-0F35D50FEA06}" type="pres">
      <dgm:prSet presAssocID="{1EEB0865-18E0-734E-898A-1501C9C7822E}" presName="aNode" presStyleLbl="fgAcc1" presStyleIdx="1" presStyleCnt="3">
        <dgm:presLayoutVars>
          <dgm:bulletEnabled val="1"/>
        </dgm:presLayoutVars>
      </dgm:prSet>
      <dgm:spPr/>
    </dgm:pt>
    <dgm:pt modelId="{FA7E5A1E-E25D-7649-8ACB-E1489A54CE22}" type="pres">
      <dgm:prSet presAssocID="{1EEB0865-18E0-734E-898A-1501C9C7822E}" presName="aSpace" presStyleCnt="0"/>
      <dgm:spPr/>
    </dgm:pt>
    <dgm:pt modelId="{91036CFB-1887-5447-BF38-A87B3E129CBF}" type="pres">
      <dgm:prSet presAssocID="{55389534-196B-6547-9249-816B0B50ED08}" presName="aNode" presStyleLbl="fgAcc1" presStyleIdx="2" presStyleCnt="3">
        <dgm:presLayoutVars>
          <dgm:bulletEnabled val="1"/>
        </dgm:presLayoutVars>
      </dgm:prSet>
      <dgm:spPr/>
    </dgm:pt>
    <dgm:pt modelId="{A7B435A1-D80B-CA4A-8D63-4C6CC3F3BBC9}" type="pres">
      <dgm:prSet presAssocID="{55389534-196B-6547-9249-816B0B50ED08}" presName="aSpace" presStyleCnt="0"/>
      <dgm:spPr/>
    </dgm:pt>
  </dgm:ptLst>
  <dgm:cxnLst>
    <dgm:cxn modelId="{C9E1673F-0E1B-8049-8F8F-495D376E87F5}" type="presOf" srcId="{125F2C10-03FA-F94B-8133-3CBBA1ED9EA0}" destId="{89D818E5-5FBE-734C-976D-6547F0818C8B}" srcOrd="0" destOrd="0" presId="urn:microsoft.com/office/officeart/2005/8/layout/pyramid2"/>
    <dgm:cxn modelId="{240D5D4E-4401-4548-80C4-694F9AF30CCE}" type="presOf" srcId="{8DE03B86-324E-814A-A7CF-FDC97A876697}" destId="{2E0F9C36-ECAC-4649-91D5-B65AFE2585EE}" srcOrd="0" destOrd="0" presId="urn:microsoft.com/office/officeart/2005/8/layout/pyramid2"/>
    <dgm:cxn modelId="{93610E74-D22F-404D-9EA2-6DBEFEDD7141}" type="presOf" srcId="{55389534-196B-6547-9249-816B0B50ED08}" destId="{91036CFB-1887-5447-BF38-A87B3E129CBF}" srcOrd="0" destOrd="0" presId="urn:microsoft.com/office/officeart/2005/8/layout/pyramid2"/>
    <dgm:cxn modelId="{B0076A74-B2E3-A745-9596-9D012A6DDDCA}" srcId="{125F2C10-03FA-F94B-8133-3CBBA1ED9EA0}" destId="{55389534-196B-6547-9249-816B0B50ED08}" srcOrd="2" destOrd="0" parTransId="{14FF38E5-7087-F34D-B699-1813BED5A7A2}" sibTransId="{DE8065A4-2294-044E-9031-122EA4A81EBC}"/>
    <dgm:cxn modelId="{ED2BC57E-33EF-604A-99E2-730125590E11}" srcId="{125F2C10-03FA-F94B-8133-3CBBA1ED9EA0}" destId="{8DE03B86-324E-814A-A7CF-FDC97A876697}" srcOrd="0" destOrd="0" parTransId="{075DC9C1-C02B-1D45-9FA8-3942AF36FD9D}" sibTransId="{4C788AD3-EAD0-AE4D-8E9C-99F423227A8E}"/>
    <dgm:cxn modelId="{4AF1589D-F009-9B40-A77E-CB788908F015}" type="presOf" srcId="{1EEB0865-18E0-734E-898A-1501C9C7822E}" destId="{90EA6B51-FF5E-9142-A376-0F35D50FEA06}" srcOrd="0" destOrd="0" presId="urn:microsoft.com/office/officeart/2005/8/layout/pyramid2"/>
    <dgm:cxn modelId="{D79FA7BD-D8E3-D741-9397-2A6982A6198E}" srcId="{125F2C10-03FA-F94B-8133-3CBBA1ED9EA0}" destId="{1EEB0865-18E0-734E-898A-1501C9C7822E}" srcOrd="1" destOrd="0" parTransId="{4A7B5883-8C21-194C-8442-C4B21F992B56}" sibTransId="{2158DD71-383C-734B-B1A5-E51F82C89F36}"/>
    <dgm:cxn modelId="{509425D4-E44B-1E40-897F-81F7566FD2AD}" type="presParOf" srcId="{89D818E5-5FBE-734C-976D-6547F0818C8B}" destId="{62EE4949-2659-FA49-B708-0B3A6E5010CD}" srcOrd="0" destOrd="0" presId="urn:microsoft.com/office/officeart/2005/8/layout/pyramid2"/>
    <dgm:cxn modelId="{C6B10EE1-2BF0-774E-A321-FAE37D18693A}" type="presParOf" srcId="{89D818E5-5FBE-734C-976D-6547F0818C8B}" destId="{A835D3C2-5156-2342-88BE-A8325513B04C}" srcOrd="1" destOrd="0" presId="urn:microsoft.com/office/officeart/2005/8/layout/pyramid2"/>
    <dgm:cxn modelId="{5C657BA6-2553-F747-B972-FFF7A00D6D29}" type="presParOf" srcId="{A835D3C2-5156-2342-88BE-A8325513B04C}" destId="{2E0F9C36-ECAC-4649-91D5-B65AFE2585EE}" srcOrd="0" destOrd="0" presId="urn:microsoft.com/office/officeart/2005/8/layout/pyramid2"/>
    <dgm:cxn modelId="{D3357256-762F-4842-94B1-F0DEB4953E78}" type="presParOf" srcId="{A835D3C2-5156-2342-88BE-A8325513B04C}" destId="{C2178F76-4A09-F24D-9596-F832131BB079}" srcOrd="1" destOrd="0" presId="urn:microsoft.com/office/officeart/2005/8/layout/pyramid2"/>
    <dgm:cxn modelId="{59F64814-3A4C-6146-94AA-959E76E10E9D}" type="presParOf" srcId="{A835D3C2-5156-2342-88BE-A8325513B04C}" destId="{90EA6B51-FF5E-9142-A376-0F35D50FEA06}" srcOrd="2" destOrd="0" presId="urn:microsoft.com/office/officeart/2005/8/layout/pyramid2"/>
    <dgm:cxn modelId="{DC8D66CB-09B4-9849-875B-951049AF48E0}" type="presParOf" srcId="{A835D3C2-5156-2342-88BE-A8325513B04C}" destId="{FA7E5A1E-E25D-7649-8ACB-E1489A54CE22}" srcOrd="3" destOrd="0" presId="urn:microsoft.com/office/officeart/2005/8/layout/pyramid2"/>
    <dgm:cxn modelId="{6728FFDE-A85C-C44A-8AFF-2323AA350A7B}" type="presParOf" srcId="{A835D3C2-5156-2342-88BE-A8325513B04C}" destId="{91036CFB-1887-5447-BF38-A87B3E129CBF}" srcOrd="4" destOrd="0" presId="urn:microsoft.com/office/officeart/2005/8/layout/pyramid2"/>
    <dgm:cxn modelId="{FD4F290A-B2FF-5F43-863F-D37D9BF8D767}" type="presParOf" srcId="{A835D3C2-5156-2342-88BE-A8325513B04C}" destId="{A7B435A1-D80B-CA4A-8D63-4C6CC3F3BBC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E4949-2659-FA49-B708-0B3A6E5010CD}">
      <dsp:nvSpPr>
        <dsp:cNvPr id="0" name=""/>
        <dsp:cNvSpPr/>
      </dsp:nvSpPr>
      <dsp:spPr>
        <a:xfrm>
          <a:off x="2818645" y="0"/>
          <a:ext cx="3449638" cy="34496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F9C36-ECAC-4649-91D5-B65AFE2585EE}">
      <dsp:nvSpPr>
        <dsp:cNvPr id="0" name=""/>
        <dsp:cNvSpPr/>
      </dsp:nvSpPr>
      <dsp:spPr>
        <a:xfrm>
          <a:off x="4543464" y="346816"/>
          <a:ext cx="2242264" cy="816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LENGUA</a:t>
          </a:r>
        </a:p>
      </dsp:txBody>
      <dsp:txXfrm>
        <a:off x="4583327" y="386679"/>
        <a:ext cx="2162538" cy="736867"/>
      </dsp:txXfrm>
    </dsp:sp>
    <dsp:sp modelId="{90EA6B51-FF5E-9142-A376-0F35D50FEA06}">
      <dsp:nvSpPr>
        <dsp:cNvPr id="0" name=""/>
        <dsp:cNvSpPr/>
      </dsp:nvSpPr>
      <dsp:spPr>
        <a:xfrm>
          <a:off x="4543464" y="1265484"/>
          <a:ext cx="2242264" cy="816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NORMA</a:t>
          </a:r>
        </a:p>
      </dsp:txBody>
      <dsp:txXfrm>
        <a:off x="4583327" y="1305347"/>
        <a:ext cx="2162538" cy="736867"/>
      </dsp:txXfrm>
    </dsp:sp>
    <dsp:sp modelId="{91036CFB-1887-5447-BF38-A87B3E129CBF}">
      <dsp:nvSpPr>
        <dsp:cNvPr id="0" name=""/>
        <dsp:cNvSpPr/>
      </dsp:nvSpPr>
      <dsp:spPr>
        <a:xfrm>
          <a:off x="4543464" y="2184153"/>
          <a:ext cx="2242264" cy="816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HABLA</a:t>
          </a:r>
        </a:p>
      </dsp:txBody>
      <dsp:txXfrm>
        <a:off x="4583327" y="2224016"/>
        <a:ext cx="2162538" cy="73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youtu.be/TrXMRRJFWz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profesor.com/lengua-espanola/las-variedades-de-la-lengua-con-ejemplos-3589.html" TargetMode="External"/><Relationship Id="rId2" Type="http://schemas.openxmlformats.org/officeDocument/2006/relationships/hyperlink" Target="https://www.unprofesor.com/lengua-espanola/extranjerismos-ejemplos-3547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L7ratvBhp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sicologiaymente.com/clinica/trastorno-obsesivo-compulsivo-to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33D8C-D7A1-CA4F-B736-913D014DD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LAS VARIEDADES DE LA LENGUA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208A0C-196F-DC4D-B302-415230660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27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9B07C-A847-9242-82D7-E806CE02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ABD65A-D1CD-4746-A045-E37A0880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Son los usos distintos de una misma lengua que hacen los hablantes de una comunidad lingüística en función de su origen geográfico, el grupo social al que pertenecen o la situación en la que se desarrolla la comunicación.</a:t>
            </a:r>
          </a:p>
        </p:txBody>
      </p:sp>
    </p:spTree>
    <p:extLst>
      <p:ext uri="{BB962C8B-B14F-4D97-AF65-F5344CB8AC3E}">
        <p14:creationId xmlns:p14="http://schemas.microsoft.com/office/powerpoint/2010/main" val="35652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A8C91-EEA3-2C46-9AB1-0E06BEEF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VARIEDADES DIATÓPICAS. GEOGRÁFICAS.</a:t>
            </a:r>
            <a:br>
              <a:rPr lang="es-ES" dirty="0"/>
            </a:br>
            <a:r>
              <a:rPr lang="es-ES" dirty="0">
                <a:hlinkClick r:id="rId2"/>
              </a:rPr>
              <a:t>"Como yo te hablo.."</a:t>
            </a: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626795F-0B62-F543-A1F7-AE2C51393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4702" y="1853754"/>
            <a:ext cx="5308092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5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79917-54BD-7F48-A0FE-6C2F2C59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Variedades </a:t>
            </a:r>
            <a:r>
              <a:rPr lang="es-ES" dirty="0" err="1"/>
              <a:t>diatópicas</a:t>
            </a:r>
            <a:r>
              <a:rPr lang="es-ES" dirty="0"/>
              <a:t>. ¿qué son?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A208F-33C9-7E4D-AD6E-D5022EDF7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Es el conjunto de </a:t>
            </a:r>
            <a:r>
              <a:rPr lang="es-ES" sz="2400" u="sng" dirty="0"/>
              <a:t>rasgos</a:t>
            </a:r>
            <a:r>
              <a:rPr lang="es-ES" sz="2400" dirty="0"/>
              <a:t> fonológicos, morfosintácticos y léxico-semánticos que definen la lengua utilizada por los hablantes de una </a:t>
            </a:r>
            <a:r>
              <a:rPr lang="es-ES" sz="2400" u="sng" dirty="0"/>
              <a:t>determinada zona geográfica</a:t>
            </a:r>
            <a:r>
              <a:rPr lang="es-ES" sz="2400" dirty="0"/>
              <a:t>.</a:t>
            </a:r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79063C-099B-D94F-B371-8C733C711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546" y="2921000"/>
            <a:ext cx="3609340" cy="30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7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D30D9-2EA7-8A44-AACE-251BAF29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Conceptos esenciales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55A075-B0F6-1848-9AFB-95DDAD78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LENGUA: sistema lingüístico utilizado por una comunidad de hablantes que se caracteriza por estar plenamente definido, por tener gran capacidad para expresar conceptos, por ser vehículo de transmisión cultural y por poseer una fuerte diferenciación frente a otras lenguas.</a:t>
            </a:r>
          </a:p>
          <a:p>
            <a:pPr algn="just"/>
            <a:r>
              <a:rPr lang="es-ES" dirty="0"/>
              <a:t>DIALECTO: sistema lingüístico derivado de otro, que normalmente tiene una delimitación geográfica concreta, pero sin diferenciación suficiente frente a otros sistemas lingüísticos de origen común para ser considero una lengua distinta. Otros términos: hablas, modalidades.</a:t>
            </a:r>
          </a:p>
        </p:txBody>
      </p:sp>
    </p:spTree>
    <p:extLst>
      <p:ext uri="{BB962C8B-B14F-4D97-AF65-F5344CB8AC3E}">
        <p14:creationId xmlns:p14="http://schemas.microsoft.com/office/powerpoint/2010/main" val="346993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A973A-71E8-AE4B-B399-16327B96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lenguas de España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22F475-7EC1-FB40-917D-887185D04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42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4D9D51-47A9-B94F-AC8F-983084C3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294" y="94593"/>
            <a:ext cx="7840218" cy="59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3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B42FB-1D66-EB44-A59C-23FD4DF2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dialectos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6BD99-B82B-F646-9E83-BAC1CFA9A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15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A25CF-4064-024A-A0AF-429959E0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CLASIFICACIÓN DE LOS DIALECTOS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A073E-7578-1C41-BC30-EE74B18C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La </a:t>
            </a:r>
            <a:r>
              <a:rPr lang="es-ES" u="sng" dirty="0"/>
              <a:t>principal diferencia</a:t>
            </a:r>
            <a:r>
              <a:rPr lang="es-ES" dirty="0"/>
              <a:t> entre los distintos dialectos, si nos centramos en una clasificación general marcada por el lugar en el que estos se hablan tiene que ver con la </a:t>
            </a:r>
            <a:r>
              <a:rPr lang="es-ES" i="1" u="sng" dirty="0"/>
              <a:t>s</a:t>
            </a:r>
            <a:r>
              <a:rPr lang="es-ES" u="sng" dirty="0"/>
              <a:t> al final de la sílaba</a:t>
            </a:r>
            <a:r>
              <a:rPr lang="es-ES" dirty="0"/>
              <a:t> que </a:t>
            </a:r>
            <a:r>
              <a:rPr lang="es-ES" b="1" dirty="0"/>
              <a:t>en la zona sur de España se convierte en una </a:t>
            </a:r>
            <a:r>
              <a:rPr lang="es-ES" b="1" i="1" dirty="0"/>
              <a:t>h</a:t>
            </a:r>
            <a:r>
              <a:rPr lang="es-ES" b="1" dirty="0"/>
              <a:t> aspirada</a:t>
            </a:r>
            <a:r>
              <a:rPr lang="es-ES" dirty="0"/>
              <a:t>, mientras que </a:t>
            </a:r>
            <a:r>
              <a:rPr lang="es-ES" u="sng" dirty="0"/>
              <a:t>en el norte se pronuncia</a:t>
            </a:r>
            <a:r>
              <a:rPr lang="es-ES" dirty="0"/>
              <a:t>. Esta es simplemente, la diferencia más notable entre ellos, el resto, tiene que ver con el uso de </a:t>
            </a:r>
            <a:r>
              <a:rPr lang="es-ES" dirty="0">
                <a:hlinkClick r:id="rId2"/>
              </a:rPr>
              <a:t>palabras</a:t>
            </a:r>
            <a:r>
              <a:rPr lang="es-ES" dirty="0"/>
              <a:t> propias o </a:t>
            </a:r>
            <a:r>
              <a:rPr lang="es-ES" dirty="0">
                <a:hlinkClick r:id="rId3"/>
              </a:rPr>
              <a:t>construcciones gramaticales</a:t>
            </a:r>
            <a:r>
              <a:rPr lang="es-ES" dirty="0"/>
              <a:t> derivadas de una zona geográfica concreta.</a:t>
            </a:r>
            <a:endParaRPr lang="es-ES" b="1" dirty="0"/>
          </a:p>
          <a:p>
            <a:pPr algn="just"/>
            <a:endParaRPr lang="es-ES" b="1" dirty="0"/>
          </a:p>
          <a:p>
            <a:pPr algn="just"/>
            <a:r>
              <a:rPr lang="es-ES" sz="2400" b="1" dirty="0"/>
              <a:t>Dialectos septentrionales</a:t>
            </a:r>
            <a:r>
              <a:rPr lang="es-ES" sz="2400" dirty="0"/>
              <a:t>: son aquellos que hablan en la mitad norte de la península y están compuestos por el Castellano septentrional, el Leonés, el Aragonés y el Riojano.</a:t>
            </a:r>
          </a:p>
          <a:p>
            <a:pPr algn="just"/>
            <a:r>
              <a:rPr lang="es-ES" sz="2400" b="1" dirty="0"/>
              <a:t>Dialectos meridionales</a:t>
            </a:r>
            <a:r>
              <a:rPr lang="es-ES" sz="2400" dirty="0"/>
              <a:t>: estos dialectos se hablan en la mitad sur de España y son el Madrileño, el Extremeño, el Manchego, el Murciano, el Andaluz y el Canario.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255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F2BDB-5E6A-B645-AF63-58C36DEC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VARIEDADES DIASTRÁTICAS. Nivel social.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52015C-6A1A-7D40-A581-139827A6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Identifican a los hablantes como miembros de un determinado grupo social.</a:t>
            </a:r>
          </a:p>
          <a:p>
            <a:pPr algn="just"/>
            <a:r>
              <a:rPr lang="es-ES" sz="2800" dirty="0"/>
              <a:t>Influye el grado de formación del hablante.</a:t>
            </a:r>
          </a:p>
          <a:p>
            <a:pPr algn="just"/>
            <a:r>
              <a:rPr lang="es-ES" sz="2800" dirty="0"/>
              <a:t>En este grupo se incluye la variedad vulgar, las jergas juveniles y las de los grupos marginales.</a:t>
            </a:r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8775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74E173-0789-7542-80BB-CDA53BD8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825500"/>
            <a:ext cx="104140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7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7EC11-E828-A945-9578-C1A22813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75A11AF0-673A-D048-A2F8-C6FD8694D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848" y="1987097"/>
            <a:ext cx="7217664" cy="38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44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2CD18-EB37-DA4A-A036-2EF7343C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VARIEDADES DIASTRÁTICAS. CARACTERÍSTICAS.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715514-3DB8-4145-ADC1-93B45C76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Existen varios NIVELES en el uso de una lengua: </a:t>
            </a:r>
          </a:p>
          <a:p>
            <a:pPr algn="just"/>
            <a:r>
              <a:rPr lang="es-ES" u="sng" dirty="0"/>
              <a:t>Nivel CULTO</a:t>
            </a:r>
            <a:r>
              <a:rPr lang="es-ES" dirty="0"/>
              <a:t>: dominio y corrección en el uso lingüístico, léxico rico (precisión verbal), morfosintaxis compleja (propiedad morfológica y sintáctica), pronunciación cuidadosa sin renunciar a las peculiaridades geográficas. JERGAS PROFESIONALES.</a:t>
            </a:r>
          </a:p>
          <a:p>
            <a:pPr algn="just"/>
            <a:r>
              <a:rPr lang="es-ES" u="sng" dirty="0"/>
              <a:t>Nivel MEDIO (ESTÁNDAR)</a:t>
            </a:r>
            <a:r>
              <a:rPr lang="es-ES" dirty="0"/>
              <a:t>: el uso del código es más relajado, empleando muletillas y una morfosintaxis menos compleja y léxico poco variado (precisión verbal).</a:t>
            </a:r>
          </a:p>
          <a:p>
            <a:pPr algn="just"/>
            <a:r>
              <a:rPr lang="es-ES" u="sng" dirty="0"/>
              <a:t>Nivel VULGAR</a:t>
            </a:r>
            <a:r>
              <a:rPr lang="es-ES" dirty="0"/>
              <a:t>: dificultades en el uso de la lengua que desembocan en el empleo continuado de vulgarismos* que transgreden la norma. JERGAS MARGINALES. ARGOTS</a:t>
            </a:r>
          </a:p>
        </p:txBody>
      </p:sp>
    </p:spTree>
    <p:extLst>
      <p:ext uri="{BB962C8B-B14F-4D97-AF65-F5344CB8AC3E}">
        <p14:creationId xmlns:p14="http://schemas.microsoft.com/office/powerpoint/2010/main" val="106577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38727-D9BF-204F-B33C-F1377CEC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VULGAR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6B4B2C-EDB8-A94D-98FC-33EA3F260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Escaso dominio del código provocado por la escasa escolarización o por la falta de interés.</a:t>
            </a:r>
          </a:p>
          <a:p>
            <a:pPr algn="just"/>
            <a:r>
              <a:rPr lang="es-ES" dirty="0"/>
              <a:t>Se producen frecuentes transgresiones de la norma conocidas como VULGARISMOS.</a:t>
            </a:r>
          </a:p>
          <a:p>
            <a:pPr algn="just"/>
            <a:r>
              <a:rPr lang="es-ES" dirty="0"/>
              <a:t>TIPOS: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/>
              <a:t> </a:t>
            </a:r>
            <a:r>
              <a:rPr lang="es-ES" u="sng" dirty="0"/>
              <a:t>Morfosintácticos</a:t>
            </a:r>
            <a:r>
              <a:rPr lang="es-ES" dirty="0"/>
              <a:t> (</a:t>
            </a:r>
            <a:r>
              <a:rPr lang="es-ES" i="1" dirty="0"/>
              <a:t>haiga, </a:t>
            </a:r>
            <a:r>
              <a:rPr lang="es-ES" i="1" dirty="0" err="1"/>
              <a:t>dijistes</a:t>
            </a:r>
            <a:r>
              <a:rPr lang="es-ES" i="1" dirty="0"/>
              <a:t>, me se ha caído, la Luisa</a:t>
            </a:r>
            <a:r>
              <a:rPr lang="es-ES" dirty="0"/>
              <a:t>).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/>
              <a:t> </a:t>
            </a:r>
            <a:r>
              <a:rPr lang="es-ES" u="sng" dirty="0"/>
              <a:t>Fonéticos</a:t>
            </a:r>
            <a:r>
              <a:rPr lang="es-ES" dirty="0"/>
              <a:t> (</a:t>
            </a:r>
            <a:r>
              <a:rPr lang="es-ES" i="1" dirty="0" err="1"/>
              <a:t>semáfaro</a:t>
            </a:r>
            <a:r>
              <a:rPr lang="es-ES" i="1" dirty="0"/>
              <a:t>, </a:t>
            </a:r>
            <a:r>
              <a:rPr lang="es-ES" i="1" dirty="0" err="1"/>
              <a:t>cocreta</a:t>
            </a:r>
            <a:r>
              <a:rPr lang="es-ES" i="1" dirty="0"/>
              <a:t>, </a:t>
            </a:r>
            <a:r>
              <a:rPr lang="es-ES" i="1" dirty="0" err="1"/>
              <a:t>amoto</a:t>
            </a:r>
            <a:r>
              <a:rPr lang="es-ES" i="1" dirty="0"/>
              <a:t>, to, na</a:t>
            </a:r>
            <a:r>
              <a:rPr lang="es-ES" dirty="0"/>
              <a:t>)</a:t>
            </a:r>
          </a:p>
          <a:p>
            <a:pPr marL="231775" indent="-220663" algn="just">
              <a:buFont typeface="Wingdings" pitchFamily="2" charset="2"/>
              <a:buChar char="v"/>
            </a:pPr>
            <a:r>
              <a:rPr lang="es-ES" dirty="0"/>
              <a:t> </a:t>
            </a:r>
            <a:r>
              <a:rPr lang="es-ES" u="sng" dirty="0"/>
              <a:t>Léxicos</a:t>
            </a:r>
            <a:r>
              <a:rPr lang="es-ES" dirty="0">
                <a:sym typeface="Wingdings" pitchFamily="2" charset="2"/>
              </a:rPr>
              <a:t> (</a:t>
            </a:r>
            <a:r>
              <a:rPr lang="es-ES" i="1" dirty="0" err="1">
                <a:sym typeface="Wingdings" pitchFamily="2" charset="2"/>
              </a:rPr>
              <a:t>trasgiversar</a:t>
            </a:r>
            <a:r>
              <a:rPr lang="es-ES" i="1" dirty="0">
                <a:sym typeface="Wingdings" pitchFamily="2" charset="2"/>
              </a:rPr>
              <a:t>, </a:t>
            </a:r>
            <a:r>
              <a:rPr lang="es-ES" i="1" dirty="0" err="1">
                <a:sym typeface="Wingdings" pitchFamily="2" charset="2"/>
              </a:rPr>
              <a:t>destornillerse</a:t>
            </a:r>
            <a:r>
              <a:rPr lang="es-ES" i="1" dirty="0">
                <a:sym typeface="Wingdings" pitchFamily="2" charset="2"/>
              </a:rPr>
              <a:t>, </a:t>
            </a:r>
            <a:r>
              <a:rPr lang="es-ES" i="1" dirty="0" err="1">
                <a:sym typeface="Wingdings" pitchFamily="2" charset="2"/>
              </a:rPr>
              <a:t>gomitar</a:t>
            </a:r>
            <a:r>
              <a:rPr lang="es-ES" dirty="0">
                <a:sym typeface="Wingdings" pitchFamily="2" charset="2"/>
              </a:rPr>
              <a:t>)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061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BEC5B-A28D-FC47-86C9-8EF068CA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jergas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2DBB5A-9B6A-1946-920B-6A0D5AAE6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</a:t>
            </a:r>
            <a:r>
              <a:rPr lang="es-ES" b="1" i="1" dirty="0"/>
              <a:t>jerga</a:t>
            </a:r>
            <a:r>
              <a:rPr lang="es-ES" dirty="0"/>
              <a:t> y el </a:t>
            </a:r>
            <a:r>
              <a:rPr lang="es-ES" b="1" i="1" dirty="0"/>
              <a:t>argot </a:t>
            </a:r>
            <a:r>
              <a:rPr lang="es-ES" dirty="0"/>
              <a:t>designan tanto el habla de los delincuentes como la de las profesiones y la de determinados grupos sociales (estudiantes, tribus urbanas…) o de afición.</a:t>
            </a:r>
          </a:p>
          <a:p>
            <a:pPr algn="just"/>
            <a:r>
              <a:rPr lang="es-ES" b="1" i="1" dirty="0"/>
              <a:t>Es una lengua de grupo</a:t>
            </a:r>
            <a:r>
              <a:rPr lang="es-ES" dirty="0"/>
              <a:t> que expresa y refuerza la cohesión del mismo y favorece la identificación de sus miembros.</a:t>
            </a:r>
          </a:p>
          <a:p>
            <a:pPr algn="just"/>
            <a:r>
              <a:rPr lang="es-ES" dirty="0"/>
              <a:t>JERGA: es el lenguaje de un grupo social (tribus urbanas, jóvenes) que quiere diferenciarse y con cierta voluntad críptica. Se diferencian sobre todo por el léxico.</a:t>
            </a:r>
          </a:p>
          <a:p>
            <a:pPr algn="just"/>
            <a:r>
              <a:rPr lang="es-ES" dirty="0"/>
              <a:t>ARGOT: se denomina así a la jerga de grupos marginales (delincuencia, ambientes carcelarios, droga, etc.)</a:t>
            </a:r>
          </a:p>
          <a:p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3116766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72391-4254-FE4A-9892-88ED1CC1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JERGAS JUVENILES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CB7DB-9E82-1942-A5AE-157A0F5D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Se caracterizan por: uso de palabras comodín (</a:t>
            </a:r>
            <a:r>
              <a:rPr lang="es-ES" i="1" dirty="0"/>
              <a:t>colega</a:t>
            </a:r>
            <a:r>
              <a:rPr lang="es-ES" dirty="0"/>
              <a:t>), neologismos, apócope (</a:t>
            </a:r>
            <a:r>
              <a:rPr lang="es-ES" i="1" dirty="0"/>
              <a:t>mates</a:t>
            </a:r>
            <a:r>
              <a:rPr lang="es-ES" dirty="0"/>
              <a:t>), extranjerismos (</a:t>
            </a:r>
            <a:r>
              <a:rPr lang="es-ES" i="1" dirty="0" err="1"/>
              <a:t>body</a:t>
            </a:r>
            <a:r>
              <a:rPr lang="es-ES" dirty="0"/>
              <a:t>).</a:t>
            </a:r>
          </a:p>
          <a:p>
            <a:pPr algn="just"/>
            <a:r>
              <a:rPr lang="es-ES" dirty="0"/>
              <a:t>Otro rasgo propio del lenguaje juvenil es la rapidez con la que envejecen sus expresiones y son sustituidas por otras nuevas.</a:t>
            </a:r>
          </a:p>
          <a:p>
            <a:pPr algn="just"/>
            <a:r>
              <a:rPr lang="es-ES" dirty="0"/>
              <a:t>Constituyen una variación de la variedad estándar y sus peculiaridades se manifiestan en el plano léxico-semántico: </a:t>
            </a:r>
            <a:r>
              <a:rPr lang="es-ES" dirty="0" err="1"/>
              <a:t>litrona</a:t>
            </a:r>
            <a:r>
              <a:rPr lang="es-ES" dirty="0"/>
              <a:t>, súper, tronco, garito, bocata, etc.</a:t>
            </a:r>
          </a:p>
          <a:p>
            <a:r>
              <a:rPr lang="es-ES" dirty="0">
                <a:hlinkClick r:id="rId2"/>
              </a:rPr>
              <a:t>“En plan</a:t>
            </a:r>
            <a:r>
              <a:rPr lang="es-ES" dirty="0"/>
              <a:t>”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7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6DF4A-4A25-2941-99CD-6AD3B65D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BCDCFB-495F-154F-8C64-2789D974B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Elaborad un </a:t>
            </a:r>
            <a:r>
              <a:rPr lang="es-ES" b="1" dirty="0"/>
              <a:t>glosario</a:t>
            </a:r>
            <a:r>
              <a:rPr lang="es-ES" dirty="0"/>
              <a:t> (lista de términos o expresiones definidos y explicados) de la jerga juvenil actual. Deberá estar formado por, al menos, </a:t>
            </a:r>
            <a:r>
              <a:rPr lang="es-ES" b="1" dirty="0"/>
              <a:t>25 palabras o frases</a:t>
            </a:r>
            <a:r>
              <a:rPr lang="es-ES" dirty="0"/>
              <a:t> y ordenado alfabéticamente.</a:t>
            </a:r>
          </a:p>
        </p:txBody>
      </p:sp>
    </p:spTree>
    <p:extLst>
      <p:ext uri="{BB962C8B-B14F-4D97-AF65-F5344CB8AC3E}">
        <p14:creationId xmlns:p14="http://schemas.microsoft.com/office/powerpoint/2010/main" val="155947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D1C30-27B0-EA42-B491-5F47F0C0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VARIEDADES DIAFÁSICAS.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3CBFB3-9CF1-1840-B42C-2AA760115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También llamadas funcionales o </a:t>
            </a:r>
            <a:r>
              <a:rPr lang="es-ES" b="1" dirty="0"/>
              <a:t>registros de lengua</a:t>
            </a:r>
            <a:r>
              <a:rPr lang="es-ES" dirty="0"/>
              <a:t>. </a:t>
            </a:r>
          </a:p>
          <a:p>
            <a:pPr algn="just"/>
            <a:r>
              <a:rPr lang="es-ES" dirty="0"/>
              <a:t>Son las variedades que el hablante elige para un acto de habla concreto en función de la situación comunicativa. </a:t>
            </a:r>
          </a:p>
          <a:p>
            <a:pPr algn="just"/>
            <a:r>
              <a:rPr lang="es-ES" b="1" dirty="0"/>
              <a:t>Tipos de registro</a:t>
            </a:r>
            <a:r>
              <a:rPr lang="es-ES" dirty="0"/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/>
              <a:t> FORMAL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/>
              <a:t> INFORMAL O COLOQUIAL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97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001FF-3719-9349-8949-B1DA6005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Registro formal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D49A2B-63EB-0546-B4FB-17EB69CD5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Utilizado en situaciones en las que no hay confianza o hay cierta distancia social, y en ámbitos especializados (científico, literario, jurídico, administrativo…)</a:t>
            </a:r>
          </a:p>
          <a:p>
            <a:r>
              <a:rPr lang="es-ES" dirty="0"/>
              <a:t>Próximo a la lengua culta: uso de un lenguaje cuidado, preciso, correcto, variado.</a:t>
            </a:r>
          </a:p>
          <a:p>
            <a:r>
              <a:rPr lang="es-ES" dirty="0"/>
              <a:t>En determinadas situaciones exigen incluso tratamientos y fórmulas determinadas: usted, excelencia, etc.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0277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5B289-B518-E64F-8D01-8E218E8D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E7A7B-02E1-924A-8EA1-3DCA6BF1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b="1" dirty="0"/>
              <a:t>Ser demasiado severo consigo mismo puede conducir a sufrir TOC y ansiedad generalizada</a:t>
            </a:r>
          </a:p>
          <a:p>
            <a:pPr marL="0" indent="0" algn="just">
              <a:buNone/>
            </a:pPr>
            <a:r>
              <a:rPr lang="es-ES" dirty="0"/>
              <a:t>Una nueva investigación ha encontrado que las personas con sentimientos intensos de responsabilidad fueron susceptibles a desarrollar un </a:t>
            </a:r>
            <a:r>
              <a:rPr lang="es-ES" b="1" dirty="0">
                <a:hlinkClick r:id="rId2"/>
              </a:rPr>
              <a:t>Trastorno Obsesivo-Compulsivo</a:t>
            </a:r>
            <a:r>
              <a:rPr lang="es-ES" dirty="0"/>
              <a:t>(TOC) o un Trastorno de Ansiedad Generalizada (TAG). Las personas con TOC se sienten torturadas por pensamientos negativos recurrentes y desarrollan alguna estrategia para prevenirlo.</a:t>
            </a:r>
          </a:p>
          <a:p>
            <a:pPr marL="0" indent="0" algn="just">
              <a:buNone/>
            </a:pPr>
            <a:r>
              <a:rPr lang="es-ES" dirty="0"/>
              <a:t>El TAG es un tipo de ansiedad muy generalizada que hace que se preocupen por todo", describe en el International </a:t>
            </a:r>
            <a:r>
              <a:rPr lang="es-ES" dirty="0" err="1"/>
              <a:t>Journal</a:t>
            </a:r>
            <a:r>
              <a:rPr lang="es-ES" dirty="0"/>
              <a:t> of </a:t>
            </a:r>
            <a:r>
              <a:rPr lang="es-ES" dirty="0" err="1"/>
              <a:t>Cognitive</a:t>
            </a:r>
            <a:r>
              <a:rPr lang="es-ES" dirty="0"/>
              <a:t> </a:t>
            </a:r>
            <a:r>
              <a:rPr lang="es-ES" dirty="0" err="1"/>
              <a:t>Therapy</a:t>
            </a:r>
            <a:r>
              <a:rPr lang="es-ES" dirty="0"/>
              <a:t> el profesor asociado </a:t>
            </a:r>
            <a:r>
              <a:rPr lang="es-ES" dirty="0" err="1"/>
              <a:t>Yoshinori</a:t>
            </a:r>
            <a:r>
              <a:rPr lang="es-ES" dirty="0"/>
              <a:t> </a:t>
            </a:r>
            <a:r>
              <a:rPr lang="es-ES" dirty="0" err="1"/>
              <a:t>Sugiura</a:t>
            </a:r>
            <a:r>
              <a:rPr lang="es-ES" dirty="0"/>
              <a:t> de la Universidad de Hiroshima. </a:t>
            </a:r>
            <a:r>
              <a:rPr lang="es-ES" b="1" dirty="0"/>
              <a:t>La ansiedad y los comportamientos similares a los del TOC, como verificar si la puerta está cerrada con llave</a:t>
            </a:r>
            <a:r>
              <a:rPr lang="es-ES" dirty="0"/>
              <a:t>, son comunes en la población general. Sin embargo, es la frecuencia e intensidad de estos comportamientos o sentimientos lo que marca la diferencia entre un rasgo y un desorden del carácter.</a:t>
            </a:r>
          </a:p>
          <a:p>
            <a:pPr marL="0" indent="0" algn="just">
              <a:buNone/>
            </a:pPr>
            <a:r>
              <a:rPr lang="es-ES" dirty="0"/>
              <a:t>"Por ejemplo, usar dos grabadoras de audio en lugar de una sólo por si una falla —explica </a:t>
            </a:r>
            <a:r>
              <a:rPr lang="es-ES" dirty="0" err="1"/>
              <a:t>Sugiura</a:t>
            </a:r>
            <a:r>
              <a:rPr lang="es-ES" dirty="0"/>
              <a:t>—. Tener dos grabadoras mejorará su trabajo, pero si prepara muchas grabadoras interferirá con su trabajo". Tres tipos de "responsabilidad inflada" El objetivo de este equipo de investigación, formado por </a:t>
            </a:r>
            <a:r>
              <a:rPr lang="es-ES" dirty="0" err="1"/>
              <a:t>Sugiura</a:t>
            </a:r>
            <a:r>
              <a:rPr lang="es-ES" dirty="0"/>
              <a:t> y el profesor asociado de la Universidad de Florida Central Brian </a:t>
            </a:r>
            <a:r>
              <a:rPr lang="es-ES" dirty="0" err="1"/>
              <a:t>Fisak</a:t>
            </a:r>
            <a:r>
              <a:rPr lang="es-ES" dirty="0"/>
              <a:t>, fue encontrar una causa común para estos trastornos y simplificar las teorías detrás de ellos ya que consideran que en psicología cada trastorno que experimentan los pacientes tiene varias teorías contrapuestas sobre sus causas.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0127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4D974-1BFF-E34E-AD57-B8496BBD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REGISTRO INFORMAL O COLOQUIAL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0DB420-C921-1945-940E-91FCF2034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Utilizado en ámbitos familiares, amistosos, en los que hay proximidad social, confianza, cercanía o afectividad.</a:t>
            </a:r>
          </a:p>
          <a:p>
            <a:r>
              <a:rPr lang="es-ES" dirty="0"/>
              <a:t>Predomina una comunicación directa, espontánea.</a:t>
            </a:r>
          </a:p>
          <a:p>
            <a:r>
              <a:rPr lang="es-ES" dirty="0"/>
              <a:t>Suele ser dialogado y en él confluyen lenguaje verbal y no verbal.</a:t>
            </a:r>
          </a:p>
          <a:p>
            <a:r>
              <a:rPr lang="es-ES" dirty="0"/>
              <a:t>RASGOS: relajamiento en la pronunciación, vocativos informales (colega, cielo, cariño). Uso de interjecciones y palabras enfáticas (¡Hombree!, ¡Anda  ya!, Ag, uy). Frases hechas (se le va la olla), palabras informales (curro), palabras comodín y muletillas.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9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46243-141C-A845-A676-A311225E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LENGUaJE</a:t>
            </a:r>
            <a:r>
              <a:rPr lang="es-ES" dirty="0"/>
              <a:t>, LENGUA, NORMA Y HABLA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7C031C-BD56-7D43-819F-267B2E31D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816" y="1955354"/>
            <a:ext cx="792480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3355B-466A-0949-83C6-FD3D9834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VISIÓN TRIPARTITA DEL LENGUAJE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A82C07-B70B-AF42-85DD-58CF8FD4F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761758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94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E658E-2859-7140-834D-CA8FD84E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LENGUAJE. 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A6E5D9-FB68-C04C-824D-5690A944C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Es la </a:t>
            </a:r>
            <a:r>
              <a:rPr lang="es-ES" sz="2800" u="sng" dirty="0"/>
              <a:t>capacidad</a:t>
            </a:r>
            <a:r>
              <a:rPr lang="es-ES" sz="2800" dirty="0"/>
              <a:t>  que  permite al ser humano </a:t>
            </a:r>
            <a:r>
              <a:rPr lang="es-ES" sz="2800" u="sng" dirty="0"/>
              <a:t>comunicarse</a:t>
            </a:r>
            <a:r>
              <a:rPr lang="es-ES" sz="2800" dirty="0"/>
              <a:t> con los demás. Lo posee toda la </a:t>
            </a:r>
            <a:r>
              <a:rPr lang="es-ES" sz="2800" u="sng" dirty="0"/>
              <a:t>humanidad</a:t>
            </a:r>
            <a:r>
              <a:rPr lang="es-ES" sz="2800" dirty="0"/>
              <a:t>.</a:t>
            </a:r>
          </a:p>
          <a:p>
            <a:pPr algn="just"/>
            <a:r>
              <a:rPr lang="es-ES" sz="2800" dirty="0"/>
              <a:t>Es la facultad que nos diferencia de los animales.</a:t>
            </a:r>
          </a:p>
          <a:p>
            <a:pPr algn="just"/>
            <a:r>
              <a:rPr lang="es-ES" sz="2800" dirty="0"/>
              <a:t>Se manifiesta de diferentes maneras: música, danza, etc.</a:t>
            </a:r>
          </a:p>
          <a:p>
            <a:pPr algn="just"/>
            <a:r>
              <a:rPr lang="es-ES" sz="2800" dirty="0"/>
              <a:t>Lenguaje verbal / lenguaje no verbal.</a:t>
            </a:r>
          </a:p>
        </p:txBody>
      </p:sp>
    </p:spTree>
    <p:extLst>
      <p:ext uri="{BB962C8B-B14F-4D97-AF65-F5344CB8AC3E}">
        <p14:creationId xmlns:p14="http://schemas.microsoft.com/office/powerpoint/2010/main" val="164408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BE858-ECA6-6E44-A0C8-D348274F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LENGUA. 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05D6CA-4E99-8846-9F40-141544FA7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Es el </a:t>
            </a:r>
            <a:r>
              <a:rPr lang="es-ES" sz="2800" u="sng" dirty="0"/>
              <a:t>código o sistema</a:t>
            </a:r>
            <a:r>
              <a:rPr lang="es-ES" sz="2800" dirty="0"/>
              <a:t> que emplean los hablantes de una misma comunidad lingüística.</a:t>
            </a:r>
          </a:p>
          <a:p>
            <a:pPr algn="just"/>
            <a:r>
              <a:rPr lang="es-ES" sz="2800" dirty="0"/>
              <a:t>Alemán, francés, italiano. Los idiomas son lenguas.</a:t>
            </a:r>
          </a:p>
          <a:p>
            <a:pPr algn="just"/>
            <a:r>
              <a:rPr lang="es-ES" sz="2800" dirty="0"/>
              <a:t>No es universal. Pertenece a una </a:t>
            </a:r>
            <a:r>
              <a:rPr lang="es-ES" sz="2800" u="sng" dirty="0"/>
              <a:t>comunidad</a:t>
            </a:r>
            <a:r>
              <a:rPr lang="es-ES" sz="2800" dirty="0"/>
              <a:t>.</a:t>
            </a:r>
          </a:p>
          <a:p>
            <a:pPr algn="just"/>
            <a:r>
              <a:rPr lang="es-ES" sz="2800" dirty="0"/>
              <a:t>Cambia con el tiempo. VARIEDAD DIACRÓNICA.</a:t>
            </a:r>
          </a:p>
        </p:txBody>
      </p:sp>
    </p:spTree>
    <p:extLst>
      <p:ext uri="{BB962C8B-B14F-4D97-AF65-F5344CB8AC3E}">
        <p14:creationId xmlns:p14="http://schemas.microsoft.com/office/powerpoint/2010/main" val="45496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F391D-9485-3A42-BC82-550EE607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HABLA. 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F3F0C-1FD6-644C-B7AE-B62870BF6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Es la </a:t>
            </a:r>
            <a:r>
              <a:rPr lang="es-ES" sz="2800" u="sng" dirty="0"/>
              <a:t>utilización concreta</a:t>
            </a:r>
            <a:r>
              <a:rPr lang="es-ES" sz="2800" dirty="0"/>
              <a:t> que cada </a:t>
            </a:r>
            <a:r>
              <a:rPr lang="es-ES" sz="2800" u="sng" dirty="0"/>
              <a:t>hablante</a:t>
            </a:r>
            <a:r>
              <a:rPr lang="es-ES" sz="2800" dirty="0"/>
              <a:t> hace de su </a:t>
            </a:r>
            <a:r>
              <a:rPr lang="es-ES" sz="2800" u="sng" dirty="0"/>
              <a:t>lengua</a:t>
            </a:r>
            <a:r>
              <a:rPr lang="es-ES" sz="2800" dirty="0"/>
              <a:t>.</a:t>
            </a:r>
          </a:p>
          <a:p>
            <a:pPr algn="just"/>
            <a:r>
              <a:rPr lang="es-ES" sz="2800" dirty="0"/>
              <a:t>Determinada por factores socioculturales, geográficos y funcionales. VARIEDADES DIASTRÁTICAS, DIATÓPICAS Y DIAFÁSICAS.</a:t>
            </a:r>
          </a:p>
        </p:txBody>
      </p:sp>
    </p:spTree>
    <p:extLst>
      <p:ext uri="{BB962C8B-B14F-4D97-AF65-F5344CB8AC3E}">
        <p14:creationId xmlns:p14="http://schemas.microsoft.com/office/powerpoint/2010/main" val="156237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FA658-3750-D44F-939E-2421C113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norma. 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A6B715-DDF0-FE40-9B75-175D6D2CC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La </a:t>
            </a:r>
            <a:r>
              <a:rPr lang="es-ES" sz="2800" u="sng" dirty="0"/>
              <a:t>norma lingüística</a:t>
            </a:r>
            <a:r>
              <a:rPr lang="es-ES" sz="2800" dirty="0"/>
              <a:t> es un concepto que tiene que ver una convención social en el </a:t>
            </a:r>
            <a:r>
              <a:rPr lang="es-ES" sz="2800" u="sng" dirty="0"/>
              <a:t>uso ideal de una lengua</a:t>
            </a:r>
            <a:r>
              <a:rPr lang="es-ES" sz="2800" dirty="0"/>
              <a:t>.</a:t>
            </a:r>
          </a:p>
          <a:p>
            <a:pPr algn="just"/>
            <a:r>
              <a:rPr lang="es-ES" sz="2800" dirty="0"/>
              <a:t>La </a:t>
            </a:r>
            <a:r>
              <a:rPr lang="es-ES" sz="2800" u="sng" dirty="0"/>
              <a:t>norma es prescriptiva</a:t>
            </a:r>
            <a:r>
              <a:rPr lang="es-ES" sz="2800" dirty="0"/>
              <a:t>, pues marca a los usuarios de esa lengua qué es lo correcto.</a:t>
            </a:r>
          </a:p>
          <a:p>
            <a:pPr algn="just"/>
            <a:r>
              <a:rPr lang="es-ES" sz="2800" dirty="0"/>
              <a:t>Es el </a:t>
            </a:r>
            <a:r>
              <a:rPr lang="es-ES" sz="2800" u="sng" dirty="0"/>
              <a:t>conjunto de reglas que regulan el buen uso de una lengua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955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1ED204-9972-F140-BFC4-C9800EADF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735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878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263</TotalTime>
  <Words>1475</Words>
  <Application>Microsoft Macintosh PowerPoint</Application>
  <PresentationFormat>Panorámica</PresentationFormat>
  <Paragraphs>86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Gill Sans MT</vt:lpstr>
      <vt:lpstr>Wingdings</vt:lpstr>
      <vt:lpstr>Galería</vt:lpstr>
      <vt:lpstr>LAS VARIEDADES DE LA LENGUA</vt:lpstr>
      <vt:lpstr>Presentación de PowerPoint</vt:lpstr>
      <vt:lpstr>LENGUaJE, LENGUA, NORMA Y HABLA</vt:lpstr>
      <vt:lpstr>VISIÓN TRIPARTITA DEL LENGUAJE</vt:lpstr>
      <vt:lpstr>EL LENGUAJE. ¿QUÉ ES?</vt:lpstr>
      <vt:lpstr>LA LENGUA. ¿QUÉ ES?</vt:lpstr>
      <vt:lpstr>EL HABLA. ¿QUÉ ES?</vt:lpstr>
      <vt:lpstr>LA norma. ¿QUÉ ES?</vt:lpstr>
      <vt:lpstr>Presentación de PowerPoint</vt:lpstr>
      <vt:lpstr>DEFINICIÓN</vt:lpstr>
      <vt:lpstr>VARIEDADES DIATÓPICAS. GEOGRÁFICAS. "Como yo te hablo.."</vt:lpstr>
      <vt:lpstr>Variedades diatópicas. ¿qué son?</vt:lpstr>
      <vt:lpstr>Conceptos esenciales</vt:lpstr>
      <vt:lpstr>Las lenguas de España </vt:lpstr>
      <vt:lpstr>Presentación de PowerPoint</vt:lpstr>
      <vt:lpstr>Los dialectos </vt:lpstr>
      <vt:lpstr>CLASIFICACIÓN DE LOS DIALECTOS</vt:lpstr>
      <vt:lpstr>VARIEDADES DIASTRÁTICAS. Nivel social.</vt:lpstr>
      <vt:lpstr>Presentación de PowerPoint</vt:lpstr>
      <vt:lpstr>VARIEDADES DIASTRÁTICAS. CARACTERÍSTICAS.</vt:lpstr>
      <vt:lpstr>NIVEL VULGAR </vt:lpstr>
      <vt:lpstr>Las jergas</vt:lpstr>
      <vt:lpstr>LAS JERGAS JUVENILES</vt:lpstr>
      <vt:lpstr>ACTIVIDAD</vt:lpstr>
      <vt:lpstr>VARIEDADES DIAFÁSICAS.</vt:lpstr>
      <vt:lpstr>Registro formal</vt:lpstr>
      <vt:lpstr>TOC</vt:lpstr>
      <vt:lpstr>REGISTRO INFORMAL O COLOQUIAL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VARIEDADES DE LA LENGUA</dc:title>
  <dc:creator>Pilar Santos</dc:creator>
  <cp:lastModifiedBy>Pilar Santos</cp:lastModifiedBy>
  <cp:revision>23</cp:revision>
  <dcterms:created xsi:type="dcterms:W3CDTF">2020-10-12T15:34:08Z</dcterms:created>
  <dcterms:modified xsi:type="dcterms:W3CDTF">2024-11-28T19:45:00Z</dcterms:modified>
</cp:coreProperties>
</file>