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8" r:id="rId7"/>
    <p:sldId id="269" r:id="rId8"/>
    <p:sldId id="27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/>
    <p:restoredTop sz="94747"/>
  </p:normalViewPr>
  <p:slideViewPr>
    <p:cSldViewPr snapToGrid="0" snapToObjects="1">
      <p:cViewPr varScale="1">
        <p:scale>
          <a:sx n="124" d="100"/>
          <a:sy n="124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96B16-2EC1-654F-8807-D38B33364363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59DD3-1E89-9F44-9725-53408BA00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01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>
            <a:extLst>
              <a:ext uri="{FF2B5EF4-FFF2-40B4-BE49-F238E27FC236}">
                <a16:creationId xmlns:a16="http://schemas.microsoft.com/office/drawing/2014/main" id="{A6B0A147-3D93-D74B-8FB7-2D026BFB76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E1EA83-AD6C-6446-9781-451B80EAE3FA}" type="slidenum">
              <a:rPr lang="es-ES" altLang="es-ES" sz="1400" smtClean="0"/>
              <a:pPr>
                <a:spcBef>
                  <a:spcPct val="0"/>
                </a:spcBef>
              </a:pPr>
              <a:t>2</a:t>
            </a:fld>
            <a:endParaRPr lang="es-ES" altLang="es-ES" sz="1400"/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06A5F907-851E-4242-95FE-0CCD6BA3C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D7444F14-7436-CF40-AB62-0208B0010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9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>
            <a:extLst>
              <a:ext uri="{FF2B5EF4-FFF2-40B4-BE49-F238E27FC236}">
                <a16:creationId xmlns:a16="http://schemas.microsoft.com/office/drawing/2014/main" id="{6FA011EF-2B87-7C43-B85E-1509A2FD8C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B16567-CC5E-3845-AD06-29526B0925C6}" type="slidenum">
              <a:rPr lang="es-ES" altLang="es-ES" sz="1400" smtClean="0"/>
              <a:pPr>
                <a:spcBef>
                  <a:spcPct val="0"/>
                </a:spcBef>
              </a:pPr>
              <a:t>3</a:t>
            </a:fld>
            <a:endParaRPr lang="es-ES" altLang="es-ES" sz="1400"/>
          </a:p>
        </p:txBody>
      </p:sp>
      <p:sp>
        <p:nvSpPr>
          <p:cNvPr id="135171" name="Rectangle 1">
            <a:extLst>
              <a:ext uri="{FF2B5EF4-FFF2-40B4-BE49-F238E27FC236}">
                <a16:creationId xmlns:a16="http://schemas.microsoft.com/office/drawing/2014/main" id="{6636C406-C7E4-EB44-AC6B-27BC02412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D05741AF-4A40-D440-9FB9-1963437AD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1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>
            <a:extLst>
              <a:ext uri="{FF2B5EF4-FFF2-40B4-BE49-F238E27FC236}">
                <a16:creationId xmlns:a16="http://schemas.microsoft.com/office/drawing/2014/main" id="{A517A0CC-B5E5-E849-8B51-72FD040A42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6FC135-7B13-7142-B531-BD424613FE93}" type="slidenum">
              <a:rPr lang="es-ES" altLang="es-ES" sz="1400" smtClean="0"/>
              <a:pPr>
                <a:spcBef>
                  <a:spcPct val="0"/>
                </a:spcBef>
              </a:pPr>
              <a:t>4</a:t>
            </a:fld>
            <a:endParaRPr lang="es-ES" altLang="es-ES" sz="1400"/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313948B3-6C72-0E4D-AD2C-5132AC362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F69C88F5-01C1-F146-A419-625DDA6E5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5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>
            <a:extLst>
              <a:ext uri="{FF2B5EF4-FFF2-40B4-BE49-F238E27FC236}">
                <a16:creationId xmlns:a16="http://schemas.microsoft.com/office/drawing/2014/main" id="{75ADDE39-5764-9D4C-83E4-D7A1FA8ED5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2424AB-B579-A94F-BE82-F4C16A6EC1D9}" type="slidenum">
              <a:rPr lang="es-ES" altLang="es-ES" sz="1400" smtClean="0"/>
              <a:pPr>
                <a:spcBef>
                  <a:spcPct val="0"/>
                </a:spcBef>
              </a:pPr>
              <a:t>5</a:t>
            </a:fld>
            <a:endParaRPr lang="es-ES" altLang="es-ES" sz="1400"/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956CD975-14C9-734A-ACD3-846CD42EF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D48F3BB3-814E-534F-9A99-8E1A86497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3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>
            <a:extLst>
              <a:ext uri="{FF2B5EF4-FFF2-40B4-BE49-F238E27FC236}">
                <a16:creationId xmlns:a16="http://schemas.microsoft.com/office/drawing/2014/main" id="{3F2C327F-3080-E242-AD65-CAFF95907A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85E543-04F3-A949-A285-F5A39C746464}" type="slidenum">
              <a:rPr lang="es-ES" altLang="es-ES" sz="1400" smtClean="0"/>
              <a:pPr>
                <a:spcBef>
                  <a:spcPct val="0"/>
                </a:spcBef>
              </a:pPr>
              <a:t>6</a:t>
            </a:fld>
            <a:endParaRPr lang="es-ES" altLang="es-ES" sz="1400"/>
          </a:p>
        </p:txBody>
      </p:sp>
      <p:sp>
        <p:nvSpPr>
          <p:cNvPr id="151555" name="Rectangle 1">
            <a:extLst>
              <a:ext uri="{FF2B5EF4-FFF2-40B4-BE49-F238E27FC236}">
                <a16:creationId xmlns:a16="http://schemas.microsoft.com/office/drawing/2014/main" id="{CE68A850-C5BF-AD41-B0B2-5C7F0F6D4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44005DA0-9EC1-5040-AFCE-F26A1933C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0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6">
            <a:extLst>
              <a:ext uri="{FF2B5EF4-FFF2-40B4-BE49-F238E27FC236}">
                <a16:creationId xmlns:a16="http://schemas.microsoft.com/office/drawing/2014/main" id="{8B38EFE2-1CA2-8847-8D52-76CD3BB2E4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48BC22-24D1-654A-99A7-5981672BDC8D}" type="slidenum">
              <a:rPr lang="es-ES" altLang="es-ES" sz="1400" smtClean="0"/>
              <a:pPr>
                <a:spcBef>
                  <a:spcPct val="0"/>
                </a:spcBef>
              </a:pPr>
              <a:t>7</a:t>
            </a:fld>
            <a:endParaRPr lang="es-ES" altLang="es-ES" sz="1400"/>
          </a:p>
        </p:txBody>
      </p:sp>
      <p:sp>
        <p:nvSpPr>
          <p:cNvPr id="153603" name="Rectangle 1">
            <a:extLst>
              <a:ext uri="{FF2B5EF4-FFF2-40B4-BE49-F238E27FC236}">
                <a16:creationId xmlns:a16="http://schemas.microsoft.com/office/drawing/2014/main" id="{4F718824-27A9-484D-BC35-B55AD8ABC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147205E5-40C2-134A-92F0-8896A6E42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7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EC71B-78C3-7243-952E-41BE1A603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DDA0B-E7A9-CC4C-A49D-C08362C50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05E81B-AD77-CB4C-ABA9-69459B26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12D4-0F31-434A-80B4-7280F8D5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D2F3C-E59C-4447-A474-ECECA5E4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56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CB534-4F3E-6944-B8B2-85B80616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4B141A-8846-9144-B8F2-B44743DF8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3D68F-CB7E-254F-B446-A2C9B6A6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62D1C-C2F2-9D4C-8820-3245E17D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D410C-165E-7349-829D-0166349F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73B0B0-644F-6447-AD75-FD5843F13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60998B-FD3A-954F-9AF3-265E780C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DCEB89-FAF2-CD4C-88A4-C94B3076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7A07F-B437-8A43-8171-53BA7E0A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0EB7F-299D-A748-BD20-C8349FD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04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681" y="534297"/>
            <a:ext cx="10448640" cy="11434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2DEC03D-32FE-1D43-ACD3-E9EDD9A5CD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F2D9D-BC4E-6143-AA69-C784292616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6BA480-356F-F34B-85C3-ED5C21C81F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BAF9-B31B-DC40-8DE3-8F0E8127917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60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A3E88-7B08-B942-9C71-987D6C55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7C438-7F34-3A4D-8010-B0427233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D5F73-365D-764C-BC9D-B6CD17A5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A22D-74A5-D548-B0D7-E2CA621E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F52FB-055C-9449-B5D7-EFFC730D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9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EE8A-3005-5147-9780-C06B45D8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93D0DA-0A28-AD4A-80CF-CABF51F6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04842E-3F81-524F-A560-14B5978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1FE69-9182-AC42-84EE-FBDF2E8E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7A07F-77CE-5948-BC4C-15F5349D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9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0E3EA-5DAA-AB40-809C-12D2D2ED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E6422-5843-854C-B6C3-B5E22077E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AF5D62-DE61-4244-846B-6D97FF84B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40AAB0-2F2B-EC40-AD2C-4D065B5A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29082-564F-7944-B0DC-5EA2292A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277F1-B460-474C-B322-39367FBF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92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96B4B-4D24-DB45-B5D7-6244AD66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FD3E73-52FF-814D-93B3-87AD4CAF7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1289F1-36C5-B544-8FB3-5FDF0457B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61E68B-F955-5B42-B114-875278E8C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90CF68-FBA0-4041-A3C1-70C97AE88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4C2BC-2E7E-AE4B-A255-311268B1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4103C2-8277-BA4E-96BA-37EA624A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D9C065-C538-674C-B8E8-DA7997C5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43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B09C9-7512-0B41-98D5-66A6A7C1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9D3B12-D0EB-4F42-A458-4D754116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248F7A-B0AD-9E48-B114-69C3183B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723EF3-A410-164C-971C-51401CBB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82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81C63B-2FC0-B340-A939-86BDB183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DF1FCA-9E57-3F41-B04C-8BFBC0CD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161EB-350B-2B49-A5EE-AD138DC8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89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6246D-8B71-1E46-BFBB-CE9CB3B4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88DE5-619A-FE49-90B9-2BA6536B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E9DD9-86E1-FF4A-A4F6-922592ED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6C7456-8A45-5E4C-B169-2F3DBDB4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B56B31-A55C-6D44-9DC4-C6054B7E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792612-5A82-4342-BC50-D08479D8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01E2E-8392-4A41-9A6E-EDB44C19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AC885C-483C-4643-AAEE-E26BD087E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85F45-5B0A-9B4E-9561-209451FB6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76632-6B9C-4B44-A955-E79C6502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9DD24-1F2C-DE43-BDF2-0AE4B81D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547BB-0DA5-874D-921B-20649E98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5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B02AC3-A1DD-CA4C-B71D-4E7609FC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8C3B68-AD15-4449-8C41-487AC515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B5F11-8317-3241-9047-95DFC6F4A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3E28-BBA5-4046-8BE1-350055311E15}" type="datetimeFigureOut">
              <a:rPr lang="es-ES" smtClean="0"/>
              <a:t>12/11/24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6BA84-04E8-3D49-9B47-BC57F4B2A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5D944-6DD8-564B-BEAE-64F03B51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E870-02AB-0646-9DAA-D18D7FD566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72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97733-EAB9-7446-99B5-51D06E5AA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FORMACIÓN DEL LÉXICO ESPAÑOL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BB9BA6-6D21-F74F-8D96-8781A4F5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602038"/>
            <a:ext cx="7581900" cy="316071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66A956F-10ED-9E4A-AC8E-3113D4612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88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86E43DB4-BEBC-244F-824E-4252EA03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132" y="612066"/>
            <a:ext cx="3594617" cy="531415"/>
          </a:xfrm>
          <a:prstGeom prst="rect">
            <a:avLst/>
          </a:prstGeom>
          <a:solidFill>
            <a:srgbClr val="0084D1"/>
          </a:soli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46" tIns="40823" rIns="81646" bIns="40823"/>
          <a:lstStyle/>
          <a:p>
            <a:pPr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  <a:defRPr/>
            </a:pPr>
            <a:r>
              <a:rPr lang="es-ES" sz="254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EL LÉXICO ESPAÑOL</a:t>
            </a:r>
          </a:p>
        </p:txBody>
      </p:sp>
      <p:sp>
        <p:nvSpPr>
          <p:cNvPr id="125954" name="AutoShape 2">
            <a:extLst>
              <a:ext uri="{FF2B5EF4-FFF2-40B4-BE49-F238E27FC236}">
                <a16:creationId xmlns:a16="http://schemas.microsoft.com/office/drawing/2014/main" id="{A36F1B45-4893-7C4A-A876-C367E9A3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349" y="1633132"/>
            <a:ext cx="2122783" cy="653829"/>
          </a:xfrm>
          <a:prstGeom prst="roundRect">
            <a:avLst>
              <a:gd name="adj" fmla="val 218"/>
            </a:avLst>
          </a:prstGeom>
          <a:solidFill>
            <a:srgbClr val="00AE00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 dirty="0">
                <a:latin typeface="Comic Sans MS" panose="030F0902030302020204" pitchFamily="66" charset="0"/>
              </a:rPr>
              <a:t>Léxico procedente del latín</a:t>
            </a:r>
          </a:p>
        </p:txBody>
      </p:sp>
      <p:sp>
        <p:nvSpPr>
          <p:cNvPr id="125955" name="AutoShape 3">
            <a:extLst>
              <a:ext uri="{FF2B5EF4-FFF2-40B4-BE49-F238E27FC236}">
                <a16:creationId xmlns:a16="http://schemas.microsoft.com/office/drawing/2014/main" id="{A4336044-A14B-4D4A-828C-B9EC8E2D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73" y="1795870"/>
            <a:ext cx="1633131" cy="489651"/>
          </a:xfrm>
          <a:prstGeom prst="roundRect">
            <a:avLst>
              <a:gd name="adj" fmla="val 292"/>
            </a:avLst>
          </a:prstGeom>
          <a:solidFill>
            <a:srgbClr val="FFD320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988" tIns="40823" rIns="48988" bIns="40823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Préstamos</a:t>
            </a:r>
          </a:p>
        </p:txBody>
      </p:sp>
      <p:sp>
        <p:nvSpPr>
          <p:cNvPr id="125956" name="AutoShape 4">
            <a:extLst>
              <a:ext uri="{FF2B5EF4-FFF2-40B4-BE49-F238E27FC236}">
                <a16:creationId xmlns:a16="http://schemas.microsoft.com/office/drawing/2014/main" id="{4E9D20E7-F816-DF4B-ACF7-0F171779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133" y="1633132"/>
            <a:ext cx="2285519" cy="653829"/>
          </a:xfrm>
          <a:prstGeom prst="roundRect">
            <a:avLst>
              <a:gd name="adj" fmla="val 218"/>
            </a:avLst>
          </a:prstGeom>
          <a:solidFill>
            <a:srgbClr val="FF8080"/>
          </a:solidFill>
          <a:ln>
            <a:noFill/>
          </a:ln>
          <a:effectLst>
            <a:outerShdw dist="152735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Creación de palabras nuevas</a:t>
            </a:r>
          </a:p>
        </p:txBody>
      </p:sp>
      <p:sp>
        <p:nvSpPr>
          <p:cNvPr id="125957" name="AutoShape 5">
            <a:extLst>
              <a:ext uri="{FF2B5EF4-FFF2-40B4-BE49-F238E27FC236}">
                <a16:creationId xmlns:a16="http://schemas.microsoft.com/office/drawing/2014/main" id="{EB0736E8-38EB-2D4D-B2BF-E55B681E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823" y="2612435"/>
            <a:ext cx="1424310" cy="653829"/>
          </a:xfrm>
          <a:prstGeom prst="roundRect">
            <a:avLst>
              <a:gd name="adj" fmla="val 218"/>
            </a:avLst>
          </a:prstGeom>
          <a:solidFill>
            <a:srgbClr val="23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Palabras patrimoniales</a:t>
            </a:r>
          </a:p>
        </p:txBody>
      </p:sp>
      <p:sp>
        <p:nvSpPr>
          <p:cNvPr id="125958" name="AutoShape 6">
            <a:extLst>
              <a:ext uri="{FF2B5EF4-FFF2-40B4-BE49-F238E27FC236}">
                <a16:creationId xmlns:a16="http://schemas.microsoft.com/office/drawing/2014/main" id="{3637A001-09C0-F647-BA91-86593FBF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823" y="3591738"/>
            <a:ext cx="1468954" cy="326915"/>
          </a:xfrm>
          <a:prstGeom prst="roundRect">
            <a:avLst>
              <a:gd name="adj" fmla="val 440"/>
            </a:avLst>
          </a:prstGeom>
          <a:solidFill>
            <a:srgbClr val="23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Cultismos</a:t>
            </a:r>
          </a:p>
        </p:txBody>
      </p:sp>
      <p:sp>
        <p:nvSpPr>
          <p:cNvPr id="125959" name="AutoShape 7">
            <a:extLst>
              <a:ext uri="{FF2B5EF4-FFF2-40B4-BE49-F238E27FC236}">
                <a16:creationId xmlns:a16="http://schemas.microsoft.com/office/drawing/2014/main" id="{61911472-B0BF-874A-819D-2C533199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823" y="4245567"/>
            <a:ext cx="1468954" cy="326915"/>
          </a:xfrm>
          <a:prstGeom prst="roundRect">
            <a:avLst>
              <a:gd name="adj" fmla="val 440"/>
            </a:avLst>
          </a:prstGeom>
          <a:solidFill>
            <a:srgbClr val="23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Semicultismos</a:t>
            </a:r>
          </a:p>
        </p:txBody>
      </p:sp>
      <p:sp>
        <p:nvSpPr>
          <p:cNvPr id="125960" name="AutoShape 8">
            <a:extLst>
              <a:ext uri="{FF2B5EF4-FFF2-40B4-BE49-F238E27FC236}">
                <a16:creationId xmlns:a16="http://schemas.microsoft.com/office/drawing/2014/main" id="{4A1C2E30-00EC-F540-9D04-78599368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55" y="3102086"/>
            <a:ext cx="1306218" cy="326915"/>
          </a:xfrm>
          <a:prstGeom prst="roundRect">
            <a:avLst>
              <a:gd name="adj" fmla="val 440"/>
            </a:avLst>
          </a:prstGeom>
          <a:solidFill>
            <a:srgbClr val="23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DOBLETES</a:t>
            </a: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B32FD621-C7BC-E343-AB75-CAE0766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087" y="4735218"/>
            <a:ext cx="1633131" cy="489651"/>
          </a:xfrm>
          <a:prstGeom prst="roundRect">
            <a:avLst>
              <a:gd name="adj" fmla="val 292"/>
            </a:avLst>
          </a:prstGeom>
          <a:solidFill>
            <a:srgbClr val="E6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988" tIns="40823" rIns="48988" bIns="40823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Procedimientos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CC1871AA-9516-804D-9CFB-85A334E9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087" y="2449698"/>
            <a:ext cx="1633131" cy="489651"/>
          </a:xfrm>
          <a:prstGeom prst="roundRect">
            <a:avLst>
              <a:gd name="adj" fmla="val 292"/>
            </a:avLst>
          </a:prstGeom>
          <a:solidFill>
            <a:srgbClr val="E6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988" tIns="40823" rIns="48988" bIns="40823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Tipos</a:t>
            </a:r>
          </a:p>
        </p:txBody>
      </p:sp>
      <p:sp>
        <p:nvSpPr>
          <p:cNvPr id="125963" name="AutoShape 11">
            <a:extLst>
              <a:ext uri="{FF2B5EF4-FFF2-40B4-BE49-F238E27FC236}">
                <a16:creationId xmlns:a16="http://schemas.microsoft.com/office/drawing/2014/main" id="{877BECF7-2C44-C24E-8430-126BB9E9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356" y="3918653"/>
            <a:ext cx="1350862" cy="607744"/>
          </a:xfrm>
          <a:prstGeom prst="roundRect">
            <a:avLst>
              <a:gd name="adj" fmla="val 236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Préstamos modernos</a:t>
            </a:r>
          </a:p>
        </p:txBody>
      </p:sp>
      <p:sp>
        <p:nvSpPr>
          <p:cNvPr id="125964" name="AutoShape 12">
            <a:extLst>
              <a:ext uri="{FF2B5EF4-FFF2-40B4-BE49-F238E27FC236}">
                <a16:creationId xmlns:a16="http://schemas.microsoft.com/office/drawing/2014/main" id="{AF66CBD7-C85E-154B-9FD3-0205F209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102086"/>
            <a:ext cx="1306217" cy="653829"/>
          </a:xfrm>
          <a:prstGeom prst="roundRect">
            <a:avLst>
              <a:gd name="adj" fmla="val 218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Préstamos históricos</a:t>
            </a:r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E657570B-4895-F545-BA0C-8BD76B9FC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390" y="1468954"/>
            <a:ext cx="5715960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66" name="Line 14">
            <a:extLst>
              <a:ext uri="{FF2B5EF4-FFF2-40B4-BE49-F238E27FC236}">
                <a16:creationId xmlns:a16="http://schemas.microsoft.com/office/drawing/2014/main" id="{09DE68A3-EB9A-314C-9BF4-AF8525615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1143481"/>
            <a:ext cx="1440" cy="653829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8924BE12-1161-5948-BDF2-9DC0BCAD3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390" y="1468954"/>
            <a:ext cx="1440" cy="1627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68" name="Line 16">
            <a:extLst>
              <a:ext uri="{FF2B5EF4-FFF2-40B4-BE49-F238E27FC236}">
                <a16:creationId xmlns:a16="http://schemas.microsoft.com/office/drawing/2014/main" id="{C15405F3-97F7-264E-8890-E1BF7EACD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5349" y="1468954"/>
            <a:ext cx="1441" cy="1627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6309A3E4-478B-3842-A501-A374B282E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087" y="2285521"/>
            <a:ext cx="1440" cy="212278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0" name="Line 18">
            <a:extLst>
              <a:ext uri="{FF2B5EF4-FFF2-40B4-BE49-F238E27FC236}">
                <a16:creationId xmlns:a16="http://schemas.microsoft.com/office/drawing/2014/main" id="{94E2C3E9-3327-6046-A6C3-97E155DF7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5062133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1" name="Line 19">
            <a:extLst>
              <a:ext uri="{FF2B5EF4-FFF2-40B4-BE49-F238E27FC236}">
                <a16:creationId xmlns:a16="http://schemas.microsoft.com/office/drawing/2014/main" id="{6F98E39E-B97C-A148-903D-435C2C6BF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087" y="4408304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2" name="Line 20">
            <a:extLst>
              <a:ext uri="{FF2B5EF4-FFF2-40B4-BE49-F238E27FC236}">
                <a16:creationId xmlns:a16="http://schemas.microsoft.com/office/drawing/2014/main" id="{7602FC75-9E1D-574A-806E-A4712B0F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087" y="3755915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3" name="AutoShape 21">
            <a:extLst>
              <a:ext uri="{FF2B5EF4-FFF2-40B4-BE49-F238E27FC236}">
                <a16:creationId xmlns:a16="http://schemas.microsoft.com/office/drawing/2014/main" id="{AE82327A-9814-5740-983B-78D81610EE0A}"/>
              </a:ext>
            </a:extLst>
          </p:cNvPr>
          <p:cNvSpPr>
            <a:spLocks/>
          </p:cNvSpPr>
          <p:nvPr/>
        </p:nvSpPr>
        <p:spPr bwMode="auto">
          <a:xfrm>
            <a:off x="3973218" y="2612435"/>
            <a:ext cx="162737" cy="1306218"/>
          </a:xfrm>
          <a:prstGeom prst="rightBrace">
            <a:avLst>
              <a:gd name="adj1" fmla="val 66888"/>
              <a:gd name="adj2" fmla="val 50000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ES" sz="1633">
              <a:ea typeface="Arial Unicode MS" panose="020B0604020202020204" pitchFamily="34" charset="-128"/>
            </a:endParaRPr>
          </a:p>
        </p:txBody>
      </p:sp>
      <p:sp>
        <p:nvSpPr>
          <p:cNvPr id="125974" name="Line 22">
            <a:extLst>
              <a:ext uri="{FF2B5EF4-FFF2-40B4-BE49-F238E27FC236}">
                <a16:creationId xmlns:a16="http://schemas.microsoft.com/office/drawing/2014/main" id="{A4DCB8A8-772E-8840-A70D-C13C29BC6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6350" y="2285521"/>
            <a:ext cx="1440" cy="2776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5" name="Line 23">
            <a:extLst>
              <a:ext uri="{FF2B5EF4-FFF2-40B4-BE49-F238E27FC236}">
                <a16:creationId xmlns:a16="http://schemas.microsoft.com/office/drawing/2014/main" id="{91ACF321-C225-D14D-993A-4810552A0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6350" y="2612435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6" name="Line 24">
            <a:extLst>
              <a:ext uri="{FF2B5EF4-FFF2-40B4-BE49-F238E27FC236}">
                <a16:creationId xmlns:a16="http://schemas.microsoft.com/office/drawing/2014/main" id="{DDEDBCE5-491B-A447-B446-6D1041AD5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6350" y="5062133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7" name="Line 25">
            <a:extLst>
              <a:ext uri="{FF2B5EF4-FFF2-40B4-BE49-F238E27FC236}">
                <a16:creationId xmlns:a16="http://schemas.microsoft.com/office/drawing/2014/main" id="{FB9B9C7F-018D-0048-8534-D0333583E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1824" y="2939349"/>
            <a:ext cx="1440" cy="130621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8" name="Line 26">
            <a:extLst>
              <a:ext uri="{FF2B5EF4-FFF2-40B4-BE49-F238E27FC236}">
                <a16:creationId xmlns:a16="http://schemas.microsoft.com/office/drawing/2014/main" id="{A3E73148-0B39-4C4D-ACF0-E4F456A42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1824" y="4245566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79" name="Line 27">
            <a:extLst>
              <a:ext uri="{FF2B5EF4-FFF2-40B4-BE49-F238E27FC236}">
                <a16:creationId xmlns:a16="http://schemas.microsoft.com/office/drawing/2014/main" id="{5105D5C3-49A1-9F48-87D8-6A9CE17E2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1824" y="3429001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0" name="Line 28">
            <a:extLst>
              <a:ext uri="{FF2B5EF4-FFF2-40B4-BE49-F238E27FC236}">
                <a16:creationId xmlns:a16="http://schemas.microsoft.com/office/drawing/2014/main" id="{24D1BCA4-E9A8-7E4D-9729-A50A15955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606" y="5389046"/>
            <a:ext cx="3102086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1" name="Line 29">
            <a:extLst>
              <a:ext uri="{FF2B5EF4-FFF2-40B4-BE49-F238E27FC236}">
                <a16:creationId xmlns:a16="http://schemas.microsoft.com/office/drawing/2014/main" id="{DE257126-FE79-D644-92A2-15CEB2D3F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133" y="5389046"/>
            <a:ext cx="1440" cy="1627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2" name="Line 30">
            <a:extLst>
              <a:ext uri="{FF2B5EF4-FFF2-40B4-BE49-F238E27FC236}">
                <a16:creationId xmlns:a16="http://schemas.microsoft.com/office/drawing/2014/main" id="{C5C980E9-816F-FA47-963D-3461FEC79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606" y="5389046"/>
            <a:ext cx="1441" cy="1627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3" name="AutoShape 31">
            <a:extLst>
              <a:ext uri="{FF2B5EF4-FFF2-40B4-BE49-F238E27FC236}">
                <a16:creationId xmlns:a16="http://schemas.microsoft.com/office/drawing/2014/main" id="{1A44818D-6BB1-2F43-AE7A-FA6BA242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481" y="5551784"/>
            <a:ext cx="816565" cy="653829"/>
          </a:xfrm>
          <a:prstGeom prst="roundRect">
            <a:avLst>
              <a:gd name="adj" fmla="val 218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s-ES" altLang="es-ES" sz="544" b="1">
              <a:latin typeface="Comic Sans MS" panose="030F0902030302020204" pitchFamily="66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endParaRPr lang="es-ES" altLang="es-ES" sz="544" b="1">
              <a:latin typeface="Comic Sans MS" panose="030F0902030302020204" pitchFamily="66" charset="0"/>
            </a:endParaRP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Calcos</a:t>
            </a:r>
          </a:p>
        </p:txBody>
      </p:sp>
      <p:sp>
        <p:nvSpPr>
          <p:cNvPr id="125984" name="AutoShape 32">
            <a:extLst>
              <a:ext uri="{FF2B5EF4-FFF2-40B4-BE49-F238E27FC236}">
                <a16:creationId xmlns:a16="http://schemas.microsoft.com/office/drawing/2014/main" id="{BAB09A04-5D76-8E46-B060-6281B9718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73" y="5551784"/>
            <a:ext cx="1633131" cy="653829"/>
          </a:xfrm>
          <a:prstGeom prst="roundRect">
            <a:avLst>
              <a:gd name="adj" fmla="val 218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Extranjerismos o xenismos</a:t>
            </a:r>
          </a:p>
        </p:txBody>
      </p:sp>
      <p:sp>
        <p:nvSpPr>
          <p:cNvPr id="125985" name="AutoShape 33">
            <a:extLst>
              <a:ext uri="{FF2B5EF4-FFF2-40B4-BE49-F238E27FC236}">
                <a16:creationId xmlns:a16="http://schemas.microsoft.com/office/drawing/2014/main" id="{35F05193-B933-704C-84A4-F1DC7D4D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55" y="5551784"/>
            <a:ext cx="1143480" cy="653829"/>
          </a:xfrm>
          <a:prstGeom prst="roundRect">
            <a:avLst>
              <a:gd name="adj" fmla="val 218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adaptación</a:t>
            </a:r>
          </a:p>
        </p:txBody>
      </p:sp>
      <p:sp>
        <p:nvSpPr>
          <p:cNvPr id="125986" name="Line 34">
            <a:extLst>
              <a:ext uri="{FF2B5EF4-FFF2-40B4-BE49-F238E27FC236}">
                <a16:creationId xmlns:a16="http://schemas.microsoft.com/office/drawing/2014/main" id="{033B0027-FF1D-404B-8857-94EB6C16F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2915" y="5224869"/>
            <a:ext cx="1441" cy="32691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7" name="Line 35">
            <a:extLst>
              <a:ext uri="{FF2B5EF4-FFF2-40B4-BE49-F238E27FC236}">
                <a16:creationId xmlns:a16="http://schemas.microsoft.com/office/drawing/2014/main" id="{821311CD-C8A3-2D47-B118-224539524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2285521"/>
            <a:ext cx="1440" cy="2776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88" name="AutoShape 36">
            <a:extLst>
              <a:ext uri="{FF2B5EF4-FFF2-40B4-BE49-F238E27FC236}">
                <a16:creationId xmlns:a16="http://schemas.microsoft.com/office/drawing/2014/main" id="{5D8A9E6F-BDD3-2F4F-9AF9-DEA53A43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2449698"/>
            <a:ext cx="1795868" cy="326914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derivación</a:t>
            </a:r>
          </a:p>
        </p:txBody>
      </p:sp>
      <p:sp>
        <p:nvSpPr>
          <p:cNvPr id="125989" name="AutoShape 37">
            <a:extLst>
              <a:ext uri="{FF2B5EF4-FFF2-40B4-BE49-F238E27FC236}">
                <a16:creationId xmlns:a16="http://schemas.microsoft.com/office/drawing/2014/main" id="{157656F8-D9C9-0A4D-B389-155B36ED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4408304"/>
            <a:ext cx="1795868" cy="326914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siglación</a:t>
            </a:r>
          </a:p>
        </p:txBody>
      </p:sp>
      <p:sp>
        <p:nvSpPr>
          <p:cNvPr id="125990" name="AutoShape 38">
            <a:extLst>
              <a:ext uri="{FF2B5EF4-FFF2-40B4-BE49-F238E27FC236}">
                <a16:creationId xmlns:a16="http://schemas.microsoft.com/office/drawing/2014/main" id="{5E7FED48-83C4-EC4F-9900-3450EA2BE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3918652"/>
            <a:ext cx="1795868" cy="326914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acronimia</a:t>
            </a:r>
          </a:p>
        </p:txBody>
      </p:sp>
      <p:sp>
        <p:nvSpPr>
          <p:cNvPr id="125991" name="AutoShape 39">
            <a:extLst>
              <a:ext uri="{FF2B5EF4-FFF2-40B4-BE49-F238E27FC236}">
                <a16:creationId xmlns:a16="http://schemas.microsoft.com/office/drawing/2014/main" id="{9E3C6ECE-49FB-BE4C-9407-555DD1AE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3429001"/>
            <a:ext cx="1795868" cy="326914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parasíntesis</a:t>
            </a:r>
          </a:p>
        </p:txBody>
      </p:sp>
      <p:sp>
        <p:nvSpPr>
          <p:cNvPr id="125992" name="AutoShape 40">
            <a:extLst>
              <a:ext uri="{FF2B5EF4-FFF2-40B4-BE49-F238E27FC236}">
                <a16:creationId xmlns:a16="http://schemas.microsoft.com/office/drawing/2014/main" id="{FF48DAC3-BDAB-F748-8882-96D57F685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2939349"/>
            <a:ext cx="1795868" cy="326914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Por composición</a:t>
            </a:r>
          </a:p>
        </p:txBody>
      </p:sp>
      <p:sp>
        <p:nvSpPr>
          <p:cNvPr id="125993" name="AutoShape 41">
            <a:extLst>
              <a:ext uri="{FF2B5EF4-FFF2-40B4-BE49-F238E27FC236}">
                <a16:creationId xmlns:a16="http://schemas.microsoft.com/office/drawing/2014/main" id="{CBB518F4-9ECB-2D4F-A128-51E0EE41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4899395"/>
            <a:ext cx="1795868" cy="653829"/>
          </a:xfrm>
          <a:prstGeom prst="roundRect">
            <a:avLst>
              <a:gd name="adj" fmla="val 21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Otros procedimientos</a:t>
            </a:r>
          </a:p>
        </p:txBody>
      </p:sp>
      <p:sp>
        <p:nvSpPr>
          <p:cNvPr id="125994" name="Line 42">
            <a:extLst>
              <a:ext uri="{FF2B5EF4-FFF2-40B4-BE49-F238E27FC236}">
                <a16:creationId xmlns:a16="http://schemas.microsoft.com/office/drawing/2014/main" id="{11AFF365-CDFB-4B44-AF28-F1AD8C3AD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4572481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95" name="Line 43">
            <a:extLst>
              <a:ext uri="{FF2B5EF4-FFF2-40B4-BE49-F238E27FC236}">
                <a16:creationId xmlns:a16="http://schemas.microsoft.com/office/drawing/2014/main" id="{EE05B358-1230-CC4F-9AAD-8AB1BAA36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4082830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96" name="Line 44">
            <a:extLst>
              <a:ext uri="{FF2B5EF4-FFF2-40B4-BE49-F238E27FC236}">
                <a16:creationId xmlns:a16="http://schemas.microsoft.com/office/drawing/2014/main" id="{288350EC-C598-7142-8F61-F5409E9A1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3591737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97" name="Line 45">
            <a:extLst>
              <a:ext uri="{FF2B5EF4-FFF2-40B4-BE49-F238E27FC236}">
                <a16:creationId xmlns:a16="http://schemas.microsoft.com/office/drawing/2014/main" id="{FF51E72B-C5EE-F846-8C8A-70EAA3DCC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3102086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98" name="Line 46">
            <a:extLst>
              <a:ext uri="{FF2B5EF4-FFF2-40B4-BE49-F238E27FC236}">
                <a16:creationId xmlns:a16="http://schemas.microsoft.com/office/drawing/2014/main" id="{9421B3F2-AC9A-A344-9321-5463E1131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607" y="2612435"/>
            <a:ext cx="162737" cy="1441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5999" name="Line 47">
            <a:extLst>
              <a:ext uri="{FF2B5EF4-FFF2-40B4-BE49-F238E27FC236}">
                <a16:creationId xmlns:a16="http://schemas.microsoft.com/office/drawing/2014/main" id="{2290CD31-04FE-6748-A6E2-9337D348F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087" y="2939350"/>
            <a:ext cx="162737" cy="144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33"/>
          </a:p>
        </p:txBody>
      </p:sp>
      <p:sp>
        <p:nvSpPr>
          <p:cNvPr id="126000" name="AutoShape 48">
            <a:extLst>
              <a:ext uri="{FF2B5EF4-FFF2-40B4-BE49-F238E27FC236}">
                <a16:creationId xmlns:a16="http://schemas.microsoft.com/office/drawing/2014/main" id="{E4DDD3D7-C66D-3346-8EF6-CBAA8C16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5349" y="5551784"/>
            <a:ext cx="162738" cy="1627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ES" sz="1633">
              <a:ea typeface="Arial Unicode MS" panose="020B0604020202020204" pitchFamily="34" charset="-128"/>
            </a:endParaRPr>
          </a:p>
        </p:txBody>
      </p:sp>
      <p:sp>
        <p:nvSpPr>
          <p:cNvPr id="126001" name="AutoShape 49">
            <a:extLst>
              <a:ext uri="{FF2B5EF4-FFF2-40B4-BE49-F238E27FC236}">
                <a16:creationId xmlns:a16="http://schemas.microsoft.com/office/drawing/2014/main" id="{902553C2-0AF4-9244-AD59-0C043862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784" y="5715961"/>
            <a:ext cx="1795868" cy="653829"/>
          </a:xfrm>
          <a:prstGeom prst="roundRect">
            <a:avLst>
              <a:gd name="adj" fmla="val 21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Acortamientos Onomapeyas</a:t>
            </a:r>
          </a:p>
        </p:txBody>
      </p:sp>
    </p:spTree>
    <p:extLst>
      <p:ext uri="{BB962C8B-B14F-4D97-AF65-F5344CB8AC3E}">
        <p14:creationId xmlns:p14="http://schemas.microsoft.com/office/powerpoint/2010/main" val="253423687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681A3694-35AC-E84D-9DB5-12D1DB22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64" y="237626"/>
            <a:ext cx="3755914" cy="499732"/>
          </a:xfrm>
          <a:prstGeom prst="rect">
            <a:avLst/>
          </a:prstGeom>
          <a:solidFill>
            <a:srgbClr val="FFD320"/>
          </a:solidFill>
          <a:ln w="36000">
            <a:solidFill>
              <a:srgbClr val="808080"/>
            </a:solidFill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  <a:defRPr/>
            </a:pPr>
            <a:r>
              <a:rPr lang="es-ES" sz="2177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PRÉSTAMOS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D62412D5-54A2-8243-9C05-A2924F2B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816566"/>
            <a:ext cx="7838743" cy="37299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Son palabras que el español ha incorporado de otras lenguas.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F1257676-EF16-EB41-8777-81F5E139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6" y="1306218"/>
            <a:ext cx="1306217" cy="81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235266B6-4A00-E349-A6ED-3B658109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2122784"/>
            <a:ext cx="7838743" cy="12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solidFill>
                  <a:srgbClr val="004586"/>
                </a:solidFill>
                <a:latin typeface="Comic Sans MS" panose="030F0902030302020204" pitchFamily="66" charset="0"/>
              </a:rPr>
              <a:t>Llamamos NEOLOGISMOS a aquellas palabras que se han incorporado recientemente a la lengua, sea cual sea el procedimiento por el que se han obtenido. Aplicamos este término tanto a los préstamos recientes como a los términos nuevos creados por procedimientos propios de la lengua.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06712F5-74DD-BA44-AAED-B77568FE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303" y="1513600"/>
            <a:ext cx="905856" cy="4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814" b="1">
                <a:solidFill>
                  <a:srgbClr val="004586"/>
                </a:solidFill>
                <a:latin typeface="Comic Sans MS" panose="030F0902030302020204" pitchFamily="66" charset="0"/>
              </a:rPr>
              <a:t>¡¡OJO!!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40A60962-0464-FF44-A927-42E2380F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444" y="1468955"/>
            <a:ext cx="4592643" cy="3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>
                <a:solidFill>
                  <a:srgbClr val="004586"/>
                </a:solidFill>
                <a:latin typeface="Comic Sans MS" panose="030F0902030302020204" pitchFamily="66" charset="0"/>
              </a:rPr>
              <a:t>No confundir </a:t>
            </a:r>
            <a:r>
              <a:rPr lang="es-ES" altLang="es-ES" sz="1633" b="1">
                <a:solidFill>
                  <a:srgbClr val="004586"/>
                </a:solidFill>
                <a:latin typeface="Comic Sans MS" panose="030F0902030302020204" pitchFamily="66" charset="0"/>
              </a:rPr>
              <a:t>PRÉSTAMO</a:t>
            </a:r>
            <a:r>
              <a:rPr lang="es-ES" altLang="es-ES" sz="1633">
                <a:solidFill>
                  <a:srgbClr val="004586"/>
                </a:solidFill>
                <a:latin typeface="Comic Sans MS" panose="030F0902030302020204" pitchFamily="66" charset="0"/>
              </a:rPr>
              <a:t> con </a:t>
            </a:r>
            <a:r>
              <a:rPr lang="es-ES" altLang="es-ES" sz="1633" b="1">
                <a:solidFill>
                  <a:srgbClr val="004586"/>
                </a:solidFill>
                <a:latin typeface="Comic Sans MS" panose="030F0902030302020204" pitchFamily="66" charset="0"/>
              </a:rPr>
              <a:t>NEOLOGISMO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E1CF29E-7050-E442-AB09-55B01200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87" y="3591738"/>
            <a:ext cx="3755914" cy="404683"/>
          </a:xfrm>
          <a:prstGeom prst="rect">
            <a:avLst/>
          </a:prstGeom>
          <a:solidFill>
            <a:srgbClr val="FFD320"/>
          </a:solidFill>
          <a:ln w="36000">
            <a:solidFill>
              <a:srgbClr val="808080"/>
            </a:solidFill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  <a:defRPr/>
            </a:pPr>
            <a:r>
              <a:rPr lang="es-ES" sz="1633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1.- PRÉSTAMOS HISTÓRICOS: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86F9CF13-0D13-4A4F-ACE1-66FE1A28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674" y="4144756"/>
            <a:ext cx="7763856" cy="2178949"/>
          </a:xfrm>
          <a:prstGeom prst="rect">
            <a:avLst/>
          </a:prstGeom>
          <a:solidFill>
            <a:srgbClr val="FFFF9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16329" tIns="9798" rIns="16329" bIns="9798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>
                <a:latin typeface="Comic Sans MS" panose="030F0902030302020204" pitchFamily="66" charset="0"/>
              </a:rPr>
              <a:t>Incorporados al castellano en las etapas de su formación. Constituyen, junto con el latín la base fundamental del léxico español:</a:t>
            </a:r>
          </a:p>
          <a:p>
            <a:pPr algn="just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>
                <a:latin typeface="Comic Sans MS" panose="030F0902030302020204" pitchFamily="66" charset="0"/>
              </a:rPr>
              <a:t>- </a:t>
            </a:r>
            <a:r>
              <a:rPr lang="es-ES" altLang="es-ES" sz="1633" b="1">
                <a:latin typeface="Comic Sans MS" panose="030F0902030302020204" pitchFamily="66" charset="0"/>
              </a:rPr>
              <a:t>de sustrato</a:t>
            </a:r>
            <a:r>
              <a:rPr lang="es-ES" altLang="es-ES" sz="1633">
                <a:latin typeface="Comic Sans MS" panose="030F0902030302020204" pitchFamily="66" charset="0"/>
              </a:rPr>
              <a:t> (anterior al latín: ibero, celta,..): </a:t>
            </a:r>
            <a:r>
              <a:rPr lang="es-ES" altLang="es-ES" sz="1633" i="1">
                <a:latin typeface="Comic Sans MS" panose="030F0902030302020204" pitchFamily="66" charset="0"/>
              </a:rPr>
              <a:t>arroyo, barro, charco, pizarra,...</a:t>
            </a:r>
          </a:p>
          <a:p>
            <a:pPr algn="just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>
                <a:latin typeface="Comic Sans MS" panose="030F0902030302020204" pitchFamily="66" charset="0"/>
              </a:rPr>
              <a:t>- </a:t>
            </a:r>
            <a:r>
              <a:rPr lang="es-ES" altLang="es-ES" sz="1633" b="1">
                <a:latin typeface="Comic Sans MS" panose="030F0902030302020204" pitchFamily="66" charset="0"/>
              </a:rPr>
              <a:t>germanismos</a:t>
            </a:r>
            <a:r>
              <a:rPr lang="es-ES" altLang="es-ES" sz="1633">
                <a:latin typeface="Comic Sans MS" panose="030F0902030302020204" pitchFamily="66" charset="0"/>
              </a:rPr>
              <a:t>: herencia de los pueblos bárbaros que ocuparon la Península después de los romanos (suevos, visigodos,...): </a:t>
            </a:r>
            <a:r>
              <a:rPr lang="es-ES" altLang="es-ES" sz="1633" i="1">
                <a:latin typeface="Comic Sans MS" panose="030F0902030302020204" pitchFamily="66" charset="0"/>
              </a:rPr>
              <a:t>yelmo, guerra, ganar</a:t>
            </a:r>
            <a:r>
              <a:rPr lang="es-ES" altLang="es-ES" sz="1633">
                <a:latin typeface="Comic Sans MS" panose="030F0902030302020204" pitchFamily="66" charset="0"/>
              </a:rPr>
              <a:t>,...</a:t>
            </a:r>
          </a:p>
          <a:p>
            <a:pPr algn="just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- arabismos</a:t>
            </a:r>
            <a:r>
              <a:rPr lang="es-ES" altLang="es-ES" sz="1633">
                <a:latin typeface="Comic Sans MS" panose="030F0902030302020204" pitchFamily="66" charset="0"/>
              </a:rPr>
              <a:t>: constituye el mayor caudal léxico después del latín: </a:t>
            </a:r>
            <a:r>
              <a:rPr lang="es-ES" altLang="es-ES" sz="1633" i="1">
                <a:latin typeface="Comic Sans MS" panose="030F0902030302020204" pitchFamily="66" charset="0"/>
              </a:rPr>
              <a:t>almohada, ajedrez, aceituna, jarabe, tarifa, alfombra, almacén, alcachofa, alcoba, alcalde</a:t>
            </a:r>
          </a:p>
        </p:txBody>
      </p:sp>
    </p:spTree>
    <p:extLst>
      <p:ext uri="{BB962C8B-B14F-4D97-AF65-F5344CB8AC3E}">
        <p14:creationId xmlns:p14="http://schemas.microsoft.com/office/powerpoint/2010/main" val="322916220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5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2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42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42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>
            <a:extLst>
              <a:ext uri="{FF2B5EF4-FFF2-40B4-BE49-F238E27FC236}">
                <a16:creationId xmlns:a16="http://schemas.microsoft.com/office/drawing/2014/main" id="{F81CDDC8-6AE1-E748-B5B4-52CCF09966B0}"/>
              </a:ext>
            </a:extLst>
          </p:cNvPr>
          <p:cNvGraphicFramePr>
            <a:graphicFrameLocks noGrp="1"/>
          </p:cNvGraphicFramePr>
          <p:nvPr/>
        </p:nvGraphicFramePr>
        <p:xfrm>
          <a:off x="2425055" y="1417110"/>
          <a:ext cx="7513269" cy="4905156"/>
        </p:xfrm>
        <a:graphic>
          <a:graphicData uri="http://schemas.openxmlformats.org/drawingml/2006/table">
            <a:tbl>
              <a:tblPr/>
              <a:tblGrid>
                <a:gridCol w="262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9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Nombre del préstamo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Ejemplos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galicismos </a:t>
                      </a: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(del francés)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paje, jardín, manjar, banquete, bidé, duque, pincel, reproche, jaula ...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italianismos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novela,  fragata, acuarela, ópera, fachada, medalla, escopeta, centinela, alerta, charlatán... 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7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americanismos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(de las lenguas indígenas americanas)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cacao, patata, papa, chocolate, canoa, tomate, cacahuete, aguacate, maíz, cacique, cóndor,  cancha, huracán, caníbal, hule, petate, tabaco... 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7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anglicismos</a:t>
                      </a: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(son los más abundantes en la actualidad )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sándwich, golf, fútbol, voleibol, blog, stock, reality show, parking, bacon, corner, chat, líder, mitin,...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Lusismos </a:t>
                      </a: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(del portugués)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almeja, caramelo, ostra, barullo, buzo...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1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catalanismos, galleguismos, vasquismos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clavel, mercería, morriña, chubasco,choza, boina, izquierda...</a:t>
                      </a:r>
                    </a:p>
                  </a:txBody>
                  <a:tcPr marL="32659" marR="32659" marT="33220" marB="33220" anchor="ctr" horzOverflow="overflow">
                    <a:lnL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61" name="Text Box 53">
            <a:extLst>
              <a:ext uri="{FF2B5EF4-FFF2-40B4-BE49-F238E27FC236}">
                <a16:creationId xmlns:a16="http://schemas.microsoft.com/office/drawing/2014/main" id="{CB48B6FD-DA67-4A4C-BFF3-D0F06E8D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329" y="842490"/>
            <a:ext cx="3607579" cy="404682"/>
          </a:xfrm>
          <a:prstGeom prst="rect">
            <a:avLst/>
          </a:prstGeom>
          <a:solidFill>
            <a:srgbClr val="FFD320"/>
          </a:solidFill>
          <a:ln w="36000">
            <a:solidFill>
              <a:srgbClr val="808080"/>
            </a:solidFill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  <a:defRPr/>
            </a:pPr>
            <a:r>
              <a:rPr lang="es-ES" sz="1633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2º- PRÉSTAMOS POSTERIORES</a:t>
            </a:r>
          </a:p>
        </p:txBody>
      </p:sp>
    </p:spTree>
    <p:extLst>
      <p:ext uri="{BB962C8B-B14F-4D97-AF65-F5344CB8AC3E}">
        <p14:creationId xmlns:p14="http://schemas.microsoft.com/office/powerpoint/2010/main" val="205980675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E23E2668-E8ED-CF46-8C6C-E85B3AED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326916"/>
            <a:ext cx="7838743" cy="404682"/>
          </a:xfrm>
          <a:prstGeom prst="rect">
            <a:avLst/>
          </a:prstGeom>
          <a:solidFill>
            <a:srgbClr val="FFD320"/>
          </a:solidFill>
          <a:ln w="9525">
            <a:noFill/>
            <a:round/>
            <a:headEnd/>
            <a:tailEnd/>
          </a:ln>
          <a:effectLst/>
        </p:spPr>
        <p:txBody>
          <a:bodyPr lIns="81646" tIns="40823" rIns="81646" bIns="40823"/>
          <a:lstStyle/>
          <a:p>
            <a:pPr algn="ctr"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es-ES" sz="1814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¿CÓMO SE INTRODUCE UN PRÉSTAMO?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F912029D-063E-FB42-94B0-D69F66FB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751" y="845370"/>
            <a:ext cx="7838743" cy="3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633">
                <a:latin typeface="Comic Sans MS" panose="030F0902030302020204" pitchFamily="66" charset="0"/>
              </a:rPr>
              <a:t>Hay tres posibilidades:</a:t>
            </a:r>
          </a:p>
        </p:txBody>
      </p:sp>
      <p:graphicFrame>
        <p:nvGraphicFramePr>
          <p:cNvPr id="18435" name="Group 3">
            <a:extLst>
              <a:ext uri="{FF2B5EF4-FFF2-40B4-BE49-F238E27FC236}">
                <a16:creationId xmlns:a16="http://schemas.microsoft.com/office/drawing/2014/main" id="{F57175B9-DEF2-7E41-91A2-02D9056EC08D}"/>
              </a:ext>
            </a:extLst>
          </p:cNvPr>
          <p:cNvGraphicFramePr>
            <a:graphicFrameLocks noGrp="1"/>
          </p:cNvGraphicFramePr>
          <p:nvPr/>
        </p:nvGraphicFramePr>
        <p:xfrm>
          <a:off x="2177349" y="1306218"/>
          <a:ext cx="7671686" cy="3139529"/>
        </p:xfrm>
        <a:graphic>
          <a:graphicData uri="http://schemas.openxmlformats.org/drawingml/2006/table">
            <a:tbl>
              <a:tblPr/>
              <a:tblGrid>
                <a:gridCol w="244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3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ADAPTACIÓN FÓNICA  Y GRÁFICA</a:t>
                      </a:r>
                    </a:p>
                  </a:txBody>
                  <a:tcPr marL="32659" marR="32659" marT="33100" marB="33100" anchor="ctr" horzOverflow="overflow">
                    <a:lnL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XENISMO O EXTRANJERISMO</a:t>
                      </a:r>
                    </a:p>
                  </a:txBody>
                  <a:tcPr marL="32659" marR="32659" marT="33100" marB="33100" anchor="ctr" horzOverflow="overflow">
                    <a:lnL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CALCO</a:t>
                      </a:r>
                    </a:p>
                  </a:txBody>
                  <a:tcPr marL="32659" marR="32659" marT="33100" marB="33100" anchor="ctr" horzOverflow="overflow">
                    <a:lnL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19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Se adapta a la ortografía, y por tanto a la fonética, del castellano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s-ES" sz="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Football= fútbol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Meeting= mitin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Carnet= carné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Standar= estándar...</a:t>
                      </a:r>
                    </a:p>
                  </a:txBody>
                  <a:tcPr marL="32659" marR="32659" marT="33100" marB="33100" horzOverflow="overflow">
                    <a:lnL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Respetan la ortografía y, en la medida de lo posible, la pronunciación original de la palabra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s-ES" sz="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Boutique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Gourmet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Catering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Show...</a:t>
                      </a:r>
                    </a:p>
                  </a:txBody>
                  <a:tcPr marL="32659" marR="32659" marT="33100" marB="33100" horzOverflow="overflow">
                    <a:lnL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Se traducen al castellano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s-ES" sz="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ea typeface="MS Gothic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Living-room= cuarto de estar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Mouse= ratón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Acid-rain= lluvia ácida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s-E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ea typeface="MS Gothic" charset="-128"/>
                        </a:rPr>
                        <a:t>Science fiction= ciencia ficción...</a:t>
                      </a:r>
                    </a:p>
                  </a:txBody>
                  <a:tcPr marL="32659" marR="32659" marT="33100" marB="33100" horzOverflow="overflow">
                    <a:lnL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FF95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59" name="Picture 27">
            <a:extLst>
              <a:ext uri="{FF2B5EF4-FFF2-40B4-BE49-F238E27FC236}">
                <a16:creationId xmlns:a16="http://schemas.microsoft.com/office/drawing/2014/main" id="{AA4A7E63-8CA1-8748-AD6F-0AE5D58B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78" y="4490392"/>
            <a:ext cx="7184914" cy="23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60" name="AutoShape 28">
            <a:extLst>
              <a:ext uri="{FF2B5EF4-FFF2-40B4-BE49-F238E27FC236}">
                <a16:creationId xmlns:a16="http://schemas.microsoft.com/office/drawing/2014/main" id="{83110347-940D-2D4A-B42B-40186FC6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173" y="4408304"/>
            <a:ext cx="2285519" cy="979303"/>
          </a:xfrm>
          <a:prstGeom prst="wedgeEllipseCallout">
            <a:avLst>
              <a:gd name="adj1" fmla="val -70852"/>
              <a:gd name="adj2" fmla="val 5186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46" tIns="40823" rIns="81646" bIns="40823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542">
                <a:latin typeface="Comic Sans MS" panose="030F0902030302020204" pitchFamily="66" charset="0"/>
              </a:rPr>
              <a:t>Vamos Pedro, nos 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542">
                <a:latin typeface="Comic Sans MS" panose="030F0902030302020204" pitchFamily="66" charset="0"/>
              </a:rPr>
              <a:t>espera un fantástico</a:t>
            </a:r>
          </a:p>
          <a:p>
            <a:pPr algn="ctr" eaLnBrk="1">
              <a:lnSpc>
                <a:spcPct val="117000"/>
              </a:lnSpc>
              <a:spcAft>
                <a:spcPct val="0"/>
              </a:spcAft>
            </a:pPr>
            <a:r>
              <a:rPr lang="es-ES" altLang="es-ES" sz="1542" i="1">
                <a:latin typeface="Comic Sans MS" panose="030F0902030302020204" pitchFamily="66" charset="0"/>
              </a:rPr>
              <a:t>week-end</a:t>
            </a:r>
          </a:p>
        </p:txBody>
      </p:sp>
    </p:spTree>
    <p:extLst>
      <p:ext uri="{BB962C8B-B14F-4D97-AF65-F5344CB8AC3E}">
        <p14:creationId xmlns:p14="http://schemas.microsoft.com/office/powerpoint/2010/main" val="75611069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2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25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5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5E2454A5-B239-0542-8991-FB495B5E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845370"/>
            <a:ext cx="7838743" cy="243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454"/>
              </a:spcBef>
              <a:spcAft>
                <a:spcPct val="0"/>
              </a:spcAft>
            </a:pPr>
            <a:r>
              <a:rPr lang="es-ES" altLang="es-ES" sz="1814">
                <a:latin typeface="Comic Sans MS" panose="030F0902030302020204" pitchFamily="66" charset="0"/>
              </a:rPr>
              <a:t>Procedimiento por el cual se forman palabras a partir de la uni</a:t>
            </a:r>
            <a:r>
              <a:rPr lang="es-ES" altLang="es-ES" sz="1633">
                <a:latin typeface="Comic Sans MS" panose="030F0902030302020204" pitchFamily="66" charset="0"/>
              </a:rPr>
              <a:t>ó</a:t>
            </a:r>
            <a:r>
              <a:rPr lang="es-ES" altLang="es-ES" sz="1814">
                <a:latin typeface="Comic Sans MS" panose="030F0902030302020204" pitchFamily="66" charset="0"/>
              </a:rPr>
              <a:t>n de letras o s</a:t>
            </a:r>
            <a:r>
              <a:rPr lang="es-ES" altLang="es-ES" sz="1633">
                <a:latin typeface="Comic Sans MS" panose="030F0902030302020204" pitchFamily="66" charset="0"/>
              </a:rPr>
              <a:t>í</a:t>
            </a:r>
            <a:r>
              <a:rPr lang="es-ES" altLang="es-ES" sz="1814">
                <a:latin typeface="Comic Sans MS" panose="030F0902030302020204" pitchFamily="66" charset="0"/>
              </a:rPr>
              <a:t>labas iniciales o finales.</a:t>
            </a:r>
          </a:p>
          <a:p>
            <a:pPr>
              <a:lnSpc>
                <a:spcPct val="117000"/>
              </a:lnSpc>
              <a:spcBef>
                <a:spcPts val="408"/>
              </a:spcBef>
              <a:spcAft>
                <a:spcPct val="0"/>
              </a:spcAft>
            </a:pPr>
            <a:r>
              <a:rPr lang="es-ES" altLang="es-ES" sz="816">
                <a:latin typeface="Comic Sans MS" panose="030F0902030302020204" pitchFamily="66" charset="0"/>
              </a:rPr>
              <a:t>	</a:t>
            </a:r>
            <a:r>
              <a:rPr lang="es-ES" altLang="es-ES" sz="1633" i="1">
                <a:latin typeface="Comic Sans MS" panose="030F0902030302020204" pitchFamily="66" charset="0"/>
              </a:rPr>
              <a:t>Banesto </a:t>
            </a:r>
            <a:r>
              <a:rPr lang="es-ES" altLang="es-ES" sz="1633">
                <a:latin typeface="Comic Sans MS" panose="030F0902030302020204" pitchFamily="66" charset="0"/>
              </a:rPr>
              <a:t>(</a:t>
            </a:r>
            <a:r>
              <a:rPr lang="es-ES" altLang="es-ES" sz="1633" b="1">
                <a:latin typeface="Comic Sans MS" panose="030F0902030302020204" pitchFamily="66" charset="0"/>
              </a:rPr>
              <a:t>Ban</a:t>
            </a:r>
            <a:r>
              <a:rPr lang="es-ES" altLang="es-ES" sz="1633">
                <a:latin typeface="Comic Sans MS" panose="030F0902030302020204" pitchFamily="66" charset="0"/>
              </a:rPr>
              <a:t>co </a:t>
            </a:r>
            <a:r>
              <a:rPr lang="es-ES" altLang="es-ES" sz="1633" b="1">
                <a:latin typeface="Comic Sans MS" panose="030F0902030302020204" pitchFamily="66" charset="0"/>
              </a:rPr>
              <a:t>Es</a:t>
            </a:r>
            <a:r>
              <a:rPr lang="es-ES" altLang="es-ES" sz="1633">
                <a:latin typeface="Comic Sans MS" panose="030F0902030302020204" pitchFamily="66" charset="0"/>
              </a:rPr>
              <a:t>pañol de Crédi</a:t>
            </a:r>
            <a:r>
              <a:rPr lang="es-ES" altLang="es-ES" sz="1633" b="1">
                <a:latin typeface="Comic Sans MS" panose="030F0902030302020204" pitchFamily="66" charset="0"/>
              </a:rPr>
              <a:t>to</a:t>
            </a:r>
            <a:r>
              <a:rPr lang="es-ES" altLang="es-ES" sz="1633">
                <a:latin typeface="Comic Sans MS" panose="030F0902030302020204" pitchFamily="66" charset="0"/>
              </a:rPr>
              <a:t>)</a:t>
            </a:r>
          </a:p>
          <a:p>
            <a:pPr>
              <a:lnSpc>
                <a:spcPct val="117000"/>
              </a:lnSpc>
              <a:spcBef>
                <a:spcPts val="408"/>
              </a:spcBef>
              <a:spcAft>
                <a:spcPct val="0"/>
              </a:spcAft>
            </a:pPr>
            <a:r>
              <a:rPr lang="es-ES" altLang="es-ES" sz="816">
                <a:latin typeface="Comic Sans MS" panose="030F0902030302020204" pitchFamily="66" charset="0"/>
              </a:rPr>
              <a:t>	</a:t>
            </a:r>
            <a:r>
              <a:rPr lang="es-ES" altLang="es-ES" sz="1633" i="1">
                <a:latin typeface="Comic Sans MS" panose="030F0902030302020204" pitchFamily="66" charset="0"/>
              </a:rPr>
              <a:t>motel </a:t>
            </a:r>
            <a:r>
              <a:rPr lang="es-ES" altLang="es-ES" sz="1633">
                <a:latin typeface="Comic Sans MS" panose="030F0902030302020204" pitchFamily="66" charset="0"/>
              </a:rPr>
              <a:t>(</a:t>
            </a:r>
            <a:r>
              <a:rPr lang="es-ES" altLang="es-ES" sz="1633" b="1">
                <a:latin typeface="Comic Sans MS" panose="030F0902030302020204" pitchFamily="66" charset="0"/>
              </a:rPr>
              <a:t>mo</a:t>
            </a:r>
            <a:r>
              <a:rPr lang="es-ES" altLang="es-ES" sz="1633">
                <a:latin typeface="Comic Sans MS" panose="030F0902030302020204" pitchFamily="66" charset="0"/>
              </a:rPr>
              <a:t>torcar ho</a:t>
            </a:r>
            <a:r>
              <a:rPr lang="es-ES" altLang="es-ES" sz="1633" b="1">
                <a:latin typeface="Comic Sans MS" panose="030F0902030302020204" pitchFamily="66" charset="0"/>
              </a:rPr>
              <a:t>tel</a:t>
            </a:r>
            <a:r>
              <a:rPr lang="es-ES" altLang="es-ES" sz="1633">
                <a:latin typeface="Comic Sans MS" panose="030F0902030302020204" pitchFamily="66" charset="0"/>
              </a:rPr>
              <a:t>)</a:t>
            </a:r>
          </a:p>
          <a:p>
            <a:pPr>
              <a:lnSpc>
                <a:spcPct val="117000"/>
              </a:lnSpc>
              <a:spcBef>
                <a:spcPts val="408"/>
              </a:spcBef>
              <a:spcAft>
                <a:spcPct val="0"/>
              </a:spcAft>
            </a:pPr>
            <a:r>
              <a:rPr lang="es-ES" altLang="es-ES" sz="816">
                <a:latin typeface="Comic Sans MS" panose="030F0902030302020204" pitchFamily="66" charset="0"/>
              </a:rPr>
              <a:t>	</a:t>
            </a:r>
            <a:r>
              <a:rPr lang="es-ES" altLang="es-ES" sz="1633" i="1">
                <a:latin typeface="Comic Sans MS" panose="030F0902030302020204" pitchFamily="66" charset="0"/>
              </a:rPr>
              <a:t>tergal </a:t>
            </a:r>
            <a:r>
              <a:rPr lang="es-ES" altLang="es-ES" sz="1633">
                <a:latin typeface="Comic Sans MS" panose="030F0902030302020204" pitchFamily="66" charset="0"/>
              </a:rPr>
              <a:t>(poliés</a:t>
            </a:r>
            <a:r>
              <a:rPr lang="es-ES" altLang="es-ES" sz="1633" b="1">
                <a:latin typeface="Comic Sans MS" panose="030F0902030302020204" pitchFamily="66" charset="0"/>
              </a:rPr>
              <a:t>ter</a:t>
            </a:r>
            <a:r>
              <a:rPr lang="es-ES" altLang="es-ES" sz="1633">
                <a:latin typeface="Comic Sans MS" panose="030F0902030302020204" pitchFamily="66" charset="0"/>
              </a:rPr>
              <a:t> </a:t>
            </a:r>
            <a:r>
              <a:rPr lang="es-ES" altLang="es-ES" sz="1633" b="1">
                <a:latin typeface="Comic Sans MS" panose="030F0902030302020204" pitchFamily="66" charset="0"/>
              </a:rPr>
              <a:t>gal</a:t>
            </a:r>
            <a:r>
              <a:rPr lang="es-ES" altLang="es-ES" sz="1633">
                <a:latin typeface="Comic Sans MS" panose="030F0902030302020204" pitchFamily="66" charset="0"/>
              </a:rPr>
              <a:t>o)</a:t>
            </a:r>
          </a:p>
          <a:p>
            <a:pPr>
              <a:lnSpc>
                <a:spcPct val="117000"/>
              </a:lnSpc>
              <a:spcBef>
                <a:spcPts val="408"/>
              </a:spcBef>
              <a:spcAft>
                <a:spcPct val="0"/>
              </a:spcAft>
            </a:pPr>
            <a:r>
              <a:rPr lang="es-ES" altLang="es-ES" sz="816">
                <a:latin typeface="Comic Sans MS" panose="030F0902030302020204" pitchFamily="66" charset="0"/>
              </a:rPr>
              <a:t>	</a:t>
            </a:r>
            <a:r>
              <a:rPr lang="es-ES" altLang="es-ES" sz="1633" i="1">
                <a:latin typeface="Comic Sans MS" panose="030F0902030302020204" pitchFamily="66" charset="0"/>
              </a:rPr>
              <a:t>módem </a:t>
            </a:r>
            <a:r>
              <a:rPr lang="es-ES" altLang="es-ES" sz="1633">
                <a:latin typeface="Comic Sans MS" panose="030F0902030302020204" pitchFamily="66" charset="0"/>
              </a:rPr>
              <a:t>(</a:t>
            </a:r>
            <a:r>
              <a:rPr lang="es-ES" altLang="es-ES" sz="1633" b="1">
                <a:latin typeface="Comic Sans MS" panose="030F0902030302020204" pitchFamily="66" charset="0"/>
              </a:rPr>
              <a:t>mo</a:t>
            </a:r>
            <a:r>
              <a:rPr lang="es-ES" altLang="es-ES" sz="1633">
                <a:latin typeface="Comic Sans MS" panose="030F0902030302020204" pitchFamily="66" charset="0"/>
              </a:rPr>
              <a:t>dulator </a:t>
            </a:r>
            <a:r>
              <a:rPr lang="es-ES" altLang="es-ES" sz="1633" b="1">
                <a:latin typeface="Comic Sans MS" panose="030F0902030302020204" pitchFamily="66" charset="0"/>
              </a:rPr>
              <a:t>dem</a:t>
            </a:r>
            <a:r>
              <a:rPr lang="es-ES" altLang="es-ES" sz="1633">
                <a:latin typeface="Comic Sans MS" panose="030F0902030302020204" pitchFamily="66" charset="0"/>
              </a:rPr>
              <a:t>odulator)</a:t>
            </a:r>
          </a:p>
          <a:p>
            <a:pPr>
              <a:lnSpc>
                <a:spcPct val="117000"/>
              </a:lnSpc>
              <a:spcBef>
                <a:spcPts val="408"/>
              </a:spcBef>
              <a:spcAft>
                <a:spcPct val="0"/>
              </a:spcAft>
            </a:pPr>
            <a:r>
              <a:rPr lang="es-ES" altLang="es-ES" sz="816">
                <a:latin typeface="Comic Sans MS" panose="030F0902030302020204" pitchFamily="66" charset="0"/>
              </a:rPr>
              <a:t>	</a:t>
            </a:r>
            <a:r>
              <a:rPr lang="es-ES" altLang="es-ES" sz="1633" i="1">
                <a:latin typeface="Comic Sans MS" panose="030F0902030302020204" pitchFamily="66" charset="0"/>
              </a:rPr>
              <a:t>Puleva </a:t>
            </a:r>
            <a:r>
              <a:rPr lang="es-ES" altLang="es-ES" sz="1633">
                <a:latin typeface="Comic Sans MS" panose="030F0902030302020204" pitchFamily="66" charset="0"/>
              </a:rPr>
              <a:t>(</a:t>
            </a:r>
            <a:r>
              <a:rPr lang="es-ES" altLang="es-ES" sz="1633" b="1">
                <a:latin typeface="Comic Sans MS" panose="030F0902030302020204" pitchFamily="66" charset="0"/>
              </a:rPr>
              <a:t>Pu</a:t>
            </a:r>
            <a:r>
              <a:rPr lang="es-ES" altLang="es-ES" sz="1633">
                <a:latin typeface="Comic Sans MS" panose="030F0902030302020204" pitchFamily="66" charset="0"/>
              </a:rPr>
              <a:t>ra </a:t>
            </a:r>
            <a:r>
              <a:rPr lang="es-ES" altLang="es-ES" sz="1633" b="1">
                <a:latin typeface="Comic Sans MS" panose="030F0902030302020204" pitchFamily="66" charset="0"/>
              </a:rPr>
              <a:t>le</a:t>
            </a:r>
            <a:r>
              <a:rPr lang="es-ES" altLang="es-ES" sz="1633">
                <a:latin typeface="Comic Sans MS" panose="030F0902030302020204" pitchFamily="66" charset="0"/>
              </a:rPr>
              <a:t>che de </a:t>
            </a:r>
            <a:r>
              <a:rPr lang="es-ES" altLang="es-ES" sz="1633" b="1">
                <a:latin typeface="Comic Sans MS" panose="030F0902030302020204" pitchFamily="66" charset="0"/>
              </a:rPr>
              <a:t>va</a:t>
            </a:r>
            <a:r>
              <a:rPr lang="es-ES" altLang="es-ES" sz="1633">
                <a:latin typeface="Comic Sans MS" panose="030F0902030302020204" pitchFamily="66" charset="0"/>
              </a:rPr>
              <a:t>ca)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9815BE8F-CB4A-004A-8DEF-F02390D2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86" y="4245567"/>
            <a:ext cx="7838743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454"/>
              </a:spcBef>
              <a:spcAft>
                <a:spcPct val="0"/>
              </a:spcAft>
            </a:pPr>
            <a:r>
              <a:rPr lang="es-ES" altLang="es-ES" sz="1814">
                <a:latin typeface="Comic Sans MS" panose="030F0902030302020204" pitchFamily="66" charset="0"/>
              </a:rPr>
              <a:t>Palabras formadas a partir de la uni</a:t>
            </a:r>
            <a:r>
              <a:rPr lang="es-ES" altLang="es-ES" sz="1633">
                <a:latin typeface="Comic Sans MS" panose="030F0902030302020204" pitchFamily="66" charset="0"/>
              </a:rPr>
              <a:t>ó</a:t>
            </a:r>
            <a:r>
              <a:rPr lang="es-ES" altLang="es-ES" sz="1814">
                <a:latin typeface="Comic Sans MS" panose="030F0902030302020204" pitchFamily="66" charset="0"/>
              </a:rPr>
              <a:t>n de las letras iniciales de varias palabras; se escriben con may</a:t>
            </a:r>
            <a:r>
              <a:rPr lang="es-ES" altLang="es-ES" sz="1633">
                <a:latin typeface="Comic Sans MS" panose="030F0902030302020204" pitchFamily="66" charset="0"/>
              </a:rPr>
              <a:t>ú</a:t>
            </a:r>
            <a:r>
              <a:rPr lang="es-ES" altLang="es-ES" sz="1814">
                <a:latin typeface="Comic Sans MS" panose="030F0902030302020204" pitchFamily="66" charset="0"/>
              </a:rPr>
              <a:t>sculas: </a:t>
            </a:r>
            <a:r>
              <a:rPr lang="en-GB" altLang="es-ES" sz="1814">
                <a:latin typeface="Comic Sans MS" panose="030F0902030302020204" pitchFamily="66" charset="0"/>
              </a:rPr>
              <a:t>AVE, IBI, MEC, ESO, ONU, FIFA, UVI, UCI</a:t>
            </a:r>
          </a:p>
          <a:p>
            <a:pPr algn="ctr">
              <a:lnSpc>
                <a:spcPct val="117000"/>
              </a:lnSpc>
              <a:spcBef>
                <a:spcPts val="454"/>
              </a:spcBef>
              <a:spcAft>
                <a:spcPct val="0"/>
              </a:spcAft>
            </a:pPr>
            <a:r>
              <a:rPr lang="es-ES" altLang="es-ES" sz="1814">
                <a:latin typeface="Comic Sans MS" panose="030F0902030302020204" pitchFamily="66" charset="0"/>
              </a:rPr>
              <a:t>Su lectura puede ser sil</a:t>
            </a:r>
            <a:r>
              <a:rPr lang="es-ES" altLang="es-ES" sz="1633">
                <a:latin typeface="Comic Sans MS" panose="030F0902030302020204" pitchFamily="66" charset="0"/>
              </a:rPr>
              <a:t>á</a:t>
            </a:r>
            <a:r>
              <a:rPr lang="es-ES" altLang="es-ES" sz="1814">
                <a:latin typeface="Comic Sans MS" panose="030F0902030302020204" pitchFamily="66" charset="0"/>
              </a:rPr>
              <a:t>bica (OTAN se lee </a:t>
            </a:r>
            <a:r>
              <a:rPr lang="es-ES" altLang="es-ES" sz="1633">
                <a:latin typeface="Comic Sans MS" panose="030F0902030302020204" pitchFamily="66" charset="0"/>
              </a:rPr>
              <a:t>“</a:t>
            </a:r>
            <a:r>
              <a:rPr lang="es-ES" altLang="es-ES" sz="1814">
                <a:latin typeface="Comic Sans MS" panose="030F0902030302020204" pitchFamily="66" charset="0"/>
              </a:rPr>
              <a:t>otan</a:t>
            </a:r>
            <a:r>
              <a:rPr lang="es-ES" altLang="es-ES" sz="1633">
                <a:latin typeface="Comic Sans MS" panose="030F0902030302020204" pitchFamily="66" charset="0"/>
              </a:rPr>
              <a:t>”</a:t>
            </a:r>
            <a:r>
              <a:rPr lang="es-ES" altLang="es-ES" sz="1814">
                <a:latin typeface="Comic Sans MS" panose="030F0902030302020204" pitchFamily="66" charset="0"/>
              </a:rPr>
              <a:t>) o deletreada (ONG se lee </a:t>
            </a:r>
            <a:r>
              <a:rPr lang="es-ES" altLang="es-ES" sz="1633">
                <a:latin typeface="Comic Sans MS" panose="030F0902030302020204" pitchFamily="66" charset="0"/>
              </a:rPr>
              <a:t>“</a:t>
            </a:r>
            <a:r>
              <a:rPr lang="es-ES" altLang="es-ES" sz="1814">
                <a:latin typeface="Comic Sans MS" panose="030F0902030302020204" pitchFamily="66" charset="0"/>
              </a:rPr>
              <a:t>oeneg</a:t>
            </a:r>
            <a:r>
              <a:rPr lang="es-ES" altLang="es-ES" sz="1633">
                <a:latin typeface="Comic Sans MS" panose="030F0902030302020204" pitchFamily="66" charset="0"/>
              </a:rPr>
              <a:t>é”</a:t>
            </a:r>
            <a:r>
              <a:rPr lang="es-ES" altLang="es-ES" sz="1814">
                <a:latin typeface="Comic Sans MS" panose="030F0902030302020204" pitchFamily="66" charset="0"/>
              </a:rPr>
              <a:t>). La lectura deletreada puede dar lugar a una nueva graf</a:t>
            </a:r>
            <a:r>
              <a:rPr lang="es-ES" altLang="es-ES" sz="1633">
                <a:latin typeface="Comic Sans MS" panose="030F0902030302020204" pitchFamily="66" charset="0"/>
              </a:rPr>
              <a:t>í</a:t>
            </a:r>
            <a:r>
              <a:rPr lang="es-ES" altLang="es-ES" sz="1814">
                <a:latin typeface="Comic Sans MS" panose="030F0902030302020204" pitchFamily="66" charset="0"/>
              </a:rPr>
              <a:t>a (CD / </a:t>
            </a:r>
            <a:r>
              <a:rPr lang="es-ES" altLang="es-ES" sz="1814" i="1">
                <a:latin typeface="Comic Sans MS" panose="030F0902030302020204" pitchFamily="66" charset="0"/>
              </a:rPr>
              <a:t>ced</a:t>
            </a:r>
            <a:r>
              <a:rPr lang="es-ES" altLang="es-ES" sz="1633" i="1">
                <a:latin typeface="Comic Sans MS" panose="030F0902030302020204" pitchFamily="66" charset="0"/>
              </a:rPr>
              <a:t>é</a:t>
            </a:r>
            <a:r>
              <a:rPr lang="es-ES" altLang="es-ES" sz="1814">
                <a:latin typeface="Comic Sans MS" panose="030F0902030302020204" pitchFamily="66" charset="0"/>
              </a:rPr>
              <a:t> / </a:t>
            </a:r>
            <a:r>
              <a:rPr lang="es-ES" altLang="es-ES" sz="1814" i="1">
                <a:latin typeface="Comic Sans MS" panose="030F0902030302020204" pitchFamily="66" charset="0"/>
              </a:rPr>
              <a:t>cederr</a:t>
            </a:r>
            <a:r>
              <a:rPr lang="es-ES" altLang="es-ES" sz="1633" i="1">
                <a:latin typeface="Comic Sans MS" panose="030F0902030302020204" pitchFamily="66" charset="0"/>
              </a:rPr>
              <a:t>ó</a:t>
            </a:r>
            <a:r>
              <a:rPr lang="es-ES" altLang="es-ES" sz="1814" i="1">
                <a:latin typeface="Comic Sans MS" panose="030F0902030302020204" pitchFamily="66" charset="0"/>
              </a:rPr>
              <a:t>n</a:t>
            </a:r>
            <a:r>
              <a:rPr lang="es-ES" altLang="es-ES" sz="1814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403AAD97-F62C-BB4D-B3CA-58D5F2C99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34" y="326916"/>
            <a:ext cx="2400732" cy="434926"/>
          </a:xfrm>
          <a:prstGeom prst="rect">
            <a:avLst/>
          </a:prstGeom>
          <a:solidFill>
            <a:srgbClr val="FF808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81646" tIns="40823" rIns="81646" bIns="40823"/>
          <a:lstStyle/>
          <a:p>
            <a:pPr algn="ctr">
              <a:lnSpc>
                <a:spcPct val="117000"/>
              </a:lnSpc>
              <a:spcBef>
                <a:spcPts val="454"/>
              </a:spcBef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</a:tabLst>
              <a:defRPr/>
            </a:pPr>
            <a:r>
              <a:rPr lang="es-ES" sz="1996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ACRONIMIA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8C80B333-59ED-654B-8164-037A8468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435" y="3755915"/>
            <a:ext cx="1682097" cy="434926"/>
          </a:xfrm>
          <a:prstGeom prst="rect">
            <a:avLst/>
          </a:prstGeom>
          <a:solidFill>
            <a:srgbClr val="FF808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81646" tIns="40823" rIns="81646" bIns="40823"/>
          <a:lstStyle/>
          <a:p>
            <a:pPr algn="ctr">
              <a:lnSpc>
                <a:spcPct val="117000"/>
              </a:lnSpc>
              <a:spcBef>
                <a:spcPts val="454"/>
              </a:spcBef>
              <a:buClr>
                <a:srgbClr val="000000"/>
              </a:buClr>
              <a:buSzPct val="100000"/>
              <a:tabLst>
                <a:tab pos="656722" algn="l"/>
                <a:tab pos="1313444" algn="l"/>
              </a:tabLst>
              <a:defRPr/>
            </a:pPr>
            <a:r>
              <a:rPr lang="es-ES" sz="1996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SIGLAS</a:t>
            </a:r>
          </a:p>
        </p:txBody>
      </p:sp>
    </p:spTree>
    <p:extLst>
      <p:ext uri="{BB962C8B-B14F-4D97-AF65-F5344CB8AC3E}">
        <p14:creationId xmlns:p14="http://schemas.microsoft.com/office/powerpoint/2010/main" val="1571170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8" presetID="49" presetClass="entr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99532C0-EDCC-AE46-8575-278C4D2B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50" y="1345102"/>
            <a:ext cx="7838743" cy="241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814" b="1" dirty="0">
                <a:latin typeface="Comic Sans MS" panose="030F0902030302020204" pitchFamily="66" charset="0"/>
              </a:rPr>
              <a:t>ABREVIACIÓN (ACORTAMIENTO LÉXICO)</a:t>
            </a:r>
          </a:p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633" b="1" dirty="0">
                <a:latin typeface="Comic Sans MS" panose="030F0902030302020204" pitchFamily="66" charset="0"/>
              </a:rPr>
              <a:t>Procedimiento por el cual se forman palabras a partir del acortamiento de otras palabras existentes. Su origen está en la lengua hablada, en el registro familiar o coloquial</a:t>
            </a:r>
          </a:p>
          <a:p>
            <a:pPr algn="ctr">
              <a:lnSpc>
                <a:spcPct val="117000"/>
              </a:lnSpc>
              <a:spcBef>
                <a:spcPts val="454"/>
              </a:spcBef>
              <a:spcAft>
                <a:spcPct val="0"/>
              </a:spcAft>
            </a:pPr>
            <a:r>
              <a:rPr lang="es-ES" altLang="es-ES" sz="1633" i="1" dirty="0">
                <a:latin typeface="Comic Sans MS" panose="030F0902030302020204" pitchFamily="66" charset="0"/>
              </a:rPr>
              <a:t>		boli, moto, zoo, tele, cine, bus…</a:t>
            </a:r>
            <a:r>
              <a:rPr lang="es-ES" altLang="es-ES" sz="1633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633" dirty="0">
                <a:latin typeface="Comic Sans MS" panose="030F0902030302020204" pitchFamily="66" charset="0"/>
              </a:rPr>
              <a:t>Sus derivados y compuestos se forman a partir de las formas abreviadas:</a:t>
            </a:r>
          </a:p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633" i="1" dirty="0">
                <a:latin typeface="Comic Sans MS" panose="030F0902030302020204" pitchFamily="66" charset="0"/>
              </a:rPr>
              <a:t>			cinéfilo, telespectadores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4DBFE5D8-7151-124E-B2EF-77DC3AB5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69" y="4045386"/>
            <a:ext cx="1795869" cy="183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56361B45-3CB7-9E4B-B4DE-B818CDB42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86" y="653829"/>
            <a:ext cx="7511829" cy="434926"/>
          </a:xfrm>
          <a:prstGeom prst="rect">
            <a:avLst/>
          </a:prstGeom>
          <a:solidFill>
            <a:srgbClr val="FF808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81646" tIns="40823" rIns="81646" bIns="40823"/>
          <a:lstStyle/>
          <a:p>
            <a:pPr algn="ctr">
              <a:lnSpc>
                <a:spcPct val="117000"/>
              </a:lnSpc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  <a:defRPr/>
            </a:pPr>
            <a:r>
              <a:rPr lang="es-ES" sz="1996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  <a:ea typeface="MS Gothic" charset="-128"/>
              </a:rPr>
              <a:t>OTROS PROCEDIMIENTOS (Abreviaturas, Onomatopeyas)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B576929-B7D5-B643-95A9-6DAAD6FF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624" y="4245566"/>
            <a:ext cx="4952680" cy="111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814" b="1">
                <a:latin typeface="Comic Sans MS" panose="030F0902030302020204" pitchFamily="66" charset="0"/>
              </a:rPr>
              <a:t>FORMACIONES ONOMATOPÉYICAS</a:t>
            </a:r>
          </a:p>
          <a:p>
            <a:pPr algn="ctr">
              <a:lnSpc>
                <a:spcPct val="117000"/>
              </a:lnSpc>
              <a:spcBef>
                <a:spcPts val="544"/>
              </a:spcBef>
              <a:spcAft>
                <a:spcPct val="0"/>
              </a:spcAft>
            </a:pPr>
            <a:r>
              <a:rPr lang="es-ES" altLang="es-ES" sz="1633" b="1">
                <a:latin typeface="Comic Sans MS" panose="030F0902030302020204" pitchFamily="66" charset="0"/>
              </a:rPr>
              <a:t>Palabras que reproducen ruidos: </a:t>
            </a:r>
          </a:p>
          <a:p>
            <a:pPr algn="ctr">
              <a:lnSpc>
                <a:spcPct val="117000"/>
              </a:lnSpc>
              <a:spcBef>
                <a:spcPts val="454"/>
              </a:spcBef>
              <a:spcAft>
                <a:spcPct val="0"/>
              </a:spcAft>
            </a:pPr>
            <a:r>
              <a:rPr lang="es-ES" altLang="es-ES" sz="1633" i="1">
                <a:latin typeface="Comic Sans MS" panose="030F0902030302020204" pitchFamily="66" charset="0"/>
              </a:rPr>
              <a:t>el frufrú, el tamtam, el tictac</a:t>
            </a:r>
            <a:r>
              <a:rPr lang="es-ES" altLang="es-ES" sz="1633">
                <a:latin typeface="Comic Sans MS" panose="030F09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327345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42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B704A-415C-764D-B5E9-E5309FC4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anose="030F0902030302020204" pitchFamily="66" charset="0"/>
              </a:rPr>
              <a:t>LAS ABREVIATURAS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3F322-AE20-BF4B-937A-9F3EBAEA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s-ES" b="1" dirty="0">
                <a:latin typeface="Comic Sans MS" panose="030F0902030302020204" pitchFamily="66" charset="0"/>
              </a:rPr>
              <a:t>Abreviaturas</a:t>
            </a:r>
          </a:p>
          <a:p>
            <a:pPr fontAlgn="base">
              <a:lnSpc>
                <a:spcPct val="170000"/>
              </a:lnSpc>
            </a:pPr>
            <a:r>
              <a:rPr lang="es-ES" b="1" dirty="0">
                <a:latin typeface="Comic Sans MS" panose="030F0902030302020204" pitchFamily="66" charset="0"/>
              </a:rPr>
              <a:t>Se forman con parte de la palabra</a:t>
            </a:r>
            <a:r>
              <a:rPr lang="es-ES" dirty="0">
                <a:latin typeface="Comic Sans MS" panose="030F0902030302020204" pitchFamily="66" charset="0"/>
              </a:rPr>
              <a:t> o la expresión que abrevian; una palabra puede tener </a:t>
            </a:r>
            <a:r>
              <a:rPr lang="es-ES" b="1" dirty="0">
                <a:latin typeface="Comic Sans MS" panose="030F0902030302020204" pitchFamily="66" charset="0"/>
              </a:rPr>
              <a:t>más de una abreviatura: </a:t>
            </a:r>
            <a:r>
              <a:rPr lang="es-ES" dirty="0">
                <a:latin typeface="Comic Sans MS" panose="030F0902030302020204" pitchFamily="66" charset="0"/>
              </a:rPr>
              <a:t>para </a:t>
            </a:r>
            <a:r>
              <a:rPr lang="es-ES" i="1" dirty="0">
                <a:latin typeface="Comic Sans MS" panose="030F0902030302020204" pitchFamily="66" charset="0"/>
              </a:rPr>
              <a:t>página</a:t>
            </a:r>
            <a:r>
              <a:rPr lang="es-ES" dirty="0">
                <a:latin typeface="Comic Sans MS" panose="030F0902030302020204" pitchFamily="66" charset="0"/>
              </a:rPr>
              <a:t>, por ejemplo, se usan </a:t>
            </a:r>
            <a:r>
              <a:rPr lang="es-ES" b="1" i="1" dirty="0">
                <a:latin typeface="Comic Sans MS" panose="030F0902030302020204" pitchFamily="66" charset="0"/>
              </a:rPr>
              <a:t>p. </a:t>
            </a:r>
            <a:r>
              <a:rPr lang="es-ES" b="1" dirty="0">
                <a:latin typeface="Comic Sans MS" panose="030F0902030302020204" pitchFamily="66" charset="0"/>
              </a:rPr>
              <a:t>y </a:t>
            </a:r>
            <a:r>
              <a:rPr lang="es-ES" b="1" i="1" dirty="0">
                <a:latin typeface="Comic Sans MS" panose="030F0902030302020204" pitchFamily="66" charset="0"/>
              </a:rPr>
              <a:t>pág.</a:t>
            </a:r>
            <a:endParaRPr lang="es-ES" b="1" dirty="0">
              <a:latin typeface="Comic Sans MS" panose="030F0902030302020204" pitchFamily="66" charset="0"/>
            </a:endParaRPr>
          </a:p>
          <a:p>
            <a:pPr fontAlgn="base">
              <a:lnSpc>
                <a:spcPct val="170000"/>
              </a:lnSpc>
            </a:pPr>
            <a:r>
              <a:rPr lang="es-ES" dirty="0">
                <a:latin typeface="Comic Sans MS" panose="030F0902030302020204" pitchFamily="66" charset="0"/>
              </a:rPr>
              <a:t>Si incluyen una vocal acentuada en la palabra de origen, </a:t>
            </a:r>
            <a:r>
              <a:rPr lang="es-ES" b="1" dirty="0">
                <a:latin typeface="Comic Sans MS" panose="030F0902030302020204" pitchFamily="66" charset="0"/>
              </a:rPr>
              <a:t>mantienen la tilde </a:t>
            </a:r>
            <a:r>
              <a:rPr lang="es-ES" dirty="0">
                <a:latin typeface="Comic Sans MS" panose="030F0902030302020204" pitchFamily="66" charset="0"/>
              </a:rPr>
              <a:t>(</a:t>
            </a:r>
            <a:r>
              <a:rPr lang="es-ES" b="1" i="1" dirty="0">
                <a:latin typeface="Comic Sans MS" panose="030F0902030302020204" pitchFamily="66" charset="0"/>
              </a:rPr>
              <a:t>teléf</a:t>
            </a:r>
            <a:r>
              <a:rPr lang="es-ES" i="1" dirty="0">
                <a:latin typeface="Comic Sans MS" panose="030F0902030302020204" pitchFamily="66" charset="0"/>
              </a:rPr>
              <a:t>., </a:t>
            </a:r>
            <a:r>
              <a:rPr lang="es-ES" dirty="0">
                <a:latin typeface="Comic Sans MS" panose="030F0902030302020204" pitchFamily="66" charset="0"/>
              </a:rPr>
              <a:t>de </a:t>
            </a:r>
            <a:r>
              <a:rPr lang="es-ES" i="1" dirty="0">
                <a:latin typeface="Comic Sans MS" panose="030F0902030302020204" pitchFamily="66" charset="0"/>
              </a:rPr>
              <a:t>teléfono; pról., </a:t>
            </a:r>
            <a:r>
              <a:rPr lang="es-ES" dirty="0">
                <a:latin typeface="Comic Sans MS" panose="030F0902030302020204" pitchFamily="66" charset="0"/>
              </a:rPr>
              <a:t>de</a:t>
            </a:r>
            <a:r>
              <a:rPr lang="es-ES" i="1" dirty="0">
                <a:latin typeface="Comic Sans MS" panose="030F0902030302020204" pitchFamily="66" charset="0"/>
              </a:rPr>
              <a:t> prólogo</a:t>
            </a:r>
            <a:r>
              <a:rPr lang="es-ES" dirty="0">
                <a:latin typeface="Comic Sans MS" panose="030F0902030302020204" pitchFamily="66" charset="0"/>
              </a:rPr>
              <a:t>).</a:t>
            </a:r>
          </a:p>
          <a:p>
            <a:pPr fontAlgn="base">
              <a:lnSpc>
                <a:spcPct val="170000"/>
              </a:lnSpc>
            </a:pPr>
            <a:r>
              <a:rPr lang="es-ES" dirty="0">
                <a:latin typeface="Comic Sans MS" panose="030F0902030302020204" pitchFamily="66" charset="0"/>
              </a:rPr>
              <a:t>Llevan </a:t>
            </a:r>
            <a:r>
              <a:rPr lang="es-ES" b="1" dirty="0">
                <a:latin typeface="Comic Sans MS" panose="030F0902030302020204" pitchFamily="66" charset="0"/>
              </a:rPr>
              <a:t>punto </a:t>
            </a:r>
            <a:r>
              <a:rPr lang="es-ES" b="1" dirty="0" err="1">
                <a:latin typeface="Comic Sans MS" panose="030F0902030302020204" pitchFamily="66" charset="0"/>
              </a:rPr>
              <a:t>abreviativo</a:t>
            </a:r>
            <a:r>
              <a:rPr lang="es-ES" dirty="0">
                <a:latin typeface="Comic Sans MS" panose="030F0902030302020204" pitchFamily="66" charset="0"/>
              </a:rPr>
              <a:t> </a:t>
            </a:r>
            <a:r>
              <a:rPr lang="es-ES" i="1" dirty="0">
                <a:latin typeface="Comic Sans MS" panose="030F0902030302020204" pitchFamily="66" charset="0"/>
              </a:rPr>
              <a:t>(a. C.; pl., admón.) </a:t>
            </a:r>
            <a:r>
              <a:rPr lang="es-ES" b="1" dirty="0">
                <a:latin typeface="Comic Sans MS" panose="030F0902030302020204" pitchFamily="66" charset="0"/>
              </a:rPr>
              <a:t>o,</a:t>
            </a:r>
            <a:r>
              <a:rPr lang="es-ES" dirty="0">
                <a:latin typeface="Comic Sans MS" panose="030F0902030302020204" pitchFamily="66" charset="0"/>
              </a:rPr>
              <a:t> más raramente, </a:t>
            </a:r>
            <a:r>
              <a:rPr lang="es-ES" b="1" dirty="0">
                <a:latin typeface="Comic Sans MS" panose="030F0902030302020204" pitchFamily="66" charset="0"/>
              </a:rPr>
              <a:t>barra </a:t>
            </a:r>
            <a:r>
              <a:rPr lang="es-ES" i="1" dirty="0">
                <a:latin typeface="Comic Sans MS" panose="030F0902030302020204" pitchFamily="66" charset="0"/>
              </a:rPr>
              <a:t>(c/ Bailén);</a:t>
            </a:r>
            <a:r>
              <a:rPr lang="es-ES" dirty="0">
                <a:latin typeface="Comic Sans MS" panose="030F0902030302020204" pitchFamily="66" charset="0"/>
              </a:rPr>
              <a:t> en las abreviaturas con más de un elemento, tras el punto </a:t>
            </a:r>
            <a:r>
              <a:rPr lang="es-ES" dirty="0" err="1">
                <a:latin typeface="Comic Sans MS" panose="030F0902030302020204" pitchFamily="66" charset="0"/>
              </a:rPr>
              <a:t>abreviativo</a:t>
            </a:r>
            <a:r>
              <a:rPr lang="es-ES" dirty="0">
                <a:latin typeface="Comic Sans MS" panose="030F0902030302020204" pitchFamily="66" charset="0"/>
              </a:rPr>
              <a:t> se deja un </a:t>
            </a:r>
            <a:r>
              <a:rPr lang="es-ES" b="1" dirty="0">
                <a:latin typeface="Comic Sans MS" panose="030F0902030302020204" pitchFamily="66" charset="0"/>
              </a:rPr>
              <a:t>espacio </a:t>
            </a:r>
            <a:r>
              <a:rPr lang="es-ES" dirty="0">
                <a:latin typeface="Comic Sans MS" panose="030F0902030302020204" pitchFamily="66" charset="0"/>
              </a:rPr>
              <a:t>(se escribe </a:t>
            </a:r>
            <a:r>
              <a:rPr lang="es-ES" i="1" dirty="0">
                <a:latin typeface="Comic Sans MS" panose="030F0902030302020204" pitchFamily="66" charset="0"/>
              </a:rPr>
              <a:t>EE. UU.</a:t>
            </a:r>
            <a:r>
              <a:rPr lang="es-ES" dirty="0">
                <a:latin typeface="Comic Sans MS" panose="030F0902030302020204" pitchFamily="66" charset="0"/>
              </a:rPr>
              <a:t> y no </a:t>
            </a:r>
            <a:r>
              <a:rPr lang="es-ES" i="1" dirty="0">
                <a:latin typeface="Comic Sans MS" panose="030F0902030302020204" pitchFamily="66" charset="0"/>
              </a:rPr>
              <a:t>EE.UU.</a:t>
            </a:r>
            <a:r>
              <a:rPr lang="es-ES" dirty="0">
                <a:latin typeface="Comic Sans MS" panose="030F0902030302020204" pitchFamily="66" charset="0"/>
              </a:rPr>
              <a:t>); si la abreviatura lleva una </a:t>
            </a:r>
            <a:r>
              <a:rPr lang="es-ES" b="1" dirty="0">
                <a:latin typeface="Comic Sans MS" panose="030F0902030302020204" pitchFamily="66" charset="0"/>
              </a:rPr>
              <a:t>parte volada, el punto se coloca antes</a:t>
            </a:r>
            <a:r>
              <a:rPr lang="es-ES" dirty="0">
                <a:latin typeface="Comic Sans MS" panose="030F0902030302020204" pitchFamily="66" charset="0"/>
              </a:rPr>
              <a:t> </a:t>
            </a:r>
            <a:r>
              <a:rPr lang="es-ES" b="1" dirty="0">
                <a:latin typeface="Comic Sans MS" panose="030F0902030302020204" pitchFamily="66" charset="0"/>
              </a:rPr>
              <a:t>de esta</a:t>
            </a:r>
            <a:r>
              <a:rPr lang="es-ES" dirty="0">
                <a:latin typeface="Comic Sans MS" panose="030F0902030302020204" pitchFamily="66" charset="0"/>
              </a:rPr>
              <a:t> (</a:t>
            </a:r>
            <a:r>
              <a:rPr lang="es-ES" i="1" dirty="0">
                <a:latin typeface="Comic Sans MS" panose="030F0902030302020204" pitchFamily="66" charset="0"/>
              </a:rPr>
              <a:t>n.º, </a:t>
            </a:r>
            <a:r>
              <a:rPr lang="es-ES" dirty="0">
                <a:latin typeface="Comic Sans MS" panose="030F0902030302020204" pitchFamily="66" charset="0"/>
              </a:rPr>
              <a:t>no </a:t>
            </a:r>
            <a:r>
              <a:rPr lang="es-ES" i="1" dirty="0">
                <a:latin typeface="Comic Sans MS" panose="030F0902030302020204" pitchFamily="66" charset="0"/>
              </a:rPr>
              <a:t>nº. </a:t>
            </a:r>
            <a:r>
              <a:rPr lang="es-ES" dirty="0">
                <a:latin typeface="Comic Sans MS" panose="030F0902030302020204" pitchFamily="66" charset="0"/>
              </a:rPr>
              <a:t>ni </a:t>
            </a:r>
            <a:r>
              <a:rPr lang="es-ES" i="1" dirty="0">
                <a:latin typeface="Comic Sans MS" panose="030F0902030302020204" pitchFamily="66" charset="0"/>
              </a:rPr>
              <a:t>nº</a:t>
            </a:r>
            <a:r>
              <a:rPr lang="es-ES" dirty="0">
                <a:latin typeface="Comic Sans MS" panose="030F0902030302020204" pitchFamily="66" charset="0"/>
              </a:rPr>
              <a:t>).</a:t>
            </a:r>
          </a:p>
          <a:p>
            <a:pPr fontAlgn="base">
              <a:lnSpc>
                <a:spcPct val="170000"/>
              </a:lnSpc>
            </a:pPr>
            <a:r>
              <a:rPr lang="es-ES" dirty="0">
                <a:latin typeface="Comic Sans MS" panose="030F0902030302020204" pitchFamily="66" charset="0"/>
              </a:rPr>
              <a:t>Cuando tienen </a:t>
            </a:r>
            <a:r>
              <a:rPr lang="es-ES" b="1" dirty="0">
                <a:latin typeface="Comic Sans MS" panose="030F0902030302020204" pitchFamily="66" charset="0"/>
              </a:rPr>
              <a:t>más de una letra,</a:t>
            </a:r>
            <a:r>
              <a:rPr lang="es-ES" dirty="0">
                <a:latin typeface="Comic Sans MS" panose="030F0902030302020204" pitchFamily="66" charset="0"/>
              </a:rPr>
              <a:t> generalmente se pluralizan </a:t>
            </a:r>
            <a:r>
              <a:rPr lang="es-ES" b="1" dirty="0">
                <a:latin typeface="Comic Sans MS" panose="030F0902030302020204" pitchFamily="66" charset="0"/>
              </a:rPr>
              <a:t>añadiendo una ese</a:t>
            </a:r>
            <a:r>
              <a:rPr lang="es-ES" dirty="0">
                <a:latin typeface="Comic Sans MS" panose="030F0902030302020204" pitchFamily="66" charset="0"/>
              </a:rPr>
              <a:t> </a:t>
            </a:r>
            <a:r>
              <a:rPr lang="es-ES" i="1" dirty="0">
                <a:latin typeface="Comic Sans MS" panose="030F0902030302020204" pitchFamily="66" charset="0"/>
              </a:rPr>
              <a:t>(pág. – págs.); </a:t>
            </a:r>
            <a:r>
              <a:rPr lang="es-ES" dirty="0">
                <a:latin typeface="Comic Sans MS" panose="030F0902030302020204" pitchFamily="66" charset="0"/>
              </a:rPr>
              <a:t>si constan de </a:t>
            </a:r>
            <a:r>
              <a:rPr lang="es-ES" b="1" dirty="0">
                <a:latin typeface="Comic Sans MS" panose="030F0902030302020204" pitchFamily="66" charset="0"/>
              </a:rPr>
              <a:t>una sola letra,</a:t>
            </a:r>
            <a:r>
              <a:rPr lang="es-ES" dirty="0">
                <a:latin typeface="Comic Sans MS" panose="030F0902030302020204" pitchFamily="66" charset="0"/>
              </a:rPr>
              <a:t> esta </a:t>
            </a:r>
            <a:r>
              <a:rPr lang="es-ES" b="1" dirty="0">
                <a:latin typeface="Comic Sans MS" panose="030F0902030302020204" pitchFamily="66" charset="0"/>
              </a:rPr>
              <a:t>se suele duplicar</a:t>
            </a:r>
            <a:r>
              <a:rPr lang="es-ES" dirty="0">
                <a:latin typeface="Comic Sans MS" panose="030F0902030302020204" pitchFamily="66" charset="0"/>
              </a:rPr>
              <a:t> </a:t>
            </a:r>
            <a:r>
              <a:rPr lang="es-ES" i="1" dirty="0">
                <a:latin typeface="Comic Sans MS" panose="030F0902030302020204" pitchFamily="66" charset="0"/>
              </a:rPr>
              <a:t>(p. – pp.).</a:t>
            </a:r>
            <a:endParaRPr lang="es-ES" dirty="0">
              <a:latin typeface="Comic Sans MS" panose="030F0902030302020204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52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934</Words>
  <Application>Microsoft Macintosh PowerPoint</Application>
  <PresentationFormat>Panorámica</PresentationFormat>
  <Paragraphs>109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 Unicode MS</vt:lpstr>
      <vt:lpstr>MS Gothic</vt:lpstr>
      <vt:lpstr>Arial</vt:lpstr>
      <vt:lpstr>Calibri</vt:lpstr>
      <vt:lpstr>Calibri Light</vt:lpstr>
      <vt:lpstr>Comic Sans MS</vt:lpstr>
      <vt:lpstr>Times New Roman</vt:lpstr>
      <vt:lpstr>Tema de Office</vt:lpstr>
      <vt:lpstr>FORMACIÓN DEL LÉXICO ESPAÑOL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ABREVIATURAS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DEL LÉXICO ESPAÑOL</dc:title>
  <dc:creator>Pilar Santos</dc:creator>
  <cp:lastModifiedBy>Pilar Santos</cp:lastModifiedBy>
  <cp:revision>3</cp:revision>
  <dcterms:created xsi:type="dcterms:W3CDTF">2024-11-05T07:03:40Z</dcterms:created>
  <dcterms:modified xsi:type="dcterms:W3CDTF">2024-11-12T06:54:03Z</dcterms:modified>
</cp:coreProperties>
</file>