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95" r:id="rId3"/>
    <p:sldId id="261" r:id="rId4"/>
    <p:sldId id="282" r:id="rId5"/>
    <p:sldId id="283" r:id="rId6"/>
    <p:sldId id="284" r:id="rId7"/>
    <p:sldId id="260" r:id="rId8"/>
    <p:sldId id="265" r:id="rId9"/>
    <p:sldId id="266" r:id="rId10"/>
    <p:sldId id="285" r:id="rId11"/>
    <p:sldId id="257" r:id="rId12"/>
    <p:sldId id="262" r:id="rId13"/>
    <p:sldId id="263" r:id="rId14"/>
    <p:sldId id="264" r:id="rId15"/>
    <p:sldId id="267" r:id="rId16"/>
    <p:sldId id="286" r:id="rId17"/>
    <p:sldId id="268" r:id="rId18"/>
    <p:sldId id="269" r:id="rId19"/>
    <p:sldId id="270" r:id="rId20"/>
    <p:sldId id="272" r:id="rId21"/>
    <p:sldId id="271" r:id="rId22"/>
    <p:sldId id="277" r:id="rId23"/>
    <p:sldId id="278" r:id="rId24"/>
    <p:sldId id="279" r:id="rId25"/>
    <p:sldId id="273" r:id="rId26"/>
    <p:sldId id="274" r:id="rId27"/>
    <p:sldId id="275" r:id="rId28"/>
    <p:sldId id="288" r:id="rId29"/>
    <p:sldId id="289" r:id="rId30"/>
    <p:sldId id="276" r:id="rId31"/>
    <p:sldId id="280" r:id="rId32"/>
    <p:sldId id="281" r:id="rId33"/>
    <p:sldId id="290" r:id="rId34"/>
    <p:sldId id="291" r:id="rId35"/>
    <p:sldId id="292" r:id="rId36"/>
    <p:sldId id="294" r:id="rId37"/>
    <p:sldId id="293" r:id="rId38"/>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AAAF"/>
    <a:srgbClr val="E2EF35"/>
    <a:srgbClr val="C9E53F"/>
    <a:srgbClr val="EBE600"/>
    <a:srgbClr val="F77615"/>
    <a:srgbClr val="7EBE41"/>
    <a:srgbClr val="CCFF33"/>
    <a:srgbClr val="7FA3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40" autoAdjust="0"/>
  </p:normalViewPr>
  <p:slideViewPr>
    <p:cSldViewPr snapToGrid="0" snapToObjects="1">
      <p:cViewPr varScale="1">
        <p:scale>
          <a:sx n="107" d="100"/>
          <a:sy n="107" d="100"/>
        </p:scale>
        <p:origin x="1760"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55E2EE-8B14-A642-BCAC-5396531BCB8E}" type="doc">
      <dgm:prSet loTypeId="urn:microsoft.com/office/officeart/2005/8/layout/hierarchy2" loCatId="" qsTypeId="urn:microsoft.com/office/officeart/2005/8/quickstyle/simple1" qsCatId="simple" csTypeId="urn:microsoft.com/office/officeart/2005/8/colors/colorful3" csCatId="colorful" phldr="1"/>
      <dgm:spPr/>
      <dgm:t>
        <a:bodyPr/>
        <a:lstStyle/>
        <a:p>
          <a:endParaRPr lang="es-ES"/>
        </a:p>
      </dgm:t>
    </dgm:pt>
    <dgm:pt modelId="{E04A22FC-CDB6-9145-9C73-71B4186B32FA}">
      <dgm:prSet phldrT="[Texto]" custT="1"/>
      <dgm:spPr/>
      <dgm:t>
        <a:bodyPr/>
        <a:lstStyle/>
        <a:p>
          <a:r>
            <a:rPr lang="es-ES" sz="2000" dirty="0">
              <a:latin typeface="Verdana"/>
              <a:cs typeface="Verdana"/>
            </a:rPr>
            <a:t>Nivel 1</a:t>
          </a:r>
        </a:p>
      </dgm:t>
    </dgm:pt>
    <dgm:pt modelId="{851ECCD3-E1A6-8D46-ADFB-729E33E15B79}" type="parTrans" cxnId="{9DDC601D-768A-B448-A770-0243AD71BA8B}">
      <dgm:prSet/>
      <dgm:spPr/>
      <dgm:t>
        <a:bodyPr/>
        <a:lstStyle/>
        <a:p>
          <a:endParaRPr lang="es-ES"/>
        </a:p>
      </dgm:t>
    </dgm:pt>
    <dgm:pt modelId="{972FF5BB-CE9C-534F-A7BC-D4D03F6805DB}" type="sibTrans" cxnId="{9DDC601D-768A-B448-A770-0243AD71BA8B}">
      <dgm:prSet/>
      <dgm:spPr/>
      <dgm:t>
        <a:bodyPr/>
        <a:lstStyle/>
        <a:p>
          <a:endParaRPr lang="es-ES"/>
        </a:p>
      </dgm:t>
    </dgm:pt>
    <dgm:pt modelId="{F6FC3DEF-71E5-944E-BAA5-E9F289F856B7}">
      <dgm:prSet phldrT="[Texto]" custT="1"/>
      <dgm:spPr/>
      <dgm:t>
        <a:bodyPr/>
        <a:lstStyle/>
        <a:p>
          <a:r>
            <a:rPr lang="es-ES" sz="2000" dirty="0">
              <a:latin typeface="Verdana"/>
              <a:cs typeface="Verdana"/>
            </a:rPr>
            <a:t>Nivel 2</a:t>
          </a:r>
        </a:p>
      </dgm:t>
    </dgm:pt>
    <dgm:pt modelId="{26142C1B-852E-964D-8DDF-29334055A0DE}" type="parTrans" cxnId="{C72D3C38-EAB9-1E4C-869F-12A7A05D8EF6}">
      <dgm:prSet/>
      <dgm:spPr/>
      <dgm:t>
        <a:bodyPr/>
        <a:lstStyle/>
        <a:p>
          <a:endParaRPr lang="es-ES"/>
        </a:p>
      </dgm:t>
    </dgm:pt>
    <dgm:pt modelId="{3E0BF192-6892-A249-AE4C-216A1164CFD8}" type="sibTrans" cxnId="{C72D3C38-EAB9-1E4C-869F-12A7A05D8EF6}">
      <dgm:prSet/>
      <dgm:spPr/>
      <dgm:t>
        <a:bodyPr/>
        <a:lstStyle/>
        <a:p>
          <a:endParaRPr lang="es-ES"/>
        </a:p>
      </dgm:t>
    </dgm:pt>
    <dgm:pt modelId="{7DF958D2-1A30-9C4C-8644-E85D65E4112E}">
      <dgm:prSet phldrT="[Texto]" custT="1"/>
      <dgm:spPr/>
      <dgm:t>
        <a:bodyPr/>
        <a:lstStyle/>
        <a:p>
          <a:r>
            <a:rPr lang="es-ES" sz="2000" dirty="0">
              <a:latin typeface="Verdana"/>
              <a:cs typeface="Verdana"/>
            </a:rPr>
            <a:t>Nivel 3</a:t>
          </a:r>
        </a:p>
      </dgm:t>
    </dgm:pt>
    <dgm:pt modelId="{831D368C-5BD8-0840-86CD-751EC24D5695}" type="parTrans" cxnId="{773916DC-3FE7-D249-BB0D-00ADA4F6E147}">
      <dgm:prSet/>
      <dgm:spPr/>
      <dgm:t>
        <a:bodyPr/>
        <a:lstStyle/>
        <a:p>
          <a:endParaRPr lang="es-ES"/>
        </a:p>
      </dgm:t>
    </dgm:pt>
    <dgm:pt modelId="{ACFE0371-B00A-2A40-BCB7-436C8AEA39B5}" type="sibTrans" cxnId="{773916DC-3FE7-D249-BB0D-00ADA4F6E147}">
      <dgm:prSet/>
      <dgm:spPr/>
      <dgm:t>
        <a:bodyPr/>
        <a:lstStyle/>
        <a:p>
          <a:endParaRPr lang="es-ES"/>
        </a:p>
      </dgm:t>
    </dgm:pt>
    <dgm:pt modelId="{47388BD4-DA24-E04B-AA5C-516CF1F413F4}">
      <dgm:prSet phldrT="[Texto]" custT="1"/>
      <dgm:spPr/>
      <dgm:t>
        <a:bodyPr/>
        <a:lstStyle/>
        <a:p>
          <a:r>
            <a:rPr lang="es-ES" sz="2000" dirty="0">
              <a:latin typeface="Verdana"/>
              <a:cs typeface="Verdana"/>
            </a:rPr>
            <a:t>Nivel 3</a:t>
          </a:r>
        </a:p>
      </dgm:t>
    </dgm:pt>
    <dgm:pt modelId="{33EBA164-FD17-B341-B929-30DCCF3FC77A}" type="parTrans" cxnId="{0AB2045B-2570-5E4A-AB43-69CA555FBE51}">
      <dgm:prSet/>
      <dgm:spPr/>
      <dgm:t>
        <a:bodyPr/>
        <a:lstStyle/>
        <a:p>
          <a:endParaRPr lang="es-ES"/>
        </a:p>
      </dgm:t>
    </dgm:pt>
    <dgm:pt modelId="{FDC46110-9FE3-074C-9224-085372297FC5}" type="sibTrans" cxnId="{0AB2045B-2570-5E4A-AB43-69CA555FBE51}">
      <dgm:prSet/>
      <dgm:spPr/>
      <dgm:t>
        <a:bodyPr/>
        <a:lstStyle/>
        <a:p>
          <a:endParaRPr lang="es-ES"/>
        </a:p>
      </dgm:t>
    </dgm:pt>
    <dgm:pt modelId="{49929DE6-AB0C-BC4D-A25E-18688C00961A}">
      <dgm:prSet phldrT="[Texto]" custT="1"/>
      <dgm:spPr/>
      <dgm:t>
        <a:bodyPr/>
        <a:lstStyle/>
        <a:p>
          <a:r>
            <a:rPr lang="es-ES" sz="2000" dirty="0">
              <a:latin typeface="Verdana"/>
              <a:cs typeface="Verdana"/>
            </a:rPr>
            <a:t>Nivel 2</a:t>
          </a:r>
        </a:p>
      </dgm:t>
    </dgm:pt>
    <dgm:pt modelId="{3F92D592-5BC9-EC4C-A802-7F61101E5063}" type="parTrans" cxnId="{936797C3-CA45-2646-AA30-C3D450B09C80}">
      <dgm:prSet/>
      <dgm:spPr/>
      <dgm:t>
        <a:bodyPr/>
        <a:lstStyle/>
        <a:p>
          <a:endParaRPr lang="es-ES"/>
        </a:p>
      </dgm:t>
    </dgm:pt>
    <dgm:pt modelId="{33DB6B9F-9752-7543-988F-3D4DA26CBBAE}" type="sibTrans" cxnId="{936797C3-CA45-2646-AA30-C3D450B09C80}">
      <dgm:prSet/>
      <dgm:spPr/>
      <dgm:t>
        <a:bodyPr/>
        <a:lstStyle/>
        <a:p>
          <a:endParaRPr lang="es-ES"/>
        </a:p>
      </dgm:t>
    </dgm:pt>
    <dgm:pt modelId="{33C29905-F907-3540-9BB5-02B46B21548F}">
      <dgm:prSet phldrT="[Texto]" custT="1"/>
      <dgm:spPr/>
      <dgm:t>
        <a:bodyPr/>
        <a:lstStyle/>
        <a:p>
          <a:r>
            <a:rPr lang="es-ES" sz="2000" dirty="0">
              <a:latin typeface="Verdana"/>
              <a:cs typeface="Verdana"/>
            </a:rPr>
            <a:t>Nivel 3</a:t>
          </a:r>
        </a:p>
      </dgm:t>
    </dgm:pt>
    <dgm:pt modelId="{380D7F4B-2B1E-DF42-94EE-947B41A8F5DA}" type="parTrans" cxnId="{631A714E-F22A-8D47-BA62-22361D4010A3}">
      <dgm:prSet/>
      <dgm:spPr/>
      <dgm:t>
        <a:bodyPr/>
        <a:lstStyle/>
        <a:p>
          <a:endParaRPr lang="es-ES"/>
        </a:p>
      </dgm:t>
    </dgm:pt>
    <dgm:pt modelId="{0C49E1FB-BA39-8F48-8FB6-ACD872EAFBFC}" type="sibTrans" cxnId="{631A714E-F22A-8D47-BA62-22361D4010A3}">
      <dgm:prSet/>
      <dgm:spPr/>
      <dgm:t>
        <a:bodyPr/>
        <a:lstStyle/>
        <a:p>
          <a:endParaRPr lang="es-ES"/>
        </a:p>
      </dgm:t>
    </dgm:pt>
    <dgm:pt modelId="{8E5C136D-0556-2342-8F61-8B8A5B169593}" type="pres">
      <dgm:prSet presAssocID="{F255E2EE-8B14-A642-BCAC-5396531BCB8E}" presName="diagram" presStyleCnt="0">
        <dgm:presLayoutVars>
          <dgm:chPref val="1"/>
          <dgm:dir/>
          <dgm:animOne val="branch"/>
          <dgm:animLvl val="lvl"/>
          <dgm:resizeHandles val="exact"/>
        </dgm:presLayoutVars>
      </dgm:prSet>
      <dgm:spPr/>
    </dgm:pt>
    <dgm:pt modelId="{376AF0FD-B4E8-934C-8FE0-A2170656F0B1}" type="pres">
      <dgm:prSet presAssocID="{E04A22FC-CDB6-9145-9C73-71B4186B32FA}" presName="root1" presStyleCnt="0"/>
      <dgm:spPr/>
    </dgm:pt>
    <dgm:pt modelId="{95CD5C3F-242D-F444-A100-B039438BF2BE}" type="pres">
      <dgm:prSet presAssocID="{E04A22FC-CDB6-9145-9C73-71B4186B32FA}" presName="LevelOneTextNode" presStyleLbl="node0" presStyleIdx="0" presStyleCnt="1">
        <dgm:presLayoutVars>
          <dgm:chPref val="3"/>
        </dgm:presLayoutVars>
      </dgm:prSet>
      <dgm:spPr/>
    </dgm:pt>
    <dgm:pt modelId="{76BFCE2B-2E31-E244-AB5F-0FDB8831076F}" type="pres">
      <dgm:prSet presAssocID="{E04A22FC-CDB6-9145-9C73-71B4186B32FA}" presName="level2hierChild" presStyleCnt="0"/>
      <dgm:spPr/>
    </dgm:pt>
    <dgm:pt modelId="{17716CD9-C6B7-974C-97BB-971804E90CAA}" type="pres">
      <dgm:prSet presAssocID="{26142C1B-852E-964D-8DDF-29334055A0DE}" presName="conn2-1" presStyleLbl="parChTrans1D2" presStyleIdx="0" presStyleCnt="2"/>
      <dgm:spPr/>
    </dgm:pt>
    <dgm:pt modelId="{FA04B5A1-568B-EC48-A199-2029F3A7D981}" type="pres">
      <dgm:prSet presAssocID="{26142C1B-852E-964D-8DDF-29334055A0DE}" presName="connTx" presStyleLbl="parChTrans1D2" presStyleIdx="0" presStyleCnt="2"/>
      <dgm:spPr/>
    </dgm:pt>
    <dgm:pt modelId="{16CCCB9B-EC69-0B40-A769-64F7897943F5}" type="pres">
      <dgm:prSet presAssocID="{F6FC3DEF-71E5-944E-BAA5-E9F289F856B7}" presName="root2" presStyleCnt="0"/>
      <dgm:spPr/>
    </dgm:pt>
    <dgm:pt modelId="{512240B1-9DA1-B74C-AF42-2DEB494B2E52}" type="pres">
      <dgm:prSet presAssocID="{F6FC3DEF-71E5-944E-BAA5-E9F289F856B7}" presName="LevelTwoTextNode" presStyleLbl="node2" presStyleIdx="0" presStyleCnt="2">
        <dgm:presLayoutVars>
          <dgm:chPref val="3"/>
        </dgm:presLayoutVars>
      </dgm:prSet>
      <dgm:spPr/>
    </dgm:pt>
    <dgm:pt modelId="{312FCCE1-A88C-E246-87C9-A145533D9B0D}" type="pres">
      <dgm:prSet presAssocID="{F6FC3DEF-71E5-944E-BAA5-E9F289F856B7}" presName="level3hierChild" presStyleCnt="0"/>
      <dgm:spPr/>
    </dgm:pt>
    <dgm:pt modelId="{FFF0A371-9BF4-E842-939E-A332E0017441}" type="pres">
      <dgm:prSet presAssocID="{831D368C-5BD8-0840-86CD-751EC24D5695}" presName="conn2-1" presStyleLbl="parChTrans1D3" presStyleIdx="0" presStyleCnt="3"/>
      <dgm:spPr/>
    </dgm:pt>
    <dgm:pt modelId="{ABDADE14-8D60-FD41-8373-908098F45C30}" type="pres">
      <dgm:prSet presAssocID="{831D368C-5BD8-0840-86CD-751EC24D5695}" presName="connTx" presStyleLbl="parChTrans1D3" presStyleIdx="0" presStyleCnt="3"/>
      <dgm:spPr/>
    </dgm:pt>
    <dgm:pt modelId="{CE9C1312-92DB-ED4D-A659-6FFE980A0D86}" type="pres">
      <dgm:prSet presAssocID="{7DF958D2-1A30-9C4C-8644-E85D65E4112E}" presName="root2" presStyleCnt="0"/>
      <dgm:spPr/>
    </dgm:pt>
    <dgm:pt modelId="{C3A8A0FA-37C1-984D-A183-5CD499C6D355}" type="pres">
      <dgm:prSet presAssocID="{7DF958D2-1A30-9C4C-8644-E85D65E4112E}" presName="LevelTwoTextNode" presStyleLbl="node3" presStyleIdx="0" presStyleCnt="3">
        <dgm:presLayoutVars>
          <dgm:chPref val="3"/>
        </dgm:presLayoutVars>
      </dgm:prSet>
      <dgm:spPr/>
    </dgm:pt>
    <dgm:pt modelId="{CDA87B3A-256D-324B-AAC2-742AE0B4C92C}" type="pres">
      <dgm:prSet presAssocID="{7DF958D2-1A30-9C4C-8644-E85D65E4112E}" presName="level3hierChild" presStyleCnt="0"/>
      <dgm:spPr/>
    </dgm:pt>
    <dgm:pt modelId="{7CCDB458-E936-6B4A-A8C6-6273C0E37D6A}" type="pres">
      <dgm:prSet presAssocID="{33EBA164-FD17-B341-B929-30DCCF3FC77A}" presName="conn2-1" presStyleLbl="parChTrans1D3" presStyleIdx="1" presStyleCnt="3"/>
      <dgm:spPr/>
    </dgm:pt>
    <dgm:pt modelId="{B0FD1087-7EDB-2F42-909C-152B4327360C}" type="pres">
      <dgm:prSet presAssocID="{33EBA164-FD17-B341-B929-30DCCF3FC77A}" presName="connTx" presStyleLbl="parChTrans1D3" presStyleIdx="1" presStyleCnt="3"/>
      <dgm:spPr/>
    </dgm:pt>
    <dgm:pt modelId="{979C86C1-F894-E249-877A-794A3D801969}" type="pres">
      <dgm:prSet presAssocID="{47388BD4-DA24-E04B-AA5C-516CF1F413F4}" presName="root2" presStyleCnt="0"/>
      <dgm:spPr/>
    </dgm:pt>
    <dgm:pt modelId="{5A4B65EE-C7FA-8246-AD76-843704CD6460}" type="pres">
      <dgm:prSet presAssocID="{47388BD4-DA24-E04B-AA5C-516CF1F413F4}" presName="LevelTwoTextNode" presStyleLbl="node3" presStyleIdx="1" presStyleCnt="3">
        <dgm:presLayoutVars>
          <dgm:chPref val="3"/>
        </dgm:presLayoutVars>
      </dgm:prSet>
      <dgm:spPr/>
    </dgm:pt>
    <dgm:pt modelId="{9C4BD25A-3382-ED47-B86B-1EED224ECE02}" type="pres">
      <dgm:prSet presAssocID="{47388BD4-DA24-E04B-AA5C-516CF1F413F4}" presName="level3hierChild" presStyleCnt="0"/>
      <dgm:spPr/>
    </dgm:pt>
    <dgm:pt modelId="{8D49BEC3-CD9F-C649-B96F-945E66E00CA4}" type="pres">
      <dgm:prSet presAssocID="{3F92D592-5BC9-EC4C-A802-7F61101E5063}" presName="conn2-1" presStyleLbl="parChTrans1D2" presStyleIdx="1" presStyleCnt="2"/>
      <dgm:spPr/>
    </dgm:pt>
    <dgm:pt modelId="{5BE7EC58-E5A8-AB4F-93E9-79522BAA8AE6}" type="pres">
      <dgm:prSet presAssocID="{3F92D592-5BC9-EC4C-A802-7F61101E5063}" presName="connTx" presStyleLbl="parChTrans1D2" presStyleIdx="1" presStyleCnt="2"/>
      <dgm:spPr/>
    </dgm:pt>
    <dgm:pt modelId="{A29DE109-3C62-F94A-AEC8-24C8FF494011}" type="pres">
      <dgm:prSet presAssocID="{49929DE6-AB0C-BC4D-A25E-18688C00961A}" presName="root2" presStyleCnt="0"/>
      <dgm:spPr/>
    </dgm:pt>
    <dgm:pt modelId="{7B9BE8DA-2907-4A41-9986-4C61C1B57D21}" type="pres">
      <dgm:prSet presAssocID="{49929DE6-AB0C-BC4D-A25E-18688C00961A}" presName="LevelTwoTextNode" presStyleLbl="node2" presStyleIdx="1" presStyleCnt="2">
        <dgm:presLayoutVars>
          <dgm:chPref val="3"/>
        </dgm:presLayoutVars>
      </dgm:prSet>
      <dgm:spPr/>
    </dgm:pt>
    <dgm:pt modelId="{504C702A-8DC2-6D42-AA2D-63A3B14C2809}" type="pres">
      <dgm:prSet presAssocID="{49929DE6-AB0C-BC4D-A25E-18688C00961A}" presName="level3hierChild" presStyleCnt="0"/>
      <dgm:spPr/>
    </dgm:pt>
    <dgm:pt modelId="{EAE8944D-93FA-EA45-A932-E7440802C198}" type="pres">
      <dgm:prSet presAssocID="{380D7F4B-2B1E-DF42-94EE-947B41A8F5DA}" presName="conn2-1" presStyleLbl="parChTrans1D3" presStyleIdx="2" presStyleCnt="3"/>
      <dgm:spPr/>
    </dgm:pt>
    <dgm:pt modelId="{5B519E95-36C4-F74D-A553-9BD3AB63A8AF}" type="pres">
      <dgm:prSet presAssocID="{380D7F4B-2B1E-DF42-94EE-947B41A8F5DA}" presName="connTx" presStyleLbl="parChTrans1D3" presStyleIdx="2" presStyleCnt="3"/>
      <dgm:spPr/>
    </dgm:pt>
    <dgm:pt modelId="{AF4E9BC2-448E-2442-8652-03B6DF8DA0D5}" type="pres">
      <dgm:prSet presAssocID="{33C29905-F907-3540-9BB5-02B46B21548F}" presName="root2" presStyleCnt="0"/>
      <dgm:spPr/>
    </dgm:pt>
    <dgm:pt modelId="{99C7486E-295B-4F46-8019-79CF21DABF8A}" type="pres">
      <dgm:prSet presAssocID="{33C29905-F907-3540-9BB5-02B46B21548F}" presName="LevelTwoTextNode" presStyleLbl="node3" presStyleIdx="2" presStyleCnt="3">
        <dgm:presLayoutVars>
          <dgm:chPref val="3"/>
        </dgm:presLayoutVars>
      </dgm:prSet>
      <dgm:spPr/>
    </dgm:pt>
    <dgm:pt modelId="{1E86CFDB-84AD-7A44-B402-5DEA2C2E13D5}" type="pres">
      <dgm:prSet presAssocID="{33C29905-F907-3540-9BB5-02B46B21548F}" presName="level3hierChild" presStyleCnt="0"/>
      <dgm:spPr/>
    </dgm:pt>
  </dgm:ptLst>
  <dgm:cxnLst>
    <dgm:cxn modelId="{9DDC601D-768A-B448-A770-0243AD71BA8B}" srcId="{F255E2EE-8B14-A642-BCAC-5396531BCB8E}" destId="{E04A22FC-CDB6-9145-9C73-71B4186B32FA}" srcOrd="0" destOrd="0" parTransId="{851ECCD3-E1A6-8D46-ADFB-729E33E15B79}" sibTransId="{972FF5BB-CE9C-534F-A7BC-D4D03F6805DB}"/>
    <dgm:cxn modelId="{923EF81F-19BC-F841-94E0-0433FF9F618A}" type="presOf" srcId="{33EBA164-FD17-B341-B929-30DCCF3FC77A}" destId="{B0FD1087-7EDB-2F42-909C-152B4327360C}" srcOrd="1" destOrd="0" presId="urn:microsoft.com/office/officeart/2005/8/layout/hierarchy2"/>
    <dgm:cxn modelId="{EBE96934-52F5-D644-99F6-9E3EA07A28C0}" type="presOf" srcId="{380D7F4B-2B1E-DF42-94EE-947B41A8F5DA}" destId="{5B519E95-36C4-F74D-A553-9BD3AB63A8AF}" srcOrd="1" destOrd="0" presId="urn:microsoft.com/office/officeart/2005/8/layout/hierarchy2"/>
    <dgm:cxn modelId="{91147834-5229-9042-B094-62F358CB2B2A}" type="presOf" srcId="{7DF958D2-1A30-9C4C-8644-E85D65E4112E}" destId="{C3A8A0FA-37C1-984D-A183-5CD499C6D355}" srcOrd="0" destOrd="0" presId="urn:microsoft.com/office/officeart/2005/8/layout/hierarchy2"/>
    <dgm:cxn modelId="{C72D3C38-EAB9-1E4C-869F-12A7A05D8EF6}" srcId="{E04A22FC-CDB6-9145-9C73-71B4186B32FA}" destId="{F6FC3DEF-71E5-944E-BAA5-E9F289F856B7}" srcOrd="0" destOrd="0" parTransId="{26142C1B-852E-964D-8DDF-29334055A0DE}" sibTransId="{3E0BF192-6892-A249-AE4C-216A1164CFD8}"/>
    <dgm:cxn modelId="{96BA9847-22A3-1748-8DC8-D64DFF7D1D3C}" type="presOf" srcId="{E04A22FC-CDB6-9145-9C73-71B4186B32FA}" destId="{95CD5C3F-242D-F444-A100-B039438BF2BE}" srcOrd="0" destOrd="0" presId="urn:microsoft.com/office/officeart/2005/8/layout/hierarchy2"/>
    <dgm:cxn modelId="{631A714E-F22A-8D47-BA62-22361D4010A3}" srcId="{49929DE6-AB0C-BC4D-A25E-18688C00961A}" destId="{33C29905-F907-3540-9BB5-02B46B21548F}" srcOrd="0" destOrd="0" parTransId="{380D7F4B-2B1E-DF42-94EE-947B41A8F5DA}" sibTransId="{0C49E1FB-BA39-8F48-8FB6-ACD872EAFBFC}"/>
    <dgm:cxn modelId="{228BAF51-89BE-1343-A151-77464C12FDF7}" type="presOf" srcId="{F255E2EE-8B14-A642-BCAC-5396531BCB8E}" destId="{8E5C136D-0556-2342-8F61-8B8A5B169593}" srcOrd="0" destOrd="0" presId="urn:microsoft.com/office/officeart/2005/8/layout/hierarchy2"/>
    <dgm:cxn modelId="{3E0D0553-CAFC-F44A-BC30-BACCC626BBEB}" type="presOf" srcId="{831D368C-5BD8-0840-86CD-751EC24D5695}" destId="{ABDADE14-8D60-FD41-8373-908098F45C30}" srcOrd="1" destOrd="0" presId="urn:microsoft.com/office/officeart/2005/8/layout/hierarchy2"/>
    <dgm:cxn modelId="{0AB2045B-2570-5E4A-AB43-69CA555FBE51}" srcId="{F6FC3DEF-71E5-944E-BAA5-E9F289F856B7}" destId="{47388BD4-DA24-E04B-AA5C-516CF1F413F4}" srcOrd="1" destOrd="0" parTransId="{33EBA164-FD17-B341-B929-30DCCF3FC77A}" sibTransId="{FDC46110-9FE3-074C-9224-085372297FC5}"/>
    <dgm:cxn modelId="{4B3FAF7B-242F-AE4B-B76D-1EE795C00854}" type="presOf" srcId="{3F92D592-5BC9-EC4C-A802-7F61101E5063}" destId="{8D49BEC3-CD9F-C649-B96F-945E66E00CA4}" srcOrd="0" destOrd="0" presId="urn:microsoft.com/office/officeart/2005/8/layout/hierarchy2"/>
    <dgm:cxn modelId="{641B4E7E-7859-9141-BA44-9945CA6F2537}" type="presOf" srcId="{3F92D592-5BC9-EC4C-A802-7F61101E5063}" destId="{5BE7EC58-E5A8-AB4F-93E9-79522BAA8AE6}" srcOrd="1" destOrd="0" presId="urn:microsoft.com/office/officeart/2005/8/layout/hierarchy2"/>
    <dgm:cxn modelId="{44A3BA9E-7683-994A-8BAB-3A813B164D96}" type="presOf" srcId="{831D368C-5BD8-0840-86CD-751EC24D5695}" destId="{FFF0A371-9BF4-E842-939E-A332E0017441}" srcOrd="0" destOrd="0" presId="urn:microsoft.com/office/officeart/2005/8/layout/hierarchy2"/>
    <dgm:cxn modelId="{86CA19A9-25E1-0B4B-87BA-E73208571D7D}" type="presOf" srcId="{F6FC3DEF-71E5-944E-BAA5-E9F289F856B7}" destId="{512240B1-9DA1-B74C-AF42-2DEB494B2E52}" srcOrd="0" destOrd="0" presId="urn:microsoft.com/office/officeart/2005/8/layout/hierarchy2"/>
    <dgm:cxn modelId="{6DAEF2A9-C5E2-0445-86A6-C5D66A9D564F}" type="presOf" srcId="{26142C1B-852E-964D-8DDF-29334055A0DE}" destId="{FA04B5A1-568B-EC48-A199-2029F3A7D981}" srcOrd="1" destOrd="0" presId="urn:microsoft.com/office/officeart/2005/8/layout/hierarchy2"/>
    <dgm:cxn modelId="{FCF87AAB-6042-D148-BB27-5C19DF7051EC}" type="presOf" srcId="{49929DE6-AB0C-BC4D-A25E-18688C00961A}" destId="{7B9BE8DA-2907-4A41-9986-4C61C1B57D21}" srcOrd="0" destOrd="0" presId="urn:microsoft.com/office/officeart/2005/8/layout/hierarchy2"/>
    <dgm:cxn modelId="{3AD024B6-02E4-B94C-9192-5D55FC632A95}" type="presOf" srcId="{380D7F4B-2B1E-DF42-94EE-947B41A8F5DA}" destId="{EAE8944D-93FA-EA45-A932-E7440802C198}" srcOrd="0" destOrd="0" presId="urn:microsoft.com/office/officeart/2005/8/layout/hierarchy2"/>
    <dgm:cxn modelId="{57F8F6B8-E822-7146-AF7D-240A7C624067}" type="presOf" srcId="{33C29905-F907-3540-9BB5-02B46B21548F}" destId="{99C7486E-295B-4F46-8019-79CF21DABF8A}" srcOrd="0" destOrd="0" presId="urn:microsoft.com/office/officeart/2005/8/layout/hierarchy2"/>
    <dgm:cxn modelId="{033FC1BF-BAC5-6C45-BD8D-C6F397F908A6}" type="presOf" srcId="{33EBA164-FD17-B341-B929-30DCCF3FC77A}" destId="{7CCDB458-E936-6B4A-A8C6-6273C0E37D6A}" srcOrd="0" destOrd="0" presId="urn:microsoft.com/office/officeart/2005/8/layout/hierarchy2"/>
    <dgm:cxn modelId="{936797C3-CA45-2646-AA30-C3D450B09C80}" srcId="{E04A22FC-CDB6-9145-9C73-71B4186B32FA}" destId="{49929DE6-AB0C-BC4D-A25E-18688C00961A}" srcOrd="1" destOrd="0" parTransId="{3F92D592-5BC9-EC4C-A802-7F61101E5063}" sibTransId="{33DB6B9F-9752-7543-988F-3D4DA26CBBAE}"/>
    <dgm:cxn modelId="{773916DC-3FE7-D249-BB0D-00ADA4F6E147}" srcId="{F6FC3DEF-71E5-944E-BAA5-E9F289F856B7}" destId="{7DF958D2-1A30-9C4C-8644-E85D65E4112E}" srcOrd="0" destOrd="0" parTransId="{831D368C-5BD8-0840-86CD-751EC24D5695}" sibTransId="{ACFE0371-B00A-2A40-BCB7-436C8AEA39B5}"/>
    <dgm:cxn modelId="{68CEBAED-C470-F947-88AE-4425F81EB32A}" type="presOf" srcId="{47388BD4-DA24-E04B-AA5C-516CF1F413F4}" destId="{5A4B65EE-C7FA-8246-AD76-843704CD6460}" srcOrd="0" destOrd="0" presId="urn:microsoft.com/office/officeart/2005/8/layout/hierarchy2"/>
    <dgm:cxn modelId="{196A28FA-5015-3C4D-8A0D-9583A0A685E4}" type="presOf" srcId="{26142C1B-852E-964D-8DDF-29334055A0DE}" destId="{17716CD9-C6B7-974C-97BB-971804E90CAA}" srcOrd="0" destOrd="0" presId="urn:microsoft.com/office/officeart/2005/8/layout/hierarchy2"/>
    <dgm:cxn modelId="{0F59C211-600B-7C4C-AB22-DB36991DE068}" type="presParOf" srcId="{8E5C136D-0556-2342-8F61-8B8A5B169593}" destId="{376AF0FD-B4E8-934C-8FE0-A2170656F0B1}" srcOrd="0" destOrd="0" presId="urn:microsoft.com/office/officeart/2005/8/layout/hierarchy2"/>
    <dgm:cxn modelId="{600C8BA8-6944-6447-9409-60487FC60C52}" type="presParOf" srcId="{376AF0FD-B4E8-934C-8FE0-A2170656F0B1}" destId="{95CD5C3F-242D-F444-A100-B039438BF2BE}" srcOrd="0" destOrd="0" presId="urn:microsoft.com/office/officeart/2005/8/layout/hierarchy2"/>
    <dgm:cxn modelId="{650A3C3F-046D-8B41-A971-69CAE3C14EDD}" type="presParOf" srcId="{376AF0FD-B4E8-934C-8FE0-A2170656F0B1}" destId="{76BFCE2B-2E31-E244-AB5F-0FDB8831076F}" srcOrd="1" destOrd="0" presId="urn:microsoft.com/office/officeart/2005/8/layout/hierarchy2"/>
    <dgm:cxn modelId="{49AEBB2C-C9C9-B240-9795-6D51D175765C}" type="presParOf" srcId="{76BFCE2B-2E31-E244-AB5F-0FDB8831076F}" destId="{17716CD9-C6B7-974C-97BB-971804E90CAA}" srcOrd="0" destOrd="0" presId="urn:microsoft.com/office/officeart/2005/8/layout/hierarchy2"/>
    <dgm:cxn modelId="{B6A06442-B93F-974F-9941-9CC107A1FC82}" type="presParOf" srcId="{17716CD9-C6B7-974C-97BB-971804E90CAA}" destId="{FA04B5A1-568B-EC48-A199-2029F3A7D981}" srcOrd="0" destOrd="0" presId="urn:microsoft.com/office/officeart/2005/8/layout/hierarchy2"/>
    <dgm:cxn modelId="{B8F93F63-BC3B-2648-B169-4FECF7A7D26C}" type="presParOf" srcId="{76BFCE2B-2E31-E244-AB5F-0FDB8831076F}" destId="{16CCCB9B-EC69-0B40-A769-64F7897943F5}" srcOrd="1" destOrd="0" presId="urn:microsoft.com/office/officeart/2005/8/layout/hierarchy2"/>
    <dgm:cxn modelId="{BAC6CB79-E3D3-564B-A8D3-3926E5AABBE4}" type="presParOf" srcId="{16CCCB9B-EC69-0B40-A769-64F7897943F5}" destId="{512240B1-9DA1-B74C-AF42-2DEB494B2E52}" srcOrd="0" destOrd="0" presId="urn:microsoft.com/office/officeart/2005/8/layout/hierarchy2"/>
    <dgm:cxn modelId="{AD1DF9DF-AE03-834E-A320-0021206AC48F}" type="presParOf" srcId="{16CCCB9B-EC69-0B40-A769-64F7897943F5}" destId="{312FCCE1-A88C-E246-87C9-A145533D9B0D}" srcOrd="1" destOrd="0" presId="urn:microsoft.com/office/officeart/2005/8/layout/hierarchy2"/>
    <dgm:cxn modelId="{0287BF38-DB3C-F34B-A77C-40B2409C6DE0}" type="presParOf" srcId="{312FCCE1-A88C-E246-87C9-A145533D9B0D}" destId="{FFF0A371-9BF4-E842-939E-A332E0017441}" srcOrd="0" destOrd="0" presId="urn:microsoft.com/office/officeart/2005/8/layout/hierarchy2"/>
    <dgm:cxn modelId="{7302116F-1F87-F245-80CB-FA3612AC2452}" type="presParOf" srcId="{FFF0A371-9BF4-E842-939E-A332E0017441}" destId="{ABDADE14-8D60-FD41-8373-908098F45C30}" srcOrd="0" destOrd="0" presId="urn:microsoft.com/office/officeart/2005/8/layout/hierarchy2"/>
    <dgm:cxn modelId="{D20FBC79-9C43-A54B-8062-62129895BB39}" type="presParOf" srcId="{312FCCE1-A88C-E246-87C9-A145533D9B0D}" destId="{CE9C1312-92DB-ED4D-A659-6FFE980A0D86}" srcOrd="1" destOrd="0" presId="urn:microsoft.com/office/officeart/2005/8/layout/hierarchy2"/>
    <dgm:cxn modelId="{67D50BE0-D149-FF45-9C2B-32DF4D8FE46F}" type="presParOf" srcId="{CE9C1312-92DB-ED4D-A659-6FFE980A0D86}" destId="{C3A8A0FA-37C1-984D-A183-5CD499C6D355}" srcOrd="0" destOrd="0" presId="urn:microsoft.com/office/officeart/2005/8/layout/hierarchy2"/>
    <dgm:cxn modelId="{1F3F72D0-6D77-2A4E-903A-9103928B3ED9}" type="presParOf" srcId="{CE9C1312-92DB-ED4D-A659-6FFE980A0D86}" destId="{CDA87B3A-256D-324B-AAC2-742AE0B4C92C}" srcOrd="1" destOrd="0" presId="urn:microsoft.com/office/officeart/2005/8/layout/hierarchy2"/>
    <dgm:cxn modelId="{0CAF1633-43AE-7A48-8906-192A8D74A227}" type="presParOf" srcId="{312FCCE1-A88C-E246-87C9-A145533D9B0D}" destId="{7CCDB458-E936-6B4A-A8C6-6273C0E37D6A}" srcOrd="2" destOrd="0" presId="urn:microsoft.com/office/officeart/2005/8/layout/hierarchy2"/>
    <dgm:cxn modelId="{D7A53A18-9E6E-6540-BB7D-8AAD38C2B669}" type="presParOf" srcId="{7CCDB458-E936-6B4A-A8C6-6273C0E37D6A}" destId="{B0FD1087-7EDB-2F42-909C-152B4327360C}" srcOrd="0" destOrd="0" presId="urn:microsoft.com/office/officeart/2005/8/layout/hierarchy2"/>
    <dgm:cxn modelId="{9DEB25C1-9D3D-1640-AD8A-CF801B591A50}" type="presParOf" srcId="{312FCCE1-A88C-E246-87C9-A145533D9B0D}" destId="{979C86C1-F894-E249-877A-794A3D801969}" srcOrd="3" destOrd="0" presId="urn:microsoft.com/office/officeart/2005/8/layout/hierarchy2"/>
    <dgm:cxn modelId="{F405CDFD-28C5-5442-8096-B1CA208CAD32}" type="presParOf" srcId="{979C86C1-F894-E249-877A-794A3D801969}" destId="{5A4B65EE-C7FA-8246-AD76-843704CD6460}" srcOrd="0" destOrd="0" presId="urn:microsoft.com/office/officeart/2005/8/layout/hierarchy2"/>
    <dgm:cxn modelId="{D530F636-0068-D24D-80C7-EE6ABE52923A}" type="presParOf" srcId="{979C86C1-F894-E249-877A-794A3D801969}" destId="{9C4BD25A-3382-ED47-B86B-1EED224ECE02}" srcOrd="1" destOrd="0" presId="urn:microsoft.com/office/officeart/2005/8/layout/hierarchy2"/>
    <dgm:cxn modelId="{9301EB92-1CFD-7949-BB2B-C624F2C50A46}" type="presParOf" srcId="{76BFCE2B-2E31-E244-AB5F-0FDB8831076F}" destId="{8D49BEC3-CD9F-C649-B96F-945E66E00CA4}" srcOrd="2" destOrd="0" presId="urn:microsoft.com/office/officeart/2005/8/layout/hierarchy2"/>
    <dgm:cxn modelId="{8309DD84-2A15-CC45-9509-5EA3A4821684}" type="presParOf" srcId="{8D49BEC3-CD9F-C649-B96F-945E66E00CA4}" destId="{5BE7EC58-E5A8-AB4F-93E9-79522BAA8AE6}" srcOrd="0" destOrd="0" presId="urn:microsoft.com/office/officeart/2005/8/layout/hierarchy2"/>
    <dgm:cxn modelId="{45426EDD-44D1-6744-A8FB-FA023E61736D}" type="presParOf" srcId="{76BFCE2B-2E31-E244-AB5F-0FDB8831076F}" destId="{A29DE109-3C62-F94A-AEC8-24C8FF494011}" srcOrd="3" destOrd="0" presId="urn:microsoft.com/office/officeart/2005/8/layout/hierarchy2"/>
    <dgm:cxn modelId="{F6A99D8E-CCB9-4A47-BDF6-B4D1FF362E5F}" type="presParOf" srcId="{A29DE109-3C62-F94A-AEC8-24C8FF494011}" destId="{7B9BE8DA-2907-4A41-9986-4C61C1B57D21}" srcOrd="0" destOrd="0" presId="urn:microsoft.com/office/officeart/2005/8/layout/hierarchy2"/>
    <dgm:cxn modelId="{9F9BAF52-8701-0049-9CBA-DDE42A858019}" type="presParOf" srcId="{A29DE109-3C62-F94A-AEC8-24C8FF494011}" destId="{504C702A-8DC2-6D42-AA2D-63A3B14C2809}" srcOrd="1" destOrd="0" presId="urn:microsoft.com/office/officeart/2005/8/layout/hierarchy2"/>
    <dgm:cxn modelId="{067E9E01-E7AD-C742-83D9-03AFEBC7B0A9}" type="presParOf" srcId="{504C702A-8DC2-6D42-AA2D-63A3B14C2809}" destId="{EAE8944D-93FA-EA45-A932-E7440802C198}" srcOrd="0" destOrd="0" presId="urn:microsoft.com/office/officeart/2005/8/layout/hierarchy2"/>
    <dgm:cxn modelId="{875D4CDC-CA02-9845-91E4-CB5744975519}" type="presParOf" srcId="{EAE8944D-93FA-EA45-A932-E7440802C198}" destId="{5B519E95-36C4-F74D-A553-9BD3AB63A8AF}" srcOrd="0" destOrd="0" presId="urn:microsoft.com/office/officeart/2005/8/layout/hierarchy2"/>
    <dgm:cxn modelId="{5179117E-34DB-8B4C-A75B-D152A71E1A9B}" type="presParOf" srcId="{504C702A-8DC2-6D42-AA2D-63A3B14C2809}" destId="{AF4E9BC2-448E-2442-8652-03B6DF8DA0D5}" srcOrd="1" destOrd="0" presId="urn:microsoft.com/office/officeart/2005/8/layout/hierarchy2"/>
    <dgm:cxn modelId="{ABEA7690-5C3C-AE4D-B8E5-3F4ADE4AC0CA}" type="presParOf" srcId="{AF4E9BC2-448E-2442-8652-03B6DF8DA0D5}" destId="{99C7486E-295B-4F46-8019-79CF21DABF8A}" srcOrd="0" destOrd="0" presId="urn:microsoft.com/office/officeart/2005/8/layout/hierarchy2"/>
    <dgm:cxn modelId="{4FF1439E-B3FC-6248-8717-2C99200382C2}" type="presParOf" srcId="{AF4E9BC2-448E-2442-8652-03B6DF8DA0D5}" destId="{1E86CFDB-84AD-7A44-B402-5DEA2C2E13D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D5C3F-242D-F444-A100-B039438BF2BE}">
      <dsp:nvSpPr>
        <dsp:cNvPr id="0" name=""/>
        <dsp:cNvSpPr/>
      </dsp:nvSpPr>
      <dsp:spPr>
        <a:xfrm>
          <a:off x="2403" y="1359778"/>
          <a:ext cx="1067494" cy="5337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Verdana"/>
              <a:cs typeface="Verdana"/>
            </a:rPr>
            <a:t>Nivel 1</a:t>
          </a:r>
        </a:p>
      </dsp:txBody>
      <dsp:txXfrm>
        <a:off x="18036" y="1375411"/>
        <a:ext cx="1036228" cy="502481"/>
      </dsp:txXfrm>
    </dsp:sp>
    <dsp:sp modelId="{17716CD9-C6B7-974C-97BB-971804E90CAA}">
      <dsp:nvSpPr>
        <dsp:cNvPr id="0" name=""/>
        <dsp:cNvSpPr/>
      </dsp:nvSpPr>
      <dsp:spPr>
        <a:xfrm rot="18770822">
          <a:off x="969447" y="1380170"/>
          <a:ext cx="627897" cy="32607"/>
        </a:xfrm>
        <a:custGeom>
          <a:avLst/>
          <a:gdLst/>
          <a:ahLst/>
          <a:cxnLst/>
          <a:rect l="0" t="0" r="0" b="0"/>
          <a:pathLst>
            <a:path>
              <a:moveTo>
                <a:pt x="0" y="16303"/>
              </a:moveTo>
              <a:lnTo>
                <a:pt x="627897" y="1630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267699" y="1380776"/>
        <a:ext cx="31394" cy="31394"/>
      </dsp:txXfrm>
    </dsp:sp>
    <dsp:sp modelId="{512240B1-9DA1-B74C-AF42-2DEB494B2E52}">
      <dsp:nvSpPr>
        <dsp:cNvPr id="0" name=""/>
        <dsp:cNvSpPr/>
      </dsp:nvSpPr>
      <dsp:spPr>
        <a:xfrm>
          <a:off x="1496895" y="899421"/>
          <a:ext cx="1067494" cy="53374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Verdana"/>
              <a:cs typeface="Verdana"/>
            </a:rPr>
            <a:t>Nivel 2</a:t>
          </a:r>
        </a:p>
      </dsp:txBody>
      <dsp:txXfrm>
        <a:off x="1512528" y="915054"/>
        <a:ext cx="1036228" cy="502481"/>
      </dsp:txXfrm>
    </dsp:sp>
    <dsp:sp modelId="{FFF0A371-9BF4-E842-939E-A332E0017441}">
      <dsp:nvSpPr>
        <dsp:cNvPr id="0" name=""/>
        <dsp:cNvSpPr/>
      </dsp:nvSpPr>
      <dsp:spPr>
        <a:xfrm rot="19457599">
          <a:off x="2514964" y="996539"/>
          <a:ext cx="525849" cy="32607"/>
        </a:xfrm>
        <a:custGeom>
          <a:avLst/>
          <a:gdLst/>
          <a:ahLst/>
          <a:cxnLst/>
          <a:rect l="0" t="0" r="0" b="0"/>
          <a:pathLst>
            <a:path>
              <a:moveTo>
                <a:pt x="0" y="16303"/>
              </a:moveTo>
              <a:lnTo>
                <a:pt x="525849" y="1630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764742" y="999696"/>
        <a:ext cx="26292" cy="26292"/>
      </dsp:txXfrm>
    </dsp:sp>
    <dsp:sp modelId="{C3A8A0FA-37C1-984D-A183-5CD499C6D355}">
      <dsp:nvSpPr>
        <dsp:cNvPr id="0" name=""/>
        <dsp:cNvSpPr/>
      </dsp:nvSpPr>
      <dsp:spPr>
        <a:xfrm>
          <a:off x="2991388" y="592517"/>
          <a:ext cx="1067494" cy="53374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Verdana"/>
              <a:cs typeface="Verdana"/>
            </a:rPr>
            <a:t>Nivel 3</a:t>
          </a:r>
        </a:p>
      </dsp:txBody>
      <dsp:txXfrm>
        <a:off x="3007021" y="608150"/>
        <a:ext cx="1036228" cy="502481"/>
      </dsp:txXfrm>
    </dsp:sp>
    <dsp:sp modelId="{7CCDB458-E936-6B4A-A8C6-6273C0E37D6A}">
      <dsp:nvSpPr>
        <dsp:cNvPr id="0" name=""/>
        <dsp:cNvSpPr/>
      </dsp:nvSpPr>
      <dsp:spPr>
        <a:xfrm rot="2142401">
          <a:off x="2514964" y="1303443"/>
          <a:ext cx="525849" cy="32607"/>
        </a:xfrm>
        <a:custGeom>
          <a:avLst/>
          <a:gdLst/>
          <a:ahLst/>
          <a:cxnLst/>
          <a:rect l="0" t="0" r="0" b="0"/>
          <a:pathLst>
            <a:path>
              <a:moveTo>
                <a:pt x="0" y="16303"/>
              </a:moveTo>
              <a:lnTo>
                <a:pt x="525849" y="1630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764742" y="1306601"/>
        <a:ext cx="26292" cy="26292"/>
      </dsp:txXfrm>
    </dsp:sp>
    <dsp:sp modelId="{5A4B65EE-C7FA-8246-AD76-843704CD6460}">
      <dsp:nvSpPr>
        <dsp:cNvPr id="0" name=""/>
        <dsp:cNvSpPr/>
      </dsp:nvSpPr>
      <dsp:spPr>
        <a:xfrm>
          <a:off x="2991388" y="1206326"/>
          <a:ext cx="1067494" cy="53374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Verdana"/>
              <a:cs typeface="Verdana"/>
            </a:rPr>
            <a:t>Nivel 3</a:t>
          </a:r>
        </a:p>
      </dsp:txBody>
      <dsp:txXfrm>
        <a:off x="3007021" y="1221959"/>
        <a:ext cx="1036228" cy="502481"/>
      </dsp:txXfrm>
    </dsp:sp>
    <dsp:sp modelId="{8D49BEC3-CD9F-C649-B96F-945E66E00CA4}">
      <dsp:nvSpPr>
        <dsp:cNvPr id="0" name=""/>
        <dsp:cNvSpPr/>
      </dsp:nvSpPr>
      <dsp:spPr>
        <a:xfrm rot="2829178">
          <a:off x="969447" y="1840527"/>
          <a:ext cx="627897" cy="32607"/>
        </a:xfrm>
        <a:custGeom>
          <a:avLst/>
          <a:gdLst/>
          <a:ahLst/>
          <a:cxnLst/>
          <a:rect l="0" t="0" r="0" b="0"/>
          <a:pathLst>
            <a:path>
              <a:moveTo>
                <a:pt x="0" y="16303"/>
              </a:moveTo>
              <a:lnTo>
                <a:pt x="627897" y="1630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267699" y="1841133"/>
        <a:ext cx="31394" cy="31394"/>
      </dsp:txXfrm>
    </dsp:sp>
    <dsp:sp modelId="{7B9BE8DA-2907-4A41-9986-4C61C1B57D21}">
      <dsp:nvSpPr>
        <dsp:cNvPr id="0" name=""/>
        <dsp:cNvSpPr/>
      </dsp:nvSpPr>
      <dsp:spPr>
        <a:xfrm>
          <a:off x="1496895" y="1820135"/>
          <a:ext cx="1067494" cy="53374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Verdana"/>
              <a:cs typeface="Verdana"/>
            </a:rPr>
            <a:t>Nivel 2</a:t>
          </a:r>
        </a:p>
      </dsp:txBody>
      <dsp:txXfrm>
        <a:off x="1512528" y="1835768"/>
        <a:ext cx="1036228" cy="502481"/>
      </dsp:txXfrm>
    </dsp:sp>
    <dsp:sp modelId="{EAE8944D-93FA-EA45-A932-E7440802C198}">
      <dsp:nvSpPr>
        <dsp:cNvPr id="0" name=""/>
        <dsp:cNvSpPr/>
      </dsp:nvSpPr>
      <dsp:spPr>
        <a:xfrm>
          <a:off x="2564390" y="2070705"/>
          <a:ext cx="426997" cy="32607"/>
        </a:xfrm>
        <a:custGeom>
          <a:avLst/>
          <a:gdLst/>
          <a:ahLst/>
          <a:cxnLst/>
          <a:rect l="0" t="0" r="0" b="0"/>
          <a:pathLst>
            <a:path>
              <a:moveTo>
                <a:pt x="0" y="16303"/>
              </a:moveTo>
              <a:lnTo>
                <a:pt x="426997" y="1630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767214" y="2076334"/>
        <a:ext cx="21349" cy="21349"/>
      </dsp:txXfrm>
    </dsp:sp>
    <dsp:sp modelId="{99C7486E-295B-4F46-8019-79CF21DABF8A}">
      <dsp:nvSpPr>
        <dsp:cNvPr id="0" name=""/>
        <dsp:cNvSpPr/>
      </dsp:nvSpPr>
      <dsp:spPr>
        <a:xfrm>
          <a:off x="2991388" y="1820135"/>
          <a:ext cx="1067494" cy="53374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Verdana"/>
              <a:cs typeface="Verdana"/>
            </a:rPr>
            <a:t>Nivel 3</a:t>
          </a:r>
        </a:p>
      </dsp:txBody>
      <dsp:txXfrm>
        <a:off x="3007021" y="1835768"/>
        <a:ext cx="1036228" cy="5024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5794D9-0227-474C-B4F2-DF12A6ED1CBC}" type="datetimeFigureOut">
              <a:rPr lang="es-ES" smtClean="0"/>
              <a:t>7/10/24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EF9738-6393-449D-9A55-B3ECE8D38DD9}" type="slidenum">
              <a:rPr lang="es-ES" smtClean="0"/>
              <a:t>‹Nº›</a:t>
            </a:fld>
            <a:endParaRPr lang="es-ES"/>
          </a:p>
        </p:txBody>
      </p:sp>
    </p:spTree>
    <p:extLst>
      <p:ext uri="{BB962C8B-B14F-4D97-AF65-F5344CB8AC3E}">
        <p14:creationId xmlns:p14="http://schemas.microsoft.com/office/powerpoint/2010/main" val="1707726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6EF9738-6393-449D-9A55-B3ECE8D38DD9}" type="slidenum">
              <a:rPr lang="es-ES" smtClean="0"/>
              <a:t>18</a:t>
            </a:fld>
            <a:endParaRPr lang="es-ES"/>
          </a:p>
        </p:txBody>
      </p:sp>
    </p:spTree>
    <p:extLst>
      <p:ext uri="{BB962C8B-B14F-4D97-AF65-F5344CB8AC3E}">
        <p14:creationId xmlns:p14="http://schemas.microsoft.com/office/powerpoint/2010/main" val="4155640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6EF9738-6393-449D-9A55-B3ECE8D38DD9}" type="slidenum">
              <a:rPr lang="es-ES" smtClean="0"/>
              <a:t>27</a:t>
            </a:fld>
            <a:endParaRPr lang="es-ES"/>
          </a:p>
        </p:txBody>
      </p:sp>
    </p:spTree>
    <p:extLst>
      <p:ext uri="{BB962C8B-B14F-4D97-AF65-F5344CB8AC3E}">
        <p14:creationId xmlns:p14="http://schemas.microsoft.com/office/powerpoint/2010/main" val="4155640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6EF9738-6393-449D-9A55-B3ECE8D38DD9}" type="slidenum">
              <a:rPr lang="es-ES" smtClean="0"/>
              <a:t>28</a:t>
            </a:fld>
            <a:endParaRPr lang="es-ES"/>
          </a:p>
        </p:txBody>
      </p:sp>
    </p:spTree>
    <p:extLst>
      <p:ext uri="{BB962C8B-B14F-4D97-AF65-F5344CB8AC3E}">
        <p14:creationId xmlns:p14="http://schemas.microsoft.com/office/powerpoint/2010/main" val="4155640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6EF9738-6393-449D-9A55-B3ECE8D38DD9}" type="slidenum">
              <a:rPr lang="es-ES" smtClean="0"/>
              <a:t>29</a:t>
            </a:fld>
            <a:endParaRPr lang="es-ES"/>
          </a:p>
        </p:txBody>
      </p:sp>
    </p:spTree>
    <p:extLst>
      <p:ext uri="{BB962C8B-B14F-4D97-AF65-F5344CB8AC3E}">
        <p14:creationId xmlns:p14="http://schemas.microsoft.com/office/powerpoint/2010/main" val="4155640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6EF9738-6393-449D-9A55-B3ECE8D38DD9}" type="slidenum">
              <a:rPr lang="es-ES" smtClean="0"/>
              <a:t>30</a:t>
            </a:fld>
            <a:endParaRPr lang="es-ES"/>
          </a:p>
        </p:txBody>
      </p:sp>
    </p:spTree>
    <p:extLst>
      <p:ext uri="{BB962C8B-B14F-4D97-AF65-F5344CB8AC3E}">
        <p14:creationId xmlns:p14="http://schemas.microsoft.com/office/powerpoint/2010/main" val="4155640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6EF9738-6393-449D-9A55-B3ECE8D38DD9}" type="slidenum">
              <a:rPr lang="es-ES" smtClean="0"/>
              <a:t>31</a:t>
            </a:fld>
            <a:endParaRPr lang="es-ES"/>
          </a:p>
        </p:txBody>
      </p:sp>
    </p:spTree>
    <p:extLst>
      <p:ext uri="{BB962C8B-B14F-4D97-AF65-F5344CB8AC3E}">
        <p14:creationId xmlns:p14="http://schemas.microsoft.com/office/powerpoint/2010/main" val="4155640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6EF9738-6393-449D-9A55-B3ECE8D38DD9}" type="slidenum">
              <a:rPr lang="es-ES" smtClean="0"/>
              <a:t>32</a:t>
            </a:fld>
            <a:endParaRPr lang="es-ES"/>
          </a:p>
        </p:txBody>
      </p:sp>
    </p:spTree>
    <p:extLst>
      <p:ext uri="{BB962C8B-B14F-4D97-AF65-F5344CB8AC3E}">
        <p14:creationId xmlns:p14="http://schemas.microsoft.com/office/powerpoint/2010/main" val="4155640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6EF9738-6393-449D-9A55-B3ECE8D38DD9}" type="slidenum">
              <a:rPr lang="es-ES" smtClean="0"/>
              <a:t>33</a:t>
            </a:fld>
            <a:endParaRPr lang="es-ES"/>
          </a:p>
        </p:txBody>
      </p:sp>
    </p:spTree>
    <p:extLst>
      <p:ext uri="{BB962C8B-B14F-4D97-AF65-F5344CB8AC3E}">
        <p14:creationId xmlns:p14="http://schemas.microsoft.com/office/powerpoint/2010/main" val="4155640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6EF9738-6393-449D-9A55-B3ECE8D38DD9}" type="slidenum">
              <a:rPr lang="es-ES" smtClean="0"/>
              <a:t>34</a:t>
            </a:fld>
            <a:endParaRPr lang="es-ES"/>
          </a:p>
        </p:txBody>
      </p:sp>
    </p:spTree>
    <p:extLst>
      <p:ext uri="{BB962C8B-B14F-4D97-AF65-F5344CB8AC3E}">
        <p14:creationId xmlns:p14="http://schemas.microsoft.com/office/powerpoint/2010/main" val="4155640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6EF9738-6393-449D-9A55-B3ECE8D38DD9}" type="slidenum">
              <a:rPr lang="es-ES" smtClean="0"/>
              <a:t>35</a:t>
            </a:fld>
            <a:endParaRPr lang="es-ES"/>
          </a:p>
        </p:txBody>
      </p:sp>
    </p:spTree>
    <p:extLst>
      <p:ext uri="{BB962C8B-B14F-4D97-AF65-F5344CB8AC3E}">
        <p14:creationId xmlns:p14="http://schemas.microsoft.com/office/powerpoint/2010/main" val="4155640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6EF9738-6393-449D-9A55-B3ECE8D38DD9}" type="slidenum">
              <a:rPr lang="es-ES" smtClean="0"/>
              <a:t>36</a:t>
            </a:fld>
            <a:endParaRPr lang="es-ES"/>
          </a:p>
        </p:txBody>
      </p:sp>
    </p:spTree>
    <p:extLst>
      <p:ext uri="{BB962C8B-B14F-4D97-AF65-F5344CB8AC3E}">
        <p14:creationId xmlns:p14="http://schemas.microsoft.com/office/powerpoint/2010/main" val="4155640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6EF9738-6393-449D-9A55-B3ECE8D38DD9}" type="slidenum">
              <a:rPr lang="es-ES" smtClean="0"/>
              <a:t>19</a:t>
            </a:fld>
            <a:endParaRPr lang="es-ES"/>
          </a:p>
        </p:txBody>
      </p:sp>
    </p:spTree>
    <p:extLst>
      <p:ext uri="{BB962C8B-B14F-4D97-AF65-F5344CB8AC3E}">
        <p14:creationId xmlns:p14="http://schemas.microsoft.com/office/powerpoint/2010/main" val="4155640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6EF9738-6393-449D-9A55-B3ECE8D38DD9}" type="slidenum">
              <a:rPr lang="es-ES" smtClean="0"/>
              <a:t>37</a:t>
            </a:fld>
            <a:endParaRPr lang="es-ES"/>
          </a:p>
        </p:txBody>
      </p:sp>
    </p:spTree>
    <p:extLst>
      <p:ext uri="{BB962C8B-B14F-4D97-AF65-F5344CB8AC3E}">
        <p14:creationId xmlns:p14="http://schemas.microsoft.com/office/powerpoint/2010/main" val="4155640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6EF9738-6393-449D-9A55-B3ECE8D38DD9}" type="slidenum">
              <a:rPr lang="es-ES" smtClean="0"/>
              <a:t>20</a:t>
            </a:fld>
            <a:endParaRPr lang="es-ES"/>
          </a:p>
        </p:txBody>
      </p:sp>
    </p:spTree>
    <p:extLst>
      <p:ext uri="{BB962C8B-B14F-4D97-AF65-F5344CB8AC3E}">
        <p14:creationId xmlns:p14="http://schemas.microsoft.com/office/powerpoint/2010/main" val="415564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6EF9738-6393-449D-9A55-B3ECE8D38DD9}" type="slidenum">
              <a:rPr lang="es-ES" smtClean="0"/>
              <a:t>21</a:t>
            </a:fld>
            <a:endParaRPr lang="es-ES"/>
          </a:p>
        </p:txBody>
      </p:sp>
    </p:spTree>
    <p:extLst>
      <p:ext uri="{BB962C8B-B14F-4D97-AF65-F5344CB8AC3E}">
        <p14:creationId xmlns:p14="http://schemas.microsoft.com/office/powerpoint/2010/main" val="4155640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6EF9738-6393-449D-9A55-B3ECE8D38DD9}" type="slidenum">
              <a:rPr lang="es-ES" smtClean="0"/>
              <a:t>22</a:t>
            </a:fld>
            <a:endParaRPr lang="es-ES"/>
          </a:p>
        </p:txBody>
      </p:sp>
    </p:spTree>
    <p:extLst>
      <p:ext uri="{BB962C8B-B14F-4D97-AF65-F5344CB8AC3E}">
        <p14:creationId xmlns:p14="http://schemas.microsoft.com/office/powerpoint/2010/main" val="4155640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6EF9738-6393-449D-9A55-B3ECE8D38DD9}" type="slidenum">
              <a:rPr lang="es-ES" smtClean="0"/>
              <a:t>23</a:t>
            </a:fld>
            <a:endParaRPr lang="es-ES"/>
          </a:p>
        </p:txBody>
      </p:sp>
    </p:spTree>
    <p:extLst>
      <p:ext uri="{BB962C8B-B14F-4D97-AF65-F5344CB8AC3E}">
        <p14:creationId xmlns:p14="http://schemas.microsoft.com/office/powerpoint/2010/main" val="4155640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6EF9738-6393-449D-9A55-B3ECE8D38DD9}" type="slidenum">
              <a:rPr lang="es-ES" smtClean="0"/>
              <a:t>24</a:t>
            </a:fld>
            <a:endParaRPr lang="es-ES"/>
          </a:p>
        </p:txBody>
      </p:sp>
    </p:spTree>
    <p:extLst>
      <p:ext uri="{BB962C8B-B14F-4D97-AF65-F5344CB8AC3E}">
        <p14:creationId xmlns:p14="http://schemas.microsoft.com/office/powerpoint/2010/main" val="4155640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6EF9738-6393-449D-9A55-B3ECE8D38DD9}" type="slidenum">
              <a:rPr lang="es-ES" smtClean="0"/>
              <a:t>25</a:t>
            </a:fld>
            <a:endParaRPr lang="es-ES"/>
          </a:p>
        </p:txBody>
      </p:sp>
    </p:spTree>
    <p:extLst>
      <p:ext uri="{BB962C8B-B14F-4D97-AF65-F5344CB8AC3E}">
        <p14:creationId xmlns:p14="http://schemas.microsoft.com/office/powerpoint/2010/main" val="4155640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6EF9738-6393-449D-9A55-B3ECE8D38DD9}" type="slidenum">
              <a:rPr lang="es-ES" smtClean="0"/>
              <a:t>26</a:t>
            </a:fld>
            <a:endParaRPr lang="es-ES"/>
          </a:p>
        </p:txBody>
      </p:sp>
    </p:spTree>
    <p:extLst>
      <p:ext uri="{BB962C8B-B14F-4D97-AF65-F5344CB8AC3E}">
        <p14:creationId xmlns:p14="http://schemas.microsoft.com/office/powerpoint/2010/main" val="4155640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7" name="Imagen 6" descr="fondo_conclus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1" name="Imagen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7491" y="102090"/>
            <a:ext cx="1342020" cy="1022492"/>
          </a:xfrm>
          <a:prstGeom prst="rect">
            <a:avLst/>
          </a:prstGeom>
        </p:spPr>
      </p:pic>
      <p:sp>
        <p:nvSpPr>
          <p:cNvPr id="9" name="Rectángulo 8"/>
          <p:cNvSpPr/>
          <p:nvPr userDrawn="1"/>
        </p:nvSpPr>
        <p:spPr>
          <a:xfrm>
            <a:off x="0" y="6527800"/>
            <a:ext cx="9188450" cy="3302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Título 1"/>
          <p:cNvSpPr txBox="1">
            <a:spLocks/>
          </p:cNvSpPr>
          <p:nvPr userDrawn="1"/>
        </p:nvSpPr>
        <p:spPr>
          <a:xfrm>
            <a:off x="5102269" y="558800"/>
            <a:ext cx="2927947" cy="6159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2400" dirty="0">
                <a:solidFill>
                  <a:srgbClr val="000000"/>
                </a:solidFill>
                <a:latin typeface="Verdana"/>
                <a:cs typeface="Verdana"/>
              </a:rPr>
              <a:t>Conclusión</a:t>
            </a:r>
          </a:p>
        </p:txBody>
      </p:sp>
      <p:pic>
        <p:nvPicPr>
          <p:cNvPr id="11" name="Imagen 10" descr="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6944" y="315565"/>
            <a:ext cx="859185" cy="859185"/>
          </a:xfrm>
          <a:prstGeom prst="rect">
            <a:avLst/>
          </a:prstGeom>
        </p:spPr>
      </p:pic>
      <p:graphicFrame>
        <p:nvGraphicFramePr>
          <p:cNvPr id="12" name="Tabla 11"/>
          <p:cNvGraphicFramePr>
            <a:graphicFrameLocks noGrp="1"/>
          </p:cNvGraphicFramePr>
          <p:nvPr userDrawn="1">
            <p:extLst>
              <p:ext uri="{D42A27DB-BD31-4B8C-83A1-F6EECF244321}">
                <p14:modId xmlns:p14="http://schemas.microsoft.com/office/powerpoint/2010/main" val="1882599704"/>
              </p:ext>
            </p:extLst>
          </p:nvPr>
        </p:nvGraphicFramePr>
        <p:xfrm>
          <a:off x="566794" y="1849708"/>
          <a:ext cx="3358650" cy="3708400"/>
        </p:xfrm>
        <a:graphic>
          <a:graphicData uri="http://schemas.openxmlformats.org/drawingml/2006/table">
            <a:tbl>
              <a:tblPr firstRow="1" bandRow="1">
                <a:effectLst>
                  <a:reflection blurRad="6350" stA="52000" endA="300" endPos="35000" dir="5400000" sy="-100000" algn="bl" rotWithShape="0"/>
                </a:effectLst>
                <a:tableStyleId>{5A111915-BE36-4E01-A7E5-04B1672EAD32}</a:tableStyleId>
              </a:tblPr>
              <a:tblGrid>
                <a:gridCol w="1679325">
                  <a:extLst>
                    <a:ext uri="{9D8B030D-6E8A-4147-A177-3AD203B41FA5}">
                      <a16:colId xmlns:a16="http://schemas.microsoft.com/office/drawing/2014/main" val="20000"/>
                    </a:ext>
                  </a:extLst>
                </a:gridCol>
                <a:gridCol w="1679325">
                  <a:extLst>
                    <a:ext uri="{9D8B030D-6E8A-4147-A177-3AD203B41FA5}">
                      <a16:colId xmlns:a16="http://schemas.microsoft.com/office/drawing/2014/main" val="20001"/>
                    </a:ext>
                  </a:extLst>
                </a:gridCol>
              </a:tblGrid>
              <a:tr h="370840">
                <a:tc gridSpan="2">
                  <a:txBody>
                    <a:bodyPr/>
                    <a:lstStyle/>
                    <a:p>
                      <a:pPr algn="ctr"/>
                      <a:r>
                        <a:rPr lang="es-ES" sz="1400" dirty="0">
                          <a:latin typeface="Verdana"/>
                          <a:cs typeface="Verdana"/>
                        </a:rPr>
                        <a:t>Titular 1</a:t>
                      </a:r>
                    </a:p>
                  </a:txBody>
                  <a:tcPr>
                    <a:lnB w="9525" cap="flat" cmpd="sng" algn="ctr">
                      <a:noFill/>
                      <a:prstDash val="solid"/>
                    </a:lnB>
                    <a:solidFill>
                      <a:schemeClr val="tx1">
                        <a:lumMod val="75000"/>
                        <a:lumOff val="25000"/>
                      </a:schemeClr>
                    </a:solidFill>
                  </a:tcPr>
                </a:tc>
                <a:tc hMerge="1">
                  <a:txBody>
                    <a:bodyPr/>
                    <a:lstStyle/>
                    <a:p>
                      <a:pPr algn="ctr"/>
                      <a:endParaRPr lang="es-ES" sz="1400" dirty="0">
                        <a:latin typeface="Verdana"/>
                        <a:cs typeface="Verdana"/>
                      </a:endParaRPr>
                    </a:p>
                  </a:txBody>
                  <a:tcPr>
                    <a:lnL w="12700" cap="flat" cmpd="sng" algn="ctr">
                      <a:noFill/>
                      <a:prstDash val="solid"/>
                      <a:round/>
                      <a:headEnd type="none" w="med" len="med"/>
                      <a:tailEnd type="none" w="med" len="med"/>
                    </a:lnL>
                    <a:lnB w="9525" cap="flat" cmpd="sng" algn="ctr">
                      <a:noFill/>
                      <a:prstDash val="solid"/>
                    </a:lnB>
                    <a:solidFill>
                      <a:srgbClr val="FF0000"/>
                    </a:solidFill>
                  </a:tcPr>
                </a:tc>
                <a:extLst>
                  <a:ext uri="{0D108BD9-81ED-4DB2-BD59-A6C34878D82A}">
                    <a16:rowId xmlns:a16="http://schemas.microsoft.com/office/drawing/2014/main" val="10000"/>
                  </a:ext>
                </a:extLst>
              </a:tr>
              <a:tr h="370840">
                <a:tc>
                  <a:txBody>
                    <a:bodyPr/>
                    <a:lstStyle/>
                    <a:p>
                      <a:pPr algn="ctr"/>
                      <a:r>
                        <a:rPr lang="es-ES" sz="1400" dirty="0">
                          <a:latin typeface="Verdana"/>
                          <a:cs typeface="Verdana"/>
                        </a:rPr>
                        <a:t>Índice 1</a:t>
                      </a:r>
                    </a:p>
                  </a:txBody>
                  <a:tcPr>
                    <a:lnR w="12700" cap="flat" cmpd="sng" algn="ctr">
                      <a:noFill/>
                      <a:prstDash val="solid"/>
                      <a:round/>
                      <a:headEnd type="none" w="med" len="med"/>
                      <a:tailEnd type="none" w="med" len="med"/>
                    </a:lnR>
                    <a:lnT w="9525" cap="flat" cmpd="sng" algn="ctr">
                      <a:noFill/>
                      <a:prstDash val="solid"/>
                    </a:lnT>
                    <a:lnB w="9525" cap="flat" cmpd="sng" algn="ctr">
                      <a:noFill/>
                      <a:prstDash val="solid"/>
                    </a:lnB>
                    <a:solidFill>
                      <a:srgbClr val="20AAAF"/>
                    </a:solidFill>
                  </a:tcPr>
                </a:tc>
                <a:tc>
                  <a:txBody>
                    <a:bodyPr/>
                    <a:lstStyle/>
                    <a:p>
                      <a:pPr algn="ctr"/>
                      <a:r>
                        <a:rPr lang="es-ES" sz="1400" dirty="0">
                          <a:latin typeface="Verdana"/>
                          <a:cs typeface="Verdana"/>
                        </a:rPr>
                        <a:t>Índice 2</a:t>
                      </a:r>
                    </a:p>
                  </a:txBody>
                  <a:tcPr>
                    <a:lnL w="12700" cap="flat" cmpd="sng" algn="ctr">
                      <a:noFill/>
                      <a:prstDash val="solid"/>
                      <a:round/>
                      <a:headEnd type="none" w="med" len="med"/>
                      <a:tailEnd type="none" w="med" len="med"/>
                    </a:lnL>
                    <a:lnT w="9525" cap="flat" cmpd="sng" algn="ctr">
                      <a:noFill/>
                      <a:prstDash val="solid"/>
                    </a:lnT>
                    <a:lnB w="9525" cap="flat" cmpd="sng" algn="ctr">
                      <a:noFill/>
                      <a:prstDash val="solid"/>
                    </a:lnB>
                    <a:solidFill>
                      <a:srgbClr val="20AAAF"/>
                    </a:solidFill>
                  </a:tcPr>
                </a:tc>
                <a:extLst>
                  <a:ext uri="{0D108BD9-81ED-4DB2-BD59-A6C34878D82A}">
                    <a16:rowId xmlns:a16="http://schemas.microsoft.com/office/drawing/2014/main" val="10001"/>
                  </a:ext>
                </a:extLst>
              </a:tr>
              <a:tr h="370840">
                <a:tc>
                  <a:txBody>
                    <a:bodyPr/>
                    <a:lstStyle/>
                    <a:p>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9525" cap="flat" cmpd="sng" algn="ctr">
                      <a:noFill/>
                      <a:prstDash val="soli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9525" cap="flat" cmpd="sng" algn="ctr">
                      <a:noFill/>
                      <a:prstDash val="soli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6350" cap="flat" cmpd="sng" algn="ctr">
                      <a:noFill/>
                      <a:prstDash val="solid"/>
                      <a:round/>
                      <a:headEnd type="none" w="med" len="med"/>
                      <a:tailEnd type="none" w="med" len="me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
        <p:nvSpPr>
          <p:cNvPr id="13" name="CuadroTexto 12"/>
          <p:cNvSpPr txBox="1"/>
          <p:nvPr userDrawn="1"/>
        </p:nvSpPr>
        <p:spPr>
          <a:xfrm>
            <a:off x="5765801" y="4159250"/>
            <a:ext cx="2609850" cy="1477328"/>
          </a:xfrm>
          <a:prstGeom prst="rect">
            <a:avLst/>
          </a:prstGeom>
          <a:noFill/>
        </p:spPr>
        <p:txBody>
          <a:bodyPr wrap="square" rtlCol="0">
            <a:spAutoFit/>
          </a:bodyPr>
          <a:lstStyle/>
          <a:p>
            <a:pPr marL="285750" indent="-285750">
              <a:buBlip>
                <a:blip r:embed="rId5"/>
              </a:buBlip>
            </a:pPr>
            <a:r>
              <a:rPr lang="es-ES" dirty="0" err="1"/>
              <a:t>Item</a:t>
            </a:r>
            <a:r>
              <a:rPr lang="es-ES" dirty="0"/>
              <a:t> de lista 1</a:t>
            </a:r>
          </a:p>
          <a:p>
            <a:pPr marL="285750" indent="-285750">
              <a:buBlip>
                <a:blip r:embed="rId5"/>
              </a:buBlip>
            </a:pPr>
            <a:r>
              <a:rPr lang="es-ES" dirty="0" err="1"/>
              <a:t>Item</a:t>
            </a:r>
            <a:r>
              <a:rPr lang="es-ES" dirty="0"/>
              <a:t> de lista 2</a:t>
            </a:r>
          </a:p>
          <a:p>
            <a:pPr marL="285750" indent="-285750">
              <a:buBlip>
                <a:blip r:embed="rId5"/>
              </a:buBlip>
            </a:pPr>
            <a:r>
              <a:rPr lang="es-ES" dirty="0" err="1"/>
              <a:t>Item</a:t>
            </a:r>
            <a:r>
              <a:rPr lang="es-ES" dirty="0"/>
              <a:t> de lista 3</a:t>
            </a:r>
          </a:p>
          <a:p>
            <a:pPr marL="285750" indent="-285750">
              <a:buBlip>
                <a:blip r:embed="rId5"/>
              </a:buBlip>
            </a:pPr>
            <a:r>
              <a:rPr lang="es-ES" dirty="0" err="1"/>
              <a:t>Item</a:t>
            </a:r>
            <a:r>
              <a:rPr lang="es-ES" dirty="0"/>
              <a:t> de lista 4</a:t>
            </a:r>
          </a:p>
          <a:p>
            <a:pPr marL="285750" indent="-285750">
              <a:buBlip>
                <a:blip r:embed="rId5"/>
              </a:buBlip>
            </a:pPr>
            <a:r>
              <a:rPr lang="es-ES" dirty="0" err="1"/>
              <a:t>Item</a:t>
            </a:r>
            <a:r>
              <a:rPr lang="es-ES" dirty="0"/>
              <a:t> de lista 5</a:t>
            </a:r>
          </a:p>
        </p:txBody>
      </p:sp>
      <p:grpSp>
        <p:nvGrpSpPr>
          <p:cNvPr id="14" name="Agrupar 13"/>
          <p:cNvGrpSpPr/>
          <p:nvPr userDrawn="1"/>
        </p:nvGrpSpPr>
        <p:grpSpPr>
          <a:xfrm>
            <a:off x="5102268" y="1967944"/>
            <a:ext cx="2109036" cy="469634"/>
            <a:chOff x="716373" y="2162909"/>
            <a:chExt cx="2948175" cy="656491"/>
          </a:xfrm>
          <a:solidFill>
            <a:srgbClr val="FF0000"/>
          </a:solidFill>
        </p:grpSpPr>
        <p:sp>
          <p:nvSpPr>
            <p:cNvPr id="15" name="Triángulo isósceles 14"/>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16" name="Triángulo isósceles 15"/>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7" name="Conector recto 16"/>
            <p:cNvCxnSpPr/>
            <p:nvPr/>
          </p:nvCxnSpPr>
          <p:spPr>
            <a:xfrm>
              <a:off x="1418167" y="2806701"/>
              <a:ext cx="2246381" cy="0"/>
            </a:xfrm>
            <a:prstGeom prst="line">
              <a:avLst/>
            </a:prstGeom>
            <a:grpFill/>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18" name="Rectángulo 17"/>
          <p:cNvSpPr/>
          <p:nvPr userDrawn="1"/>
        </p:nvSpPr>
        <p:spPr>
          <a:xfrm>
            <a:off x="5102269" y="2605485"/>
            <a:ext cx="3273382" cy="1277273"/>
          </a:xfrm>
          <a:prstGeom prst="rect">
            <a:avLst/>
          </a:prstGeom>
        </p:spPr>
        <p:txBody>
          <a:bodyPr wrap="square">
            <a:spAutoFit/>
          </a:bodyPr>
          <a:lstStyle/>
          <a:p>
            <a:pPr algn="just"/>
            <a:r>
              <a:rPr lang="pt-BR" sz="1100" dirty="0" err="1">
                <a:solidFill>
                  <a:schemeClr val="tx1">
                    <a:lumMod val="75000"/>
                    <a:lumOff val="25000"/>
                  </a:schemeClr>
                </a:solidFill>
                <a:latin typeface="Verdana"/>
                <a:cs typeface="Verdana"/>
              </a:rPr>
              <a:t>Lorem</a:t>
            </a:r>
            <a:r>
              <a:rPr lang="pt-BR" sz="1100" dirty="0">
                <a:solidFill>
                  <a:schemeClr val="tx1">
                    <a:lumMod val="75000"/>
                    <a:lumOff val="25000"/>
                  </a:schemeClr>
                </a:solidFill>
                <a:latin typeface="Verdana"/>
                <a:cs typeface="Verdana"/>
              </a:rPr>
              <a:t> ipsum </a:t>
            </a:r>
            <a:r>
              <a:rPr lang="pt-BR" sz="1100" dirty="0" err="1">
                <a:solidFill>
                  <a:schemeClr val="tx1">
                    <a:lumMod val="75000"/>
                    <a:lumOff val="25000"/>
                  </a:schemeClr>
                </a:solidFill>
                <a:latin typeface="Verdana"/>
                <a:cs typeface="Verdana"/>
              </a:rPr>
              <a:t>dolor</a:t>
            </a:r>
            <a:r>
              <a:rPr lang="pt-BR" sz="1100" dirty="0">
                <a:solidFill>
                  <a:schemeClr val="tx1">
                    <a:lumMod val="75000"/>
                    <a:lumOff val="25000"/>
                  </a:schemeClr>
                </a:solidFill>
                <a:latin typeface="Verdana"/>
                <a:cs typeface="Verdana"/>
              </a:rPr>
              <a:t> </a:t>
            </a:r>
            <a:r>
              <a:rPr lang="pt-BR" sz="1100" dirty="0" err="1">
                <a:solidFill>
                  <a:schemeClr val="tx1">
                    <a:lumMod val="75000"/>
                    <a:lumOff val="25000"/>
                  </a:schemeClr>
                </a:solidFill>
                <a:latin typeface="Verdana"/>
                <a:cs typeface="Verdana"/>
              </a:rPr>
              <a:t>sit</a:t>
            </a:r>
            <a:r>
              <a:rPr lang="pt-BR" sz="1100" dirty="0">
                <a:solidFill>
                  <a:schemeClr val="tx1">
                    <a:lumMod val="75000"/>
                    <a:lumOff val="25000"/>
                  </a:schemeClr>
                </a:solidFill>
                <a:latin typeface="Verdana"/>
                <a:cs typeface="Verdana"/>
              </a:rPr>
              <a:t> </a:t>
            </a:r>
            <a:r>
              <a:rPr lang="pt-BR" sz="1100" dirty="0" err="1">
                <a:solidFill>
                  <a:schemeClr val="tx1">
                    <a:lumMod val="75000"/>
                    <a:lumOff val="25000"/>
                  </a:schemeClr>
                </a:solidFill>
                <a:latin typeface="Verdana"/>
                <a:cs typeface="Verdana"/>
              </a:rPr>
              <a:t>amet</a:t>
            </a:r>
            <a:r>
              <a:rPr lang="pt-BR" sz="1100" dirty="0">
                <a:solidFill>
                  <a:schemeClr val="tx1">
                    <a:lumMod val="75000"/>
                    <a:lumOff val="25000"/>
                  </a:schemeClr>
                </a:solidFill>
                <a:latin typeface="Verdana"/>
                <a:cs typeface="Verdana"/>
              </a:rPr>
              <a:t>, </a:t>
            </a:r>
            <a:r>
              <a:rPr lang="pt-BR" sz="1100" dirty="0" err="1">
                <a:solidFill>
                  <a:schemeClr val="tx1">
                    <a:lumMod val="75000"/>
                    <a:lumOff val="25000"/>
                  </a:schemeClr>
                </a:solidFill>
                <a:latin typeface="Verdana"/>
                <a:cs typeface="Verdana"/>
              </a:rPr>
              <a:t>consectetur</a:t>
            </a:r>
            <a:r>
              <a:rPr lang="pt-BR" sz="1100" dirty="0">
                <a:solidFill>
                  <a:schemeClr val="tx1">
                    <a:lumMod val="75000"/>
                    <a:lumOff val="25000"/>
                  </a:schemeClr>
                </a:solidFill>
                <a:latin typeface="Verdana"/>
                <a:cs typeface="Verdana"/>
              </a:rPr>
              <a:t> </a:t>
            </a:r>
            <a:r>
              <a:rPr lang="pt-BR" sz="1100" dirty="0" err="1">
                <a:solidFill>
                  <a:schemeClr val="tx1">
                    <a:lumMod val="75000"/>
                    <a:lumOff val="25000"/>
                  </a:schemeClr>
                </a:solidFill>
                <a:latin typeface="Verdana"/>
                <a:cs typeface="Verdana"/>
              </a:rPr>
              <a:t>adipiscing</a:t>
            </a:r>
            <a:r>
              <a:rPr lang="pt-BR" sz="1100" dirty="0">
                <a:solidFill>
                  <a:schemeClr val="tx1">
                    <a:lumMod val="75000"/>
                    <a:lumOff val="25000"/>
                  </a:schemeClr>
                </a:solidFill>
                <a:latin typeface="Verdana"/>
                <a:cs typeface="Verdana"/>
              </a:rPr>
              <a:t> </a:t>
            </a:r>
            <a:r>
              <a:rPr lang="pt-BR" sz="1100" dirty="0" err="1">
                <a:solidFill>
                  <a:schemeClr val="tx1">
                    <a:lumMod val="75000"/>
                    <a:lumOff val="25000"/>
                  </a:schemeClr>
                </a:solidFill>
                <a:latin typeface="Verdana"/>
                <a:cs typeface="Verdana"/>
              </a:rPr>
              <a:t>elit</a:t>
            </a:r>
            <a:r>
              <a:rPr lang="pt-BR" sz="1100" dirty="0">
                <a:solidFill>
                  <a:schemeClr val="tx1">
                    <a:lumMod val="75000"/>
                    <a:lumOff val="25000"/>
                  </a:schemeClr>
                </a:solidFill>
                <a:latin typeface="Verdana"/>
                <a:cs typeface="Verdana"/>
              </a:rPr>
              <a:t>. </a:t>
            </a:r>
            <a:r>
              <a:rPr lang="pt-BR" sz="1100" dirty="0" err="1">
                <a:solidFill>
                  <a:schemeClr val="tx1">
                    <a:lumMod val="75000"/>
                    <a:lumOff val="25000"/>
                  </a:schemeClr>
                </a:solidFill>
                <a:latin typeface="Verdana"/>
                <a:cs typeface="Verdana"/>
              </a:rPr>
              <a:t>Sed</a:t>
            </a:r>
            <a:r>
              <a:rPr lang="pt-BR" sz="1100" dirty="0">
                <a:solidFill>
                  <a:schemeClr val="tx1">
                    <a:lumMod val="75000"/>
                    <a:lumOff val="25000"/>
                  </a:schemeClr>
                </a:solidFill>
                <a:latin typeface="Verdana"/>
                <a:cs typeface="Verdana"/>
              </a:rPr>
              <a:t> </a:t>
            </a:r>
            <a:r>
              <a:rPr lang="pt-BR" sz="1100" dirty="0" err="1">
                <a:solidFill>
                  <a:schemeClr val="tx1">
                    <a:lumMod val="75000"/>
                    <a:lumOff val="25000"/>
                  </a:schemeClr>
                </a:solidFill>
                <a:latin typeface="Verdana"/>
                <a:cs typeface="Verdana"/>
              </a:rPr>
              <a:t>nec</a:t>
            </a:r>
            <a:r>
              <a:rPr lang="pt-BR" sz="1100" dirty="0">
                <a:solidFill>
                  <a:schemeClr val="tx1">
                    <a:lumMod val="75000"/>
                    <a:lumOff val="25000"/>
                  </a:schemeClr>
                </a:solidFill>
                <a:latin typeface="Verdana"/>
                <a:cs typeface="Verdana"/>
              </a:rPr>
              <a:t> justo </a:t>
            </a:r>
            <a:r>
              <a:rPr lang="pt-BR" sz="1100" dirty="0" err="1">
                <a:solidFill>
                  <a:schemeClr val="tx1">
                    <a:lumMod val="75000"/>
                    <a:lumOff val="25000"/>
                  </a:schemeClr>
                </a:solidFill>
                <a:latin typeface="Verdana"/>
                <a:cs typeface="Verdana"/>
              </a:rPr>
              <a:t>dolor</a:t>
            </a:r>
            <a:r>
              <a:rPr lang="pt-BR" sz="1100" dirty="0">
                <a:solidFill>
                  <a:schemeClr val="tx1">
                    <a:lumMod val="75000"/>
                    <a:lumOff val="25000"/>
                  </a:schemeClr>
                </a:solidFill>
                <a:latin typeface="Verdana"/>
                <a:cs typeface="Verdana"/>
              </a:rPr>
              <a:t>. </a:t>
            </a:r>
            <a:r>
              <a:rPr lang="pt-BR" sz="1100" dirty="0" err="1">
                <a:solidFill>
                  <a:schemeClr val="tx1">
                    <a:lumMod val="75000"/>
                    <a:lumOff val="25000"/>
                  </a:schemeClr>
                </a:solidFill>
                <a:latin typeface="Verdana"/>
                <a:cs typeface="Verdana"/>
              </a:rPr>
              <a:t>Mauris</a:t>
            </a:r>
            <a:r>
              <a:rPr lang="pt-BR" sz="1100" dirty="0">
                <a:solidFill>
                  <a:schemeClr val="tx1">
                    <a:lumMod val="75000"/>
                    <a:lumOff val="25000"/>
                  </a:schemeClr>
                </a:solidFill>
                <a:latin typeface="Verdana"/>
                <a:cs typeface="Verdana"/>
              </a:rPr>
              <a:t> a </a:t>
            </a:r>
            <a:r>
              <a:rPr lang="pt-BR" sz="1100" dirty="0" err="1">
                <a:solidFill>
                  <a:schemeClr val="tx1">
                    <a:lumMod val="75000"/>
                    <a:lumOff val="25000"/>
                  </a:schemeClr>
                </a:solidFill>
                <a:latin typeface="Verdana"/>
                <a:cs typeface="Verdana"/>
              </a:rPr>
              <a:t>tempor</a:t>
            </a:r>
            <a:r>
              <a:rPr lang="pt-BR" sz="1100" dirty="0">
                <a:solidFill>
                  <a:schemeClr val="tx1">
                    <a:lumMod val="75000"/>
                    <a:lumOff val="25000"/>
                  </a:schemeClr>
                </a:solidFill>
                <a:latin typeface="Verdana"/>
                <a:cs typeface="Verdana"/>
              </a:rPr>
              <a:t> </a:t>
            </a:r>
            <a:r>
              <a:rPr lang="pt-BR" sz="1100" dirty="0" err="1">
                <a:solidFill>
                  <a:schemeClr val="tx1">
                    <a:lumMod val="75000"/>
                    <a:lumOff val="25000"/>
                  </a:schemeClr>
                </a:solidFill>
                <a:latin typeface="Verdana"/>
                <a:cs typeface="Verdana"/>
              </a:rPr>
              <a:t>nibh</a:t>
            </a:r>
            <a:r>
              <a:rPr lang="pt-BR" sz="1100" dirty="0">
                <a:solidFill>
                  <a:schemeClr val="tx1">
                    <a:lumMod val="75000"/>
                    <a:lumOff val="25000"/>
                  </a:schemeClr>
                </a:solidFill>
                <a:latin typeface="Verdana"/>
                <a:cs typeface="Verdana"/>
              </a:rPr>
              <a:t>, </a:t>
            </a:r>
            <a:r>
              <a:rPr lang="pt-BR" sz="1100" dirty="0" err="1">
                <a:solidFill>
                  <a:schemeClr val="tx1">
                    <a:lumMod val="75000"/>
                    <a:lumOff val="25000"/>
                  </a:schemeClr>
                </a:solidFill>
                <a:latin typeface="Verdana"/>
                <a:cs typeface="Verdana"/>
              </a:rPr>
              <a:t>at</a:t>
            </a:r>
            <a:r>
              <a:rPr lang="pt-BR" sz="1100" dirty="0">
                <a:solidFill>
                  <a:schemeClr val="tx1">
                    <a:lumMod val="75000"/>
                    <a:lumOff val="25000"/>
                  </a:schemeClr>
                </a:solidFill>
                <a:latin typeface="Verdana"/>
                <a:cs typeface="Verdana"/>
              </a:rPr>
              <a:t> </a:t>
            </a:r>
            <a:r>
              <a:rPr lang="pt-BR" sz="1100" dirty="0" err="1">
                <a:solidFill>
                  <a:schemeClr val="tx1">
                    <a:lumMod val="75000"/>
                    <a:lumOff val="25000"/>
                  </a:schemeClr>
                </a:solidFill>
                <a:latin typeface="Verdana"/>
                <a:cs typeface="Verdana"/>
              </a:rPr>
              <a:t>vestibulum</a:t>
            </a:r>
            <a:r>
              <a:rPr lang="pt-BR" sz="1100" dirty="0">
                <a:solidFill>
                  <a:schemeClr val="tx1">
                    <a:lumMod val="75000"/>
                    <a:lumOff val="25000"/>
                  </a:schemeClr>
                </a:solidFill>
                <a:latin typeface="Verdana"/>
                <a:cs typeface="Verdana"/>
              </a:rPr>
              <a:t> </a:t>
            </a:r>
            <a:r>
              <a:rPr lang="pt-BR" sz="1100" dirty="0" err="1">
                <a:solidFill>
                  <a:schemeClr val="tx1">
                    <a:lumMod val="75000"/>
                    <a:lumOff val="25000"/>
                  </a:schemeClr>
                </a:solidFill>
                <a:latin typeface="Verdana"/>
                <a:cs typeface="Verdana"/>
              </a:rPr>
              <a:t>lacus</a:t>
            </a:r>
            <a:r>
              <a:rPr lang="pt-BR" sz="1100" dirty="0">
                <a:solidFill>
                  <a:schemeClr val="tx1">
                    <a:lumMod val="75000"/>
                    <a:lumOff val="25000"/>
                  </a:schemeClr>
                </a:solidFill>
                <a:latin typeface="Verdana"/>
                <a:cs typeface="Verdana"/>
              </a:rPr>
              <a:t>. </a:t>
            </a:r>
            <a:r>
              <a:rPr lang="pt-BR" sz="1100" dirty="0" err="1">
                <a:solidFill>
                  <a:schemeClr val="tx1">
                    <a:lumMod val="75000"/>
                    <a:lumOff val="25000"/>
                  </a:schemeClr>
                </a:solidFill>
                <a:latin typeface="Verdana"/>
                <a:cs typeface="Verdana"/>
              </a:rPr>
              <a:t>Aenean</a:t>
            </a:r>
            <a:r>
              <a:rPr lang="pt-BR" sz="1100" dirty="0">
                <a:solidFill>
                  <a:schemeClr val="tx1">
                    <a:lumMod val="75000"/>
                    <a:lumOff val="25000"/>
                  </a:schemeClr>
                </a:solidFill>
                <a:latin typeface="Verdana"/>
                <a:cs typeface="Verdana"/>
              </a:rPr>
              <a:t> a </a:t>
            </a:r>
            <a:r>
              <a:rPr lang="pt-BR" sz="1100" dirty="0" err="1">
                <a:solidFill>
                  <a:schemeClr val="tx1">
                    <a:lumMod val="75000"/>
                    <a:lumOff val="25000"/>
                  </a:schemeClr>
                </a:solidFill>
                <a:latin typeface="Verdana"/>
                <a:cs typeface="Verdana"/>
              </a:rPr>
              <a:t>scelerisque</a:t>
            </a:r>
            <a:r>
              <a:rPr lang="pt-BR" sz="1100" dirty="0">
                <a:solidFill>
                  <a:schemeClr val="tx1">
                    <a:lumMod val="75000"/>
                    <a:lumOff val="25000"/>
                  </a:schemeClr>
                </a:solidFill>
                <a:latin typeface="Verdana"/>
                <a:cs typeface="Verdana"/>
              </a:rPr>
              <a:t> ipsum, </a:t>
            </a:r>
            <a:r>
              <a:rPr lang="pt-BR" sz="1100" dirty="0" err="1">
                <a:solidFill>
                  <a:schemeClr val="tx1">
                    <a:lumMod val="75000"/>
                    <a:lumOff val="25000"/>
                  </a:schemeClr>
                </a:solidFill>
                <a:latin typeface="Verdana"/>
                <a:cs typeface="Verdana"/>
              </a:rPr>
              <a:t>sit</a:t>
            </a:r>
            <a:r>
              <a:rPr lang="pt-BR" sz="1100" dirty="0">
                <a:solidFill>
                  <a:schemeClr val="tx1">
                    <a:lumMod val="75000"/>
                    <a:lumOff val="25000"/>
                  </a:schemeClr>
                </a:solidFill>
                <a:latin typeface="Verdana"/>
                <a:cs typeface="Verdana"/>
              </a:rPr>
              <a:t> </a:t>
            </a:r>
            <a:r>
              <a:rPr lang="pt-BR" sz="1100" dirty="0" err="1">
                <a:solidFill>
                  <a:schemeClr val="tx1">
                    <a:lumMod val="75000"/>
                    <a:lumOff val="25000"/>
                  </a:schemeClr>
                </a:solidFill>
                <a:latin typeface="Verdana"/>
                <a:cs typeface="Verdana"/>
              </a:rPr>
              <a:t>amet</a:t>
            </a:r>
            <a:r>
              <a:rPr lang="pt-BR" sz="1100" dirty="0">
                <a:solidFill>
                  <a:schemeClr val="tx1">
                    <a:lumMod val="75000"/>
                    <a:lumOff val="25000"/>
                  </a:schemeClr>
                </a:solidFill>
                <a:latin typeface="Verdana"/>
                <a:cs typeface="Verdana"/>
              </a:rPr>
              <a:t> </a:t>
            </a:r>
            <a:r>
              <a:rPr lang="pt-BR" sz="1100" dirty="0" err="1">
                <a:solidFill>
                  <a:schemeClr val="tx1">
                    <a:lumMod val="75000"/>
                    <a:lumOff val="25000"/>
                  </a:schemeClr>
                </a:solidFill>
                <a:latin typeface="Verdana"/>
                <a:cs typeface="Verdana"/>
              </a:rPr>
              <a:t>posuere</a:t>
            </a:r>
            <a:r>
              <a:rPr lang="pt-BR" sz="1100" dirty="0">
                <a:solidFill>
                  <a:schemeClr val="tx1">
                    <a:lumMod val="75000"/>
                    <a:lumOff val="25000"/>
                  </a:schemeClr>
                </a:solidFill>
                <a:latin typeface="Verdana"/>
                <a:cs typeface="Verdana"/>
              </a:rPr>
              <a:t> justo. </a:t>
            </a:r>
            <a:r>
              <a:rPr lang="pt-BR" sz="1100" dirty="0" err="1">
                <a:solidFill>
                  <a:schemeClr val="tx1">
                    <a:lumMod val="75000"/>
                    <a:lumOff val="25000"/>
                  </a:schemeClr>
                </a:solidFill>
                <a:latin typeface="Verdana"/>
                <a:cs typeface="Verdana"/>
              </a:rPr>
              <a:t>Maecenas</a:t>
            </a:r>
            <a:r>
              <a:rPr lang="pt-BR" sz="1100" dirty="0">
                <a:solidFill>
                  <a:schemeClr val="tx1">
                    <a:lumMod val="75000"/>
                    <a:lumOff val="25000"/>
                  </a:schemeClr>
                </a:solidFill>
                <a:latin typeface="Verdana"/>
                <a:cs typeface="Verdana"/>
              </a:rPr>
              <a:t> </a:t>
            </a:r>
            <a:r>
              <a:rPr lang="pt-BR" sz="1100" dirty="0" err="1">
                <a:solidFill>
                  <a:schemeClr val="tx1">
                    <a:lumMod val="75000"/>
                    <a:lumOff val="25000"/>
                  </a:schemeClr>
                </a:solidFill>
                <a:latin typeface="Verdana"/>
                <a:cs typeface="Verdana"/>
              </a:rPr>
              <a:t>viverra</a:t>
            </a:r>
            <a:r>
              <a:rPr lang="pt-BR" sz="1100" dirty="0">
                <a:solidFill>
                  <a:schemeClr val="tx1">
                    <a:lumMod val="75000"/>
                    <a:lumOff val="25000"/>
                  </a:schemeClr>
                </a:solidFill>
                <a:latin typeface="Verdana"/>
                <a:cs typeface="Verdana"/>
              </a:rPr>
              <a:t> </a:t>
            </a:r>
            <a:r>
              <a:rPr lang="pt-BR" sz="1100" dirty="0" err="1">
                <a:solidFill>
                  <a:schemeClr val="tx1">
                    <a:lumMod val="75000"/>
                    <a:lumOff val="25000"/>
                  </a:schemeClr>
                </a:solidFill>
                <a:latin typeface="Verdana"/>
                <a:cs typeface="Verdana"/>
              </a:rPr>
              <a:t>sagittis</a:t>
            </a:r>
            <a:r>
              <a:rPr lang="pt-BR" sz="1100" dirty="0">
                <a:solidFill>
                  <a:schemeClr val="tx1">
                    <a:lumMod val="75000"/>
                    <a:lumOff val="25000"/>
                  </a:schemeClr>
                </a:solidFill>
                <a:latin typeface="Verdana"/>
                <a:cs typeface="Verdana"/>
              </a:rPr>
              <a:t> </a:t>
            </a:r>
            <a:r>
              <a:rPr lang="pt-BR" sz="1100" dirty="0" err="1">
                <a:solidFill>
                  <a:schemeClr val="tx1">
                    <a:lumMod val="75000"/>
                    <a:lumOff val="25000"/>
                  </a:schemeClr>
                </a:solidFill>
                <a:latin typeface="Verdana"/>
                <a:cs typeface="Verdana"/>
              </a:rPr>
              <a:t>elit</a:t>
            </a:r>
            <a:r>
              <a:rPr lang="pt-BR" sz="1100" dirty="0">
                <a:solidFill>
                  <a:schemeClr val="tx1">
                    <a:lumMod val="75000"/>
                    <a:lumOff val="25000"/>
                  </a:schemeClr>
                </a:solidFill>
                <a:latin typeface="Verdana"/>
                <a:cs typeface="Verdana"/>
              </a:rPr>
              <a:t> ut </a:t>
            </a:r>
            <a:r>
              <a:rPr lang="pt-BR" sz="1100" dirty="0" err="1">
                <a:solidFill>
                  <a:schemeClr val="tx1">
                    <a:lumMod val="75000"/>
                    <a:lumOff val="25000"/>
                  </a:schemeClr>
                </a:solidFill>
                <a:latin typeface="Verdana"/>
                <a:cs typeface="Verdana"/>
              </a:rPr>
              <a:t>sodales</a:t>
            </a:r>
            <a:r>
              <a:rPr lang="pt-BR" sz="1100" dirty="0">
                <a:solidFill>
                  <a:schemeClr val="tx1">
                    <a:lumMod val="75000"/>
                    <a:lumOff val="25000"/>
                  </a:schemeClr>
                </a:solidFill>
                <a:latin typeface="Verdana"/>
                <a:cs typeface="Verdana"/>
              </a:rPr>
              <a:t>. </a:t>
            </a:r>
            <a:r>
              <a:rPr lang="pt-BR" sz="1100" dirty="0" err="1">
                <a:solidFill>
                  <a:schemeClr val="tx1">
                    <a:lumMod val="75000"/>
                    <a:lumOff val="25000"/>
                  </a:schemeClr>
                </a:solidFill>
                <a:latin typeface="Verdana"/>
                <a:cs typeface="Verdana"/>
              </a:rPr>
              <a:t>Morbi</a:t>
            </a:r>
            <a:r>
              <a:rPr lang="pt-BR" sz="1100" dirty="0">
                <a:solidFill>
                  <a:schemeClr val="tx1">
                    <a:lumMod val="75000"/>
                    <a:lumOff val="25000"/>
                  </a:schemeClr>
                </a:solidFill>
                <a:latin typeface="Verdana"/>
                <a:cs typeface="Verdana"/>
              </a:rPr>
              <a:t> </a:t>
            </a:r>
            <a:r>
              <a:rPr lang="pt-BR" sz="1100" dirty="0" err="1">
                <a:solidFill>
                  <a:schemeClr val="tx1">
                    <a:lumMod val="75000"/>
                    <a:lumOff val="25000"/>
                  </a:schemeClr>
                </a:solidFill>
                <a:latin typeface="Verdana"/>
                <a:cs typeface="Verdana"/>
              </a:rPr>
              <a:t>sit</a:t>
            </a:r>
            <a:r>
              <a:rPr lang="pt-BR" sz="1100" dirty="0">
                <a:solidFill>
                  <a:schemeClr val="tx1">
                    <a:lumMod val="75000"/>
                    <a:lumOff val="25000"/>
                  </a:schemeClr>
                </a:solidFill>
                <a:latin typeface="Verdana"/>
                <a:cs typeface="Verdana"/>
              </a:rPr>
              <a:t> </a:t>
            </a:r>
            <a:r>
              <a:rPr lang="pt-BR" sz="1100" dirty="0" err="1">
                <a:solidFill>
                  <a:schemeClr val="tx1">
                    <a:lumMod val="75000"/>
                    <a:lumOff val="25000"/>
                  </a:schemeClr>
                </a:solidFill>
                <a:latin typeface="Verdana"/>
                <a:cs typeface="Verdana"/>
              </a:rPr>
              <a:t>amet</a:t>
            </a:r>
            <a:r>
              <a:rPr lang="pt-BR" sz="1100" dirty="0">
                <a:solidFill>
                  <a:schemeClr val="tx1">
                    <a:lumMod val="75000"/>
                    <a:lumOff val="25000"/>
                  </a:schemeClr>
                </a:solidFill>
                <a:latin typeface="Verdana"/>
                <a:cs typeface="Verdana"/>
              </a:rPr>
              <a:t> ipsum </a:t>
            </a:r>
            <a:r>
              <a:rPr lang="pt-BR" sz="1100" dirty="0" err="1">
                <a:solidFill>
                  <a:schemeClr val="tx1">
                    <a:lumMod val="75000"/>
                    <a:lumOff val="25000"/>
                  </a:schemeClr>
                </a:solidFill>
                <a:latin typeface="Verdana"/>
                <a:cs typeface="Verdana"/>
              </a:rPr>
              <a:t>scelerisque</a:t>
            </a:r>
            <a:r>
              <a:rPr lang="pt-BR" sz="1100" dirty="0">
                <a:solidFill>
                  <a:schemeClr val="tx1">
                    <a:lumMod val="75000"/>
                    <a:lumOff val="25000"/>
                  </a:schemeClr>
                </a:solidFill>
                <a:latin typeface="Verdana"/>
                <a:cs typeface="Verdana"/>
              </a:rPr>
              <a:t>, </a:t>
            </a:r>
            <a:r>
              <a:rPr lang="pt-BR" sz="1100" dirty="0" err="1">
                <a:solidFill>
                  <a:schemeClr val="tx1">
                    <a:lumMod val="75000"/>
                    <a:lumOff val="25000"/>
                  </a:schemeClr>
                </a:solidFill>
                <a:latin typeface="Verdana"/>
                <a:cs typeface="Verdana"/>
              </a:rPr>
              <a:t>hendrerit</a:t>
            </a:r>
            <a:r>
              <a:rPr lang="pt-BR" sz="1100" dirty="0">
                <a:solidFill>
                  <a:schemeClr val="tx1">
                    <a:lumMod val="75000"/>
                    <a:lumOff val="25000"/>
                  </a:schemeClr>
                </a:solidFill>
                <a:latin typeface="Verdana"/>
                <a:cs typeface="Verdana"/>
              </a:rPr>
              <a:t> sem </a:t>
            </a:r>
            <a:r>
              <a:rPr lang="pt-BR" sz="1100" dirty="0" err="1">
                <a:solidFill>
                  <a:schemeClr val="tx1">
                    <a:lumMod val="75000"/>
                    <a:lumOff val="25000"/>
                  </a:schemeClr>
                </a:solidFill>
                <a:latin typeface="Verdana"/>
                <a:cs typeface="Verdana"/>
              </a:rPr>
              <a:t>vel</a:t>
            </a:r>
            <a:r>
              <a:rPr lang="pt-BR" sz="1100" dirty="0">
                <a:solidFill>
                  <a:schemeClr val="tx1">
                    <a:lumMod val="75000"/>
                    <a:lumOff val="25000"/>
                  </a:schemeClr>
                </a:solidFill>
                <a:latin typeface="Verdana"/>
                <a:cs typeface="Verdana"/>
              </a:rPr>
              <a:t>, </a:t>
            </a:r>
            <a:endParaRPr lang="es-ES" sz="1100" dirty="0">
              <a:solidFill>
                <a:schemeClr val="tx1">
                  <a:lumMod val="75000"/>
                  <a:lumOff val="25000"/>
                </a:schemeClr>
              </a:solidFill>
              <a:latin typeface="Verdana"/>
              <a:cs typeface="Verdana"/>
            </a:endParaRPr>
          </a:p>
        </p:txBody>
      </p:sp>
      <p:sp>
        <p:nvSpPr>
          <p:cNvPr id="20" name="Subtítulo 2"/>
          <p:cNvSpPr txBox="1">
            <a:spLocks/>
          </p:cNvSpPr>
          <p:nvPr userDrawn="1"/>
        </p:nvSpPr>
        <p:spPr>
          <a:xfrm>
            <a:off x="2949436" y="6564539"/>
            <a:ext cx="3375164" cy="61175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1000" dirty="0">
                <a:solidFill>
                  <a:schemeClr val="tx1"/>
                </a:solidFill>
                <a:latin typeface="Verdana"/>
                <a:cs typeface="Verdana"/>
              </a:rPr>
              <a:t>© McGraw-Hill</a:t>
            </a:r>
          </a:p>
        </p:txBody>
      </p:sp>
      <p:sp>
        <p:nvSpPr>
          <p:cNvPr id="22" name="Subtítulo 2"/>
          <p:cNvSpPr txBox="1">
            <a:spLocks/>
          </p:cNvSpPr>
          <p:nvPr userDrawn="1"/>
        </p:nvSpPr>
        <p:spPr>
          <a:xfrm>
            <a:off x="5613332" y="2039396"/>
            <a:ext cx="2110716" cy="61175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s-ES" sz="2000" dirty="0">
                <a:solidFill>
                  <a:schemeClr val="tx1">
                    <a:lumMod val="50000"/>
                    <a:lumOff val="50000"/>
                  </a:schemeClr>
                </a:solidFill>
                <a:latin typeface="Verdana"/>
                <a:cs typeface="Verdana"/>
              </a:rPr>
              <a:t>Titular 2</a:t>
            </a:r>
          </a:p>
        </p:txBody>
      </p:sp>
    </p:spTree>
    <p:extLst>
      <p:ext uri="{BB962C8B-B14F-4D97-AF65-F5344CB8AC3E}">
        <p14:creationId xmlns:p14="http://schemas.microsoft.com/office/powerpoint/2010/main" val="419136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squema">
    <p:spTree>
      <p:nvGrpSpPr>
        <p:cNvPr id="1" name=""/>
        <p:cNvGrpSpPr/>
        <p:nvPr/>
      </p:nvGrpSpPr>
      <p:grpSpPr>
        <a:xfrm>
          <a:off x="0" y="0"/>
          <a:ext cx="0" cy="0"/>
          <a:chOff x="0" y="0"/>
          <a:chExt cx="0" cy="0"/>
        </a:xfrm>
      </p:grpSpPr>
      <p:sp>
        <p:nvSpPr>
          <p:cNvPr id="8" name="Rectángulo 7"/>
          <p:cNvSpPr/>
          <p:nvPr userDrawn="1"/>
        </p:nvSpPr>
        <p:spPr>
          <a:xfrm>
            <a:off x="0" y="6527800"/>
            <a:ext cx="9188450" cy="3302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9" name="Diagrama 8"/>
          <p:cNvGraphicFramePr/>
          <p:nvPr userDrawn="1">
            <p:extLst>
              <p:ext uri="{D42A27DB-BD31-4B8C-83A1-F6EECF244321}">
                <p14:modId xmlns:p14="http://schemas.microsoft.com/office/powerpoint/2010/main" val="734144813"/>
              </p:ext>
            </p:extLst>
          </p:nvPr>
        </p:nvGraphicFramePr>
        <p:xfrm>
          <a:off x="2501900" y="1924050"/>
          <a:ext cx="4061286" cy="294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n 10" descr="logo.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96944" y="315565"/>
            <a:ext cx="859185" cy="859185"/>
          </a:xfrm>
          <a:prstGeom prst="rect">
            <a:avLst/>
          </a:prstGeom>
        </p:spPr>
      </p:pic>
      <p:sp>
        <p:nvSpPr>
          <p:cNvPr id="12" name="Subtítulo 2"/>
          <p:cNvSpPr txBox="1">
            <a:spLocks/>
          </p:cNvSpPr>
          <p:nvPr userDrawn="1"/>
        </p:nvSpPr>
        <p:spPr>
          <a:xfrm>
            <a:off x="2949436" y="6564539"/>
            <a:ext cx="3375164" cy="61175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1000" dirty="0">
                <a:solidFill>
                  <a:schemeClr val="tx1"/>
                </a:solidFill>
                <a:latin typeface="Verdana"/>
                <a:cs typeface="Verdana"/>
              </a:rPr>
              <a:t>© McGraw-Hill</a:t>
            </a:r>
          </a:p>
        </p:txBody>
      </p:sp>
      <p:pic>
        <p:nvPicPr>
          <p:cNvPr id="14" name="Imagen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47491" y="102090"/>
            <a:ext cx="1342020" cy="1022491"/>
          </a:xfrm>
          <a:prstGeom prst="rect">
            <a:avLst/>
          </a:prstGeom>
        </p:spPr>
      </p:pic>
      <p:sp>
        <p:nvSpPr>
          <p:cNvPr id="15" name="Título 1"/>
          <p:cNvSpPr txBox="1">
            <a:spLocks/>
          </p:cNvSpPr>
          <p:nvPr userDrawn="1"/>
        </p:nvSpPr>
        <p:spPr>
          <a:xfrm>
            <a:off x="5102269" y="558800"/>
            <a:ext cx="2927947" cy="6159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2400" dirty="0">
                <a:solidFill>
                  <a:srgbClr val="000000"/>
                </a:solidFill>
                <a:latin typeface="Verdana"/>
                <a:cs typeface="Verdana"/>
              </a:rPr>
              <a:t>Esquema</a:t>
            </a:r>
          </a:p>
        </p:txBody>
      </p:sp>
      <p:cxnSp>
        <p:nvCxnSpPr>
          <p:cNvPr id="3" name="Conector recto 2"/>
          <p:cNvCxnSpPr>
            <a:endCxn id="15" idx="2"/>
          </p:cNvCxnSpPr>
          <p:nvPr userDrawn="1"/>
        </p:nvCxnSpPr>
        <p:spPr>
          <a:xfrm flipH="1">
            <a:off x="6566243" y="1174750"/>
            <a:ext cx="2736507"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67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pic>
        <p:nvPicPr>
          <p:cNvPr id="9" name="Imagen 8"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944" y="315565"/>
            <a:ext cx="751235" cy="751235"/>
          </a:xfrm>
          <a:prstGeom prst="rect">
            <a:avLst/>
          </a:prstGeom>
        </p:spPr>
      </p:pic>
      <p:sp>
        <p:nvSpPr>
          <p:cNvPr id="11" name="Rectángulo 10"/>
          <p:cNvSpPr/>
          <p:nvPr userDrawn="1"/>
        </p:nvSpPr>
        <p:spPr>
          <a:xfrm>
            <a:off x="0" y="6527800"/>
            <a:ext cx="9188450" cy="3302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Subtítulo 2"/>
          <p:cNvSpPr txBox="1">
            <a:spLocks/>
          </p:cNvSpPr>
          <p:nvPr userDrawn="1"/>
        </p:nvSpPr>
        <p:spPr>
          <a:xfrm>
            <a:off x="2949436" y="6564539"/>
            <a:ext cx="3375164" cy="61175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1000" dirty="0">
                <a:solidFill>
                  <a:schemeClr val="tx1"/>
                </a:solidFill>
                <a:latin typeface="Verdana"/>
                <a:cs typeface="Verdana"/>
              </a:rPr>
              <a:t>© McGraw-Hill</a:t>
            </a:r>
          </a:p>
        </p:txBody>
      </p:sp>
      <p:pic>
        <p:nvPicPr>
          <p:cNvPr id="27" name="Imagen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7491" y="102090"/>
            <a:ext cx="1342020" cy="1022491"/>
          </a:xfrm>
          <a:prstGeom prst="rect">
            <a:avLst/>
          </a:prstGeom>
        </p:spPr>
      </p:pic>
      <p:sp>
        <p:nvSpPr>
          <p:cNvPr id="28" name="Título 1"/>
          <p:cNvSpPr txBox="1">
            <a:spLocks/>
          </p:cNvSpPr>
          <p:nvPr userDrawn="1"/>
        </p:nvSpPr>
        <p:spPr>
          <a:xfrm>
            <a:off x="5102269" y="558800"/>
            <a:ext cx="2927947" cy="6159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endParaRPr lang="es-ES" sz="2400" dirty="0">
              <a:solidFill>
                <a:srgbClr val="000000"/>
              </a:solidFill>
              <a:latin typeface="Verdana"/>
              <a:cs typeface="Verdana"/>
            </a:endParaRPr>
          </a:p>
        </p:txBody>
      </p:sp>
      <p:cxnSp>
        <p:nvCxnSpPr>
          <p:cNvPr id="29" name="Conector recto 28"/>
          <p:cNvCxnSpPr>
            <a:endCxn id="28" idx="2"/>
          </p:cNvCxnSpPr>
          <p:nvPr userDrawn="1"/>
        </p:nvCxnSpPr>
        <p:spPr>
          <a:xfrm flipH="1">
            <a:off x="6566243" y="1174750"/>
            <a:ext cx="2736507"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19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9" name="Imagen 8"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2078" y="1644832"/>
            <a:ext cx="1213323" cy="1213323"/>
          </a:xfrm>
          <a:prstGeom prst="rect">
            <a:avLst/>
          </a:prstGeom>
        </p:spPr>
      </p:pic>
      <p:sp>
        <p:nvSpPr>
          <p:cNvPr id="10" name="Rectángulo 9"/>
          <p:cNvSpPr/>
          <p:nvPr userDrawn="1"/>
        </p:nvSpPr>
        <p:spPr>
          <a:xfrm>
            <a:off x="0" y="6527800"/>
            <a:ext cx="9188450" cy="3302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Subtítulo 2"/>
          <p:cNvSpPr txBox="1">
            <a:spLocks/>
          </p:cNvSpPr>
          <p:nvPr userDrawn="1"/>
        </p:nvSpPr>
        <p:spPr>
          <a:xfrm>
            <a:off x="2949436" y="6564539"/>
            <a:ext cx="3375164" cy="61175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1000" dirty="0">
                <a:solidFill>
                  <a:schemeClr val="tx1"/>
                </a:solidFill>
                <a:latin typeface="Verdana"/>
                <a:cs typeface="Verdana"/>
              </a:rPr>
              <a:t>© McGraw-Hill</a:t>
            </a:r>
          </a:p>
        </p:txBody>
      </p:sp>
      <p:sp>
        <p:nvSpPr>
          <p:cNvPr id="12" name="CuadroTexto 11"/>
          <p:cNvSpPr txBox="1"/>
          <p:nvPr userDrawn="1"/>
        </p:nvSpPr>
        <p:spPr>
          <a:xfrm>
            <a:off x="2472267" y="4223357"/>
            <a:ext cx="4243916" cy="584775"/>
          </a:xfrm>
          <a:prstGeom prst="rect">
            <a:avLst/>
          </a:prstGeom>
          <a:noFill/>
        </p:spPr>
        <p:txBody>
          <a:bodyPr wrap="square" rtlCol="0">
            <a:spAutoFit/>
          </a:bodyPr>
          <a:lstStyle/>
          <a:p>
            <a:r>
              <a:rPr lang="es-ES" sz="3200" dirty="0">
                <a:solidFill>
                  <a:srgbClr val="000000"/>
                </a:solidFill>
                <a:latin typeface="Verdana"/>
                <a:cs typeface="Verdana"/>
              </a:rPr>
              <a:t>Estudio</a:t>
            </a:r>
            <a:r>
              <a:rPr lang="es-ES" sz="3200" baseline="0" dirty="0">
                <a:solidFill>
                  <a:srgbClr val="000000"/>
                </a:solidFill>
                <a:latin typeface="Verdana"/>
                <a:cs typeface="Verdana"/>
              </a:rPr>
              <a:t> de mercado</a:t>
            </a:r>
            <a:endParaRPr lang="es-ES" sz="3200" dirty="0">
              <a:solidFill>
                <a:srgbClr val="000000"/>
              </a:solidFill>
              <a:latin typeface="Verdana"/>
              <a:cs typeface="Verdana"/>
            </a:endParaRPr>
          </a:p>
        </p:txBody>
      </p:sp>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24600" y="3751531"/>
            <a:ext cx="1342020" cy="1022491"/>
          </a:xfrm>
          <a:prstGeom prst="rect">
            <a:avLst/>
          </a:prstGeom>
        </p:spPr>
      </p:pic>
      <p:cxnSp>
        <p:nvCxnSpPr>
          <p:cNvPr id="14" name="Conector recto 13"/>
          <p:cNvCxnSpPr/>
          <p:nvPr userDrawn="1"/>
        </p:nvCxnSpPr>
        <p:spPr>
          <a:xfrm flipH="1">
            <a:off x="1371600" y="4824191"/>
            <a:ext cx="629502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sp>
        <p:nvSpPr>
          <p:cNvPr id="3" name="2 CuadroTexto"/>
          <p:cNvSpPr txBox="1"/>
          <p:nvPr userDrawn="1"/>
        </p:nvSpPr>
        <p:spPr>
          <a:xfrm>
            <a:off x="1540315" y="5225143"/>
            <a:ext cx="5581375" cy="769441"/>
          </a:xfrm>
          <a:prstGeom prst="rect">
            <a:avLst/>
          </a:prstGeom>
          <a:noFill/>
        </p:spPr>
        <p:txBody>
          <a:bodyPr wrap="square" rtlCol="0">
            <a:spAutoFit/>
          </a:bodyPr>
          <a:lstStyle/>
          <a:p>
            <a:r>
              <a:rPr lang="es-ES" sz="1100" b="0" i="0" u="none" strike="noStrike" kern="1200" baseline="0" dirty="0">
                <a:solidFill>
                  <a:schemeClr val="bg1">
                    <a:lumMod val="50000"/>
                  </a:schemeClr>
                </a:solidFill>
                <a:latin typeface="Verdana" pitchFamily="34" charset="0"/>
                <a:ea typeface="Verdana" pitchFamily="34" charset="0"/>
                <a:cs typeface="Verdana" pitchFamily="34" charset="0"/>
              </a:rPr>
              <a:t>«No puedes preguntarle a los consumidores qué quieren y luego pretender dárselo. En el tiempo que has estado fabricándolo, ellos querrán una cosa nueva.»</a:t>
            </a:r>
          </a:p>
          <a:p>
            <a:pPr algn="r"/>
            <a:r>
              <a:rPr lang="es-ES" sz="1100" b="0" i="0" u="none" strike="noStrike" kern="1200" cap="small" baseline="0" dirty="0">
                <a:solidFill>
                  <a:schemeClr val="bg1">
                    <a:lumMod val="50000"/>
                  </a:schemeClr>
                </a:solidFill>
                <a:latin typeface="Verdana" pitchFamily="34" charset="0"/>
                <a:ea typeface="Verdana" pitchFamily="34" charset="0"/>
                <a:cs typeface="Verdana" pitchFamily="34" charset="0"/>
              </a:rPr>
              <a:t>Steve Jobs, </a:t>
            </a:r>
            <a:r>
              <a:rPr lang="es-ES" sz="1100" b="0" i="0" u="none" strike="noStrike" kern="1200" baseline="0" dirty="0">
                <a:solidFill>
                  <a:schemeClr val="bg1">
                    <a:lumMod val="50000"/>
                  </a:schemeClr>
                </a:solidFill>
                <a:latin typeface="Verdana" pitchFamily="34" charset="0"/>
                <a:ea typeface="Verdana" pitchFamily="34" charset="0"/>
                <a:cs typeface="Verdana" pitchFamily="34" charset="0"/>
              </a:rPr>
              <a:t>cofundador de Apple.</a:t>
            </a:r>
          </a:p>
        </p:txBody>
      </p:sp>
    </p:spTree>
    <p:extLst>
      <p:ext uri="{BB962C8B-B14F-4D97-AF65-F5344CB8AC3E}">
        <p14:creationId xmlns:p14="http://schemas.microsoft.com/office/powerpoint/2010/main" val="1519015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cha">
    <p:spTree>
      <p:nvGrpSpPr>
        <p:cNvPr id="1" name=""/>
        <p:cNvGrpSpPr/>
        <p:nvPr/>
      </p:nvGrpSpPr>
      <p:grpSpPr>
        <a:xfrm>
          <a:off x="0" y="0"/>
          <a:ext cx="0" cy="0"/>
          <a:chOff x="0" y="0"/>
          <a:chExt cx="0" cy="0"/>
        </a:xfrm>
      </p:grpSpPr>
      <p:pic>
        <p:nvPicPr>
          <p:cNvPr id="10" name="Imagen 9" descr="fondo_ficha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Imagen 10"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610" y="519186"/>
            <a:ext cx="804649" cy="804649"/>
          </a:xfrm>
          <a:prstGeom prst="rect">
            <a:avLst/>
          </a:prstGeom>
        </p:spPr>
      </p:pic>
      <p:sp>
        <p:nvSpPr>
          <p:cNvPr id="12" name="Rectángulo 11"/>
          <p:cNvSpPr/>
          <p:nvPr userDrawn="1"/>
        </p:nvSpPr>
        <p:spPr>
          <a:xfrm>
            <a:off x="0" y="6527800"/>
            <a:ext cx="9188450" cy="3302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Subtítulo 2"/>
          <p:cNvSpPr txBox="1">
            <a:spLocks/>
          </p:cNvSpPr>
          <p:nvPr userDrawn="1"/>
        </p:nvSpPr>
        <p:spPr>
          <a:xfrm>
            <a:off x="2949436" y="6564539"/>
            <a:ext cx="3375164" cy="61175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1000" dirty="0">
                <a:solidFill>
                  <a:schemeClr val="tx1"/>
                </a:solidFill>
                <a:latin typeface="Verdana"/>
                <a:cs typeface="Verdana"/>
              </a:rPr>
              <a:t>© McGraw-Hill</a:t>
            </a:r>
          </a:p>
        </p:txBody>
      </p:sp>
      <p:graphicFrame>
        <p:nvGraphicFramePr>
          <p:cNvPr id="14" name="Tabla 13"/>
          <p:cNvGraphicFramePr>
            <a:graphicFrameLocks noGrp="1"/>
          </p:cNvGraphicFramePr>
          <p:nvPr userDrawn="1">
            <p:extLst>
              <p:ext uri="{D42A27DB-BD31-4B8C-83A1-F6EECF244321}">
                <p14:modId xmlns:p14="http://schemas.microsoft.com/office/powerpoint/2010/main" val="3436328618"/>
              </p:ext>
            </p:extLst>
          </p:nvPr>
        </p:nvGraphicFramePr>
        <p:xfrm>
          <a:off x="1154084" y="1919558"/>
          <a:ext cx="3358650" cy="3337560"/>
        </p:xfrm>
        <a:graphic>
          <a:graphicData uri="http://schemas.openxmlformats.org/drawingml/2006/table">
            <a:tbl>
              <a:tblPr firstRow="1" bandRow="1">
                <a:effectLst>
                  <a:reflection blurRad="6350" stA="52000" endA="300" endPos="35000" dir="5400000" sy="-100000" algn="bl" rotWithShape="0"/>
                </a:effectLst>
                <a:tableStyleId>{5A111915-BE36-4E01-A7E5-04B1672EAD32}</a:tableStyleId>
              </a:tblPr>
              <a:tblGrid>
                <a:gridCol w="1679325">
                  <a:extLst>
                    <a:ext uri="{9D8B030D-6E8A-4147-A177-3AD203B41FA5}">
                      <a16:colId xmlns:a16="http://schemas.microsoft.com/office/drawing/2014/main" val="20000"/>
                    </a:ext>
                  </a:extLst>
                </a:gridCol>
                <a:gridCol w="1679325">
                  <a:extLst>
                    <a:ext uri="{9D8B030D-6E8A-4147-A177-3AD203B41FA5}">
                      <a16:colId xmlns:a16="http://schemas.microsoft.com/office/drawing/2014/main" val="20001"/>
                    </a:ext>
                  </a:extLst>
                </a:gridCol>
              </a:tblGrid>
              <a:tr h="370840">
                <a:tc>
                  <a:txBody>
                    <a:bodyPr/>
                    <a:lstStyle/>
                    <a:p>
                      <a:pPr algn="ctr"/>
                      <a:r>
                        <a:rPr lang="es-ES" sz="1400" dirty="0">
                          <a:latin typeface="Verdana"/>
                          <a:cs typeface="Verdana"/>
                        </a:rPr>
                        <a:t>Índice 1</a:t>
                      </a:r>
                    </a:p>
                  </a:txBody>
                  <a:tcPr>
                    <a:lnR w="12700" cap="flat" cmpd="sng" algn="ctr">
                      <a:noFill/>
                      <a:prstDash val="solid"/>
                      <a:round/>
                      <a:headEnd type="none" w="med" len="med"/>
                      <a:tailEnd type="none" w="med" len="med"/>
                    </a:lnR>
                    <a:lnB w="9525" cap="flat" cmpd="sng" algn="ctr">
                      <a:noFill/>
                      <a:prstDash val="solid"/>
                    </a:lnB>
                    <a:solidFill>
                      <a:srgbClr val="20AAAF"/>
                    </a:solidFill>
                  </a:tcPr>
                </a:tc>
                <a:tc>
                  <a:txBody>
                    <a:bodyPr/>
                    <a:lstStyle/>
                    <a:p>
                      <a:pPr algn="ctr"/>
                      <a:r>
                        <a:rPr lang="es-ES" sz="1400" dirty="0">
                          <a:latin typeface="Verdana"/>
                          <a:cs typeface="Verdana"/>
                        </a:rPr>
                        <a:t>Índice 2</a:t>
                      </a:r>
                    </a:p>
                  </a:txBody>
                  <a:tcPr>
                    <a:lnL w="12700" cap="flat" cmpd="sng" algn="ctr">
                      <a:noFill/>
                      <a:prstDash val="solid"/>
                      <a:round/>
                      <a:headEnd type="none" w="med" len="med"/>
                      <a:tailEnd type="none" w="med" len="med"/>
                    </a:lnL>
                    <a:lnB w="9525" cap="flat" cmpd="sng" algn="ctr">
                      <a:noFill/>
                      <a:prstDash val="solid"/>
                    </a:lnB>
                    <a:solidFill>
                      <a:srgbClr val="20AAAF"/>
                    </a:solidFill>
                  </a:tcPr>
                </a:tc>
                <a:extLst>
                  <a:ext uri="{0D108BD9-81ED-4DB2-BD59-A6C34878D82A}">
                    <a16:rowId xmlns:a16="http://schemas.microsoft.com/office/drawing/2014/main" val="10000"/>
                  </a:ext>
                </a:extLst>
              </a:tr>
              <a:tr h="370840">
                <a:tc>
                  <a:txBody>
                    <a:bodyPr/>
                    <a:lstStyle/>
                    <a:p>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9525" cap="flat" cmpd="sng" algn="ctr">
                      <a:noFill/>
                      <a:prstDash val="soli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9525" cap="flat" cmpd="sng" algn="ctr">
                      <a:noFill/>
                      <a:prstDash val="soli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6350" cap="flat" cmpd="sng" algn="ctr">
                      <a:noFill/>
                      <a:prstDash val="solid"/>
                      <a:round/>
                      <a:headEnd type="none" w="med" len="med"/>
                      <a:tailEnd type="none" w="med" len="me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3175"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9525" cap="flat" cmpd="sng" algn="ctr">
                      <a:noFill/>
                      <a:prstDash val="solid"/>
                    </a:lnL>
                    <a:lnR w="3175" cap="flat" cmpd="sng" algn="ctr">
                      <a:solidFill>
                        <a:srgbClr val="4BACC6"/>
                      </a:solidFill>
                      <a:prstDash val="solid"/>
                      <a:round/>
                      <a:headEnd type="none" w="med" len="med"/>
                      <a:tailEnd type="none" w="med" len="med"/>
                    </a:lnR>
                    <a:lnT w="3175" cap="flat" cmpd="sng" algn="ctr">
                      <a:solidFill>
                        <a:srgbClr val="4BACC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latin typeface="Verdana"/>
                          <a:cs typeface="Verdana"/>
                        </a:rPr>
                        <a:t>Loren </a:t>
                      </a:r>
                      <a:r>
                        <a:rPr lang="es-ES" sz="1200" dirty="0" err="1">
                          <a:latin typeface="Verdana"/>
                          <a:cs typeface="Verdana"/>
                        </a:rPr>
                        <a:t>Ipsun</a:t>
                      </a:r>
                      <a:endParaRPr lang="es-ES" sz="1200" dirty="0">
                        <a:latin typeface="Verdana"/>
                        <a:cs typeface="Verdana"/>
                      </a:endParaRPr>
                    </a:p>
                  </a:txBody>
                  <a:tcPr>
                    <a:lnL w="3175" cap="flat" cmpd="sng" algn="ctr">
                      <a:solidFill>
                        <a:srgbClr val="4BACC6"/>
                      </a:solidFill>
                      <a:prstDash val="solid"/>
                      <a:round/>
                      <a:headEnd type="none" w="med" len="med"/>
                      <a:tailEnd type="none" w="med" len="med"/>
                    </a:lnL>
                    <a:lnR w="9525" cap="flat" cmpd="sng" algn="ctr">
                      <a:noFill/>
                      <a:prstDash val="solid"/>
                    </a:lnR>
                    <a:lnT w="3175" cap="flat" cmpd="sng" algn="ctr">
                      <a:solidFill>
                        <a:srgbClr val="4BACC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
        <p:nvSpPr>
          <p:cNvPr id="15" name="CuadroTexto 14"/>
          <p:cNvSpPr txBox="1"/>
          <p:nvPr userDrawn="1"/>
        </p:nvSpPr>
        <p:spPr>
          <a:xfrm>
            <a:off x="4811034" y="2413000"/>
            <a:ext cx="3818616" cy="3477875"/>
          </a:xfrm>
          <a:prstGeom prst="rect">
            <a:avLst/>
          </a:prstGeom>
          <a:noFill/>
        </p:spPr>
        <p:txBody>
          <a:bodyPr wrap="square" rtlCol="0">
            <a:spAutoFit/>
          </a:bodyPr>
          <a:lstStyle/>
          <a:p>
            <a:pPr algn="just"/>
            <a:r>
              <a:rPr lang="fr-FR" sz="1100" dirty="0" err="1">
                <a:solidFill>
                  <a:schemeClr val="tx1">
                    <a:lumMod val="75000"/>
                    <a:lumOff val="25000"/>
                  </a:schemeClr>
                </a:solidFill>
              </a:rPr>
              <a:t>Lorem</a:t>
            </a:r>
            <a:r>
              <a:rPr lang="fr-FR" sz="1100" dirty="0">
                <a:solidFill>
                  <a:schemeClr val="tx1">
                    <a:lumMod val="75000"/>
                    <a:lumOff val="25000"/>
                  </a:schemeClr>
                </a:solidFill>
              </a:rPr>
              <a:t> </a:t>
            </a:r>
            <a:r>
              <a:rPr lang="fr-FR" sz="1100" dirty="0" err="1">
                <a:solidFill>
                  <a:schemeClr val="tx1">
                    <a:lumMod val="75000"/>
                    <a:lumOff val="25000"/>
                  </a:schemeClr>
                </a:solidFill>
              </a:rPr>
              <a:t>ipsum</a:t>
            </a:r>
            <a:r>
              <a:rPr lang="fr-FR" sz="1100" dirty="0">
                <a:solidFill>
                  <a:schemeClr val="tx1">
                    <a:lumMod val="75000"/>
                    <a:lumOff val="25000"/>
                  </a:schemeClr>
                </a:solidFill>
              </a:rPr>
              <a:t> </a:t>
            </a:r>
            <a:r>
              <a:rPr lang="fr-FR" sz="1100" dirty="0" err="1">
                <a:solidFill>
                  <a:schemeClr val="tx1">
                    <a:lumMod val="75000"/>
                    <a:lumOff val="25000"/>
                  </a:schemeClr>
                </a:solidFill>
              </a:rPr>
              <a:t>dolor</a:t>
            </a:r>
            <a:r>
              <a:rPr lang="fr-FR" sz="1100" dirty="0">
                <a:solidFill>
                  <a:schemeClr val="tx1">
                    <a:lumMod val="75000"/>
                    <a:lumOff val="25000"/>
                  </a:schemeClr>
                </a:solidFill>
              </a:rPr>
              <a:t> si </a:t>
            </a:r>
            <a:r>
              <a:rPr lang="fr-FR" sz="1100" dirty="0" err="1">
                <a:solidFill>
                  <a:schemeClr val="tx1">
                    <a:lumMod val="75000"/>
                    <a:lumOff val="25000"/>
                  </a:schemeClr>
                </a:solidFill>
              </a:rPr>
              <a:t>amet</a:t>
            </a:r>
            <a:r>
              <a:rPr lang="fr-FR" sz="1100" dirty="0">
                <a:solidFill>
                  <a:schemeClr val="tx1">
                    <a:lumMod val="75000"/>
                    <a:lumOff val="25000"/>
                  </a:schemeClr>
                </a:solidFill>
              </a:rPr>
              <a:t>, </a:t>
            </a:r>
            <a:r>
              <a:rPr lang="fr-FR" sz="1100" dirty="0" err="1">
                <a:solidFill>
                  <a:schemeClr val="tx1">
                    <a:lumMod val="75000"/>
                    <a:lumOff val="25000"/>
                  </a:schemeClr>
                </a:solidFill>
              </a:rPr>
              <a:t>consectetur</a:t>
            </a:r>
            <a:r>
              <a:rPr lang="fr-FR" sz="1100" dirty="0">
                <a:solidFill>
                  <a:schemeClr val="tx1">
                    <a:lumMod val="75000"/>
                    <a:lumOff val="25000"/>
                  </a:schemeClr>
                </a:solidFill>
              </a:rPr>
              <a:t> </a:t>
            </a:r>
            <a:r>
              <a:rPr lang="fr-FR" sz="1100" dirty="0" err="1">
                <a:solidFill>
                  <a:schemeClr val="tx1">
                    <a:lumMod val="75000"/>
                    <a:lumOff val="25000"/>
                  </a:schemeClr>
                </a:solidFill>
              </a:rPr>
              <a:t>adipiscing</a:t>
            </a:r>
            <a:r>
              <a:rPr lang="fr-FR" sz="1100" dirty="0">
                <a:solidFill>
                  <a:schemeClr val="tx1">
                    <a:lumMod val="75000"/>
                    <a:lumOff val="25000"/>
                  </a:schemeClr>
                </a:solidFill>
              </a:rPr>
              <a:t> </a:t>
            </a:r>
            <a:r>
              <a:rPr lang="fr-FR" sz="1100" dirty="0" err="1">
                <a:solidFill>
                  <a:schemeClr val="tx1">
                    <a:lumMod val="75000"/>
                    <a:lumOff val="25000"/>
                  </a:schemeClr>
                </a:solidFill>
              </a:rPr>
              <a:t>elit</a:t>
            </a:r>
            <a:r>
              <a:rPr lang="fr-FR" sz="1100" dirty="0">
                <a:solidFill>
                  <a:schemeClr val="tx1">
                    <a:lumMod val="75000"/>
                    <a:lumOff val="25000"/>
                  </a:schemeClr>
                </a:solidFill>
              </a:rPr>
              <a:t>. Ut </a:t>
            </a:r>
            <a:r>
              <a:rPr lang="fr-FR" sz="1100" dirty="0" err="1">
                <a:solidFill>
                  <a:schemeClr val="tx1">
                    <a:lumMod val="75000"/>
                    <a:lumOff val="25000"/>
                  </a:schemeClr>
                </a:solidFill>
              </a:rPr>
              <a:t>vestibulum</a:t>
            </a:r>
            <a:r>
              <a:rPr lang="fr-FR" sz="1100" dirty="0">
                <a:solidFill>
                  <a:schemeClr val="tx1">
                    <a:lumMod val="75000"/>
                    <a:lumOff val="25000"/>
                  </a:schemeClr>
                </a:solidFill>
              </a:rPr>
              <a:t> </a:t>
            </a:r>
            <a:r>
              <a:rPr lang="fr-FR" sz="1100" dirty="0" err="1">
                <a:solidFill>
                  <a:schemeClr val="tx1">
                    <a:lumMod val="75000"/>
                    <a:lumOff val="25000"/>
                  </a:schemeClr>
                </a:solidFill>
              </a:rPr>
              <a:t>sapien</a:t>
            </a:r>
            <a:r>
              <a:rPr lang="fr-FR" sz="1100" dirty="0">
                <a:solidFill>
                  <a:schemeClr val="tx1">
                    <a:lumMod val="75000"/>
                    <a:lumOff val="25000"/>
                  </a:schemeClr>
                </a:solidFill>
              </a:rPr>
              <a:t> </a:t>
            </a:r>
            <a:r>
              <a:rPr lang="fr-FR" sz="1100" dirty="0" err="1">
                <a:solidFill>
                  <a:schemeClr val="tx1">
                    <a:lumMod val="75000"/>
                    <a:lumOff val="25000"/>
                  </a:schemeClr>
                </a:solidFill>
              </a:rPr>
              <a:t>quis</a:t>
            </a:r>
            <a:r>
              <a:rPr lang="fr-FR" sz="1100" dirty="0">
                <a:solidFill>
                  <a:schemeClr val="tx1">
                    <a:lumMod val="75000"/>
                    <a:lumOff val="25000"/>
                  </a:schemeClr>
                </a:solidFill>
              </a:rPr>
              <a:t> </a:t>
            </a:r>
            <a:r>
              <a:rPr lang="fr-FR" sz="1100" dirty="0" err="1">
                <a:solidFill>
                  <a:schemeClr val="tx1">
                    <a:lumMod val="75000"/>
                    <a:lumOff val="25000"/>
                  </a:schemeClr>
                </a:solidFill>
              </a:rPr>
              <a:t>leo</a:t>
            </a:r>
            <a:r>
              <a:rPr lang="fr-FR" sz="1100" dirty="0">
                <a:solidFill>
                  <a:schemeClr val="tx1">
                    <a:lumMod val="75000"/>
                    <a:lumOff val="25000"/>
                  </a:schemeClr>
                </a:solidFill>
              </a:rPr>
              <a:t> </a:t>
            </a:r>
            <a:r>
              <a:rPr lang="fr-FR" sz="1100" dirty="0" err="1">
                <a:solidFill>
                  <a:schemeClr val="tx1">
                    <a:lumMod val="75000"/>
                    <a:lumOff val="25000"/>
                  </a:schemeClr>
                </a:solidFill>
              </a:rPr>
              <a:t>varius</a:t>
            </a:r>
            <a:r>
              <a:rPr lang="fr-FR" sz="1100" dirty="0">
                <a:solidFill>
                  <a:schemeClr val="tx1">
                    <a:lumMod val="75000"/>
                    <a:lumOff val="25000"/>
                  </a:schemeClr>
                </a:solidFill>
              </a:rPr>
              <a:t> </a:t>
            </a:r>
            <a:r>
              <a:rPr lang="fr-FR" sz="1100" dirty="0" err="1">
                <a:solidFill>
                  <a:schemeClr val="tx1">
                    <a:lumMod val="75000"/>
                    <a:lumOff val="25000"/>
                  </a:schemeClr>
                </a:solidFill>
              </a:rPr>
              <a:t>rhoncus</a:t>
            </a:r>
            <a:r>
              <a:rPr lang="fr-FR" sz="1100" dirty="0">
                <a:solidFill>
                  <a:schemeClr val="tx1">
                    <a:lumMod val="75000"/>
                    <a:lumOff val="25000"/>
                  </a:schemeClr>
                </a:solidFill>
              </a:rPr>
              <a:t>. </a:t>
            </a:r>
            <a:r>
              <a:rPr lang="fr-FR" sz="1100" dirty="0" err="1">
                <a:solidFill>
                  <a:schemeClr val="tx1">
                    <a:lumMod val="75000"/>
                    <a:lumOff val="25000"/>
                  </a:schemeClr>
                </a:solidFill>
              </a:rPr>
              <a:t>Morbi</a:t>
            </a:r>
            <a:r>
              <a:rPr lang="fr-FR" sz="1100" dirty="0">
                <a:solidFill>
                  <a:schemeClr val="tx1">
                    <a:lumMod val="75000"/>
                    <a:lumOff val="25000"/>
                  </a:schemeClr>
                </a:solidFill>
              </a:rPr>
              <a:t> </a:t>
            </a:r>
            <a:r>
              <a:rPr lang="fr-FR" sz="1100" dirty="0" err="1">
                <a:solidFill>
                  <a:schemeClr val="tx1">
                    <a:lumMod val="75000"/>
                    <a:lumOff val="25000"/>
                  </a:schemeClr>
                </a:solidFill>
              </a:rPr>
              <a:t>sed</a:t>
            </a:r>
            <a:r>
              <a:rPr lang="fr-FR" sz="1100" dirty="0">
                <a:solidFill>
                  <a:schemeClr val="tx1">
                    <a:lumMod val="75000"/>
                    <a:lumOff val="25000"/>
                  </a:schemeClr>
                </a:solidFill>
              </a:rPr>
              <a:t> est </a:t>
            </a:r>
            <a:r>
              <a:rPr lang="fr-FR" sz="1100" dirty="0" err="1">
                <a:solidFill>
                  <a:schemeClr val="tx1">
                    <a:lumMod val="75000"/>
                    <a:lumOff val="25000"/>
                  </a:schemeClr>
                </a:solidFill>
              </a:rPr>
              <a:t>dapibus</a:t>
            </a:r>
            <a:r>
              <a:rPr lang="fr-FR" sz="1100" dirty="0">
                <a:solidFill>
                  <a:schemeClr val="tx1">
                    <a:lumMod val="75000"/>
                    <a:lumOff val="25000"/>
                  </a:schemeClr>
                </a:solidFill>
              </a:rPr>
              <a:t>, </a:t>
            </a:r>
            <a:r>
              <a:rPr lang="fr-FR" sz="1100" dirty="0" err="1">
                <a:solidFill>
                  <a:schemeClr val="tx1">
                    <a:lumMod val="75000"/>
                    <a:lumOff val="25000"/>
                  </a:schemeClr>
                </a:solidFill>
              </a:rPr>
              <a:t>condimentum</a:t>
            </a:r>
            <a:r>
              <a:rPr lang="fr-FR" sz="1100" dirty="0">
                <a:solidFill>
                  <a:schemeClr val="tx1">
                    <a:lumMod val="75000"/>
                    <a:lumOff val="25000"/>
                  </a:schemeClr>
                </a:solidFill>
              </a:rPr>
              <a:t> </a:t>
            </a:r>
            <a:r>
              <a:rPr lang="fr-FR" sz="1100" dirty="0" err="1">
                <a:solidFill>
                  <a:schemeClr val="tx1">
                    <a:lumMod val="75000"/>
                    <a:lumOff val="25000"/>
                  </a:schemeClr>
                </a:solidFill>
              </a:rPr>
              <a:t>elit</a:t>
            </a:r>
            <a:r>
              <a:rPr lang="fr-FR" sz="1100" dirty="0">
                <a:solidFill>
                  <a:schemeClr val="tx1">
                    <a:lumMod val="75000"/>
                    <a:lumOff val="25000"/>
                  </a:schemeClr>
                </a:solidFill>
              </a:rPr>
              <a:t> </a:t>
            </a:r>
            <a:r>
              <a:rPr lang="fr-FR" sz="1100" dirty="0" err="1">
                <a:solidFill>
                  <a:schemeClr val="tx1">
                    <a:lumMod val="75000"/>
                    <a:lumOff val="25000"/>
                  </a:schemeClr>
                </a:solidFill>
              </a:rPr>
              <a:t>aliquam</a:t>
            </a:r>
            <a:r>
              <a:rPr lang="fr-FR" sz="1100" dirty="0">
                <a:solidFill>
                  <a:schemeClr val="tx1">
                    <a:lumMod val="75000"/>
                    <a:lumOff val="25000"/>
                  </a:schemeClr>
                </a:solidFill>
              </a:rPr>
              <a:t>, </a:t>
            </a:r>
            <a:r>
              <a:rPr lang="fr-FR" sz="1100" dirty="0" err="1">
                <a:solidFill>
                  <a:schemeClr val="tx1">
                    <a:lumMod val="75000"/>
                    <a:lumOff val="25000"/>
                  </a:schemeClr>
                </a:solidFill>
              </a:rPr>
              <a:t>ultrices</a:t>
            </a:r>
            <a:r>
              <a:rPr lang="fr-FR" sz="1100" dirty="0">
                <a:solidFill>
                  <a:schemeClr val="tx1">
                    <a:lumMod val="75000"/>
                    <a:lumOff val="25000"/>
                  </a:schemeClr>
                </a:solidFill>
              </a:rPr>
              <a:t> </a:t>
            </a:r>
            <a:r>
              <a:rPr lang="fr-FR" sz="1100" dirty="0" err="1">
                <a:solidFill>
                  <a:schemeClr val="tx1">
                    <a:lumMod val="75000"/>
                    <a:lumOff val="25000"/>
                  </a:schemeClr>
                </a:solidFill>
              </a:rPr>
              <a:t>nibh</a:t>
            </a:r>
            <a:r>
              <a:rPr lang="fr-FR" sz="1100" dirty="0">
                <a:solidFill>
                  <a:schemeClr val="tx1">
                    <a:lumMod val="75000"/>
                    <a:lumOff val="25000"/>
                  </a:schemeClr>
                </a:solidFill>
              </a:rPr>
              <a:t>. </a:t>
            </a:r>
            <a:r>
              <a:rPr lang="fr-FR" sz="1100" dirty="0" err="1">
                <a:solidFill>
                  <a:schemeClr val="tx1">
                    <a:lumMod val="75000"/>
                    <a:lumOff val="25000"/>
                  </a:schemeClr>
                </a:solidFill>
              </a:rPr>
              <a:t>Phasellus</a:t>
            </a:r>
            <a:r>
              <a:rPr lang="fr-FR" sz="1100" dirty="0">
                <a:solidFill>
                  <a:schemeClr val="tx1">
                    <a:lumMod val="75000"/>
                    <a:lumOff val="25000"/>
                  </a:schemeClr>
                </a:solidFill>
              </a:rPr>
              <a:t> et </a:t>
            </a:r>
            <a:r>
              <a:rPr lang="fr-FR" sz="1100" dirty="0" err="1">
                <a:solidFill>
                  <a:schemeClr val="tx1">
                    <a:lumMod val="75000"/>
                    <a:lumOff val="25000"/>
                  </a:schemeClr>
                </a:solidFill>
              </a:rPr>
              <a:t>volutpat</a:t>
            </a:r>
            <a:r>
              <a:rPr lang="fr-FR" sz="1100" dirty="0">
                <a:solidFill>
                  <a:schemeClr val="tx1">
                    <a:lumMod val="75000"/>
                    <a:lumOff val="25000"/>
                  </a:schemeClr>
                </a:solidFill>
              </a:rPr>
              <a:t> </a:t>
            </a:r>
            <a:r>
              <a:rPr lang="fr-FR" sz="1100" dirty="0" err="1">
                <a:solidFill>
                  <a:schemeClr val="tx1">
                    <a:lumMod val="75000"/>
                    <a:lumOff val="25000"/>
                  </a:schemeClr>
                </a:solidFill>
              </a:rPr>
              <a:t>neque</a:t>
            </a:r>
            <a:r>
              <a:rPr lang="fr-FR" sz="1100" dirty="0">
                <a:solidFill>
                  <a:schemeClr val="tx1">
                    <a:lumMod val="75000"/>
                    <a:lumOff val="25000"/>
                  </a:schemeClr>
                </a:solidFill>
              </a:rPr>
              <a:t>, vitae </a:t>
            </a:r>
            <a:r>
              <a:rPr lang="fr-FR" sz="1100" dirty="0" err="1">
                <a:solidFill>
                  <a:schemeClr val="tx1">
                    <a:lumMod val="75000"/>
                    <a:lumOff val="25000"/>
                  </a:schemeClr>
                </a:solidFill>
              </a:rPr>
              <a:t>malesuada</a:t>
            </a:r>
            <a:r>
              <a:rPr lang="fr-FR" sz="1100" dirty="0">
                <a:solidFill>
                  <a:schemeClr val="tx1">
                    <a:lumMod val="75000"/>
                    <a:lumOff val="25000"/>
                  </a:schemeClr>
                </a:solidFill>
              </a:rPr>
              <a:t> </a:t>
            </a:r>
            <a:r>
              <a:rPr lang="fr-FR" sz="1100" dirty="0" err="1">
                <a:solidFill>
                  <a:schemeClr val="tx1">
                    <a:lumMod val="75000"/>
                    <a:lumOff val="25000"/>
                  </a:schemeClr>
                </a:solidFill>
              </a:rPr>
              <a:t>leo</a:t>
            </a:r>
            <a:r>
              <a:rPr lang="fr-FR" sz="1100" dirty="0">
                <a:solidFill>
                  <a:schemeClr val="tx1">
                    <a:lumMod val="75000"/>
                    <a:lumOff val="25000"/>
                  </a:schemeClr>
                </a:solidFill>
              </a:rPr>
              <a:t>. </a:t>
            </a:r>
            <a:r>
              <a:rPr lang="fr-FR" sz="1100" dirty="0" err="1">
                <a:solidFill>
                  <a:schemeClr val="tx1">
                    <a:lumMod val="75000"/>
                    <a:lumOff val="25000"/>
                  </a:schemeClr>
                </a:solidFill>
              </a:rPr>
              <a:t>Nullam</a:t>
            </a:r>
            <a:r>
              <a:rPr lang="fr-FR" sz="1100" dirty="0">
                <a:solidFill>
                  <a:schemeClr val="tx1">
                    <a:lumMod val="75000"/>
                    <a:lumOff val="25000"/>
                  </a:schemeClr>
                </a:solidFill>
              </a:rPr>
              <a:t> vitae </a:t>
            </a:r>
            <a:r>
              <a:rPr lang="fr-FR" sz="1100" dirty="0" err="1">
                <a:solidFill>
                  <a:schemeClr val="tx1">
                    <a:lumMod val="75000"/>
                    <a:lumOff val="25000"/>
                  </a:schemeClr>
                </a:solidFill>
              </a:rPr>
              <a:t>tellus</a:t>
            </a:r>
            <a:r>
              <a:rPr lang="fr-FR" sz="1100" dirty="0">
                <a:solidFill>
                  <a:schemeClr val="tx1">
                    <a:lumMod val="75000"/>
                    <a:lumOff val="25000"/>
                  </a:schemeClr>
                </a:solidFill>
              </a:rPr>
              <a:t> </a:t>
            </a:r>
            <a:r>
              <a:rPr lang="fr-FR" sz="1100" dirty="0" err="1">
                <a:solidFill>
                  <a:schemeClr val="tx1">
                    <a:lumMod val="75000"/>
                    <a:lumOff val="25000"/>
                  </a:schemeClr>
                </a:solidFill>
              </a:rPr>
              <a:t>convallis</a:t>
            </a:r>
            <a:r>
              <a:rPr lang="fr-FR" sz="1100" dirty="0">
                <a:solidFill>
                  <a:schemeClr val="tx1">
                    <a:lumMod val="75000"/>
                    <a:lumOff val="25000"/>
                  </a:schemeClr>
                </a:solidFill>
              </a:rPr>
              <a:t>, porta </a:t>
            </a:r>
            <a:r>
              <a:rPr lang="fr-FR" sz="1100" dirty="0" err="1">
                <a:solidFill>
                  <a:schemeClr val="tx1">
                    <a:lumMod val="75000"/>
                    <a:lumOff val="25000"/>
                  </a:schemeClr>
                </a:solidFill>
              </a:rPr>
              <a:t>nisi</a:t>
            </a:r>
            <a:r>
              <a:rPr lang="fr-FR" sz="1100" dirty="0">
                <a:solidFill>
                  <a:schemeClr val="tx1">
                    <a:lumMod val="75000"/>
                    <a:lumOff val="25000"/>
                  </a:schemeClr>
                </a:solidFill>
              </a:rPr>
              <a:t> eu, </a:t>
            </a:r>
            <a:r>
              <a:rPr lang="fr-FR" sz="1100" dirty="0" err="1">
                <a:solidFill>
                  <a:schemeClr val="tx1">
                    <a:lumMod val="75000"/>
                    <a:lumOff val="25000"/>
                  </a:schemeClr>
                </a:solidFill>
              </a:rPr>
              <a:t>malesuada</a:t>
            </a:r>
            <a:r>
              <a:rPr lang="fr-FR" sz="1100" dirty="0">
                <a:solidFill>
                  <a:schemeClr val="tx1">
                    <a:lumMod val="75000"/>
                    <a:lumOff val="25000"/>
                  </a:schemeClr>
                </a:solidFill>
              </a:rPr>
              <a:t> nunc. </a:t>
            </a:r>
            <a:r>
              <a:rPr lang="fr-FR" sz="1100" dirty="0" err="1">
                <a:solidFill>
                  <a:schemeClr val="tx1">
                    <a:lumMod val="75000"/>
                    <a:lumOff val="25000"/>
                  </a:schemeClr>
                </a:solidFill>
              </a:rPr>
              <a:t>Nulla</a:t>
            </a:r>
            <a:r>
              <a:rPr lang="fr-FR" sz="1100" dirty="0">
                <a:solidFill>
                  <a:schemeClr val="tx1">
                    <a:lumMod val="75000"/>
                    <a:lumOff val="25000"/>
                  </a:schemeClr>
                </a:solidFill>
              </a:rPr>
              <a:t> nec </a:t>
            </a:r>
            <a:r>
              <a:rPr lang="fr-FR" sz="1100" dirty="0" err="1">
                <a:solidFill>
                  <a:schemeClr val="tx1">
                    <a:lumMod val="75000"/>
                    <a:lumOff val="25000"/>
                  </a:schemeClr>
                </a:solidFill>
              </a:rPr>
              <a:t>suscipit</a:t>
            </a:r>
            <a:r>
              <a:rPr lang="fr-FR" sz="1100" dirty="0">
                <a:solidFill>
                  <a:schemeClr val="tx1">
                    <a:lumMod val="75000"/>
                    <a:lumOff val="25000"/>
                  </a:schemeClr>
                </a:solidFill>
              </a:rPr>
              <a:t> massa, a </a:t>
            </a:r>
            <a:r>
              <a:rPr lang="fr-FR" sz="1100" dirty="0" err="1">
                <a:solidFill>
                  <a:schemeClr val="tx1">
                    <a:lumMod val="75000"/>
                    <a:lumOff val="25000"/>
                  </a:schemeClr>
                </a:solidFill>
              </a:rPr>
              <a:t>viverra</a:t>
            </a:r>
            <a:r>
              <a:rPr lang="fr-FR" sz="1100" dirty="0">
                <a:solidFill>
                  <a:schemeClr val="tx1">
                    <a:lumMod val="75000"/>
                    <a:lumOff val="25000"/>
                  </a:schemeClr>
                </a:solidFill>
              </a:rPr>
              <a:t> </a:t>
            </a:r>
            <a:r>
              <a:rPr lang="fr-FR" sz="1100" dirty="0" err="1">
                <a:solidFill>
                  <a:schemeClr val="tx1">
                    <a:lumMod val="75000"/>
                    <a:lumOff val="25000"/>
                  </a:schemeClr>
                </a:solidFill>
              </a:rPr>
              <a:t>ligula</a:t>
            </a:r>
            <a:r>
              <a:rPr lang="fr-FR" sz="1100" dirty="0">
                <a:solidFill>
                  <a:schemeClr val="tx1">
                    <a:lumMod val="75000"/>
                    <a:lumOff val="25000"/>
                  </a:schemeClr>
                </a:solidFill>
              </a:rPr>
              <a:t>. </a:t>
            </a:r>
            <a:r>
              <a:rPr lang="fr-FR" sz="1100" dirty="0" err="1">
                <a:solidFill>
                  <a:schemeClr val="tx1">
                    <a:lumMod val="75000"/>
                    <a:lumOff val="25000"/>
                  </a:schemeClr>
                </a:solidFill>
              </a:rPr>
              <a:t>Morbi</a:t>
            </a:r>
            <a:r>
              <a:rPr lang="fr-FR" sz="1100" dirty="0">
                <a:solidFill>
                  <a:schemeClr val="tx1">
                    <a:lumMod val="75000"/>
                    <a:lumOff val="25000"/>
                  </a:schemeClr>
                </a:solidFill>
              </a:rPr>
              <a:t> in porta </a:t>
            </a:r>
            <a:r>
              <a:rPr lang="fr-FR" sz="1100" dirty="0" err="1">
                <a:solidFill>
                  <a:schemeClr val="tx1">
                    <a:lumMod val="75000"/>
                    <a:lumOff val="25000"/>
                  </a:schemeClr>
                </a:solidFill>
              </a:rPr>
              <a:t>nisl</a:t>
            </a:r>
            <a:r>
              <a:rPr lang="fr-FR" sz="1100" dirty="0">
                <a:solidFill>
                  <a:schemeClr val="tx1">
                    <a:lumMod val="75000"/>
                    <a:lumOff val="25000"/>
                  </a:schemeClr>
                </a:solidFill>
              </a:rPr>
              <a:t>. Sed </a:t>
            </a:r>
            <a:r>
              <a:rPr lang="fr-FR" sz="1100" dirty="0" err="1">
                <a:solidFill>
                  <a:schemeClr val="tx1">
                    <a:lumMod val="75000"/>
                    <a:lumOff val="25000"/>
                  </a:schemeClr>
                </a:solidFill>
              </a:rPr>
              <a:t>quis</a:t>
            </a:r>
            <a:r>
              <a:rPr lang="fr-FR" sz="1100" dirty="0">
                <a:solidFill>
                  <a:schemeClr val="tx1">
                    <a:lumMod val="75000"/>
                    <a:lumOff val="25000"/>
                  </a:schemeClr>
                </a:solidFill>
              </a:rPr>
              <a:t> </a:t>
            </a:r>
            <a:r>
              <a:rPr lang="fr-FR" sz="1100" dirty="0" err="1">
                <a:solidFill>
                  <a:schemeClr val="tx1">
                    <a:lumMod val="75000"/>
                    <a:lumOff val="25000"/>
                  </a:schemeClr>
                </a:solidFill>
              </a:rPr>
              <a:t>enim</a:t>
            </a:r>
            <a:r>
              <a:rPr lang="fr-FR" sz="1100" dirty="0">
                <a:solidFill>
                  <a:schemeClr val="tx1">
                    <a:lumMod val="75000"/>
                    <a:lumOff val="25000"/>
                  </a:schemeClr>
                </a:solidFill>
              </a:rPr>
              <a:t> vitae mi </a:t>
            </a:r>
            <a:r>
              <a:rPr lang="fr-FR" sz="1100" dirty="0" err="1">
                <a:solidFill>
                  <a:schemeClr val="tx1">
                    <a:lumMod val="75000"/>
                    <a:lumOff val="25000"/>
                  </a:schemeClr>
                </a:solidFill>
              </a:rPr>
              <a:t>sagittis</a:t>
            </a:r>
            <a:r>
              <a:rPr lang="fr-FR" sz="1100" dirty="0">
                <a:solidFill>
                  <a:schemeClr val="tx1">
                    <a:lumMod val="75000"/>
                    <a:lumOff val="25000"/>
                  </a:schemeClr>
                </a:solidFill>
              </a:rPr>
              <a:t> </a:t>
            </a:r>
            <a:r>
              <a:rPr lang="fr-FR" sz="1100" dirty="0" err="1">
                <a:solidFill>
                  <a:schemeClr val="tx1">
                    <a:lumMod val="75000"/>
                    <a:lumOff val="25000"/>
                  </a:schemeClr>
                </a:solidFill>
              </a:rPr>
              <a:t>tincidunt</a:t>
            </a:r>
            <a:r>
              <a:rPr lang="fr-FR" sz="1100" dirty="0">
                <a:solidFill>
                  <a:schemeClr val="tx1">
                    <a:lumMod val="75000"/>
                    <a:lumOff val="25000"/>
                  </a:schemeClr>
                </a:solidFill>
              </a:rPr>
              <a:t>. Ut </a:t>
            </a:r>
            <a:r>
              <a:rPr lang="fr-FR" sz="1100" dirty="0" err="1">
                <a:solidFill>
                  <a:schemeClr val="tx1">
                    <a:lumMod val="75000"/>
                    <a:lumOff val="25000"/>
                  </a:schemeClr>
                </a:solidFill>
              </a:rPr>
              <a:t>fermentum</a:t>
            </a:r>
            <a:r>
              <a:rPr lang="fr-FR" sz="1100" dirty="0">
                <a:solidFill>
                  <a:schemeClr val="tx1">
                    <a:lumMod val="75000"/>
                    <a:lumOff val="25000"/>
                  </a:schemeClr>
                </a:solidFill>
              </a:rPr>
              <a:t> </a:t>
            </a:r>
            <a:r>
              <a:rPr lang="fr-FR" sz="1100" dirty="0" err="1">
                <a:solidFill>
                  <a:schemeClr val="tx1">
                    <a:lumMod val="75000"/>
                    <a:lumOff val="25000"/>
                  </a:schemeClr>
                </a:solidFill>
              </a:rPr>
              <a:t>odio</a:t>
            </a:r>
            <a:r>
              <a:rPr lang="fr-FR" sz="1100" dirty="0">
                <a:solidFill>
                  <a:schemeClr val="tx1">
                    <a:lumMod val="75000"/>
                    <a:lumOff val="25000"/>
                  </a:schemeClr>
                </a:solidFill>
              </a:rPr>
              <a:t> </a:t>
            </a:r>
            <a:r>
              <a:rPr lang="fr-FR" sz="1100" dirty="0" err="1">
                <a:solidFill>
                  <a:schemeClr val="tx1">
                    <a:lumMod val="75000"/>
                    <a:lumOff val="25000"/>
                  </a:schemeClr>
                </a:solidFill>
              </a:rPr>
              <a:t>velit</a:t>
            </a:r>
            <a:r>
              <a:rPr lang="fr-FR" sz="1100" dirty="0">
                <a:solidFill>
                  <a:schemeClr val="tx1">
                    <a:lumMod val="75000"/>
                    <a:lumOff val="25000"/>
                  </a:schemeClr>
                </a:solidFill>
              </a:rPr>
              <a:t>, et </a:t>
            </a:r>
            <a:r>
              <a:rPr lang="fr-FR" sz="1100" dirty="0" err="1">
                <a:solidFill>
                  <a:schemeClr val="tx1">
                    <a:lumMod val="75000"/>
                    <a:lumOff val="25000"/>
                  </a:schemeClr>
                </a:solidFill>
              </a:rPr>
              <a:t>laoreet</a:t>
            </a:r>
            <a:r>
              <a:rPr lang="fr-FR" sz="1100" dirty="0">
                <a:solidFill>
                  <a:schemeClr val="tx1">
                    <a:lumMod val="75000"/>
                    <a:lumOff val="25000"/>
                  </a:schemeClr>
                </a:solidFill>
              </a:rPr>
              <a:t> massa </a:t>
            </a:r>
            <a:r>
              <a:rPr lang="fr-FR" sz="1100" dirty="0" err="1">
                <a:solidFill>
                  <a:schemeClr val="tx1">
                    <a:lumMod val="75000"/>
                    <a:lumOff val="25000"/>
                  </a:schemeClr>
                </a:solidFill>
              </a:rPr>
              <a:t>vestibulum</a:t>
            </a:r>
            <a:r>
              <a:rPr lang="fr-FR" sz="1100" dirty="0">
                <a:solidFill>
                  <a:schemeClr val="tx1">
                    <a:lumMod val="75000"/>
                    <a:lumOff val="25000"/>
                  </a:schemeClr>
                </a:solidFill>
              </a:rPr>
              <a:t> id. Suspendisse </a:t>
            </a:r>
            <a:r>
              <a:rPr lang="fr-FR" sz="1100" dirty="0" err="1">
                <a:solidFill>
                  <a:schemeClr val="tx1">
                    <a:lumMod val="75000"/>
                    <a:lumOff val="25000"/>
                  </a:schemeClr>
                </a:solidFill>
              </a:rPr>
              <a:t>rhoncus</a:t>
            </a:r>
            <a:r>
              <a:rPr lang="fr-FR" sz="1100" dirty="0">
                <a:solidFill>
                  <a:schemeClr val="tx1">
                    <a:lumMod val="75000"/>
                    <a:lumOff val="25000"/>
                  </a:schemeClr>
                </a:solidFill>
              </a:rPr>
              <a:t> </a:t>
            </a:r>
            <a:r>
              <a:rPr lang="fr-FR" sz="1100" dirty="0" err="1">
                <a:solidFill>
                  <a:schemeClr val="tx1">
                    <a:lumMod val="75000"/>
                    <a:lumOff val="25000"/>
                  </a:schemeClr>
                </a:solidFill>
              </a:rPr>
              <a:t>finibus</a:t>
            </a:r>
            <a:r>
              <a:rPr lang="fr-FR" sz="1100" dirty="0">
                <a:solidFill>
                  <a:schemeClr val="tx1">
                    <a:lumMod val="75000"/>
                    <a:lumOff val="25000"/>
                  </a:schemeClr>
                </a:solidFill>
              </a:rPr>
              <a:t> </a:t>
            </a:r>
            <a:r>
              <a:rPr lang="fr-FR" sz="1100" dirty="0" err="1">
                <a:solidFill>
                  <a:schemeClr val="tx1">
                    <a:lumMod val="75000"/>
                    <a:lumOff val="25000"/>
                  </a:schemeClr>
                </a:solidFill>
              </a:rPr>
              <a:t>congue</a:t>
            </a:r>
            <a:r>
              <a:rPr lang="fr-FR" sz="1100" dirty="0">
                <a:solidFill>
                  <a:schemeClr val="tx1">
                    <a:lumMod val="75000"/>
                    <a:lumOff val="25000"/>
                  </a:schemeClr>
                </a:solidFill>
              </a:rPr>
              <a:t>. </a:t>
            </a:r>
            <a:r>
              <a:rPr lang="fr-FR" sz="1100" dirty="0" err="1">
                <a:solidFill>
                  <a:schemeClr val="tx1">
                    <a:lumMod val="75000"/>
                    <a:lumOff val="25000"/>
                  </a:schemeClr>
                </a:solidFill>
              </a:rPr>
              <a:t>Fusce</a:t>
            </a:r>
            <a:r>
              <a:rPr lang="fr-FR" sz="1100" dirty="0">
                <a:solidFill>
                  <a:schemeClr val="tx1">
                    <a:lumMod val="75000"/>
                    <a:lumOff val="25000"/>
                  </a:schemeClr>
                </a:solidFill>
              </a:rPr>
              <a:t> </a:t>
            </a:r>
            <a:r>
              <a:rPr lang="fr-FR" sz="1100" dirty="0" err="1">
                <a:solidFill>
                  <a:schemeClr val="tx1">
                    <a:lumMod val="75000"/>
                    <a:lumOff val="25000"/>
                  </a:schemeClr>
                </a:solidFill>
              </a:rPr>
              <a:t>eleifend</a:t>
            </a:r>
            <a:r>
              <a:rPr lang="fr-FR" sz="1100" dirty="0">
                <a:solidFill>
                  <a:schemeClr val="tx1">
                    <a:lumMod val="75000"/>
                    <a:lumOff val="25000"/>
                  </a:schemeClr>
                </a:solidFill>
              </a:rPr>
              <a:t> massa et </a:t>
            </a:r>
            <a:r>
              <a:rPr lang="fr-FR" sz="1100" dirty="0" err="1">
                <a:solidFill>
                  <a:schemeClr val="tx1">
                    <a:lumMod val="75000"/>
                    <a:lumOff val="25000"/>
                  </a:schemeClr>
                </a:solidFill>
              </a:rPr>
              <a:t>tellus</a:t>
            </a:r>
            <a:r>
              <a:rPr lang="fr-FR" sz="1100" dirty="0">
                <a:solidFill>
                  <a:schemeClr val="tx1">
                    <a:lumMod val="75000"/>
                    <a:lumOff val="25000"/>
                  </a:schemeClr>
                </a:solidFill>
              </a:rPr>
              <a:t> </a:t>
            </a:r>
            <a:r>
              <a:rPr lang="fr-FR" sz="1100" dirty="0" err="1">
                <a:solidFill>
                  <a:schemeClr val="tx1">
                    <a:lumMod val="75000"/>
                    <a:lumOff val="25000"/>
                  </a:schemeClr>
                </a:solidFill>
              </a:rPr>
              <a:t>auctor</a:t>
            </a:r>
            <a:r>
              <a:rPr lang="fr-FR" sz="1100" dirty="0">
                <a:solidFill>
                  <a:schemeClr val="tx1">
                    <a:lumMod val="75000"/>
                    <a:lumOff val="25000"/>
                  </a:schemeClr>
                </a:solidFill>
              </a:rPr>
              <a:t>, a cursus </a:t>
            </a:r>
            <a:r>
              <a:rPr lang="fr-FR" sz="1100" dirty="0" err="1">
                <a:solidFill>
                  <a:schemeClr val="tx1">
                    <a:lumMod val="75000"/>
                    <a:lumOff val="25000"/>
                  </a:schemeClr>
                </a:solidFill>
              </a:rPr>
              <a:t>nibh</a:t>
            </a:r>
            <a:r>
              <a:rPr lang="fr-FR" sz="1100" dirty="0">
                <a:solidFill>
                  <a:schemeClr val="tx1">
                    <a:lumMod val="75000"/>
                    <a:lumOff val="25000"/>
                  </a:schemeClr>
                </a:solidFill>
              </a:rPr>
              <a:t> </a:t>
            </a:r>
            <a:r>
              <a:rPr lang="fr-FR" sz="1100" dirty="0" err="1">
                <a:solidFill>
                  <a:schemeClr val="tx1">
                    <a:lumMod val="75000"/>
                    <a:lumOff val="25000"/>
                  </a:schemeClr>
                </a:solidFill>
              </a:rPr>
              <a:t>vestibulum</a:t>
            </a:r>
            <a:r>
              <a:rPr lang="fr-FR" sz="1100" dirty="0">
                <a:solidFill>
                  <a:schemeClr val="tx1">
                    <a:lumMod val="75000"/>
                    <a:lumOff val="25000"/>
                  </a:schemeClr>
                </a:solidFill>
              </a:rPr>
              <a:t>.</a:t>
            </a:r>
          </a:p>
          <a:p>
            <a:pPr algn="just"/>
            <a:endParaRPr lang="fr-FR" sz="1100" dirty="0">
              <a:solidFill>
                <a:schemeClr val="tx1">
                  <a:lumMod val="75000"/>
                  <a:lumOff val="25000"/>
                </a:schemeClr>
              </a:solidFill>
            </a:endParaRPr>
          </a:p>
          <a:p>
            <a:pPr algn="just"/>
            <a:r>
              <a:rPr lang="en-US" sz="1100" dirty="0" err="1">
                <a:solidFill>
                  <a:schemeClr val="tx1">
                    <a:lumMod val="75000"/>
                    <a:lumOff val="25000"/>
                  </a:schemeClr>
                </a:solidFill>
              </a:rPr>
              <a:t>Mauris</a:t>
            </a:r>
            <a:r>
              <a:rPr lang="en-US" sz="1100" dirty="0">
                <a:solidFill>
                  <a:schemeClr val="tx1">
                    <a:lumMod val="75000"/>
                    <a:lumOff val="25000"/>
                  </a:schemeClr>
                </a:solidFill>
              </a:rPr>
              <a:t> ac </a:t>
            </a:r>
            <a:r>
              <a:rPr lang="en-US" sz="1100" dirty="0" err="1">
                <a:solidFill>
                  <a:schemeClr val="tx1">
                    <a:lumMod val="75000"/>
                    <a:lumOff val="25000"/>
                  </a:schemeClr>
                </a:solidFill>
              </a:rPr>
              <a:t>neque</a:t>
            </a:r>
            <a:r>
              <a:rPr lang="en-US" sz="1100" dirty="0">
                <a:solidFill>
                  <a:schemeClr val="tx1">
                    <a:lumMod val="75000"/>
                    <a:lumOff val="25000"/>
                  </a:schemeClr>
                </a:solidFill>
              </a:rPr>
              <a:t> </a:t>
            </a:r>
            <a:r>
              <a:rPr lang="en-US" sz="1100" dirty="0" err="1">
                <a:solidFill>
                  <a:schemeClr val="tx1">
                    <a:lumMod val="75000"/>
                    <a:lumOff val="25000"/>
                  </a:schemeClr>
                </a:solidFill>
              </a:rPr>
              <a:t>sed</a:t>
            </a:r>
            <a:r>
              <a:rPr lang="en-US" sz="1100" dirty="0">
                <a:solidFill>
                  <a:schemeClr val="tx1">
                    <a:lumMod val="75000"/>
                    <a:lumOff val="25000"/>
                  </a:schemeClr>
                </a:solidFill>
              </a:rPr>
              <a:t> </a:t>
            </a:r>
            <a:r>
              <a:rPr lang="en-US" sz="1100" dirty="0" err="1">
                <a:solidFill>
                  <a:schemeClr val="tx1">
                    <a:lumMod val="75000"/>
                    <a:lumOff val="25000"/>
                  </a:schemeClr>
                </a:solidFill>
              </a:rPr>
              <a:t>tortor</a:t>
            </a:r>
            <a:r>
              <a:rPr lang="en-US" sz="1100" dirty="0">
                <a:solidFill>
                  <a:schemeClr val="tx1">
                    <a:lumMod val="75000"/>
                    <a:lumOff val="25000"/>
                  </a:schemeClr>
                </a:solidFill>
              </a:rPr>
              <a:t> </a:t>
            </a:r>
            <a:r>
              <a:rPr lang="en-US" sz="1100" dirty="0" err="1">
                <a:solidFill>
                  <a:schemeClr val="tx1">
                    <a:lumMod val="75000"/>
                    <a:lumOff val="25000"/>
                  </a:schemeClr>
                </a:solidFill>
              </a:rPr>
              <a:t>lacinia</a:t>
            </a:r>
            <a:r>
              <a:rPr lang="en-US" sz="1100" dirty="0">
                <a:solidFill>
                  <a:schemeClr val="tx1">
                    <a:lumMod val="75000"/>
                    <a:lumOff val="25000"/>
                  </a:schemeClr>
                </a:solidFill>
              </a:rPr>
              <a:t> </a:t>
            </a:r>
            <a:r>
              <a:rPr lang="en-US" sz="1100" dirty="0" err="1">
                <a:solidFill>
                  <a:schemeClr val="tx1">
                    <a:lumMod val="75000"/>
                    <a:lumOff val="25000"/>
                  </a:schemeClr>
                </a:solidFill>
              </a:rPr>
              <a:t>lobortis</a:t>
            </a:r>
            <a:r>
              <a:rPr lang="en-US" sz="1100" dirty="0">
                <a:solidFill>
                  <a:schemeClr val="tx1">
                    <a:lumMod val="75000"/>
                    <a:lumOff val="25000"/>
                  </a:schemeClr>
                </a:solidFill>
              </a:rPr>
              <a:t>. </a:t>
            </a:r>
            <a:r>
              <a:rPr lang="en-US" sz="1100" dirty="0" err="1">
                <a:solidFill>
                  <a:schemeClr val="tx1">
                    <a:lumMod val="75000"/>
                    <a:lumOff val="25000"/>
                  </a:schemeClr>
                </a:solidFill>
              </a:rPr>
              <a:t>Quisque</a:t>
            </a:r>
            <a:r>
              <a:rPr lang="en-US" sz="1100" dirty="0">
                <a:solidFill>
                  <a:schemeClr val="tx1">
                    <a:lumMod val="75000"/>
                    <a:lumOff val="25000"/>
                  </a:schemeClr>
                </a:solidFill>
              </a:rPr>
              <a:t> </a:t>
            </a:r>
            <a:r>
              <a:rPr lang="en-US" sz="1100" dirty="0" err="1">
                <a:solidFill>
                  <a:schemeClr val="tx1">
                    <a:lumMod val="75000"/>
                    <a:lumOff val="25000"/>
                  </a:schemeClr>
                </a:solidFill>
              </a:rPr>
              <a:t>efficitur</a:t>
            </a:r>
            <a:r>
              <a:rPr lang="en-US" sz="1100" dirty="0">
                <a:solidFill>
                  <a:schemeClr val="tx1">
                    <a:lumMod val="75000"/>
                    <a:lumOff val="25000"/>
                  </a:schemeClr>
                </a:solidFill>
              </a:rPr>
              <a:t> </a:t>
            </a:r>
            <a:r>
              <a:rPr lang="en-US" sz="1100" dirty="0" err="1">
                <a:solidFill>
                  <a:schemeClr val="tx1">
                    <a:lumMod val="75000"/>
                    <a:lumOff val="25000"/>
                  </a:schemeClr>
                </a:solidFill>
              </a:rPr>
              <a:t>enim</a:t>
            </a:r>
            <a:r>
              <a:rPr lang="en-US" sz="1100" dirty="0">
                <a:solidFill>
                  <a:schemeClr val="tx1">
                    <a:lumMod val="75000"/>
                    <a:lumOff val="25000"/>
                  </a:schemeClr>
                </a:solidFill>
              </a:rPr>
              <a:t> non </a:t>
            </a:r>
            <a:r>
              <a:rPr lang="en-US" sz="1100" dirty="0" err="1">
                <a:solidFill>
                  <a:schemeClr val="tx1">
                    <a:lumMod val="75000"/>
                    <a:lumOff val="25000"/>
                  </a:schemeClr>
                </a:solidFill>
              </a:rPr>
              <a:t>ultricies</a:t>
            </a:r>
            <a:r>
              <a:rPr lang="en-US" sz="1100" dirty="0">
                <a:solidFill>
                  <a:schemeClr val="tx1">
                    <a:lumMod val="75000"/>
                    <a:lumOff val="25000"/>
                  </a:schemeClr>
                </a:solidFill>
              </a:rPr>
              <a:t> tempus. </a:t>
            </a:r>
            <a:r>
              <a:rPr lang="en-US" sz="1100" dirty="0" err="1">
                <a:solidFill>
                  <a:schemeClr val="tx1">
                    <a:lumMod val="75000"/>
                    <a:lumOff val="25000"/>
                  </a:schemeClr>
                </a:solidFill>
              </a:rPr>
              <a:t>Proin</a:t>
            </a:r>
            <a:r>
              <a:rPr lang="en-US" sz="1100" dirty="0">
                <a:solidFill>
                  <a:schemeClr val="tx1">
                    <a:lumMod val="75000"/>
                    <a:lumOff val="25000"/>
                  </a:schemeClr>
                </a:solidFill>
              </a:rPr>
              <a:t> </a:t>
            </a:r>
            <a:r>
              <a:rPr lang="en-US" sz="1100" dirty="0" err="1">
                <a:solidFill>
                  <a:schemeClr val="tx1">
                    <a:lumMod val="75000"/>
                    <a:lumOff val="25000"/>
                  </a:schemeClr>
                </a:solidFill>
              </a:rPr>
              <a:t>sagittis</a:t>
            </a:r>
            <a:r>
              <a:rPr lang="en-US" sz="1100" dirty="0">
                <a:solidFill>
                  <a:schemeClr val="tx1">
                    <a:lumMod val="75000"/>
                    <a:lumOff val="25000"/>
                  </a:schemeClr>
                </a:solidFill>
              </a:rPr>
              <a:t> </a:t>
            </a:r>
            <a:r>
              <a:rPr lang="en-US" sz="1100" dirty="0" err="1">
                <a:solidFill>
                  <a:schemeClr val="tx1">
                    <a:lumMod val="75000"/>
                    <a:lumOff val="25000"/>
                  </a:schemeClr>
                </a:solidFill>
              </a:rPr>
              <a:t>posuere</a:t>
            </a:r>
            <a:r>
              <a:rPr lang="en-US" sz="1100" dirty="0">
                <a:solidFill>
                  <a:schemeClr val="tx1">
                    <a:lumMod val="75000"/>
                    <a:lumOff val="25000"/>
                  </a:schemeClr>
                </a:solidFill>
              </a:rPr>
              <a:t> lacus sit </a:t>
            </a:r>
            <a:r>
              <a:rPr lang="en-US" sz="1100" dirty="0" err="1">
                <a:solidFill>
                  <a:schemeClr val="tx1">
                    <a:lumMod val="75000"/>
                    <a:lumOff val="25000"/>
                  </a:schemeClr>
                </a:solidFill>
              </a:rPr>
              <a:t>amet</a:t>
            </a:r>
            <a:r>
              <a:rPr lang="en-US" sz="1100" dirty="0">
                <a:solidFill>
                  <a:schemeClr val="tx1">
                    <a:lumMod val="75000"/>
                    <a:lumOff val="25000"/>
                  </a:schemeClr>
                </a:solidFill>
              </a:rPr>
              <a:t> </a:t>
            </a:r>
            <a:r>
              <a:rPr lang="en-US" sz="1100" dirty="0" err="1">
                <a:solidFill>
                  <a:schemeClr val="tx1">
                    <a:lumMod val="75000"/>
                    <a:lumOff val="25000"/>
                  </a:schemeClr>
                </a:solidFill>
              </a:rPr>
              <a:t>porta</a:t>
            </a:r>
            <a:r>
              <a:rPr lang="en-US" sz="1100" dirty="0">
                <a:solidFill>
                  <a:schemeClr val="tx1">
                    <a:lumMod val="75000"/>
                    <a:lumOff val="25000"/>
                  </a:schemeClr>
                </a:solidFill>
              </a:rPr>
              <a:t>. </a:t>
            </a:r>
            <a:r>
              <a:rPr lang="en-US" sz="1100" dirty="0" err="1">
                <a:solidFill>
                  <a:schemeClr val="tx1">
                    <a:lumMod val="75000"/>
                    <a:lumOff val="25000"/>
                  </a:schemeClr>
                </a:solidFill>
              </a:rPr>
              <a:t>Sed</a:t>
            </a:r>
            <a:r>
              <a:rPr lang="en-US" sz="1100" dirty="0">
                <a:solidFill>
                  <a:schemeClr val="tx1">
                    <a:lumMod val="75000"/>
                    <a:lumOff val="25000"/>
                  </a:schemeClr>
                </a:solidFill>
              </a:rPr>
              <a:t> </a:t>
            </a:r>
            <a:r>
              <a:rPr lang="en-US" sz="1100" dirty="0" err="1">
                <a:solidFill>
                  <a:schemeClr val="tx1">
                    <a:lumMod val="75000"/>
                    <a:lumOff val="25000"/>
                  </a:schemeClr>
                </a:solidFill>
              </a:rPr>
              <a:t>aliquam</a:t>
            </a:r>
            <a:r>
              <a:rPr lang="en-US" sz="1100" dirty="0">
                <a:solidFill>
                  <a:schemeClr val="tx1">
                    <a:lumMod val="75000"/>
                    <a:lumOff val="25000"/>
                  </a:schemeClr>
                </a:solidFill>
              </a:rPr>
              <a:t> </a:t>
            </a:r>
            <a:r>
              <a:rPr lang="en-US" sz="1100" dirty="0" err="1">
                <a:solidFill>
                  <a:schemeClr val="tx1">
                    <a:lumMod val="75000"/>
                    <a:lumOff val="25000"/>
                  </a:schemeClr>
                </a:solidFill>
              </a:rPr>
              <a:t>felis</a:t>
            </a:r>
            <a:r>
              <a:rPr lang="en-US" sz="1100" dirty="0">
                <a:solidFill>
                  <a:schemeClr val="tx1">
                    <a:lumMod val="75000"/>
                    <a:lumOff val="25000"/>
                  </a:schemeClr>
                </a:solidFill>
              </a:rPr>
              <a:t> </a:t>
            </a:r>
            <a:r>
              <a:rPr lang="en-US" sz="1100" dirty="0" err="1">
                <a:solidFill>
                  <a:schemeClr val="tx1">
                    <a:lumMod val="75000"/>
                    <a:lumOff val="25000"/>
                  </a:schemeClr>
                </a:solidFill>
              </a:rPr>
              <a:t>ut</a:t>
            </a:r>
            <a:r>
              <a:rPr lang="en-US" sz="1100" dirty="0">
                <a:solidFill>
                  <a:schemeClr val="tx1">
                    <a:lumMod val="75000"/>
                    <a:lumOff val="25000"/>
                  </a:schemeClr>
                </a:solidFill>
              </a:rPr>
              <a:t> </a:t>
            </a:r>
            <a:r>
              <a:rPr lang="en-US" sz="1100" dirty="0" err="1">
                <a:solidFill>
                  <a:schemeClr val="tx1">
                    <a:lumMod val="75000"/>
                    <a:lumOff val="25000"/>
                  </a:schemeClr>
                </a:solidFill>
              </a:rPr>
              <a:t>diam</a:t>
            </a:r>
            <a:r>
              <a:rPr lang="en-US" sz="1100" dirty="0">
                <a:solidFill>
                  <a:schemeClr val="tx1">
                    <a:lumMod val="75000"/>
                    <a:lumOff val="25000"/>
                  </a:schemeClr>
                </a:solidFill>
              </a:rPr>
              <a:t> </a:t>
            </a:r>
            <a:r>
              <a:rPr lang="en-US" sz="1100" dirty="0" err="1">
                <a:solidFill>
                  <a:schemeClr val="tx1">
                    <a:lumMod val="75000"/>
                    <a:lumOff val="25000"/>
                  </a:schemeClr>
                </a:solidFill>
              </a:rPr>
              <a:t>mollis</a:t>
            </a:r>
            <a:r>
              <a:rPr lang="en-US" sz="1100" dirty="0">
                <a:solidFill>
                  <a:schemeClr val="tx1">
                    <a:lumMod val="75000"/>
                    <a:lumOff val="25000"/>
                  </a:schemeClr>
                </a:solidFill>
              </a:rPr>
              <a:t>, sit </a:t>
            </a:r>
            <a:r>
              <a:rPr lang="en-US" sz="1100" dirty="0" err="1">
                <a:solidFill>
                  <a:schemeClr val="tx1">
                    <a:lumMod val="75000"/>
                    <a:lumOff val="25000"/>
                  </a:schemeClr>
                </a:solidFill>
              </a:rPr>
              <a:t>amet</a:t>
            </a:r>
            <a:r>
              <a:rPr lang="en-US" sz="1100" dirty="0">
                <a:solidFill>
                  <a:schemeClr val="tx1">
                    <a:lumMod val="75000"/>
                    <a:lumOff val="25000"/>
                  </a:schemeClr>
                </a:solidFill>
              </a:rPr>
              <a:t> </a:t>
            </a:r>
            <a:r>
              <a:rPr lang="en-US" sz="1100" dirty="0" err="1">
                <a:solidFill>
                  <a:schemeClr val="tx1">
                    <a:lumMod val="75000"/>
                    <a:lumOff val="25000"/>
                  </a:schemeClr>
                </a:solidFill>
              </a:rPr>
              <a:t>congue</a:t>
            </a:r>
            <a:r>
              <a:rPr lang="en-US" sz="1100" dirty="0">
                <a:solidFill>
                  <a:schemeClr val="tx1">
                    <a:lumMod val="75000"/>
                    <a:lumOff val="25000"/>
                  </a:schemeClr>
                </a:solidFill>
              </a:rPr>
              <a:t> </a:t>
            </a:r>
            <a:r>
              <a:rPr lang="en-US" sz="1100" dirty="0" err="1">
                <a:solidFill>
                  <a:schemeClr val="tx1">
                    <a:lumMod val="75000"/>
                    <a:lumOff val="25000"/>
                  </a:schemeClr>
                </a:solidFill>
              </a:rPr>
              <a:t>urna</a:t>
            </a:r>
            <a:r>
              <a:rPr lang="en-US" sz="1100" dirty="0">
                <a:solidFill>
                  <a:schemeClr val="tx1">
                    <a:lumMod val="75000"/>
                    <a:lumOff val="25000"/>
                  </a:schemeClr>
                </a:solidFill>
              </a:rPr>
              <a:t> </a:t>
            </a:r>
            <a:r>
              <a:rPr lang="en-US" sz="1100" dirty="0" err="1">
                <a:solidFill>
                  <a:schemeClr val="tx1">
                    <a:lumMod val="75000"/>
                    <a:lumOff val="25000"/>
                  </a:schemeClr>
                </a:solidFill>
              </a:rPr>
              <a:t>ultrices</a:t>
            </a:r>
            <a:r>
              <a:rPr lang="en-US" sz="1100" dirty="0">
                <a:solidFill>
                  <a:schemeClr val="tx1">
                    <a:lumMod val="75000"/>
                    <a:lumOff val="25000"/>
                  </a:schemeClr>
                </a:solidFill>
              </a:rPr>
              <a:t>. In </a:t>
            </a:r>
            <a:r>
              <a:rPr lang="en-US" sz="1100" dirty="0" err="1">
                <a:solidFill>
                  <a:schemeClr val="tx1">
                    <a:lumMod val="75000"/>
                    <a:lumOff val="25000"/>
                  </a:schemeClr>
                </a:solidFill>
              </a:rPr>
              <a:t>hac</a:t>
            </a:r>
            <a:r>
              <a:rPr lang="en-US" sz="1100" dirty="0">
                <a:solidFill>
                  <a:schemeClr val="tx1">
                    <a:lumMod val="75000"/>
                    <a:lumOff val="25000"/>
                  </a:schemeClr>
                </a:solidFill>
              </a:rPr>
              <a:t> </a:t>
            </a:r>
            <a:r>
              <a:rPr lang="en-US" sz="1100" dirty="0" err="1">
                <a:solidFill>
                  <a:schemeClr val="tx1">
                    <a:lumMod val="75000"/>
                    <a:lumOff val="25000"/>
                  </a:schemeClr>
                </a:solidFill>
              </a:rPr>
              <a:t>habitasse</a:t>
            </a:r>
            <a:r>
              <a:rPr lang="en-US" sz="1100" dirty="0">
                <a:solidFill>
                  <a:schemeClr val="tx1">
                    <a:lumMod val="75000"/>
                    <a:lumOff val="25000"/>
                  </a:schemeClr>
                </a:solidFill>
              </a:rPr>
              <a:t> </a:t>
            </a:r>
            <a:r>
              <a:rPr lang="en-US" sz="1100" dirty="0" err="1">
                <a:solidFill>
                  <a:schemeClr val="tx1">
                    <a:lumMod val="75000"/>
                    <a:lumOff val="25000"/>
                  </a:schemeClr>
                </a:solidFill>
              </a:rPr>
              <a:t>platea</a:t>
            </a:r>
            <a:r>
              <a:rPr lang="en-US" sz="1100" dirty="0">
                <a:solidFill>
                  <a:schemeClr val="tx1">
                    <a:lumMod val="75000"/>
                    <a:lumOff val="25000"/>
                  </a:schemeClr>
                </a:solidFill>
              </a:rPr>
              <a:t> </a:t>
            </a:r>
            <a:r>
              <a:rPr lang="en-US" sz="1100" dirty="0" err="1">
                <a:solidFill>
                  <a:schemeClr val="tx1">
                    <a:lumMod val="75000"/>
                    <a:lumOff val="25000"/>
                  </a:schemeClr>
                </a:solidFill>
              </a:rPr>
              <a:t>dictumst</a:t>
            </a:r>
            <a:r>
              <a:rPr lang="en-US" sz="1100" dirty="0">
                <a:solidFill>
                  <a:schemeClr val="tx1">
                    <a:lumMod val="75000"/>
                    <a:lumOff val="25000"/>
                  </a:schemeClr>
                </a:solidFill>
              </a:rPr>
              <a:t>. </a:t>
            </a:r>
            <a:r>
              <a:rPr lang="en-US" sz="1100" dirty="0" err="1">
                <a:solidFill>
                  <a:schemeClr val="tx1">
                    <a:lumMod val="75000"/>
                    <a:lumOff val="25000"/>
                  </a:schemeClr>
                </a:solidFill>
              </a:rPr>
              <a:t>Lorem</a:t>
            </a:r>
            <a:r>
              <a:rPr lang="en-US" sz="1100" dirty="0">
                <a:solidFill>
                  <a:schemeClr val="tx1">
                    <a:lumMod val="75000"/>
                    <a:lumOff val="25000"/>
                  </a:schemeClr>
                </a:solidFill>
              </a:rPr>
              <a:t> </a:t>
            </a:r>
            <a:r>
              <a:rPr lang="en-US" sz="1100" dirty="0" err="1">
                <a:solidFill>
                  <a:schemeClr val="tx1">
                    <a:lumMod val="75000"/>
                    <a:lumOff val="25000"/>
                  </a:schemeClr>
                </a:solidFill>
              </a:rPr>
              <a:t>ipsum</a:t>
            </a:r>
            <a:r>
              <a:rPr lang="en-US" sz="1100" dirty="0">
                <a:solidFill>
                  <a:schemeClr val="tx1">
                    <a:lumMod val="75000"/>
                    <a:lumOff val="25000"/>
                  </a:schemeClr>
                </a:solidFill>
              </a:rPr>
              <a:t> dolor sit </a:t>
            </a:r>
            <a:r>
              <a:rPr lang="en-US" sz="1100" dirty="0" err="1">
                <a:solidFill>
                  <a:schemeClr val="tx1">
                    <a:lumMod val="75000"/>
                    <a:lumOff val="25000"/>
                  </a:schemeClr>
                </a:solidFill>
              </a:rPr>
              <a:t>amet</a:t>
            </a:r>
            <a:r>
              <a:rPr lang="en-US" sz="1100" dirty="0">
                <a:solidFill>
                  <a:schemeClr val="tx1">
                    <a:lumMod val="75000"/>
                    <a:lumOff val="25000"/>
                  </a:schemeClr>
                </a:solidFill>
              </a:rPr>
              <a:t>, </a:t>
            </a:r>
            <a:r>
              <a:rPr lang="en-US" sz="1100" dirty="0" err="1">
                <a:solidFill>
                  <a:schemeClr val="tx1">
                    <a:lumMod val="75000"/>
                    <a:lumOff val="25000"/>
                  </a:schemeClr>
                </a:solidFill>
              </a:rPr>
              <a:t>consectetur</a:t>
            </a:r>
            <a:r>
              <a:rPr lang="en-US" sz="1100" dirty="0">
                <a:solidFill>
                  <a:schemeClr val="tx1">
                    <a:lumMod val="75000"/>
                    <a:lumOff val="25000"/>
                  </a:schemeClr>
                </a:solidFill>
              </a:rPr>
              <a:t> </a:t>
            </a:r>
            <a:r>
              <a:rPr lang="en-US" sz="1100" dirty="0" err="1">
                <a:solidFill>
                  <a:schemeClr val="tx1">
                    <a:lumMod val="75000"/>
                    <a:lumOff val="25000"/>
                  </a:schemeClr>
                </a:solidFill>
              </a:rPr>
              <a:t>adipiscing</a:t>
            </a:r>
            <a:r>
              <a:rPr lang="en-US" sz="1100" dirty="0">
                <a:solidFill>
                  <a:schemeClr val="tx1">
                    <a:lumMod val="75000"/>
                    <a:lumOff val="25000"/>
                  </a:schemeClr>
                </a:solidFill>
              </a:rPr>
              <a:t> </a:t>
            </a:r>
            <a:r>
              <a:rPr lang="en-US" sz="1100" dirty="0" err="1">
                <a:solidFill>
                  <a:schemeClr val="tx1">
                    <a:lumMod val="75000"/>
                    <a:lumOff val="25000"/>
                  </a:schemeClr>
                </a:solidFill>
              </a:rPr>
              <a:t>elit</a:t>
            </a:r>
            <a:r>
              <a:rPr lang="en-US" sz="1100" dirty="0">
                <a:solidFill>
                  <a:schemeClr val="tx1">
                    <a:lumMod val="75000"/>
                    <a:lumOff val="25000"/>
                  </a:schemeClr>
                </a:solidFill>
              </a:rPr>
              <a:t>. </a:t>
            </a:r>
            <a:r>
              <a:rPr lang="en-US" sz="1100" dirty="0" err="1">
                <a:solidFill>
                  <a:schemeClr val="tx1">
                    <a:lumMod val="75000"/>
                    <a:lumOff val="25000"/>
                  </a:schemeClr>
                </a:solidFill>
              </a:rPr>
              <a:t>Donec</a:t>
            </a:r>
            <a:r>
              <a:rPr lang="en-US" sz="1100" dirty="0">
                <a:solidFill>
                  <a:schemeClr val="tx1">
                    <a:lumMod val="75000"/>
                    <a:lumOff val="25000"/>
                  </a:schemeClr>
                </a:solidFill>
              </a:rPr>
              <a:t> </a:t>
            </a:r>
            <a:r>
              <a:rPr lang="en-US" sz="1100" dirty="0" err="1">
                <a:solidFill>
                  <a:schemeClr val="tx1">
                    <a:lumMod val="75000"/>
                    <a:lumOff val="25000"/>
                  </a:schemeClr>
                </a:solidFill>
              </a:rPr>
              <a:t>aliquet</a:t>
            </a:r>
            <a:r>
              <a:rPr lang="en-US" sz="1100" dirty="0">
                <a:solidFill>
                  <a:schemeClr val="tx1">
                    <a:lumMod val="75000"/>
                    <a:lumOff val="25000"/>
                  </a:schemeClr>
                </a:solidFill>
              </a:rPr>
              <a:t> </a:t>
            </a:r>
            <a:r>
              <a:rPr lang="en-US" sz="1100" dirty="0" err="1">
                <a:solidFill>
                  <a:schemeClr val="tx1">
                    <a:lumMod val="75000"/>
                    <a:lumOff val="25000"/>
                  </a:schemeClr>
                </a:solidFill>
              </a:rPr>
              <a:t>volutpat</a:t>
            </a:r>
            <a:r>
              <a:rPr lang="en-US" sz="1100" dirty="0">
                <a:solidFill>
                  <a:schemeClr val="tx1">
                    <a:lumMod val="75000"/>
                    <a:lumOff val="25000"/>
                  </a:schemeClr>
                </a:solidFill>
              </a:rPr>
              <a:t> </a:t>
            </a:r>
            <a:r>
              <a:rPr lang="en-US" sz="1100" dirty="0" err="1">
                <a:solidFill>
                  <a:schemeClr val="tx1">
                    <a:lumMod val="75000"/>
                    <a:lumOff val="25000"/>
                  </a:schemeClr>
                </a:solidFill>
              </a:rPr>
              <a:t>mauris</a:t>
            </a:r>
            <a:r>
              <a:rPr lang="en-US" sz="1100" dirty="0">
                <a:solidFill>
                  <a:schemeClr val="tx1">
                    <a:lumMod val="75000"/>
                    <a:lumOff val="25000"/>
                  </a:schemeClr>
                </a:solidFill>
              </a:rPr>
              <a:t> </a:t>
            </a:r>
            <a:r>
              <a:rPr lang="en-US" sz="1100" dirty="0" err="1">
                <a:solidFill>
                  <a:schemeClr val="tx1">
                    <a:lumMod val="75000"/>
                    <a:lumOff val="25000"/>
                  </a:schemeClr>
                </a:solidFill>
              </a:rPr>
              <a:t>venenatis</a:t>
            </a:r>
            <a:r>
              <a:rPr lang="en-US" sz="1100" dirty="0">
                <a:solidFill>
                  <a:schemeClr val="tx1">
                    <a:lumMod val="75000"/>
                    <a:lumOff val="25000"/>
                  </a:schemeClr>
                </a:solidFill>
              </a:rPr>
              <a:t> </a:t>
            </a:r>
            <a:r>
              <a:rPr lang="en-US" sz="1100" dirty="0" err="1">
                <a:solidFill>
                  <a:schemeClr val="tx1">
                    <a:lumMod val="75000"/>
                    <a:lumOff val="25000"/>
                  </a:schemeClr>
                </a:solidFill>
              </a:rPr>
              <a:t>iaculis</a:t>
            </a:r>
            <a:r>
              <a:rPr lang="en-US" sz="1100" dirty="0">
                <a:solidFill>
                  <a:schemeClr val="tx1">
                    <a:lumMod val="75000"/>
                    <a:lumOff val="25000"/>
                  </a:schemeClr>
                </a:solidFill>
              </a:rPr>
              <a:t>. In </a:t>
            </a:r>
            <a:r>
              <a:rPr lang="en-US" sz="1100" dirty="0" err="1">
                <a:solidFill>
                  <a:schemeClr val="tx1">
                    <a:lumMod val="75000"/>
                    <a:lumOff val="25000"/>
                  </a:schemeClr>
                </a:solidFill>
              </a:rPr>
              <a:t>suscipit</a:t>
            </a:r>
            <a:r>
              <a:rPr lang="en-US" sz="1100" dirty="0">
                <a:solidFill>
                  <a:schemeClr val="tx1">
                    <a:lumMod val="75000"/>
                    <a:lumOff val="25000"/>
                  </a:schemeClr>
                </a:solidFill>
              </a:rPr>
              <a:t> </a:t>
            </a:r>
            <a:r>
              <a:rPr lang="en-US" sz="1100" dirty="0" err="1">
                <a:solidFill>
                  <a:schemeClr val="tx1">
                    <a:lumMod val="75000"/>
                    <a:lumOff val="25000"/>
                  </a:schemeClr>
                </a:solidFill>
              </a:rPr>
              <a:t>convallis</a:t>
            </a:r>
            <a:r>
              <a:rPr lang="en-US" sz="1100" dirty="0">
                <a:solidFill>
                  <a:schemeClr val="tx1">
                    <a:lumMod val="75000"/>
                    <a:lumOff val="25000"/>
                  </a:schemeClr>
                </a:solidFill>
              </a:rPr>
              <a:t> </a:t>
            </a:r>
            <a:r>
              <a:rPr lang="en-US" sz="1100" dirty="0" err="1">
                <a:solidFill>
                  <a:schemeClr val="tx1">
                    <a:lumMod val="75000"/>
                    <a:lumOff val="25000"/>
                  </a:schemeClr>
                </a:solidFill>
              </a:rPr>
              <a:t>urna</a:t>
            </a:r>
            <a:r>
              <a:rPr lang="en-US" sz="1100" dirty="0">
                <a:solidFill>
                  <a:schemeClr val="tx1">
                    <a:lumMod val="75000"/>
                    <a:lumOff val="25000"/>
                  </a:schemeClr>
                </a:solidFill>
              </a:rPr>
              <a:t>. </a:t>
            </a:r>
            <a:r>
              <a:rPr lang="en-US" sz="1100" dirty="0" err="1">
                <a:solidFill>
                  <a:schemeClr val="tx1">
                    <a:lumMod val="75000"/>
                    <a:lumOff val="25000"/>
                  </a:schemeClr>
                </a:solidFill>
              </a:rPr>
              <a:t>Sed</a:t>
            </a:r>
            <a:r>
              <a:rPr lang="en-US" sz="1100" dirty="0">
                <a:solidFill>
                  <a:schemeClr val="tx1">
                    <a:lumMod val="75000"/>
                    <a:lumOff val="25000"/>
                  </a:schemeClr>
                </a:solidFill>
              </a:rPr>
              <a:t> </a:t>
            </a:r>
            <a:r>
              <a:rPr lang="en-US" sz="1100" dirty="0" err="1">
                <a:solidFill>
                  <a:schemeClr val="tx1">
                    <a:lumMod val="75000"/>
                    <a:lumOff val="25000"/>
                  </a:schemeClr>
                </a:solidFill>
              </a:rPr>
              <a:t>lobortis</a:t>
            </a:r>
            <a:r>
              <a:rPr lang="en-US" sz="1100" dirty="0">
                <a:solidFill>
                  <a:schemeClr val="tx1">
                    <a:lumMod val="75000"/>
                    <a:lumOff val="25000"/>
                  </a:schemeClr>
                </a:solidFill>
              </a:rPr>
              <a:t> </a:t>
            </a:r>
            <a:r>
              <a:rPr lang="en-US" sz="1100" dirty="0" err="1">
                <a:solidFill>
                  <a:schemeClr val="tx1">
                    <a:lumMod val="75000"/>
                    <a:lumOff val="25000"/>
                  </a:schemeClr>
                </a:solidFill>
              </a:rPr>
              <a:t>enim</a:t>
            </a:r>
            <a:r>
              <a:rPr lang="en-US" sz="1100" dirty="0">
                <a:solidFill>
                  <a:schemeClr val="tx1">
                    <a:lumMod val="75000"/>
                    <a:lumOff val="25000"/>
                  </a:schemeClr>
                </a:solidFill>
              </a:rPr>
              <a:t> in ante </a:t>
            </a:r>
            <a:r>
              <a:rPr lang="en-US" sz="1100" dirty="0" err="1">
                <a:solidFill>
                  <a:schemeClr val="tx1">
                    <a:lumMod val="75000"/>
                    <a:lumOff val="25000"/>
                  </a:schemeClr>
                </a:solidFill>
              </a:rPr>
              <a:t>dapibus</a:t>
            </a:r>
            <a:r>
              <a:rPr lang="en-US" sz="1100" dirty="0">
                <a:solidFill>
                  <a:schemeClr val="tx1">
                    <a:lumMod val="75000"/>
                    <a:lumOff val="25000"/>
                  </a:schemeClr>
                </a:solidFill>
              </a:rPr>
              <a:t>, a </a:t>
            </a:r>
            <a:r>
              <a:rPr lang="en-US" sz="1100" dirty="0" err="1">
                <a:solidFill>
                  <a:schemeClr val="tx1">
                    <a:lumMod val="75000"/>
                    <a:lumOff val="25000"/>
                  </a:schemeClr>
                </a:solidFill>
              </a:rPr>
              <a:t>sagittis</a:t>
            </a:r>
            <a:r>
              <a:rPr lang="en-US" sz="1100" dirty="0">
                <a:solidFill>
                  <a:schemeClr val="tx1">
                    <a:lumMod val="75000"/>
                    <a:lumOff val="25000"/>
                  </a:schemeClr>
                </a:solidFill>
              </a:rPr>
              <a:t> </a:t>
            </a:r>
            <a:r>
              <a:rPr lang="en-US" sz="1100" dirty="0" err="1">
                <a:solidFill>
                  <a:schemeClr val="tx1">
                    <a:lumMod val="75000"/>
                    <a:lumOff val="25000"/>
                  </a:schemeClr>
                </a:solidFill>
              </a:rPr>
              <a:t>nibh</a:t>
            </a:r>
            <a:r>
              <a:rPr lang="en-US" sz="1100" dirty="0">
                <a:solidFill>
                  <a:schemeClr val="tx1">
                    <a:lumMod val="75000"/>
                    <a:lumOff val="25000"/>
                  </a:schemeClr>
                </a:solidFill>
              </a:rPr>
              <a:t> </a:t>
            </a:r>
            <a:r>
              <a:rPr lang="en-US" sz="1100" dirty="0" err="1">
                <a:solidFill>
                  <a:schemeClr val="tx1">
                    <a:lumMod val="75000"/>
                    <a:lumOff val="25000"/>
                  </a:schemeClr>
                </a:solidFill>
              </a:rPr>
              <a:t>commodo</a:t>
            </a:r>
            <a:r>
              <a:rPr lang="en-US" sz="1100" dirty="0">
                <a:solidFill>
                  <a:schemeClr val="tx1">
                    <a:lumMod val="75000"/>
                    <a:lumOff val="25000"/>
                  </a:schemeClr>
                </a:solidFill>
              </a:rPr>
              <a:t>. </a:t>
            </a:r>
            <a:endParaRPr lang="es-ES" sz="1100" dirty="0">
              <a:solidFill>
                <a:schemeClr val="tx1">
                  <a:lumMod val="75000"/>
                  <a:lumOff val="25000"/>
                </a:schemeClr>
              </a:solidFill>
            </a:endParaRPr>
          </a:p>
          <a:p>
            <a:pPr algn="just"/>
            <a:endParaRPr lang="fr-FR" sz="1100" dirty="0">
              <a:solidFill>
                <a:schemeClr val="tx1">
                  <a:lumMod val="75000"/>
                  <a:lumOff val="25000"/>
                </a:schemeClr>
              </a:solidFill>
            </a:endParaRPr>
          </a:p>
          <a:p>
            <a:endParaRPr lang="fr-FR" sz="1100" dirty="0"/>
          </a:p>
          <a:p>
            <a:endParaRPr lang="es-ES" sz="1100" dirty="0"/>
          </a:p>
        </p:txBody>
      </p:sp>
      <p:grpSp>
        <p:nvGrpSpPr>
          <p:cNvPr id="16" name="Agrupar 15"/>
          <p:cNvGrpSpPr/>
          <p:nvPr userDrawn="1"/>
        </p:nvGrpSpPr>
        <p:grpSpPr>
          <a:xfrm>
            <a:off x="4894234" y="1926643"/>
            <a:ext cx="1262552" cy="281725"/>
            <a:chOff x="716373" y="2162909"/>
            <a:chExt cx="2942067" cy="656491"/>
          </a:xfrm>
        </p:grpSpPr>
        <p:sp>
          <p:nvSpPr>
            <p:cNvPr id="17" name="Triángulo isósceles 16"/>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18" name="Triángulo isósceles 17"/>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9" name="Conector recto 18"/>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20" name="Subtítulo 2"/>
          <p:cNvSpPr txBox="1">
            <a:spLocks/>
          </p:cNvSpPr>
          <p:nvPr userDrawn="1"/>
        </p:nvSpPr>
        <p:spPr>
          <a:xfrm>
            <a:off x="5205100" y="1880982"/>
            <a:ext cx="2110716" cy="61175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s-ES" sz="1600" dirty="0">
                <a:solidFill>
                  <a:schemeClr val="tx1">
                    <a:lumMod val="75000"/>
                    <a:lumOff val="25000"/>
                  </a:schemeClr>
                </a:solidFill>
                <a:latin typeface="Verdana"/>
                <a:cs typeface="Verdana"/>
              </a:rPr>
              <a:t>Titular 3</a:t>
            </a:r>
          </a:p>
        </p:txBody>
      </p:sp>
      <p:pic>
        <p:nvPicPr>
          <p:cNvPr id="21" name="Imagen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90291" y="301343"/>
            <a:ext cx="1342020" cy="1022491"/>
          </a:xfrm>
          <a:prstGeom prst="rect">
            <a:avLst/>
          </a:prstGeom>
        </p:spPr>
      </p:pic>
      <p:sp>
        <p:nvSpPr>
          <p:cNvPr id="23" name="Título 1"/>
          <p:cNvSpPr txBox="1">
            <a:spLocks/>
          </p:cNvSpPr>
          <p:nvPr userDrawn="1"/>
        </p:nvSpPr>
        <p:spPr>
          <a:xfrm>
            <a:off x="4645069" y="758053"/>
            <a:ext cx="2927947" cy="6159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2400" dirty="0">
                <a:solidFill>
                  <a:srgbClr val="000000"/>
                </a:solidFill>
                <a:latin typeface="Verdana"/>
                <a:cs typeface="Verdana"/>
              </a:rPr>
              <a:t>Ficha</a:t>
            </a:r>
          </a:p>
        </p:txBody>
      </p:sp>
      <p:cxnSp>
        <p:nvCxnSpPr>
          <p:cNvPr id="25" name="Conector recto 24"/>
          <p:cNvCxnSpPr>
            <a:endCxn id="23" idx="2"/>
          </p:cNvCxnSpPr>
          <p:nvPr userDrawn="1"/>
        </p:nvCxnSpPr>
        <p:spPr>
          <a:xfrm flipH="1">
            <a:off x="6109043" y="1374003"/>
            <a:ext cx="2736507"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65266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417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598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137405" y="735290"/>
            <a:ext cx="302679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Conceptos básicos</a:t>
            </a:r>
          </a:p>
        </p:txBody>
      </p:sp>
      <p:sp>
        <p:nvSpPr>
          <p:cNvPr id="3" name="2 Rectángulo"/>
          <p:cNvSpPr/>
          <p:nvPr/>
        </p:nvSpPr>
        <p:spPr>
          <a:xfrm>
            <a:off x="1046944" y="1932712"/>
            <a:ext cx="7117252" cy="261610"/>
          </a:xfrm>
          <a:prstGeom prst="rect">
            <a:avLst/>
          </a:prstGeom>
        </p:spPr>
        <p:txBody>
          <a:bodyPr wrap="square">
            <a:spAutoFit/>
          </a:bodyPr>
          <a:lstStyle/>
          <a:p>
            <a:r>
              <a:rPr lang="es-ES" sz="1100" dirty="0">
                <a:solidFill>
                  <a:schemeClr val="tx1">
                    <a:lumMod val="50000"/>
                    <a:lumOff val="50000"/>
                  </a:schemeClr>
                </a:solidFill>
                <a:latin typeface="Verdana" pitchFamily="34" charset="0"/>
                <a:ea typeface="Verdana" pitchFamily="34" charset="0"/>
                <a:cs typeface="Verdana" pitchFamily="34" charset="0"/>
              </a:rPr>
              <a:t>Los factores que definen el </a:t>
            </a:r>
            <a:r>
              <a:rPr lang="es-ES" sz="1100" dirty="0" err="1">
                <a:solidFill>
                  <a:schemeClr val="tx1">
                    <a:lumMod val="50000"/>
                    <a:lumOff val="50000"/>
                  </a:schemeClr>
                </a:solidFill>
                <a:latin typeface="Verdana" pitchFamily="34" charset="0"/>
                <a:ea typeface="Verdana" pitchFamily="34" charset="0"/>
                <a:cs typeface="Verdana" pitchFamily="34" charset="0"/>
              </a:rPr>
              <a:t>macroentorno</a:t>
            </a:r>
            <a:r>
              <a:rPr lang="es-ES" sz="1100" dirty="0">
                <a:solidFill>
                  <a:schemeClr val="tx1">
                    <a:lumMod val="50000"/>
                    <a:lumOff val="50000"/>
                  </a:schemeClr>
                </a:solidFill>
                <a:latin typeface="Verdana" pitchFamily="34" charset="0"/>
                <a:ea typeface="Verdana" pitchFamily="34" charset="0"/>
                <a:cs typeface="Verdana" pitchFamily="34" charset="0"/>
              </a:rPr>
              <a:t> son:</a:t>
            </a:r>
          </a:p>
        </p:txBody>
      </p:sp>
      <p:grpSp>
        <p:nvGrpSpPr>
          <p:cNvPr id="2056" name="2055 Grupo"/>
          <p:cNvGrpSpPr/>
          <p:nvPr/>
        </p:nvGrpSpPr>
        <p:grpSpPr>
          <a:xfrm>
            <a:off x="1161244" y="2614613"/>
            <a:ext cx="7499316" cy="547686"/>
            <a:chOff x="1168434" y="3036093"/>
            <a:chExt cx="7499316" cy="547686"/>
          </a:xfrm>
        </p:grpSpPr>
        <p:sp>
          <p:nvSpPr>
            <p:cNvPr id="11" name="10 Rectángulo redondeado"/>
            <p:cNvSpPr/>
            <p:nvPr/>
          </p:nvSpPr>
          <p:spPr>
            <a:xfrm>
              <a:off x="1168434" y="3162299"/>
              <a:ext cx="1836548" cy="390525"/>
            </a:xfrm>
            <a:prstGeom prst="roundRect">
              <a:avLst/>
            </a:prstGeom>
            <a:solidFill>
              <a:srgbClr val="F77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solidFill>
                    <a:schemeClr val="tx1"/>
                  </a:solidFill>
                </a:rPr>
                <a:t>Económicos</a:t>
              </a:r>
            </a:p>
          </p:txBody>
        </p:sp>
        <p:sp>
          <p:nvSpPr>
            <p:cNvPr id="24" name="23 Rectángulo redondeado"/>
            <p:cNvSpPr/>
            <p:nvPr/>
          </p:nvSpPr>
          <p:spPr>
            <a:xfrm>
              <a:off x="4419600" y="3036093"/>
              <a:ext cx="4248150" cy="547686"/>
            </a:xfrm>
            <a:prstGeom prst="roundRect">
              <a:avLst/>
            </a:prstGeom>
            <a:solidFill>
              <a:srgbClr val="C9E53F"/>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200" dirty="0">
                  <a:solidFill>
                    <a:schemeClr val="tx1"/>
                  </a:solidFill>
                </a:rPr>
                <a:t>Coyuntura económica y laboral de cada país: tasa de crecimiento económico, capacidad adquisitiva, nivel de desempleo…</a:t>
              </a:r>
            </a:p>
          </p:txBody>
        </p:sp>
        <p:cxnSp>
          <p:nvCxnSpPr>
            <p:cNvPr id="2052" name="2051 Conector recto"/>
            <p:cNvCxnSpPr/>
            <p:nvPr/>
          </p:nvCxnSpPr>
          <p:spPr>
            <a:xfrm flipV="1">
              <a:off x="3004982" y="3357561"/>
              <a:ext cx="1395517" cy="1"/>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grpSp>
      <p:grpSp>
        <p:nvGrpSpPr>
          <p:cNvPr id="2057" name="2056 Grupo"/>
          <p:cNvGrpSpPr/>
          <p:nvPr/>
        </p:nvGrpSpPr>
        <p:grpSpPr>
          <a:xfrm>
            <a:off x="1161244" y="3338512"/>
            <a:ext cx="7499316" cy="547686"/>
            <a:chOff x="1168434" y="3759992"/>
            <a:chExt cx="7499316" cy="547686"/>
          </a:xfrm>
        </p:grpSpPr>
        <p:sp>
          <p:nvSpPr>
            <p:cNvPr id="19" name="18 Rectángulo redondeado"/>
            <p:cNvSpPr/>
            <p:nvPr/>
          </p:nvSpPr>
          <p:spPr>
            <a:xfrm>
              <a:off x="1168434" y="3871910"/>
              <a:ext cx="1836548" cy="390525"/>
            </a:xfrm>
            <a:prstGeom prst="roundRect">
              <a:avLst/>
            </a:prstGeom>
            <a:solidFill>
              <a:srgbClr val="F77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solidFill>
                    <a:schemeClr val="tx1"/>
                  </a:solidFill>
                </a:rPr>
                <a:t>Socioculturales</a:t>
              </a:r>
            </a:p>
          </p:txBody>
        </p:sp>
        <p:sp>
          <p:nvSpPr>
            <p:cNvPr id="25" name="24 Rectángulo redondeado"/>
            <p:cNvSpPr/>
            <p:nvPr/>
          </p:nvSpPr>
          <p:spPr>
            <a:xfrm>
              <a:off x="4419600" y="3759992"/>
              <a:ext cx="4248150" cy="547686"/>
            </a:xfrm>
            <a:prstGeom prst="roundRect">
              <a:avLst/>
            </a:prstGeom>
            <a:solidFill>
              <a:srgbClr val="C9E53F"/>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200" dirty="0">
                  <a:solidFill>
                    <a:schemeClr val="tx1"/>
                  </a:solidFill>
                </a:rPr>
                <a:t>Características de la población: valores, hábitos, intereses, nivel educativo, inquietudes, modas…</a:t>
              </a:r>
            </a:p>
          </p:txBody>
        </p:sp>
        <p:cxnSp>
          <p:nvCxnSpPr>
            <p:cNvPr id="40" name="39 Conector recto"/>
            <p:cNvCxnSpPr/>
            <p:nvPr/>
          </p:nvCxnSpPr>
          <p:spPr>
            <a:xfrm flipV="1">
              <a:off x="3014558" y="4067172"/>
              <a:ext cx="1395517" cy="1"/>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grpSp>
      <p:grpSp>
        <p:nvGrpSpPr>
          <p:cNvPr id="2058" name="2057 Grupo"/>
          <p:cNvGrpSpPr/>
          <p:nvPr/>
        </p:nvGrpSpPr>
        <p:grpSpPr>
          <a:xfrm>
            <a:off x="1161244" y="4055258"/>
            <a:ext cx="7499316" cy="547686"/>
            <a:chOff x="1168434" y="4476738"/>
            <a:chExt cx="7499316" cy="547686"/>
          </a:xfrm>
        </p:grpSpPr>
        <p:sp>
          <p:nvSpPr>
            <p:cNvPr id="21" name="20 Rectángulo redondeado"/>
            <p:cNvSpPr/>
            <p:nvPr/>
          </p:nvSpPr>
          <p:spPr>
            <a:xfrm>
              <a:off x="1168434" y="4562474"/>
              <a:ext cx="1836548" cy="390525"/>
            </a:xfrm>
            <a:prstGeom prst="roundRect">
              <a:avLst/>
            </a:prstGeom>
            <a:solidFill>
              <a:srgbClr val="F77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solidFill>
                    <a:schemeClr val="tx1"/>
                  </a:solidFill>
                </a:rPr>
                <a:t>Políticos y legales</a:t>
              </a:r>
            </a:p>
          </p:txBody>
        </p:sp>
        <p:sp>
          <p:nvSpPr>
            <p:cNvPr id="26" name="25 Rectángulo redondeado"/>
            <p:cNvSpPr/>
            <p:nvPr/>
          </p:nvSpPr>
          <p:spPr>
            <a:xfrm>
              <a:off x="4419600" y="4476738"/>
              <a:ext cx="4248150" cy="547686"/>
            </a:xfrm>
            <a:prstGeom prst="roundRect">
              <a:avLst/>
            </a:prstGeom>
            <a:solidFill>
              <a:srgbClr val="C9E53F"/>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200" dirty="0">
                  <a:solidFill>
                    <a:schemeClr val="tx1"/>
                  </a:solidFill>
                </a:rPr>
                <a:t>Aspectos regulatorios y normativos del país: requisitos legales, prohibiciones, controles…</a:t>
              </a:r>
            </a:p>
          </p:txBody>
        </p:sp>
        <p:cxnSp>
          <p:nvCxnSpPr>
            <p:cNvPr id="41" name="40 Conector recto"/>
            <p:cNvCxnSpPr/>
            <p:nvPr/>
          </p:nvCxnSpPr>
          <p:spPr>
            <a:xfrm flipV="1">
              <a:off x="3002548" y="4768452"/>
              <a:ext cx="1395517" cy="1"/>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grpSp>
      <p:grpSp>
        <p:nvGrpSpPr>
          <p:cNvPr id="2059" name="2058 Grupo"/>
          <p:cNvGrpSpPr/>
          <p:nvPr/>
        </p:nvGrpSpPr>
        <p:grpSpPr>
          <a:xfrm>
            <a:off x="1161244" y="4757738"/>
            <a:ext cx="7499316" cy="547686"/>
            <a:chOff x="1168434" y="5179218"/>
            <a:chExt cx="7499316" cy="547686"/>
          </a:xfrm>
        </p:grpSpPr>
        <p:sp>
          <p:nvSpPr>
            <p:cNvPr id="22" name="21 Rectángulo redondeado"/>
            <p:cNvSpPr/>
            <p:nvPr/>
          </p:nvSpPr>
          <p:spPr>
            <a:xfrm>
              <a:off x="1168434" y="5257798"/>
              <a:ext cx="1836548" cy="390525"/>
            </a:xfrm>
            <a:prstGeom prst="roundRect">
              <a:avLst/>
            </a:prstGeom>
            <a:solidFill>
              <a:srgbClr val="F77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solidFill>
                    <a:schemeClr val="tx1"/>
                  </a:solidFill>
                </a:rPr>
                <a:t>Tecnológicos</a:t>
              </a:r>
            </a:p>
          </p:txBody>
        </p:sp>
        <p:sp>
          <p:nvSpPr>
            <p:cNvPr id="27" name="26 Rectángulo redondeado"/>
            <p:cNvSpPr/>
            <p:nvPr/>
          </p:nvSpPr>
          <p:spPr>
            <a:xfrm>
              <a:off x="4419600" y="5179218"/>
              <a:ext cx="4248150" cy="547686"/>
            </a:xfrm>
            <a:prstGeom prst="roundRect">
              <a:avLst/>
            </a:prstGeom>
            <a:solidFill>
              <a:srgbClr val="C9E53F"/>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200" dirty="0">
                  <a:solidFill>
                    <a:schemeClr val="tx1"/>
                  </a:solidFill>
                </a:rPr>
                <a:t>Innovaciones que mejoran la eficiencia de la empresa.</a:t>
              </a:r>
            </a:p>
          </p:txBody>
        </p:sp>
        <p:cxnSp>
          <p:nvCxnSpPr>
            <p:cNvPr id="42" name="41 Conector recto"/>
            <p:cNvCxnSpPr/>
            <p:nvPr/>
          </p:nvCxnSpPr>
          <p:spPr>
            <a:xfrm flipV="1">
              <a:off x="3002547" y="5462581"/>
              <a:ext cx="1395517" cy="1"/>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grpSp>
      <p:grpSp>
        <p:nvGrpSpPr>
          <p:cNvPr id="2060" name="2059 Grupo"/>
          <p:cNvGrpSpPr/>
          <p:nvPr/>
        </p:nvGrpSpPr>
        <p:grpSpPr>
          <a:xfrm>
            <a:off x="1180345" y="5464967"/>
            <a:ext cx="7454815" cy="547686"/>
            <a:chOff x="1187535" y="5886447"/>
            <a:chExt cx="7454815" cy="547686"/>
          </a:xfrm>
        </p:grpSpPr>
        <p:sp>
          <p:nvSpPr>
            <p:cNvPr id="23" name="22 Rectángulo redondeado"/>
            <p:cNvSpPr/>
            <p:nvPr/>
          </p:nvSpPr>
          <p:spPr>
            <a:xfrm>
              <a:off x="1187535" y="5953122"/>
              <a:ext cx="1836548" cy="390525"/>
            </a:xfrm>
            <a:prstGeom prst="roundRect">
              <a:avLst/>
            </a:prstGeom>
            <a:solidFill>
              <a:srgbClr val="F77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solidFill>
                    <a:schemeClr val="tx1"/>
                  </a:solidFill>
                </a:rPr>
                <a:t>Medioambientales</a:t>
              </a:r>
            </a:p>
          </p:txBody>
        </p:sp>
        <p:sp>
          <p:nvSpPr>
            <p:cNvPr id="28" name="27 Rectángulo redondeado"/>
            <p:cNvSpPr/>
            <p:nvPr/>
          </p:nvSpPr>
          <p:spPr>
            <a:xfrm>
              <a:off x="4394200" y="5886447"/>
              <a:ext cx="4248150" cy="547686"/>
            </a:xfrm>
            <a:prstGeom prst="roundRect">
              <a:avLst/>
            </a:prstGeom>
            <a:solidFill>
              <a:srgbClr val="C9E53F"/>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200" dirty="0">
                  <a:solidFill>
                    <a:schemeClr val="tx1"/>
                  </a:solidFill>
                </a:rPr>
                <a:t>Sostenibilidad y cuidado del medioambiente. </a:t>
              </a:r>
            </a:p>
          </p:txBody>
        </p:sp>
        <p:cxnSp>
          <p:nvCxnSpPr>
            <p:cNvPr id="43" name="42 Conector recto"/>
            <p:cNvCxnSpPr/>
            <p:nvPr/>
          </p:nvCxnSpPr>
          <p:spPr>
            <a:xfrm flipV="1">
              <a:off x="3024083" y="6179337"/>
              <a:ext cx="1395517" cy="1"/>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7138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500"/>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7"/>
                                        </p:tgtEl>
                                        <p:attrNameLst>
                                          <p:attrName>style.visibility</p:attrName>
                                        </p:attrNameLst>
                                      </p:cBhvr>
                                      <p:to>
                                        <p:strVal val="visible"/>
                                      </p:to>
                                    </p:set>
                                    <p:animEffect transition="in" filter="fade">
                                      <p:cBhvr>
                                        <p:cTn id="12" dur="500"/>
                                        <p:tgtEl>
                                          <p:spTgt spid="20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fade">
                                      <p:cBhvr>
                                        <p:cTn id="17" dur="500"/>
                                        <p:tgtEl>
                                          <p:spTgt spid="20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9"/>
                                        </p:tgtEl>
                                        <p:attrNameLst>
                                          <p:attrName>style.visibility</p:attrName>
                                        </p:attrNameLst>
                                      </p:cBhvr>
                                      <p:to>
                                        <p:strVal val="visible"/>
                                      </p:to>
                                    </p:set>
                                    <p:animEffect transition="in" filter="fade">
                                      <p:cBhvr>
                                        <p:cTn id="22" dur="500"/>
                                        <p:tgtEl>
                                          <p:spTgt spid="20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60"/>
                                        </p:tgtEl>
                                        <p:attrNameLst>
                                          <p:attrName>style.visibility</p:attrName>
                                        </p:attrNameLst>
                                      </p:cBhvr>
                                      <p:to>
                                        <p:strVal val="visible"/>
                                      </p:to>
                                    </p:set>
                                    <p:animEffect transition="in" filter="fade">
                                      <p:cBhvr>
                                        <p:cTn id="27"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12"/>
          <p:cNvGrpSpPr/>
          <p:nvPr/>
        </p:nvGrpSpPr>
        <p:grpSpPr>
          <a:xfrm>
            <a:off x="757699" y="1515417"/>
            <a:ext cx="2109036" cy="469634"/>
            <a:chOff x="716373" y="2162909"/>
            <a:chExt cx="2948175" cy="656491"/>
          </a:xfrm>
          <a:solidFill>
            <a:srgbClr val="FF0000"/>
          </a:solidFill>
        </p:grpSpPr>
        <p:sp>
          <p:nvSpPr>
            <p:cNvPr id="4" name="Triángulo isósceles 13"/>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5" name="Triángulo isósceles 14"/>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6" name="Conector recto 15"/>
            <p:cNvCxnSpPr/>
            <p:nvPr/>
          </p:nvCxnSpPr>
          <p:spPr>
            <a:xfrm>
              <a:off x="1418166" y="2800784"/>
              <a:ext cx="2246382" cy="0"/>
            </a:xfrm>
            <a:prstGeom prst="line">
              <a:avLst/>
            </a:prstGeom>
            <a:grpFill/>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7" name="6 CuadroTexto"/>
          <p:cNvSpPr txBox="1"/>
          <p:nvPr/>
        </p:nvSpPr>
        <p:spPr>
          <a:xfrm>
            <a:off x="887971" y="2078034"/>
            <a:ext cx="7398489" cy="738664"/>
          </a:xfrm>
          <a:prstGeom prst="rect">
            <a:avLst/>
          </a:prstGeom>
          <a:noFill/>
        </p:spPr>
        <p:txBody>
          <a:bodyPr wrap="square" rtlCol="0">
            <a:spAutoFit/>
          </a:bodyPr>
          <a:lstStyle/>
          <a:p>
            <a:pPr algn="just"/>
            <a:r>
              <a:rPr lang="es-ES" sz="1400" dirty="0">
                <a:solidFill>
                  <a:prstClr val="black">
                    <a:lumMod val="50000"/>
                    <a:lumOff val="50000"/>
                  </a:prstClr>
                </a:solidFill>
              </a:rPr>
              <a:t>El </a:t>
            </a:r>
            <a:r>
              <a:rPr lang="es-ES" sz="1400" b="1" dirty="0" err="1">
                <a:solidFill>
                  <a:prstClr val="black">
                    <a:lumMod val="50000"/>
                    <a:lumOff val="50000"/>
                  </a:prstClr>
                </a:solidFill>
              </a:rPr>
              <a:t>microentorno</a:t>
            </a:r>
            <a:r>
              <a:rPr lang="es-ES" sz="1400" dirty="0">
                <a:solidFill>
                  <a:prstClr val="black">
                    <a:lumMod val="50000"/>
                    <a:lumOff val="50000"/>
                  </a:prstClr>
                </a:solidFill>
              </a:rPr>
              <a:t> representa el entorno inmediato de la empresa. Su influencia mutua es mucho más clara y directa. Sus principales componentes son: clientes, competencia, proveedores y distribuidores.</a:t>
            </a:r>
          </a:p>
        </p:txBody>
      </p:sp>
      <p:sp>
        <p:nvSpPr>
          <p:cNvPr id="8" name="7 Rectángulo"/>
          <p:cNvSpPr/>
          <p:nvPr/>
        </p:nvSpPr>
        <p:spPr>
          <a:xfrm>
            <a:off x="1364912" y="1543009"/>
            <a:ext cx="3736985" cy="369332"/>
          </a:xfrm>
          <a:prstGeom prst="rect">
            <a:avLst/>
          </a:prstGeom>
        </p:spPr>
        <p:txBody>
          <a:bodyPr wrap="none">
            <a:spAutoFit/>
          </a:bodyPr>
          <a:lstStyle/>
          <a:p>
            <a:r>
              <a:rPr lang="es-ES" dirty="0">
                <a:solidFill>
                  <a:schemeClr val="tx1">
                    <a:lumMod val="50000"/>
                    <a:lumOff val="50000"/>
                  </a:schemeClr>
                </a:solidFill>
              </a:rPr>
              <a:t>3. </a:t>
            </a:r>
            <a:r>
              <a:rPr lang="es-ES" dirty="0" err="1">
                <a:solidFill>
                  <a:schemeClr val="tx1">
                    <a:lumMod val="50000"/>
                    <a:lumOff val="50000"/>
                  </a:schemeClr>
                </a:solidFill>
              </a:rPr>
              <a:t>Microentorno</a:t>
            </a:r>
            <a:r>
              <a:rPr lang="es-ES" dirty="0">
                <a:solidFill>
                  <a:schemeClr val="tx1">
                    <a:lumMod val="50000"/>
                    <a:lumOff val="50000"/>
                  </a:schemeClr>
                </a:solidFill>
              </a:rPr>
              <a:t>  o entorno específico</a:t>
            </a:r>
          </a:p>
        </p:txBody>
      </p:sp>
      <p:sp>
        <p:nvSpPr>
          <p:cNvPr id="11" name="10 Rectángulo"/>
          <p:cNvSpPr/>
          <p:nvPr/>
        </p:nvSpPr>
        <p:spPr>
          <a:xfrm>
            <a:off x="821295" y="3667879"/>
            <a:ext cx="7429987" cy="954107"/>
          </a:xfrm>
          <a:prstGeom prst="rect">
            <a:avLst/>
          </a:prstGeom>
        </p:spPr>
        <p:txBody>
          <a:bodyPr wrap="square">
            <a:spAutoFit/>
          </a:bodyPr>
          <a:lstStyle/>
          <a:p>
            <a:pPr algn="just"/>
            <a:r>
              <a:rPr lang="es-ES" sz="1400" dirty="0">
                <a:solidFill>
                  <a:prstClr val="black">
                    <a:lumMod val="50000"/>
                    <a:lumOff val="50000"/>
                  </a:prstClr>
                </a:solidFill>
              </a:rPr>
              <a:t>La empresa analiza a sus consumidores con el fin de poder acercar la oferta a la demanda. Para ello, agrupa a los posibles consumidores en </a:t>
            </a:r>
            <a:r>
              <a:rPr lang="es-ES" sz="1400" b="1" dirty="0">
                <a:solidFill>
                  <a:prstClr val="black">
                    <a:lumMod val="50000"/>
                    <a:lumOff val="50000"/>
                  </a:prstClr>
                </a:solidFill>
              </a:rPr>
              <a:t>segmentos similares, </a:t>
            </a:r>
            <a:r>
              <a:rPr lang="es-ES" sz="1400" dirty="0">
                <a:solidFill>
                  <a:prstClr val="black">
                    <a:lumMod val="50000"/>
                    <a:lumOff val="50000"/>
                  </a:prstClr>
                </a:solidFill>
              </a:rPr>
              <a:t>tales como edad, sexo, nivel económico, ocupación, valores culturales, hábitos de compra, etc., y selecciona aquel o aquellos segmentos que pueden estar más interesados en adquirir sus productos.</a:t>
            </a:r>
          </a:p>
        </p:txBody>
      </p:sp>
      <p:sp>
        <p:nvSpPr>
          <p:cNvPr id="14" name="13 Rectángulo"/>
          <p:cNvSpPr/>
          <p:nvPr/>
        </p:nvSpPr>
        <p:spPr>
          <a:xfrm>
            <a:off x="1290744" y="3007378"/>
            <a:ext cx="1981825" cy="369332"/>
          </a:xfrm>
          <a:prstGeom prst="rect">
            <a:avLst/>
          </a:prstGeom>
        </p:spPr>
        <p:txBody>
          <a:bodyPr wrap="none">
            <a:spAutoFit/>
          </a:bodyPr>
          <a:lstStyle/>
          <a:p>
            <a:r>
              <a:rPr lang="es-ES" dirty="0">
                <a:solidFill>
                  <a:schemeClr val="tx1">
                    <a:lumMod val="50000"/>
                    <a:lumOff val="50000"/>
                  </a:schemeClr>
                </a:solidFill>
              </a:rPr>
              <a:t>3. 1. Consumidores</a:t>
            </a:r>
          </a:p>
        </p:txBody>
      </p:sp>
      <p:grpSp>
        <p:nvGrpSpPr>
          <p:cNvPr id="15" name="Agrupar 16"/>
          <p:cNvGrpSpPr/>
          <p:nvPr/>
        </p:nvGrpSpPr>
        <p:grpSpPr>
          <a:xfrm>
            <a:off x="887971" y="3135645"/>
            <a:ext cx="1262552" cy="281725"/>
            <a:chOff x="716373" y="2162909"/>
            <a:chExt cx="2942067" cy="656491"/>
          </a:xfrm>
        </p:grpSpPr>
        <p:sp>
          <p:nvSpPr>
            <p:cNvPr id="16" name="Triángulo isósceles 17"/>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17" name="Triángulo isósceles 18"/>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8" name="Conector recto 19"/>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95" y="4897907"/>
            <a:ext cx="7988300" cy="93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CuadroTexto"/>
          <p:cNvSpPr txBox="1"/>
          <p:nvPr/>
        </p:nvSpPr>
        <p:spPr>
          <a:xfrm>
            <a:off x="5137405" y="735290"/>
            <a:ext cx="302679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Conceptos básicos</a:t>
            </a:r>
          </a:p>
        </p:txBody>
      </p:sp>
    </p:spTree>
    <p:extLst>
      <p:ext uri="{BB962C8B-B14F-4D97-AF65-F5344CB8AC3E}">
        <p14:creationId xmlns:p14="http://schemas.microsoft.com/office/powerpoint/2010/main" val="291670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313008" y="1554961"/>
            <a:ext cx="1962076" cy="338554"/>
          </a:xfrm>
          <a:prstGeom prst="rect">
            <a:avLst/>
          </a:prstGeom>
        </p:spPr>
        <p:txBody>
          <a:bodyPr wrap="none">
            <a:spAutoFit/>
          </a:bodyPr>
          <a:lstStyle/>
          <a:p>
            <a:r>
              <a:rPr lang="es-ES" sz="1600" dirty="0">
                <a:solidFill>
                  <a:schemeClr val="tx1">
                    <a:lumMod val="50000"/>
                    <a:lumOff val="50000"/>
                  </a:schemeClr>
                </a:solidFill>
              </a:rPr>
              <a:t>A. Tipos de mercados</a:t>
            </a:r>
          </a:p>
        </p:txBody>
      </p:sp>
      <p:grpSp>
        <p:nvGrpSpPr>
          <p:cNvPr id="13" name="Agrupar 16"/>
          <p:cNvGrpSpPr/>
          <p:nvPr/>
        </p:nvGrpSpPr>
        <p:grpSpPr>
          <a:xfrm>
            <a:off x="976403" y="1641765"/>
            <a:ext cx="1262552" cy="281725"/>
            <a:chOff x="716373" y="2162909"/>
            <a:chExt cx="2942067" cy="656491"/>
          </a:xfrm>
        </p:grpSpPr>
        <p:sp>
          <p:nvSpPr>
            <p:cNvPr id="14" name="Triángulo isósceles 17"/>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15" name="Triángulo isósceles 18"/>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6" name="Conector recto 19"/>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3" name="2 Rectángulo"/>
          <p:cNvSpPr/>
          <p:nvPr/>
        </p:nvSpPr>
        <p:spPr>
          <a:xfrm>
            <a:off x="976402" y="2382560"/>
            <a:ext cx="7634198" cy="2954655"/>
          </a:xfrm>
          <a:prstGeom prst="rect">
            <a:avLst/>
          </a:prstGeom>
        </p:spPr>
        <p:txBody>
          <a:bodyPr wrap="square">
            <a:spAutoFit/>
          </a:bodyPr>
          <a:lstStyle/>
          <a:p>
            <a:pPr algn="just">
              <a:lnSpc>
                <a:spcPct val="150000"/>
              </a:lnSpc>
            </a:pPr>
            <a:r>
              <a:rPr lang="es-ES" b="1" dirty="0">
                <a:solidFill>
                  <a:srgbClr val="20AAAF"/>
                </a:solidFill>
              </a:rPr>
              <a:t>1</a:t>
            </a:r>
            <a:r>
              <a:rPr lang="es-ES" sz="1400" dirty="0">
                <a:solidFill>
                  <a:prstClr val="black">
                    <a:lumMod val="50000"/>
                    <a:lumOff val="50000"/>
                  </a:prstClr>
                </a:solidFill>
              </a:rPr>
              <a:t>. El </a:t>
            </a:r>
            <a:r>
              <a:rPr lang="es-ES" sz="1400" b="1" dirty="0">
                <a:solidFill>
                  <a:prstClr val="black">
                    <a:lumMod val="50000"/>
                    <a:lumOff val="50000"/>
                  </a:prstClr>
                </a:solidFill>
              </a:rPr>
              <a:t>mercado actual. </a:t>
            </a:r>
            <a:r>
              <a:rPr lang="es-ES" sz="1400" dirty="0">
                <a:solidFill>
                  <a:prstClr val="black">
                    <a:lumMod val="50000"/>
                    <a:lumOff val="50000"/>
                  </a:prstClr>
                </a:solidFill>
              </a:rPr>
              <a:t>Consumidores que compran el producto de la empresa.</a:t>
            </a:r>
          </a:p>
          <a:p>
            <a:pPr algn="just">
              <a:lnSpc>
                <a:spcPct val="150000"/>
              </a:lnSpc>
            </a:pPr>
            <a:r>
              <a:rPr lang="es-ES" b="1" dirty="0">
                <a:solidFill>
                  <a:srgbClr val="20AAAF"/>
                </a:solidFill>
              </a:rPr>
              <a:t>2. </a:t>
            </a:r>
            <a:r>
              <a:rPr lang="es-ES" sz="1400" dirty="0">
                <a:solidFill>
                  <a:prstClr val="black">
                    <a:lumMod val="50000"/>
                    <a:lumOff val="50000"/>
                  </a:prstClr>
                </a:solidFill>
              </a:rPr>
              <a:t>El </a:t>
            </a:r>
            <a:r>
              <a:rPr lang="es-ES" sz="1400" b="1" dirty="0">
                <a:solidFill>
                  <a:prstClr val="black">
                    <a:lumMod val="50000"/>
                    <a:lumOff val="50000"/>
                  </a:prstClr>
                </a:solidFill>
              </a:rPr>
              <a:t>mercado potencial.</a:t>
            </a:r>
            <a:r>
              <a:rPr lang="es-ES" sz="1400" dirty="0">
                <a:solidFill>
                  <a:prstClr val="black">
                    <a:lumMod val="50000"/>
                    <a:lumOff val="50000"/>
                  </a:prstClr>
                </a:solidFill>
              </a:rPr>
              <a:t> Posibles clientes de una empresa, es decir, aquellos que tienen interés en el producto y están además en disposición de adquirirlo, como, por ejemplo, aquellos que compran en la competencia. </a:t>
            </a:r>
          </a:p>
          <a:p>
            <a:pPr algn="just">
              <a:lnSpc>
                <a:spcPct val="150000"/>
              </a:lnSpc>
            </a:pPr>
            <a:r>
              <a:rPr lang="es-ES" b="1" dirty="0">
                <a:solidFill>
                  <a:srgbClr val="20AAAF"/>
                </a:solidFill>
              </a:rPr>
              <a:t>3. </a:t>
            </a:r>
            <a:r>
              <a:rPr lang="es-ES" sz="1400" dirty="0">
                <a:solidFill>
                  <a:prstClr val="black">
                    <a:lumMod val="50000"/>
                    <a:lumOff val="50000"/>
                  </a:prstClr>
                </a:solidFill>
              </a:rPr>
              <a:t>El </a:t>
            </a:r>
            <a:r>
              <a:rPr lang="es-ES" sz="1400" b="1" dirty="0">
                <a:solidFill>
                  <a:prstClr val="black">
                    <a:lumMod val="50000"/>
                    <a:lumOff val="50000"/>
                  </a:prstClr>
                </a:solidFill>
              </a:rPr>
              <a:t>mercado objetivo</a:t>
            </a:r>
            <a:r>
              <a:rPr lang="es-ES" sz="1400" dirty="0">
                <a:solidFill>
                  <a:prstClr val="black">
                    <a:lumMod val="50000"/>
                    <a:lumOff val="50000"/>
                  </a:prstClr>
                </a:solidFill>
              </a:rPr>
              <a:t>, o </a:t>
            </a:r>
            <a:r>
              <a:rPr lang="es-ES" sz="1400" b="1" dirty="0">
                <a:solidFill>
                  <a:prstClr val="black">
                    <a:lumMod val="50000"/>
                    <a:lumOff val="50000"/>
                  </a:prstClr>
                </a:solidFill>
              </a:rPr>
              <a:t>público diana </a:t>
            </a:r>
            <a:r>
              <a:rPr lang="es-ES" sz="1400" dirty="0">
                <a:solidFill>
                  <a:prstClr val="black">
                    <a:lumMod val="50000"/>
                    <a:lumOff val="50000"/>
                  </a:prstClr>
                </a:solidFill>
              </a:rPr>
              <a:t>o </a:t>
            </a:r>
            <a:r>
              <a:rPr lang="es-ES" sz="1400" b="1" i="1" dirty="0">
                <a:solidFill>
                  <a:prstClr val="black">
                    <a:lumMod val="50000"/>
                    <a:lumOff val="50000"/>
                  </a:prstClr>
                </a:solidFill>
              </a:rPr>
              <a:t>target </a:t>
            </a:r>
            <a:r>
              <a:rPr lang="es-ES" sz="1400" b="1" i="1" dirty="0" err="1">
                <a:solidFill>
                  <a:prstClr val="black">
                    <a:lumMod val="50000"/>
                    <a:lumOff val="50000"/>
                  </a:prstClr>
                </a:solidFill>
              </a:rPr>
              <a:t>group</a:t>
            </a:r>
            <a:r>
              <a:rPr lang="es-ES" sz="1400" b="1" i="1" dirty="0">
                <a:solidFill>
                  <a:prstClr val="black">
                    <a:lumMod val="50000"/>
                    <a:lumOff val="50000"/>
                  </a:prstClr>
                </a:solidFill>
              </a:rPr>
              <a:t>. </a:t>
            </a:r>
            <a:r>
              <a:rPr lang="es-ES" sz="1400" dirty="0">
                <a:solidFill>
                  <a:prstClr val="black">
                    <a:lumMod val="50000"/>
                    <a:lumOff val="50000"/>
                  </a:prstClr>
                </a:solidFill>
              </a:rPr>
              <a:t>Segmento del mercado al que se dirige el producto. Especificar este colectivo hace más eficientes las acciones de marketing, a la vez que permite definir las características del producto que se va a ofrecer y detectar las necesidades que tiene que cubrir. </a:t>
            </a:r>
          </a:p>
        </p:txBody>
      </p:sp>
      <p:sp>
        <p:nvSpPr>
          <p:cNvPr id="4" name="3 Flecha derecha"/>
          <p:cNvSpPr/>
          <p:nvPr/>
        </p:nvSpPr>
        <p:spPr>
          <a:xfrm>
            <a:off x="976402" y="5486400"/>
            <a:ext cx="519917" cy="501650"/>
          </a:xfrm>
          <a:prstGeom prst="rightArrow">
            <a:avLst/>
          </a:prstGeom>
          <a:solidFill>
            <a:srgbClr val="20AA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4 Rectángulo"/>
          <p:cNvSpPr/>
          <p:nvPr/>
        </p:nvSpPr>
        <p:spPr>
          <a:xfrm>
            <a:off x="1496319" y="5530334"/>
            <a:ext cx="7456346" cy="369332"/>
          </a:xfrm>
          <a:prstGeom prst="rect">
            <a:avLst/>
          </a:prstGeom>
        </p:spPr>
        <p:txBody>
          <a:bodyPr wrap="square">
            <a:spAutoFit/>
          </a:bodyPr>
          <a:lstStyle/>
          <a:p>
            <a:r>
              <a:rPr lang="es-ES" dirty="0">
                <a:solidFill>
                  <a:prstClr val="black">
                    <a:lumMod val="50000"/>
                    <a:lumOff val="50000"/>
                  </a:prstClr>
                </a:solidFill>
              </a:rPr>
              <a:t> </a:t>
            </a:r>
            <a:r>
              <a:rPr lang="es-ES" sz="1400" dirty="0">
                <a:solidFill>
                  <a:prstClr val="black">
                    <a:lumMod val="50000"/>
                    <a:lumOff val="50000"/>
                  </a:prstClr>
                </a:solidFill>
              </a:rPr>
              <a:t>Cuando el público objetivo compra su producto, pasa a convertirse en mercado actual.</a:t>
            </a:r>
          </a:p>
        </p:txBody>
      </p:sp>
      <p:sp>
        <p:nvSpPr>
          <p:cNvPr id="11" name="10 CuadroTexto"/>
          <p:cNvSpPr txBox="1"/>
          <p:nvPr/>
        </p:nvSpPr>
        <p:spPr>
          <a:xfrm>
            <a:off x="5137405" y="735290"/>
            <a:ext cx="302679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Conceptos básicos</a:t>
            </a:r>
          </a:p>
        </p:txBody>
      </p:sp>
    </p:spTree>
    <p:extLst>
      <p:ext uri="{BB962C8B-B14F-4D97-AF65-F5344CB8AC3E}">
        <p14:creationId xmlns:p14="http://schemas.microsoft.com/office/powerpoint/2010/main" val="298263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1313008" y="1554961"/>
            <a:ext cx="2001638" cy="338554"/>
          </a:xfrm>
          <a:prstGeom prst="rect">
            <a:avLst/>
          </a:prstGeom>
        </p:spPr>
        <p:txBody>
          <a:bodyPr wrap="none">
            <a:spAutoFit/>
          </a:bodyPr>
          <a:lstStyle/>
          <a:p>
            <a:r>
              <a:rPr lang="es-ES" sz="1600" dirty="0">
                <a:solidFill>
                  <a:schemeClr val="tx1">
                    <a:lumMod val="50000"/>
                    <a:lumOff val="50000"/>
                  </a:schemeClr>
                </a:solidFill>
              </a:rPr>
              <a:t>B. Cuotas de mercado</a:t>
            </a:r>
          </a:p>
        </p:txBody>
      </p:sp>
      <p:grpSp>
        <p:nvGrpSpPr>
          <p:cNvPr id="14" name="Agrupar 16"/>
          <p:cNvGrpSpPr/>
          <p:nvPr/>
        </p:nvGrpSpPr>
        <p:grpSpPr>
          <a:xfrm>
            <a:off x="976403" y="1641765"/>
            <a:ext cx="1262552" cy="281725"/>
            <a:chOff x="716373" y="2162909"/>
            <a:chExt cx="2942067" cy="656491"/>
          </a:xfrm>
        </p:grpSpPr>
        <p:sp>
          <p:nvSpPr>
            <p:cNvPr id="15" name="Triángulo isósceles 17"/>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16" name="Triángulo isósceles 18"/>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7" name="Conector recto 19"/>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4" name="3 Rectángulo"/>
          <p:cNvSpPr/>
          <p:nvPr/>
        </p:nvSpPr>
        <p:spPr>
          <a:xfrm>
            <a:off x="976402" y="2248238"/>
            <a:ext cx="7380198" cy="1061829"/>
          </a:xfrm>
          <a:prstGeom prst="rect">
            <a:avLst/>
          </a:prstGeom>
        </p:spPr>
        <p:txBody>
          <a:bodyPr wrap="square">
            <a:spAutoFit/>
          </a:bodyPr>
          <a:lstStyle/>
          <a:p>
            <a:pPr algn="just">
              <a:lnSpc>
                <a:spcPct val="150000"/>
              </a:lnSpc>
            </a:pPr>
            <a:r>
              <a:rPr lang="es-ES" sz="1400" dirty="0">
                <a:solidFill>
                  <a:prstClr val="black">
                    <a:lumMod val="50000"/>
                    <a:lumOff val="50000"/>
                  </a:prstClr>
                </a:solidFill>
              </a:rPr>
              <a:t>Dentro del mercado potencial, la empresa priorizará a los clientes de la competencia, puesto que ellos ya sienten la necesidad de adquirir el producto o servicio. Cuando la empresa gana parte de estos clientes, aumenta su </a:t>
            </a:r>
            <a:r>
              <a:rPr lang="es-ES" sz="1400" b="1" dirty="0">
                <a:solidFill>
                  <a:prstClr val="black">
                    <a:lumMod val="50000"/>
                    <a:lumOff val="50000"/>
                  </a:prstClr>
                </a:solidFill>
              </a:rPr>
              <a:t>cuota de mercado</a:t>
            </a:r>
            <a:r>
              <a:rPr lang="es-ES" sz="1400" dirty="0">
                <a:solidFill>
                  <a:prstClr val="black">
                    <a:lumMod val="50000"/>
                    <a:lumOff val="50000"/>
                  </a:prstClr>
                </a:solidFill>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857" y="4013200"/>
            <a:ext cx="6052963" cy="176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5137405" y="735290"/>
            <a:ext cx="302679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Conceptos básicos</a:t>
            </a:r>
          </a:p>
        </p:txBody>
      </p:sp>
    </p:spTree>
    <p:extLst>
      <p:ext uri="{BB962C8B-B14F-4D97-AF65-F5344CB8AC3E}">
        <p14:creationId xmlns:p14="http://schemas.microsoft.com/office/powerpoint/2010/main" val="187108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1206663" y="1496078"/>
            <a:ext cx="1878528" cy="369332"/>
          </a:xfrm>
          <a:prstGeom prst="rect">
            <a:avLst/>
          </a:prstGeom>
        </p:spPr>
        <p:txBody>
          <a:bodyPr wrap="none">
            <a:spAutoFit/>
          </a:bodyPr>
          <a:lstStyle/>
          <a:p>
            <a:r>
              <a:rPr lang="es-ES" dirty="0">
                <a:solidFill>
                  <a:schemeClr val="tx1">
                    <a:lumMod val="50000"/>
                    <a:lumOff val="50000"/>
                  </a:schemeClr>
                </a:solidFill>
              </a:rPr>
              <a:t>3. 2. Competencia</a:t>
            </a:r>
          </a:p>
        </p:txBody>
      </p:sp>
      <p:grpSp>
        <p:nvGrpSpPr>
          <p:cNvPr id="14" name="Agrupar 16"/>
          <p:cNvGrpSpPr/>
          <p:nvPr/>
        </p:nvGrpSpPr>
        <p:grpSpPr>
          <a:xfrm>
            <a:off x="803890" y="1624345"/>
            <a:ext cx="1262552" cy="281725"/>
            <a:chOff x="716373" y="2162909"/>
            <a:chExt cx="2942067" cy="656491"/>
          </a:xfrm>
        </p:grpSpPr>
        <p:sp>
          <p:nvSpPr>
            <p:cNvPr id="15" name="Triángulo isósceles 17"/>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16" name="Triángulo isósceles 18"/>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7" name="Conector recto 19"/>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18" name="17 Rectángulo"/>
          <p:cNvSpPr/>
          <p:nvPr/>
        </p:nvSpPr>
        <p:spPr>
          <a:xfrm>
            <a:off x="871085" y="2248238"/>
            <a:ext cx="7380198" cy="382092"/>
          </a:xfrm>
          <a:prstGeom prst="rect">
            <a:avLst/>
          </a:prstGeom>
        </p:spPr>
        <p:txBody>
          <a:bodyPr wrap="square">
            <a:spAutoFit/>
          </a:bodyPr>
          <a:lstStyle/>
          <a:p>
            <a:pPr algn="just">
              <a:lnSpc>
                <a:spcPct val="150000"/>
              </a:lnSpc>
            </a:pPr>
            <a:r>
              <a:rPr lang="es-ES" sz="1400" dirty="0">
                <a:solidFill>
                  <a:prstClr val="black">
                    <a:lumMod val="50000"/>
                    <a:lumOff val="50000"/>
                  </a:prstClr>
                </a:solidFill>
              </a:rPr>
              <a:t>La competencia es el conjunto de empresas que rivaliza con un producto u otro similar.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085" y="2744648"/>
            <a:ext cx="7772400" cy="88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842204" y="3944660"/>
            <a:ext cx="7107996" cy="1492716"/>
          </a:xfrm>
          <a:prstGeom prst="rect">
            <a:avLst/>
          </a:prstGeom>
        </p:spPr>
        <p:txBody>
          <a:bodyPr wrap="square">
            <a:spAutoFit/>
          </a:bodyPr>
          <a:lstStyle/>
          <a:p>
            <a:pPr algn="just"/>
            <a:r>
              <a:rPr lang="es-ES" sz="1400" dirty="0">
                <a:solidFill>
                  <a:prstClr val="black">
                    <a:lumMod val="50000"/>
                    <a:lumOff val="50000"/>
                  </a:prstClr>
                </a:solidFill>
              </a:rPr>
              <a:t>Este concepto implica la necesidad de diferenciar entre competencia directa e indirecta.</a:t>
            </a:r>
          </a:p>
          <a:p>
            <a:pPr algn="just"/>
            <a:endParaRPr lang="es-ES" sz="1400" dirty="0">
              <a:solidFill>
                <a:prstClr val="black">
                  <a:lumMod val="50000"/>
                  <a:lumOff val="50000"/>
                </a:prstClr>
              </a:solidFill>
            </a:endParaRPr>
          </a:p>
          <a:p>
            <a:pPr marL="285750" indent="-285750" algn="just">
              <a:lnSpc>
                <a:spcPct val="150000"/>
              </a:lnSpc>
              <a:buFont typeface="Wingdings" pitchFamily="2" charset="2"/>
              <a:buChar char="Ø"/>
            </a:pPr>
            <a:r>
              <a:rPr lang="es-ES" sz="1400" dirty="0">
                <a:solidFill>
                  <a:prstClr val="black">
                    <a:lumMod val="50000"/>
                    <a:lumOff val="50000"/>
                  </a:prstClr>
                </a:solidFill>
              </a:rPr>
              <a:t>La </a:t>
            </a:r>
            <a:r>
              <a:rPr lang="es-ES" sz="1400" b="1" dirty="0">
                <a:solidFill>
                  <a:prstClr val="black">
                    <a:lumMod val="50000"/>
                    <a:lumOff val="50000"/>
                  </a:prstClr>
                </a:solidFill>
              </a:rPr>
              <a:t>competencia directa </a:t>
            </a:r>
            <a:r>
              <a:rPr lang="es-ES" sz="1400" dirty="0">
                <a:solidFill>
                  <a:prstClr val="black">
                    <a:lumMod val="50000"/>
                    <a:lumOff val="50000"/>
                  </a:prstClr>
                </a:solidFill>
              </a:rPr>
              <a:t>es la que ofrece los mismos productos al mismo mercado.</a:t>
            </a:r>
          </a:p>
          <a:p>
            <a:pPr marL="285750" indent="-285750" algn="just">
              <a:lnSpc>
                <a:spcPct val="150000"/>
              </a:lnSpc>
              <a:buFont typeface="Wingdings" pitchFamily="2" charset="2"/>
              <a:buChar char="Ø"/>
            </a:pPr>
            <a:r>
              <a:rPr lang="es-ES" sz="1400" dirty="0">
                <a:solidFill>
                  <a:prstClr val="black">
                    <a:lumMod val="50000"/>
                    <a:lumOff val="50000"/>
                  </a:prstClr>
                </a:solidFill>
              </a:rPr>
              <a:t>La </a:t>
            </a:r>
            <a:r>
              <a:rPr lang="es-ES" sz="1400" b="1" dirty="0">
                <a:solidFill>
                  <a:prstClr val="black">
                    <a:lumMod val="50000"/>
                    <a:lumOff val="50000"/>
                  </a:prstClr>
                </a:solidFill>
              </a:rPr>
              <a:t>competencia indirecta </a:t>
            </a:r>
            <a:r>
              <a:rPr lang="es-ES" sz="1400" dirty="0">
                <a:solidFill>
                  <a:prstClr val="black">
                    <a:lumMod val="50000"/>
                    <a:lumOff val="50000"/>
                  </a:prstClr>
                </a:solidFill>
              </a:rPr>
              <a:t>está integrada por empresas que ofrecen los mismos productos a un tipo de cliente diferente, o bien, las que ofrecen productos sustitutivos.</a:t>
            </a:r>
          </a:p>
        </p:txBody>
      </p:sp>
      <p:sp>
        <p:nvSpPr>
          <p:cNvPr id="11" name="10 CuadroTexto"/>
          <p:cNvSpPr txBox="1"/>
          <p:nvPr/>
        </p:nvSpPr>
        <p:spPr>
          <a:xfrm>
            <a:off x="5137405" y="735290"/>
            <a:ext cx="302679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Conceptos básicos</a:t>
            </a:r>
          </a:p>
        </p:txBody>
      </p:sp>
    </p:spTree>
    <p:extLst>
      <p:ext uri="{BB962C8B-B14F-4D97-AF65-F5344CB8AC3E}">
        <p14:creationId xmlns:p14="http://schemas.microsoft.com/office/powerpoint/2010/main" val="126057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ctángulo"/>
          <p:cNvSpPr/>
          <p:nvPr/>
        </p:nvSpPr>
        <p:spPr>
          <a:xfrm>
            <a:off x="1313008" y="1554961"/>
            <a:ext cx="3687741" cy="338554"/>
          </a:xfrm>
          <a:prstGeom prst="rect">
            <a:avLst/>
          </a:prstGeom>
        </p:spPr>
        <p:txBody>
          <a:bodyPr wrap="none">
            <a:spAutoFit/>
          </a:bodyPr>
          <a:lstStyle/>
          <a:p>
            <a:r>
              <a:rPr lang="es-ES" sz="1600" dirty="0">
                <a:solidFill>
                  <a:schemeClr val="tx1">
                    <a:lumMod val="50000"/>
                    <a:lumOff val="50000"/>
                  </a:schemeClr>
                </a:solidFill>
              </a:rPr>
              <a:t>A. Diferenciarse de la competencia directa</a:t>
            </a:r>
          </a:p>
        </p:txBody>
      </p:sp>
      <p:grpSp>
        <p:nvGrpSpPr>
          <p:cNvPr id="27" name="Agrupar 16"/>
          <p:cNvGrpSpPr/>
          <p:nvPr/>
        </p:nvGrpSpPr>
        <p:grpSpPr>
          <a:xfrm>
            <a:off x="976403" y="1641765"/>
            <a:ext cx="1262552" cy="281725"/>
            <a:chOff x="716373" y="2162909"/>
            <a:chExt cx="2942067" cy="656491"/>
          </a:xfrm>
        </p:grpSpPr>
        <p:sp>
          <p:nvSpPr>
            <p:cNvPr id="28" name="Triángulo isósceles 17"/>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29" name="Triángulo isósceles 18"/>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30" name="Conector recto 19"/>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3" name="2 Rectángulo"/>
          <p:cNvSpPr/>
          <p:nvPr/>
        </p:nvSpPr>
        <p:spPr>
          <a:xfrm>
            <a:off x="1014553" y="2190234"/>
            <a:ext cx="7236729" cy="523220"/>
          </a:xfrm>
          <a:prstGeom prst="rect">
            <a:avLst/>
          </a:prstGeom>
        </p:spPr>
        <p:txBody>
          <a:bodyPr wrap="square">
            <a:spAutoFit/>
          </a:bodyPr>
          <a:lstStyle/>
          <a:p>
            <a:r>
              <a:rPr lang="es-ES" sz="1400" dirty="0">
                <a:solidFill>
                  <a:prstClr val="black">
                    <a:lumMod val="50000"/>
                    <a:lumOff val="50000"/>
                  </a:prstClr>
                </a:solidFill>
              </a:rPr>
              <a:t>Para diferenciarse de la competencia directa,  las compañías diseñan sus estrategias basándose en diferentes factores:</a:t>
            </a:r>
          </a:p>
        </p:txBody>
      </p:sp>
      <p:grpSp>
        <p:nvGrpSpPr>
          <p:cNvPr id="13" name="12 Grupo"/>
          <p:cNvGrpSpPr/>
          <p:nvPr/>
        </p:nvGrpSpPr>
        <p:grpSpPr>
          <a:xfrm>
            <a:off x="995329" y="2928144"/>
            <a:ext cx="7499316" cy="547686"/>
            <a:chOff x="1168434" y="3036093"/>
            <a:chExt cx="7499316" cy="547686"/>
          </a:xfrm>
        </p:grpSpPr>
        <p:sp>
          <p:nvSpPr>
            <p:cNvPr id="14" name="13 Rectángulo redondeado"/>
            <p:cNvSpPr/>
            <p:nvPr/>
          </p:nvSpPr>
          <p:spPr>
            <a:xfrm>
              <a:off x="1168434" y="3162299"/>
              <a:ext cx="1836548" cy="390525"/>
            </a:xfrm>
            <a:prstGeom prst="roundRect">
              <a:avLst/>
            </a:prstGeom>
            <a:solidFill>
              <a:srgbClr val="F77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solidFill>
                    <a:schemeClr val="tx1"/>
                  </a:solidFill>
                </a:rPr>
                <a:t>Económicos</a:t>
              </a:r>
            </a:p>
          </p:txBody>
        </p:sp>
        <p:sp>
          <p:nvSpPr>
            <p:cNvPr id="15" name="14 Rectángulo redondeado"/>
            <p:cNvSpPr/>
            <p:nvPr/>
          </p:nvSpPr>
          <p:spPr>
            <a:xfrm>
              <a:off x="4419600" y="3036093"/>
              <a:ext cx="4248150" cy="547686"/>
            </a:xfrm>
            <a:prstGeom prst="roundRect">
              <a:avLst/>
            </a:prstGeom>
            <a:solidFill>
              <a:srgbClr val="C9E5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a:solidFill>
                    <a:schemeClr val="tx1"/>
                  </a:solidFill>
                </a:rPr>
                <a:t>Diferencias basadas en el precio de los productos, tanto si  se reduce como si se incrementa, para ofrecer mayor calidad.</a:t>
              </a:r>
            </a:p>
          </p:txBody>
        </p:sp>
        <p:cxnSp>
          <p:nvCxnSpPr>
            <p:cNvPr id="16" name="15 Conector recto"/>
            <p:cNvCxnSpPr/>
            <p:nvPr/>
          </p:nvCxnSpPr>
          <p:spPr>
            <a:xfrm flipV="1">
              <a:off x="3004982" y="3357561"/>
              <a:ext cx="1395517" cy="1"/>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grpSp>
      <p:grpSp>
        <p:nvGrpSpPr>
          <p:cNvPr id="17" name="16 Grupo"/>
          <p:cNvGrpSpPr/>
          <p:nvPr/>
        </p:nvGrpSpPr>
        <p:grpSpPr>
          <a:xfrm>
            <a:off x="979566" y="3746022"/>
            <a:ext cx="7499316" cy="547686"/>
            <a:chOff x="1168434" y="3036093"/>
            <a:chExt cx="7499316" cy="547686"/>
          </a:xfrm>
        </p:grpSpPr>
        <p:sp>
          <p:nvSpPr>
            <p:cNvPr id="18" name="17 Rectángulo redondeado"/>
            <p:cNvSpPr/>
            <p:nvPr/>
          </p:nvSpPr>
          <p:spPr>
            <a:xfrm>
              <a:off x="1168434" y="3162299"/>
              <a:ext cx="1836548" cy="390525"/>
            </a:xfrm>
            <a:prstGeom prst="roundRect">
              <a:avLst/>
            </a:prstGeom>
            <a:solidFill>
              <a:srgbClr val="F77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solidFill>
                    <a:schemeClr val="tx1"/>
                  </a:solidFill>
                </a:rPr>
                <a:t>Prácticos</a:t>
              </a:r>
            </a:p>
          </p:txBody>
        </p:sp>
        <p:sp>
          <p:nvSpPr>
            <p:cNvPr id="19" name="18 Rectángulo redondeado"/>
            <p:cNvSpPr/>
            <p:nvPr/>
          </p:nvSpPr>
          <p:spPr>
            <a:xfrm>
              <a:off x="4419600" y="3036093"/>
              <a:ext cx="4248150" cy="547686"/>
            </a:xfrm>
            <a:prstGeom prst="roundRect">
              <a:avLst/>
            </a:prstGeom>
            <a:solidFill>
              <a:srgbClr val="C9E5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a:solidFill>
                    <a:schemeClr val="tx1"/>
                  </a:solidFill>
                </a:rPr>
                <a:t>Diferencias enfocadas a facilitar la vida del consumidor.</a:t>
              </a:r>
            </a:p>
          </p:txBody>
        </p:sp>
        <p:cxnSp>
          <p:nvCxnSpPr>
            <p:cNvPr id="20" name="19 Conector recto"/>
            <p:cNvCxnSpPr/>
            <p:nvPr/>
          </p:nvCxnSpPr>
          <p:spPr>
            <a:xfrm flipV="1">
              <a:off x="3004982" y="3357561"/>
              <a:ext cx="1395517" cy="1"/>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grpSp>
      <p:grpSp>
        <p:nvGrpSpPr>
          <p:cNvPr id="21" name="20 Grupo"/>
          <p:cNvGrpSpPr/>
          <p:nvPr/>
        </p:nvGrpSpPr>
        <p:grpSpPr>
          <a:xfrm>
            <a:off x="963287" y="4516753"/>
            <a:ext cx="7499316" cy="547686"/>
            <a:chOff x="1168434" y="3036093"/>
            <a:chExt cx="7499316" cy="547686"/>
          </a:xfrm>
        </p:grpSpPr>
        <p:sp>
          <p:nvSpPr>
            <p:cNvPr id="22" name="21 Rectángulo redondeado"/>
            <p:cNvSpPr/>
            <p:nvPr/>
          </p:nvSpPr>
          <p:spPr>
            <a:xfrm>
              <a:off x="1168434" y="3162299"/>
              <a:ext cx="1836548" cy="390525"/>
            </a:xfrm>
            <a:prstGeom prst="roundRect">
              <a:avLst/>
            </a:prstGeom>
            <a:solidFill>
              <a:srgbClr val="F77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solidFill>
                    <a:schemeClr val="tx1"/>
                  </a:solidFill>
                </a:rPr>
                <a:t>Tecnológicos</a:t>
              </a:r>
            </a:p>
          </p:txBody>
        </p:sp>
        <p:sp>
          <p:nvSpPr>
            <p:cNvPr id="23" name="22 Rectángulo redondeado"/>
            <p:cNvSpPr/>
            <p:nvPr/>
          </p:nvSpPr>
          <p:spPr>
            <a:xfrm>
              <a:off x="4419600" y="3036093"/>
              <a:ext cx="4248150" cy="547686"/>
            </a:xfrm>
            <a:prstGeom prst="roundRect">
              <a:avLst/>
            </a:prstGeom>
            <a:solidFill>
              <a:srgbClr val="C9E5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a:solidFill>
                    <a:schemeClr val="tx1"/>
                  </a:solidFill>
                </a:rPr>
                <a:t>Diferencias en el uso de nuevos aparatos o medios informáticos.</a:t>
              </a:r>
            </a:p>
          </p:txBody>
        </p:sp>
        <p:cxnSp>
          <p:nvCxnSpPr>
            <p:cNvPr id="24" name="23 Conector recto"/>
            <p:cNvCxnSpPr/>
            <p:nvPr/>
          </p:nvCxnSpPr>
          <p:spPr>
            <a:xfrm flipV="1">
              <a:off x="3004982" y="3357561"/>
              <a:ext cx="1395517" cy="1"/>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grpSp>
      <p:grpSp>
        <p:nvGrpSpPr>
          <p:cNvPr id="25" name="24 Grupo"/>
          <p:cNvGrpSpPr/>
          <p:nvPr/>
        </p:nvGrpSpPr>
        <p:grpSpPr>
          <a:xfrm>
            <a:off x="976403" y="5394639"/>
            <a:ext cx="7499316" cy="547686"/>
            <a:chOff x="1168434" y="3150393"/>
            <a:chExt cx="7499316" cy="547686"/>
          </a:xfrm>
        </p:grpSpPr>
        <p:sp>
          <p:nvSpPr>
            <p:cNvPr id="31" name="30 Rectángulo redondeado"/>
            <p:cNvSpPr/>
            <p:nvPr/>
          </p:nvSpPr>
          <p:spPr>
            <a:xfrm>
              <a:off x="1168434" y="3162299"/>
              <a:ext cx="1836548" cy="390525"/>
            </a:xfrm>
            <a:prstGeom prst="roundRect">
              <a:avLst/>
            </a:prstGeom>
            <a:solidFill>
              <a:srgbClr val="F77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solidFill>
                    <a:schemeClr val="tx1"/>
                  </a:solidFill>
                </a:rPr>
                <a:t>Estéticos</a:t>
              </a:r>
            </a:p>
          </p:txBody>
        </p:sp>
        <p:sp>
          <p:nvSpPr>
            <p:cNvPr id="32" name="31 Rectángulo redondeado"/>
            <p:cNvSpPr/>
            <p:nvPr/>
          </p:nvSpPr>
          <p:spPr>
            <a:xfrm>
              <a:off x="4419600" y="3150393"/>
              <a:ext cx="4248150" cy="547686"/>
            </a:xfrm>
            <a:prstGeom prst="roundRect">
              <a:avLst/>
            </a:prstGeom>
            <a:solidFill>
              <a:srgbClr val="C9E5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a:solidFill>
                    <a:schemeClr val="tx1"/>
                  </a:solidFill>
                </a:rPr>
                <a:t>Diferencias basadas en la apariencia del negocio o del producto.</a:t>
              </a:r>
            </a:p>
          </p:txBody>
        </p:sp>
        <p:cxnSp>
          <p:nvCxnSpPr>
            <p:cNvPr id="33" name="32 Conector recto"/>
            <p:cNvCxnSpPr/>
            <p:nvPr/>
          </p:nvCxnSpPr>
          <p:spPr>
            <a:xfrm flipV="1">
              <a:off x="3004982" y="3357561"/>
              <a:ext cx="1395517" cy="1"/>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grpSp>
      <p:sp>
        <p:nvSpPr>
          <p:cNvPr id="34" name="33 CuadroTexto"/>
          <p:cNvSpPr txBox="1"/>
          <p:nvPr/>
        </p:nvSpPr>
        <p:spPr>
          <a:xfrm>
            <a:off x="5137405" y="735290"/>
            <a:ext cx="302679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Conceptos básicos</a:t>
            </a:r>
          </a:p>
        </p:txBody>
      </p:sp>
    </p:spTree>
    <p:extLst>
      <p:ext uri="{BB962C8B-B14F-4D97-AF65-F5344CB8AC3E}">
        <p14:creationId xmlns:p14="http://schemas.microsoft.com/office/powerpoint/2010/main" val="313451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ctángulo"/>
          <p:cNvSpPr/>
          <p:nvPr/>
        </p:nvSpPr>
        <p:spPr>
          <a:xfrm>
            <a:off x="1313008" y="1554961"/>
            <a:ext cx="4202048" cy="338554"/>
          </a:xfrm>
          <a:prstGeom prst="rect">
            <a:avLst/>
          </a:prstGeom>
        </p:spPr>
        <p:txBody>
          <a:bodyPr wrap="none">
            <a:spAutoFit/>
          </a:bodyPr>
          <a:lstStyle/>
          <a:p>
            <a:r>
              <a:rPr lang="es-ES" sz="1600" dirty="0">
                <a:solidFill>
                  <a:schemeClr val="tx1">
                    <a:lumMod val="50000"/>
                    <a:lumOff val="50000"/>
                  </a:schemeClr>
                </a:solidFill>
              </a:rPr>
              <a:t>B. Diferenciarse en base a un producto diferente</a:t>
            </a:r>
          </a:p>
        </p:txBody>
      </p:sp>
      <p:grpSp>
        <p:nvGrpSpPr>
          <p:cNvPr id="27" name="Agrupar 16"/>
          <p:cNvGrpSpPr/>
          <p:nvPr/>
        </p:nvGrpSpPr>
        <p:grpSpPr>
          <a:xfrm>
            <a:off x="976403" y="1641765"/>
            <a:ext cx="1262552" cy="281725"/>
            <a:chOff x="716373" y="2162909"/>
            <a:chExt cx="2942067" cy="656491"/>
          </a:xfrm>
        </p:grpSpPr>
        <p:sp>
          <p:nvSpPr>
            <p:cNvPr id="28" name="Triángulo isósceles 17"/>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29" name="Triángulo isósceles 18"/>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30" name="Conector recto 19"/>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4" name="3 Rectángulo"/>
          <p:cNvSpPr/>
          <p:nvPr/>
        </p:nvSpPr>
        <p:spPr>
          <a:xfrm>
            <a:off x="976403" y="2050584"/>
            <a:ext cx="7274880" cy="523220"/>
          </a:xfrm>
          <a:prstGeom prst="rect">
            <a:avLst/>
          </a:prstGeom>
        </p:spPr>
        <p:txBody>
          <a:bodyPr wrap="square">
            <a:spAutoFit/>
          </a:bodyPr>
          <a:lstStyle/>
          <a:p>
            <a:r>
              <a:rPr lang="es-ES" sz="1400" dirty="0">
                <a:solidFill>
                  <a:prstClr val="black">
                    <a:lumMod val="50000"/>
                    <a:lumOff val="50000"/>
                  </a:prstClr>
                </a:solidFill>
              </a:rPr>
              <a:t>Para diferenciarse de la competencia indirecta, las compañías crean productos cualitativamente diferentes de sus rivales.</a:t>
            </a:r>
          </a:p>
        </p:txBody>
      </p:sp>
      <p:sp>
        <p:nvSpPr>
          <p:cNvPr id="5" name="4 Rectángulo redondeado"/>
          <p:cNvSpPr/>
          <p:nvPr/>
        </p:nvSpPr>
        <p:spPr>
          <a:xfrm>
            <a:off x="1290931" y="2662704"/>
            <a:ext cx="6388655" cy="596900"/>
          </a:xfrm>
          <a:prstGeom prst="roundRect">
            <a:avLst/>
          </a:prstGeom>
          <a:solidFill>
            <a:srgbClr val="C9E53F"/>
          </a:solidFill>
          <a:ln>
            <a:solidFill>
              <a:srgbClr val="E2EF35"/>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s-ES" sz="1400" dirty="0">
              <a:solidFill>
                <a:schemeClr val="tx1"/>
              </a:solidFill>
            </a:endParaRPr>
          </a:p>
          <a:p>
            <a:r>
              <a:rPr lang="es-ES" sz="1400" dirty="0">
                <a:solidFill>
                  <a:schemeClr val="tx1"/>
                </a:solidFill>
              </a:rPr>
              <a:t>Diseñar un producto complementario a los que está desarrollando la competencia.</a:t>
            </a:r>
          </a:p>
          <a:p>
            <a:pPr algn="ctr"/>
            <a:endParaRPr lang="es-ES" dirty="0"/>
          </a:p>
        </p:txBody>
      </p:sp>
      <p:sp>
        <p:nvSpPr>
          <p:cNvPr id="15" name="14 Rectángulo redondeado"/>
          <p:cNvSpPr/>
          <p:nvPr/>
        </p:nvSpPr>
        <p:spPr>
          <a:xfrm>
            <a:off x="1290932" y="3386604"/>
            <a:ext cx="6388655" cy="596900"/>
          </a:xfrm>
          <a:prstGeom prst="roundRect">
            <a:avLst/>
          </a:prstGeom>
          <a:solidFill>
            <a:srgbClr val="C9E53F"/>
          </a:solidFill>
          <a:ln>
            <a:solidFill>
              <a:srgbClr val="E2EF35"/>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s-ES" sz="1400" dirty="0">
              <a:solidFill>
                <a:schemeClr val="tx1"/>
              </a:solidFill>
            </a:endParaRPr>
          </a:p>
          <a:p>
            <a:r>
              <a:rPr lang="es-ES" sz="1400" dirty="0">
                <a:solidFill>
                  <a:schemeClr val="tx1"/>
                </a:solidFill>
              </a:rPr>
              <a:t>Fabricar un producto exclusivo para un público minoritario.</a:t>
            </a:r>
          </a:p>
          <a:p>
            <a:endParaRPr lang="es-ES" dirty="0"/>
          </a:p>
        </p:txBody>
      </p:sp>
      <p:sp>
        <p:nvSpPr>
          <p:cNvPr id="16" name="15 Rectángulo redondeado"/>
          <p:cNvSpPr/>
          <p:nvPr/>
        </p:nvSpPr>
        <p:spPr>
          <a:xfrm>
            <a:off x="1303683" y="4123204"/>
            <a:ext cx="6388655" cy="596900"/>
          </a:xfrm>
          <a:prstGeom prst="roundRect">
            <a:avLst/>
          </a:prstGeom>
          <a:solidFill>
            <a:srgbClr val="C9E53F"/>
          </a:solidFill>
          <a:ln>
            <a:solidFill>
              <a:srgbClr val="E2EF35"/>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s-ES" sz="1400" dirty="0">
              <a:solidFill>
                <a:schemeClr val="tx1"/>
              </a:solidFill>
            </a:endParaRPr>
          </a:p>
          <a:p>
            <a:r>
              <a:rPr lang="es-ES" sz="1400" dirty="0">
                <a:solidFill>
                  <a:schemeClr val="tx1"/>
                </a:solidFill>
              </a:rPr>
              <a:t>Innovaciones tecnológicas que crean un producto distinto.</a:t>
            </a:r>
          </a:p>
          <a:p>
            <a:r>
              <a:rPr lang="es-ES" sz="1400" dirty="0">
                <a:solidFill>
                  <a:schemeClr val="tx1"/>
                </a:solidFill>
              </a:rPr>
              <a:t> </a:t>
            </a:r>
          </a:p>
        </p:txBody>
      </p:sp>
      <p:sp>
        <p:nvSpPr>
          <p:cNvPr id="17" name="16 Rectángulo redondeado"/>
          <p:cNvSpPr/>
          <p:nvPr/>
        </p:nvSpPr>
        <p:spPr>
          <a:xfrm>
            <a:off x="1274948" y="5611158"/>
            <a:ext cx="6417390" cy="596900"/>
          </a:xfrm>
          <a:prstGeom prst="roundRect">
            <a:avLst/>
          </a:prstGeom>
          <a:solidFill>
            <a:srgbClr val="C9E53F"/>
          </a:solidFill>
          <a:ln>
            <a:solidFill>
              <a:srgbClr val="E2EF35"/>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s-ES" sz="1400" dirty="0">
              <a:solidFill>
                <a:schemeClr val="tx1"/>
              </a:solidFill>
            </a:endParaRPr>
          </a:p>
          <a:p>
            <a:r>
              <a:rPr lang="es-ES" sz="1400" dirty="0">
                <a:solidFill>
                  <a:schemeClr val="tx1"/>
                </a:solidFill>
              </a:rPr>
              <a:t>Productos novedosos que refuercen otras líneas de negocio.</a:t>
            </a:r>
          </a:p>
          <a:p>
            <a:endParaRPr lang="es-ES" sz="1400" dirty="0">
              <a:solidFill>
                <a:schemeClr val="tx1"/>
              </a:solidFill>
            </a:endParaRPr>
          </a:p>
        </p:txBody>
      </p:sp>
      <p:sp>
        <p:nvSpPr>
          <p:cNvPr id="18" name="17 Rectángulo redondeado"/>
          <p:cNvSpPr/>
          <p:nvPr/>
        </p:nvSpPr>
        <p:spPr>
          <a:xfrm>
            <a:off x="1295736" y="4868208"/>
            <a:ext cx="6388655" cy="601196"/>
          </a:xfrm>
          <a:prstGeom prst="roundRect">
            <a:avLst/>
          </a:prstGeom>
          <a:solidFill>
            <a:srgbClr val="C9E53F"/>
          </a:solidFill>
          <a:ln>
            <a:solidFill>
              <a:srgbClr val="E2EF35"/>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s-ES" sz="1400" dirty="0">
              <a:solidFill>
                <a:schemeClr val="tx1"/>
              </a:solidFill>
            </a:endParaRPr>
          </a:p>
          <a:p>
            <a:r>
              <a:rPr lang="es-ES" sz="1400" dirty="0">
                <a:solidFill>
                  <a:schemeClr val="tx1"/>
                </a:solidFill>
              </a:rPr>
              <a:t>Producto que muestre la preocupación por el cliente.</a:t>
            </a:r>
          </a:p>
          <a:p>
            <a:endParaRPr lang="es-ES" sz="1400" dirty="0">
              <a:solidFill>
                <a:schemeClr val="tx1"/>
              </a:solidFill>
            </a:endParaRPr>
          </a:p>
        </p:txBody>
      </p:sp>
      <p:sp>
        <p:nvSpPr>
          <p:cNvPr id="14" name="13 CuadroTexto"/>
          <p:cNvSpPr txBox="1"/>
          <p:nvPr/>
        </p:nvSpPr>
        <p:spPr>
          <a:xfrm>
            <a:off x="5137405" y="735290"/>
            <a:ext cx="302679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Conceptos básicos</a:t>
            </a:r>
          </a:p>
        </p:txBody>
      </p:sp>
    </p:spTree>
    <p:extLst>
      <p:ext uri="{BB962C8B-B14F-4D97-AF65-F5344CB8AC3E}">
        <p14:creationId xmlns:p14="http://schemas.microsoft.com/office/powerpoint/2010/main" val="110638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1206663" y="1496078"/>
            <a:ext cx="3318986" cy="369332"/>
          </a:xfrm>
          <a:prstGeom prst="rect">
            <a:avLst/>
          </a:prstGeom>
        </p:spPr>
        <p:txBody>
          <a:bodyPr wrap="none">
            <a:spAutoFit/>
          </a:bodyPr>
          <a:lstStyle/>
          <a:p>
            <a:r>
              <a:rPr lang="es-ES" dirty="0">
                <a:solidFill>
                  <a:schemeClr val="tx1">
                    <a:lumMod val="50000"/>
                    <a:lumOff val="50000"/>
                  </a:schemeClr>
                </a:solidFill>
              </a:rPr>
              <a:t>3. 3. Proveedores y distribuidores</a:t>
            </a:r>
          </a:p>
        </p:txBody>
      </p:sp>
      <p:grpSp>
        <p:nvGrpSpPr>
          <p:cNvPr id="14" name="Agrupar 16"/>
          <p:cNvGrpSpPr/>
          <p:nvPr/>
        </p:nvGrpSpPr>
        <p:grpSpPr>
          <a:xfrm>
            <a:off x="803890" y="1624345"/>
            <a:ext cx="1262552" cy="281725"/>
            <a:chOff x="716373" y="2162909"/>
            <a:chExt cx="2942067" cy="656491"/>
          </a:xfrm>
        </p:grpSpPr>
        <p:sp>
          <p:nvSpPr>
            <p:cNvPr id="15" name="Triángulo isósceles 17"/>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16" name="Triángulo isósceles 18"/>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7" name="Conector recto 19"/>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4" name="3 Rectángulo"/>
          <p:cNvSpPr/>
          <p:nvPr/>
        </p:nvSpPr>
        <p:spPr>
          <a:xfrm>
            <a:off x="803890" y="2228671"/>
            <a:ext cx="7628910" cy="2308324"/>
          </a:xfrm>
          <a:prstGeom prst="rect">
            <a:avLst/>
          </a:prstGeom>
        </p:spPr>
        <p:txBody>
          <a:bodyPr wrap="square">
            <a:spAutoFit/>
          </a:bodyPr>
          <a:lstStyle/>
          <a:p>
            <a:r>
              <a:rPr lang="es-ES" sz="1400" b="1" dirty="0">
                <a:solidFill>
                  <a:srgbClr val="20AAAF"/>
                </a:solidFill>
              </a:rPr>
              <a:t>Proveedores</a:t>
            </a:r>
          </a:p>
          <a:p>
            <a:pPr marL="285750" indent="-285750" algn="just">
              <a:buFont typeface="Wingdings" pitchFamily="2" charset="2"/>
              <a:buChar char="Ø"/>
            </a:pPr>
            <a:endParaRPr lang="es-ES" sz="1400" dirty="0">
              <a:solidFill>
                <a:prstClr val="black">
                  <a:lumMod val="50000"/>
                  <a:lumOff val="50000"/>
                </a:prstClr>
              </a:solidFill>
            </a:endParaRPr>
          </a:p>
          <a:p>
            <a:pPr marL="285750" indent="-285750" algn="just">
              <a:buFont typeface="Wingdings" pitchFamily="2" charset="2"/>
              <a:buChar char="Ø"/>
            </a:pPr>
            <a:r>
              <a:rPr lang="es-ES" sz="1400" dirty="0">
                <a:solidFill>
                  <a:prstClr val="black">
                    <a:lumMod val="50000"/>
                    <a:lumOff val="50000"/>
                  </a:prstClr>
                </a:solidFill>
              </a:rPr>
              <a:t>Un </a:t>
            </a:r>
            <a:r>
              <a:rPr lang="es-ES" sz="1400" b="1" dirty="0">
                <a:solidFill>
                  <a:prstClr val="black">
                    <a:lumMod val="50000"/>
                    <a:lumOff val="50000"/>
                  </a:prstClr>
                </a:solidFill>
              </a:rPr>
              <a:t>proveedor</a:t>
            </a:r>
            <a:r>
              <a:rPr lang="es-ES" sz="1400" dirty="0">
                <a:solidFill>
                  <a:prstClr val="black">
                    <a:lumMod val="50000"/>
                    <a:lumOff val="50000"/>
                  </a:prstClr>
                </a:solidFill>
              </a:rPr>
              <a:t> es la empresa que suministra materias primas o mercancías a otra compañía para que pueda realizar su actividad empresarial.</a:t>
            </a:r>
          </a:p>
          <a:p>
            <a:pPr marL="285750" indent="-285750" algn="just">
              <a:buFont typeface="Wingdings" pitchFamily="2" charset="2"/>
              <a:buChar char="Ø"/>
            </a:pPr>
            <a:r>
              <a:rPr lang="es-ES" sz="1400" dirty="0">
                <a:solidFill>
                  <a:prstClr val="black">
                    <a:lumMod val="50000"/>
                    <a:lumOff val="50000"/>
                  </a:prstClr>
                </a:solidFill>
              </a:rPr>
              <a:t>Asimismo, se considera proveedores a las empresas que ofrecen </a:t>
            </a:r>
            <a:r>
              <a:rPr lang="es-ES" sz="1400" b="1" dirty="0">
                <a:solidFill>
                  <a:prstClr val="black">
                    <a:lumMod val="50000"/>
                    <a:lumOff val="50000"/>
                  </a:prstClr>
                </a:solidFill>
              </a:rPr>
              <a:t>servicios</a:t>
            </a:r>
            <a:r>
              <a:rPr lang="es-ES" sz="1400" dirty="0">
                <a:solidFill>
                  <a:prstClr val="black">
                    <a:lumMod val="50000"/>
                    <a:lumOff val="50000"/>
                  </a:prstClr>
                </a:solidFill>
              </a:rPr>
              <a:t> a otras compañías para garantizar su funcionamiento, tales como operadoras móviles, compañías de Internet, transporte    de mercancías, suministros eléctricos, de agua, luz, etc.</a:t>
            </a:r>
          </a:p>
          <a:p>
            <a:pPr marL="285750" indent="-285750" algn="just">
              <a:buFont typeface="Wingdings" pitchFamily="2" charset="2"/>
              <a:buChar char="Ø"/>
            </a:pPr>
            <a:r>
              <a:rPr lang="es-ES" sz="1400" dirty="0">
                <a:solidFill>
                  <a:prstClr val="black">
                    <a:lumMod val="50000"/>
                    <a:lumOff val="50000"/>
                  </a:prstClr>
                </a:solidFill>
              </a:rPr>
              <a:t>También son proveedores las empresas que facilitan </a:t>
            </a:r>
            <a:r>
              <a:rPr lang="es-ES" sz="1400" b="1" dirty="0">
                <a:solidFill>
                  <a:prstClr val="black">
                    <a:lumMod val="50000"/>
                    <a:lumOff val="50000"/>
                  </a:prstClr>
                </a:solidFill>
              </a:rPr>
              <a:t>recursos económicos </a:t>
            </a:r>
            <a:r>
              <a:rPr lang="es-ES" sz="1400" dirty="0">
                <a:solidFill>
                  <a:prstClr val="black">
                    <a:lumMod val="50000"/>
                    <a:lumOff val="50000"/>
                  </a:prstClr>
                </a:solidFill>
              </a:rPr>
              <a:t>a otras empresas, es decir, bancos, entidades de crédito, cooperativas y demás entidades financieras son proveedores de recursos.</a:t>
            </a:r>
          </a:p>
        </p:txBody>
      </p:sp>
      <p:sp>
        <p:nvSpPr>
          <p:cNvPr id="5" name="4 Rectángulo"/>
          <p:cNvSpPr/>
          <p:nvPr/>
        </p:nvSpPr>
        <p:spPr>
          <a:xfrm>
            <a:off x="827396" y="4639507"/>
            <a:ext cx="7495786" cy="1600438"/>
          </a:xfrm>
          <a:prstGeom prst="rect">
            <a:avLst/>
          </a:prstGeom>
        </p:spPr>
        <p:txBody>
          <a:bodyPr wrap="square">
            <a:spAutoFit/>
          </a:bodyPr>
          <a:lstStyle/>
          <a:p>
            <a:pPr algn="just"/>
            <a:r>
              <a:rPr lang="es-ES" sz="1400" b="1" dirty="0">
                <a:solidFill>
                  <a:srgbClr val="20AAAF"/>
                </a:solidFill>
              </a:rPr>
              <a:t>Distribuidores</a:t>
            </a:r>
          </a:p>
          <a:p>
            <a:pPr algn="just"/>
            <a:endParaRPr lang="es-ES" sz="1400" dirty="0">
              <a:solidFill>
                <a:prstClr val="black">
                  <a:lumMod val="50000"/>
                  <a:lumOff val="50000"/>
                </a:prstClr>
              </a:solidFill>
            </a:endParaRPr>
          </a:p>
          <a:p>
            <a:pPr marL="285750" indent="-285750" algn="just">
              <a:buFont typeface="Wingdings" pitchFamily="2" charset="2"/>
              <a:buChar char="Ø"/>
            </a:pPr>
            <a:r>
              <a:rPr lang="es-ES" sz="1400" dirty="0">
                <a:solidFill>
                  <a:prstClr val="black">
                    <a:lumMod val="50000"/>
                    <a:lumOff val="50000"/>
                  </a:prstClr>
                </a:solidFill>
              </a:rPr>
              <a:t>Un </a:t>
            </a:r>
            <a:r>
              <a:rPr lang="es-ES" sz="1400" b="1" dirty="0">
                <a:solidFill>
                  <a:prstClr val="black">
                    <a:lumMod val="50000"/>
                    <a:lumOff val="50000"/>
                  </a:prstClr>
                </a:solidFill>
              </a:rPr>
              <a:t>distribuidor</a:t>
            </a:r>
            <a:r>
              <a:rPr lang="es-ES" sz="1400" dirty="0">
                <a:solidFill>
                  <a:prstClr val="black">
                    <a:lumMod val="50000"/>
                    <a:lumOff val="50000"/>
                  </a:prstClr>
                </a:solidFill>
              </a:rPr>
              <a:t> es aquella empresa que pone a disposición de los consumidores finales los bienes del fabricante, a través de tiendas o por medios telemáticos: compra </a:t>
            </a:r>
            <a:r>
              <a:rPr lang="es-ES" sz="1400" i="1" dirty="0">
                <a:solidFill>
                  <a:prstClr val="black">
                    <a:lumMod val="50000"/>
                    <a:lumOff val="50000"/>
                  </a:prstClr>
                </a:solidFill>
              </a:rPr>
              <a:t>on-line</a:t>
            </a:r>
            <a:r>
              <a:rPr lang="es-ES" sz="1400" dirty="0">
                <a:solidFill>
                  <a:prstClr val="black">
                    <a:lumMod val="50000"/>
                    <a:lumOff val="50000"/>
                  </a:prstClr>
                </a:solidFill>
              </a:rPr>
              <a:t>, pedido telefónico, venta por catálogo, etc. Es decir, la distribución tiene por objeto hacer llegar el producto hasta el consumidor. En ocasiones, son las propias empresas que producen el bien o servicio las que se encargan de la distribución.</a:t>
            </a:r>
          </a:p>
        </p:txBody>
      </p:sp>
      <p:sp>
        <p:nvSpPr>
          <p:cNvPr id="9" name="8 CuadroTexto"/>
          <p:cNvSpPr txBox="1"/>
          <p:nvPr/>
        </p:nvSpPr>
        <p:spPr>
          <a:xfrm>
            <a:off x="5137405" y="735290"/>
            <a:ext cx="302679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Conceptos básicos</a:t>
            </a:r>
          </a:p>
        </p:txBody>
      </p:sp>
    </p:spTree>
    <p:extLst>
      <p:ext uri="{BB962C8B-B14F-4D97-AF65-F5344CB8AC3E}">
        <p14:creationId xmlns:p14="http://schemas.microsoft.com/office/powerpoint/2010/main" val="1808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76605" y="1294071"/>
            <a:ext cx="2555636" cy="369332"/>
          </a:xfrm>
          <a:prstGeom prst="rect">
            <a:avLst/>
          </a:prstGeom>
        </p:spPr>
        <p:txBody>
          <a:bodyPr wrap="none">
            <a:spAutoFit/>
          </a:bodyPr>
          <a:lstStyle/>
          <a:p>
            <a:r>
              <a:rPr lang="es-ES" dirty="0">
                <a:solidFill>
                  <a:schemeClr val="tx1">
                    <a:lumMod val="50000"/>
                    <a:lumOff val="50000"/>
                  </a:schemeClr>
                </a:solidFill>
              </a:rPr>
              <a:t>4. El estudio de mercado</a:t>
            </a:r>
          </a:p>
        </p:txBody>
      </p:sp>
      <p:grpSp>
        <p:nvGrpSpPr>
          <p:cNvPr id="3" name="Agrupar 12"/>
          <p:cNvGrpSpPr/>
          <p:nvPr/>
        </p:nvGrpSpPr>
        <p:grpSpPr>
          <a:xfrm>
            <a:off x="821296" y="1249471"/>
            <a:ext cx="2109036" cy="469634"/>
            <a:chOff x="716373" y="2162909"/>
            <a:chExt cx="2948175" cy="656491"/>
          </a:xfrm>
          <a:solidFill>
            <a:srgbClr val="FF0000"/>
          </a:solidFill>
        </p:grpSpPr>
        <p:sp>
          <p:nvSpPr>
            <p:cNvPr id="4" name="Triángulo isósceles 13"/>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5" name="Triángulo isósceles 14"/>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6" name="Conector recto 15"/>
            <p:cNvCxnSpPr/>
            <p:nvPr/>
          </p:nvCxnSpPr>
          <p:spPr>
            <a:xfrm>
              <a:off x="1418166" y="2800784"/>
              <a:ext cx="2246382" cy="0"/>
            </a:xfrm>
            <a:prstGeom prst="line">
              <a:avLst/>
            </a:prstGeom>
            <a:grpFill/>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8" name="7 Rectángulo"/>
          <p:cNvSpPr/>
          <p:nvPr/>
        </p:nvSpPr>
        <p:spPr>
          <a:xfrm>
            <a:off x="821296" y="1927642"/>
            <a:ext cx="7827404" cy="738664"/>
          </a:xfrm>
          <a:prstGeom prst="rect">
            <a:avLst/>
          </a:prstGeom>
        </p:spPr>
        <p:txBody>
          <a:bodyPr wrap="square">
            <a:spAutoFit/>
          </a:bodyPr>
          <a:lstStyle/>
          <a:p>
            <a:pPr algn="just"/>
            <a:r>
              <a:rPr lang="es-ES" sz="1400" dirty="0">
                <a:solidFill>
                  <a:prstClr val="black">
                    <a:lumMod val="50000"/>
                    <a:lumOff val="50000"/>
                  </a:prstClr>
                </a:solidFill>
              </a:rPr>
              <a:t>El </a:t>
            </a:r>
            <a:r>
              <a:rPr lang="es-ES" sz="1400" b="1" dirty="0">
                <a:solidFill>
                  <a:prstClr val="black">
                    <a:lumMod val="50000"/>
                    <a:lumOff val="50000"/>
                  </a:prstClr>
                </a:solidFill>
              </a:rPr>
              <a:t>estudio de mercado </a:t>
            </a:r>
            <a:r>
              <a:rPr lang="es-ES" sz="1400" dirty="0">
                <a:solidFill>
                  <a:prstClr val="black">
                    <a:lumMod val="50000"/>
                    <a:lumOff val="50000"/>
                  </a:prstClr>
                </a:solidFill>
              </a:rPr>
              <a:t>permite conocer la aceptación que el producto tendrá entre los potenciales clientes y la imagen de marca que tiene el mercado. Eso permite definir con más precisión el segmento de consumidores al que van a dirigirse. </a:t>
            </a:r>
          </a:p>
        </p:txBody>
      </p:sp>
      <p:sp>
        <p:nvSpPr>
          <p:cNvPr id="10" name="9 Rectángulo"/>
          <p:cNvSpPr/>
          <p:nvPr/>
        </p:nvSpPr>
        <p:spPr>
          <a:xfrm>
            <a:off x="1224069" y="3159778"/>
            <a:ext cx="2855654" cy="369332"/>
          </a:xfrm>
          <a:prstGeom prst="rect">
            <a:avLst/>
          </a:prstGeom>
        </p:spPr>
        <p:txBody>
          <a:bodyPr wrap="none">
            <a:spAutoFit/>
          </a:bodyPr>
          <a:lstStyle/>
          <a:p>
            <a:r>
              <a:rPr lang="es-ES" dirty="0">
                <a:solidFill>
                  <a:schemeClr val="tx1">
                    <a:lumMod val="50000"/>
                    <a:lumOff val="50000"/>
                  </a:schemeClr>
                </a:solidFill>
              </a:rPr>
              <a:t>4. 1. Fuentes de información</a:t>
            </a:r>
          </a:p>
        </p:txBody>
      </p:sp>
      <p:grpSp>
        <p:nvGrpSpPr>
          <p:cNvPr id="11" name="Agrupar 16"/>
          <p:cNvGrpSpPr/>
          <p:nvPr/>
        </p:nvGrpSpPr>
        <p:grpSpPr>
          <a:xfrm>
            <a:off x="821296" y="3288045"/>
            <a:ext cx="1262552" cy="281725"/>
            <a:chOff x="716373" y="2162909"/>
            <a:chExt cx="2942067" cy="656491"/>
          </a:xfrm>
        </p:grpSpPr>
        <p:sp>
          <p:nvSpPr>
            <p:cNvPr id="12" name="Triángulo isósceles 17"/>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13" name="Triángulo isósceles 18"/>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4" name="Conector recto 19"/>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15" name="14 Rectángulo"/>
          <p:cNvSpPr/>
          <p:nvPr/>
        </p:nvSpPr>
        <p:spPr>
          <a:xfrm>
            <a:off x="859447" y="3845005"/>
            <a:ext cx="7700353" cy="1708160"/>
          </a:xfrm>
          <a:prstGeom prst="rect">
            <a:avLst/>
          </a:prstGeom>
        </p:spPr>
        <p:txBody>
          <a:bodyPr wrap="square">
            <a:spAutoFit/>
          </a:bodyPr>
          <a:lstStyle/>
          <a:p>
            <a:pPr marL="285750" indent="-285750">
              <a:lnSpc>
                <a:spcPct val="150000"/>
              </a:lnSpc>
              <a:buFont typeface="Wingdings" pitchFamily="2" charset="2"/>
              <a:buChar char="Ø"/>
            </a:pPr>
            <a:r>
              <a:rPr lang="es-ES" sz="1400" b="1" dirty="0">
                <a:solidFill>
                  <a:prstClr val="black">
                    <a:lumMod val="50000"/>
                    <a:lumOff val="50000"/>
                  </a:prstClr>
                </a:solidFill>
              </a:rPr>
              <a:t>Información primaria</a:t>
            </a:r>
            <a:r>
              <a:rPr lang="es-ES" sz="1400" dirty="0">
                <a:solidFill>
                  <a:prstClr val="black">
                    <a:lumMod val="50000"/>
                    <a:lumOff val="50000"/>
                  </a:prstClr>
                </a:solidFill>
              </a:rPr>
              <a:t>: datos nuevos, generados mediante encuestas, observación, experimentación o técnicas actuales como cookies, apps que </a:t>
            </a:r>
            <a:r>
              <a:rPr lang="es-ES" sz="1400" dirty="0" err="1">
                <a:solidFill>
                  <a:prstClr val="black">
                    <a:lumMod val="50000"/>
                    <a:lumOff val="50000"/>
                  </a:prstClr>
                </a:solidFill>
              </a:rPr>
              <a:t>geolocalizan</a:t>
            </a:r>
            <a:r>
              <a:rPr lang="es-ES" sz="1400" dirty="0">
                <a:solidFill>
                  <a:prstClr val="black">
                    <a:lumMod val="50000"/>
                    <a:lumOff val="50000"/>
                  </a:prstClr>
                </a:solidFill>
              </a:rPr>
              <a:t> al cliente…</a:t>
            </a:r>
          </a:p>
          <a:p>
            <a:pPr marL="285750" indent="-285750">
              <a:lnSpc>
                <a:spcPct val="150000"/>
              </a:lnSpc>
              <a:buFont typeface="Wingdings" pitchFamily="2" charset="2"/>
              <a:buChar char="Ø"/>
            </a:pPr>
            <a:r>
              <a:rPr lang="es-ES" sz="1400" b="1" dirty="0">
                <a:solidFill>
                  <a:prstClr val="black">
                    <a:lumMod val="50000"/>
                    <a:lumOff val="50000"/>
                  </a:prstClr>
                </a:solidFill>
              </a:rPr>
              <a:t>Información secundaria</a:t>
            </a:r>
            <a:r>
              <a:rPr lang="es-ES" sz="1400" dirty="0">
                <a:solidFill>
                  <a:prstClr val="black">
                    <a:lumMod val="50000"/>
                    <a:lumOff val="50000"/>
                  </a:prstClr>
                </a:solidFill>
              </a:rPr>
              <a:t>: datos no generados a propósito.</a:t>
            </a:r>
          </a:p>
          <a:p>
            <a:pPr marL="266700">
              <a:lnSpc>
                <a:spcPct val="150000"/>
              </a:lnSpc>
            </a:pPr>
            <a:r>
              <a:rPr lang="es-ES" sz="1400" dirty="0">
                <a:solidFill>
                  <a:prstClr val="black">
                    <a:lumMod val="50000"/>
                    <a:lumOff val="50000"/>
                  </a:prstClr>
                </a:solidFill>
              </a:rPr>
              <a:t>– </a:t>
            </a:r>
            <a:r>
              <a:rPr lang="es-ES" sz="1400" b="1" dirty="0">
                <a:solidFill>
                  <a:prstClr val="black">
                    <a:lumMod val="50000"/>
                    <a:lumOff val="50000"/>
                  </a:prstClr>
                </a:solidFill>
              </a:rPr>
              <a:t>Información interna: </a:t>
            </a:r>
            <a:r>
              <a:rPr lang="es-ES" sz="1400" dirty="0">
                <a:solidFill>
                  <a:prstClr val="black">
                    <a:lumMod val="50000"/>
                    <a:lumOff val="50000"/>
                  </a:prstClr>
                </a:solidFill>
              </a:rPr>
              <a:t>estudios de mercado previos, estadísticas de la empresa…</a:t>
            </a:r>
          </a:p>
          <a:p>
            <a:pPr marL="266700">
              <a:lnSpc>
                <a:spcPct val="150000"/>
              </a:lnSpc>
            </a:pPr>
            <a:r>
              <a:rPr lang="es-ES" sz="1400" dirty="0">
                <a:solidFill>
                  <a:prstClr val="black">
                    <a:lumMod val="50000"/>
                    <a:lumOff val="50000"/>
                  </a:prstClr>
                </a:solidFill>
              </a:rPr>
              <a:t>– </a:t>
            </a:r>
            <a:r>
              <a:rPr lang="es-ES" sz="1400" b="1" dirty="0">
                <a:solidFill>
                  <a:prstClr val="black">
                    <a:lumMod val="50000"/>
                    <a:lumOff val="50000"/>
                  </a:prstClr>
                </a:solidFill>
              </a:rPr>
              <a:t>Información externa: </a:t>
            </a:r>
            <a:r>
              <a:rPr lang="es-ES" sz="1400" dirty="0">
                <a:solidFill>
                  <a:prstClr val="black">
                    <a:lumMod val="50000"/>
                    <a:lumOff val="50000"/>
                  </a:prstClr>
                </a:solidFill>
              </a:rPr>
              <a:t>censos oficiales, estudios de sector, estadísticas…</a:t>
            </a:r>
          </a:p>
        </p:txBody>
      </p:sp>
      <p:sp>
        <p:nvSpPr>
          <p:cNvPr id="16" name="15 CuadroTexto"/>
          <p:cNvSpPr txBox="1"/>
          <p:nvPr/>
        </p:nvSpPr>
        <p:spPr>
          <a:xfrm>
            <a:off x="5137405" y="735290"/>
            <a:ext cx="302679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Conceptos básicos</a:t>
            </a:r>
          </a:p>
        </p:txBody>
      </p:sp>
    </p:spTree>
    <p:extLst>
      <p:ext uri="{BB962C8B-B14F-4D97-AF65-F5344CB8AC3E}">
        <p14:creationId xmlns:p14="http://schemas.microsoft.com/office/powerpoint/2010/main" val="136220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 calcmode="lin" valueType="num">
                                      <p:cBhvr additive="base">
                                        <p:cTn id="2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 calcmode="lin" valueType="num">
                                      <p:cBhvr additive="base">
                                        <p:cTn id="33"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522614" y="1445513"/>
            <a:ext cx="5341206" cy="369332"/>
          </a:xfrm>
          <a:prstGeom prst="rect">
            <a:avLst/>
          </a:prstGeom>
        </p:spPr>
        <p:txBody>
          <a:bodyPr wrap="none">
            <a:spAutoFit/>
          </a:bodyPr>
          <a:lstStyle/>
          <a:p>
            <a:r>
              <a:rPr lang="es-ES" dirty="0">
                <a:solidFill>
                  <a:schemeClr val="tx1">
                    <a:lumMod val="50000"/>
                    <a:lumOff val="50000"/>
                  </a:schemeClr>
                </a:solidFill>
              </a:rPr>
              <a:t>4. 2. Herramientas para realizar un estudio de mercado</a:t>
            </a:r>
          </a:p>
        </p:txBody>
      </p:sp>
      <p:grpSp>
        <p:nvGrpSpPr>
          <p:cNvPr id="10" name="Agrupar 16"/>
          <p:cNvGrpSpPr/>
          <p:nvPr/>
        </p:nvGrpSpPr>
        <p:grpSpPr>
          <a:xfrm>
            <a:off x="1119841" y="1489316"/>
            <a:ext cx="1262552" cy="281725"/>
            <a:chOff x="716373" y="2162909"/>
            <a:chExt cx="2942067" cy="656491"/>
          </a:xfrm>
        </p:grpSpPr>
        <p:sp>
          <p:nvSpPr>
            <p:cNvPr id="11" name="Triángulo isósceles 17"/>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12" name="Triángulo isósceles 18"/>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3" name="Conector recto 19"/>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7" name="6 Rectángulo"/>
          <p:cNvSpPr/>
          <p:nvPr/>
        </p:nvSpPr>
        <p:spPr>
          <a:xfrm>
            <a:off x="947889" y="2239139"/>
            <a:ext cx="7480300" cy="3385542"/>
          </a:xfrm>
          <a:prstGeom prst="rect">
            <a:avLst/>
          </a:prstGeom>
        </p:spPr>
        <p:txBody>
          <a:bodyPr wrap="square">
            <a:spAutoFit/>
          </a:bodyPr>
          <a:lstStyle/>
          <a:p>
            <a:pPr marL="285750" indent="-285750" algn="just">
              <a:spcBef>
                <a:spcPts val="600"/>
              </a:spcBef>
              <a:spcAft>
                <a:spcPts val="600"/>
              </a:spcAft>
              <a:buFont typeface="Wingdings" pitchFamily="2" charset="2"/>
              <a:buChar char="Ø"/>
            </a:pPr>
            <a:r>
              <a:rPr lang="es-ES" sz="1450" b="1" dirty="0">
                <a:solidFill>
                  <a:prstClr val="black">
                    <a:lumMod val="50000"/>
                    <a:lumOff val="50000"/>
                  </a:prstClr>
                </a:solidFill>
              </a:rPr>
              <a:t>Sondeos por encuesta o cuestionario. </a:t>
            </a:r>
            <a:r>
              <a:rPr lang="es-ES" sz="1450" dirty="0">
                <a:solidFill>
                  <a:prstClr val="black">
                    <a:lumMod val="50000"/>
                    <a:lumOff val="50000"/>
                  </a:prstClr>
                </a:solidFill>
              </a:rPr>
              <a:t>Recoge opiniones de múltiples clientes en un tiempo breve. </a:t>
            </a:r>
          </a:p>
          <a:p>
            <a:pPr marL="285750" indent="-285750" algn="just">
              <a:spcBef>
                <a:spcPts val="600"/>
              </a:spcBef>
              <a:spcAft>
                <a:spcPts val="600"/>
              </a:spcAft>
              <a:buFont typeface="Wingdings" pitchFamily="2" charset="2"/>
              <a:buChar char="Ø"/>
            </a:pPr>
            <a:r>
              <a:rPr lang="es-ES" sz="1450" b="1" dirty="0">
                <a:solidFill>
                  <a:prstClr val="black">
                    <a:lumMod val="50000"/>
                    <a:lumOff val="50000"/>
                  </a:prstClr>
                </a:solidFill>
              </a:rPr>
              <a:t>Entrevista. </a:t>
            </a:r>
            <a:r>
              <a:rPr lang="es-ES" sz="1450" dirty="0">
                <a:solidFill>
                  <a:prstClr val="black">
                    <a:lumMod val="50000"/>
                    <a:lumOff val="50000"/>
                  </a:prstClr>
                </a:solidFill>
              </a:rPr>
              <a:t>Encuentro individual que permite recoger información amplia y cualitativa, puesto que el entrevistador modifica sus preguntas según las respuestas que consigue. Una variante es la entrevista grupal o grupo focal, donde se consigue información más rica porque no está sugerida por el entrevistador. </a:t>
            </a:r>
          </a:p>
          <a:p>
            <a:pPr marL="285750" indent="-285750" algn="just">
              <a:spcBef>
                <a:spcPts val="600"/>
              </a:spcBef>
              <a:spcAft>
                <a:spcPts val="600"/>
              </a:spcAft>
              <a:buFont typeface="Wingdings" pitchFamily="2" charset="2"/>
              <a:buChar char="Ø"/>
            </a:pPr>
            <a:r>
              <a:rPr lang="es-ES" sz="1450" b="1" dirty="0">
                <a:solidFill>
                  <a:prstClr val="black">
                    <a:lumMod val="50000"/>
                    <a:lumOff val="50000"/>
                  </a:prstClr>
                </a:solidFill>
              </a:rPr>
              <a:t>Experimentación. </a:t>
            </a:r>
            <a:r>
              <a:rPr lang="es-ES" sz="1450" dirty="0">
                <a:solidFill>
                  <a:prstClr val="black">
                    <a:lumMod val="50000"/>
                    <a:lumOff val="50000"/>
                  </a:prstClr>
                </a:solidFill>
              </a:rPr>
              <a:t>Se trata de pruebas de mercado realizadas con un grupo reducido de personas.</a:t>
            </a:r>
          </a:p>
          <a:p>
            <a:pPr marL="285750" indent="-285750" algn="just">
              <a:spcBef>
                <a:spcPts val="600"/>
              </a:spcBef>
              <a:spcAft>
                <a:spcPts val="600"/>
              </a:spcAft>
              <a:buFont typeface="Wingdings" pitchFamily="2" charset="2"/>
              <a:buChar char="Ø"/>
            </a:pPr>
            <a:r>
              <a:rPr lang="es-ES" sz="1450" dirty="0">
                <a:solidFill>
                  <a:prstClr val="black">
                    <a:lumMod val="50000"/>
                    <a:lumOff val="50000"/>
                  </a:prstClr>
                </a:solidFill>
              </a:rPr>
              <a:t>Pueden ser en un local de una cadena de alimentación o en un municipio determinado.</a:t>
            </a:r>
          </a:p>
          <a:p>
            <a:pPr marL="285750" indent="-285750" algn="just">
              <a:spcBef>
                <a:spcPts val="600"/>
              </a:spcBef>
              <a:spcAft>
                <a:spcPts val="600"/>
              </a:spcAft>
              <a:buFont typeface="Wingdings" pitchFamily="2" charset="2"/>
              <a:buChar char="Ø"/>
            </a:pPr>
            <a:r>
              <a:rPr lang="es-ES" sz="1450" b="1" dirty="0">
                <a:solidFill>
                  <a:prstClr val="black">
                    <a:lumMod val="50000"/>
                    <a:lumOff val="50000"/>
                  </a:prstClr>
                </a:solidFill>
              </a:rPr>
              <a:t> Observación. </a:t>
            </a:r>
            <a:r>
              <a:rPr lang="es-ES" sz="1450" dirty="0">
                <a:solidFill>
                  <a:prstClr val="black">
                    <a:lumMod val="50000"/>
                    <a:lumOff val="50000"/>
                  </a:prstClr>
                </a:solidFill>
              </a:rPr>
              <a:t>El investigador se desplaza hasta el punto de venta para conocer la reacción de los consumidores y para analizar la competencia. Una variante de este método el </a:t>
            </a:r>
            <a:r>
              <a:rPr lang="es-ES" sz="1450" i="1" dirty="0" err="1">
                <a:solidFill>
                  <a:prstClr val="black">
                    <a:lumMod val="50000"/>
                    <a:lumOff val="50000"/>
                  </a:prstClr>
                </a:solidFill>
              </a:rPr>
              <a:t>mystery</a:t>
            </a:r>
            <a:r>
              <a:rPr lang="es-ES" sz="1450" i="1" dirty="0">
                <a:solidFill>
                  <a:prstClr val="black">
                    <a:lumMod val="50000"/>
                    <a:lumOff val="50000"/>
                  </a:prstClr>
                </a:solidFill>
              </a:rPr>
              <a:t> </a:t>
            </a:r>
            <a:r>
              <a:rPr lang="es-ES" sz="1450" i="1" dirty="0" err="1">
                <a:solidFill>
                  <a:prstClr val="black">
                    <a:lumMod val="50000"/>
                    <a:lumOff val="50000"/>
                  </a:prstClr>
                </a:solidFill>
              </a:rPr>
              <a:t>shopper</a:t>
            </a:r>
            <a:r>
              <a:rPr lang="es-ES" sz="1450" dirty="0">
                <a:solidFill>
                  <a:prstClr val="black">
                    <a:lumMod val="50000"/>
                    <a:lumOff val="50000"/>
                  </a:prstClr>
                </a:solidFill>
              </a:rPr>
              <a:t>, cliente misterioso.</a:t>
            </a:r>
          </a:p>
        </p:txBody>
      </p:sp>
      <p:sp>
        <p:nvSpPr>
          <p:cNvPr id="9" name="8 CuadroTexto"/>
          <p:cNvSpPr txBox="1"/>
          <p:nvPr/>
        </p:nvSpPr>
        <p:spPr>
          <a:xfrm>
            <a:off x="5137405" y="735290"/>
            <a:ext cx="302679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Conceptos básicos</a:t>
            </a:r>
          </a:p>
        </p:txBody>
      </p:sp>
    </p:spTree>
    <p:extLst>
      <p:ext uri="{BB962C8B-B14F-4D97-AF65-F5344CB8AC3E}">
        <p14:creationId xmlns:p14="http://schemas.microsoft.com/office/powerpoint/2010/main" val="55614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116" y="352425"/>
            <a:ext cx="2025233" cy="6162294"/>
          </a:xfrm>
          <a:prstGeom prst="rect">
            <a:avLst/>
          </a:prstGeom>
        </p:spPr>
      </p:pic>
      <p:sp>
        <p:nvSpPr>
          <p:cNvPr id="3" name="CuadroTexto 11"/>
          <p:cNvSpPr txBox="1"/>
          <p:nvPr/>
        </p:nvSpPr>
        <p:spPr>
          <a:xfrm rot="20957967">
            <a:off x="4186767" y="3141185"/>
            <a:ext cx="4243916" cy="584775"/>
          </a:xfrm>
          <a:prstGeom prst="rect">
            <a:avLst/>
          </a:prstGeom>
          <a:noFill/>
        </p:spPr>
        <p:txBody>
          <a:bodyPr wrap="square" rtlCol="0">
            <a:spAutoFit/>
          </a:bodyPr>
          <a:lstStyle/>
          <a:p>
            <a:r>
              <a:rPr lang="es-ES" sz="3200" dirty="0">
                <a:solidFill>
                  <a:srgbClr val="20AAAF"/>
                </a:solidFill>
                <a:latin typeface="Verdana"/>
                <a:cs typeface="Verdana"/>
              </a:rPr>
              <a:t>Estudio</a:t>
            </a:r>
            <a:r>
              <a:rPr lang="es-ES" sz="3200" baseline="0" dirty="0">
                <a:solidFill>
                  <a:srgbClr val="20AAAF"/>
                </a:solidFill>
                <a:latin typeface="Verdana"/>
                <a:cs typeface="Verdana"/>
              </a:rPr>
              <a:t> de mercado</a:t>
            </a:r>
            <a:endParaRPr lang="es-ES" sz="3200" dirty="0">
              <a:solidFill>
                <a:srgbClr val="20AAAF"/>
              </a:solidFill>
              <a:latin typeface="Verdana"/>
              <a:cs typeface="Verdana"/>
            </a:endParaRPr>
          </a:p>
        </p:txBody>
      </p:sp>
    </p:spTree>
    <p:extLst>
      <p:ext uri="{BB962C8B-B14F-4D97-AF65-F5344CB8AC3E}">
        <p14:creationId xmlns:p14="http://schemas.microsoft.com/office/powerpoint/2010/main" val="1719109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965200" y="2060834"/>
            <a:ext cx="7683500" cy="3985706"/>
          </a:xfrm>
          <a:prstGeom prst="rect">
            <a:avLst/>
          </a:prstGeom>
        </p:spPr>
        <p:txBody>
          <a:bodyPr wrap="square">
            <a:spAutoFit/>
          </a:bodyPr>
          <a:lstStyle/>
          <a:p>
            <a:pPr marL="285750" indent="-285750" algn="just">
              <a:spcBef>
                <a:spcPts val="600"/>
              </a:spcBef>
              <a:spcAft>
                <a:spcPts val="600"/>
              </a:spcAft>
              <a:buFont typeface="Wingdings" pitchFamily="2" charset="2"/>
              <a:buChar char="Ø"/>
            </a:pPr>
            <a:r>
              <a:rPr lang="es-ES" sz="1450" b="1" dirty="0">
                <a:solidFill>
                  <a:prstClr val="black">
                    <a:lumMod val="50000"/>
                    <a:lumOff val="50000"/>
                  </a:prstClr>
                </a:solidFill>
              </a:rPr>
              <a:t>Estanterías alimentarias inteligentes. </a:t>
            </a:r>
            <a:r>
              <a:rPr lang="es-ES" sz="1450" dirty="0">
                <a:solidFill>
                  <a:prstClr val="black">
                    <a:lumMod val="50000"/>
                    <a:lumOff val="50000"/>
                  </a:prstClr>
                </a:solidFill>
              </a:rPr>
              <a:t>Instalación de sensores en las estanterías de los centros comerciales que permita obtener datos de los clientes: tiempo que se detienen, productos que eligen, etc.</a:t>
            </a:r>
          </a:p>
          <a:p>
            <a:pPr marL="285750" indent="-285750" algn="just">
              <a:spcBef>
                <a:spcPts val="600"/>
              </a:spcBef>
              <a:spcAft>
                <a:spcPts val="600"/>
              </a:spcAft>
              <a:buFont typeface="Wingdings" pitchFamily="2" charset="2"/>
              <a:buChar char="Ø"/>
            </a:pPr>
            <a:r>
              <a:rPr lang="es-ES" sz="1450" b="1" dirty="0">
                <a:solidFill>
                  <a:prstClr val="black">
                    <a:lumMod val="50000"/>
                    <a:lumOff val="50000"/>
                  </a:prstClr>
                </a:solidFill>
              </a:rPr>
              <a:t>Cámaras espías. </a:t>
            </a:r>
            <a:r>
              <a:rPr lang="es-ES" sz="1450" dirty="0">
                <a:solidFill>
                  <a:prstClr val="black">
                    <a:lumMod val="50000"/>
                    <a:lumOff val="50000"/>
                  </a:prstClr>
                </a:solidFill>
              </a:rPr>
              <a:t>Algunas tiendas de ropa se plantean utilizar sus sistemas de vigilancia para identificar al cliente.</a:t>
            </a:r>
          </a:p>
          <a:p>
            <a:pPr marL="285750" indent="-285750" algn="just">
              <a:spcBef>
                <a:spcPts val="600"/>
              </a:spcBef>
              <a:spcAft>
                <a:spcPts val="600"/>
              </a:spcAft>
              <a:buFont typeface="Wingdings" pitchFamily="2" charset="2"/>
              <a:buChar char="Ø"/>
            </a:pPr>
            <a:r>
              <a:rPr lang="es-ES" sz="1450" b="1" dirty="0">
                <a:solidFill>
                  <a:prstClr val="black">
                    <a:lumMod val="50000"/>
                    <a:lumOff val="50000"/>
                  </a:prstClr>
                </a:solidFill>
              </a:rPr>
              <a:t>Productos de consumo gratuitos. </a:t>
            </a:r>
            <a:r>
              <a:rPr lang="es-ES" sz="1450" dirty="0">
                <a:solidFill>
                  <a:prstClr val="black">
                    <a:lumMod val="50000"/>
                    <a:lumOff val="50000"/>
                  </a:prstClr>
                </a:solidFill>
              </a:rPr>
              <a:t>Las muestras o una sesión gratuita de masajes, o las  habituales catas de productos en centros comerciales.</a:t>
            </a:r>
          </a:p>
          <a:p>
            <a:pPr marL="285750" indent="-285750" algn="just">
              <a:spcBef>
                <a:spcPts val="600"/>
              </a:spcBef>
              <a:spcAft>
                <a:spcPts val="600"/>
              </a:spcAft>
              <a:buFont typeface="Wingdings" pitchFamily="2" charset="2"/>
              <a:buChar char="Ø"/>
            </a:pPr>
            <a:r>
              <a:rPr lang="es-ES" sz="1450" b="1" dirty="0">
                <a:solidFill>
                  <a:prstClr val="black">
                    <a:lumMod val="50000"/>
                    <a:lumOff val="50000"/>
                  </a:prstClr>
                </a:solidFill>
              </a:rPr>
              <a:t>Apps, webs y dispositivos electrónicos chivatos. </a:t>
            </a:r>
            <a:r>
              <a:rPr lang="es-ES" sz="1450" dirty="0">
                <a:solidFill>
                  <a:prstClr val="black">
                    <a:lumMod val="50000"/>
                    <a:lumOff val="50000"/>
                  </a:prstClr>
                </a:solidFill>
              </a:rPr>
              <a:t>Las tarjetas de fidelización permiten conocer qué y cuánto compra cada cliente.</a:t>
            </a:r>
          </a:p>
          <a:p>
            <a:pPr marL="285750" indent="-285750" algn="just">
              <a:spcBef>
                <a:spcPts val="600"/>
              </a:spcBef>
              <a:spcAft>
                <a:spcPts val="600"/>
              </a:spcAft>
              <a:buFont typeface="Wingdings" pitchFamily="2" charset="2"/>
              <a:buChar char="Ø"/>
            </a:pPr>
            <a:r>
              <a:rPr lang="es-ES" sz="1450" b="1" dirty="0">
                <a:solidFill>
                  <a:prstClr val="black">
                    <a:lumMod val="50000"/>
                    <a:lumOff val="50000"/>
                  </a:prstClr>
                </a:solidFill>
              </a:rPr>
              <a:t>Valoración de la repercusión mediática obtenida. </a:t>
            </a:r>
            <a:r>
              <a:rPr lang="es-ES" sz="1450" dirty="0">
                <a:solidFill>
                  <a:prstClr val="black">
                    <a:lumMod val="50000"/>
                    <a:lumOff val="50000"/>
                  </a:prstClr>
                </a:solidFill>
              </a:rPr>
              <a:t>Presentación en los medios un prototipo o la noticia de próxima aparición de un producto nuevo. </a:t>
            </a:r>
          </a:p>
          <a:p>
            <a:pPr marL="285750" indent="-285750" algn="just">
              <a:spcBef>
                <a:spcPts val="600"/>
              </a:spcBef>
              <a:spcAft>
                <a:spcPts val="600"/>
              </a:spcAft>
              <a:buFont typeface="Wingdings" pitchFamily="2" charset="2"/>
              <a:buChar char="Ø"/>
            </a:pPr>
            <a:r>
              <a:rPr lang="es-ES" sz="1450" b="1" dirty="0">
                <a:solidFill>
                  <a:prstClr val="black">
                    <a:lumMod val="50000"/>
                    <a:lumOff val="50000"/>
                  </a:prstClr>
                </a:solidFill>
              </a:rPr>
              <a:t>Técnicas de </a:t>
            </a:r>
            <a:r>
              <a:rPr lang="es-ES" sz="1450" b="1" dirty="0" err="1">
                <a:solidFill>
                  <a:prstClr val="black">
                    <a:lumMod val="50000"/>
                    <a:lumOff val="50000"/>
                  </a:prstClr>
                </a:solidFill>
              </a:rPr>
              <a:t>neuromarketing</a:t>
            </a:r>
            <a:r>
              <a:rPr lang="es-ES" sz="1450" b="1" dirty="0">
                <a:solidFill>
                  <a:prstClr val="black">
                    <a:lumMod val="50000"/>
                    <a:lumOff val="50000"/>
                  </a:prstClr>
                </a:solidFill>
              </a:rPr>
              <a:t>.</a:t>
            </a:r>
            <a:r>
              <a:rPr lang="es-ES" sz="1450" dirty="0">
                <a:solidFill>
                  <a:prstClr val="black">
                    <a:lumMod val="50000"/>
                    <a:lumOff val="50000"/>
                  </a:prstClr>
                </a:solidFill>
              </a:rPr>
              <a:t> Utiliza mediciones psicofisiológicas (actividad cerebral, ritmo cardíaco, movimientos oculares...) de los sujetos estudiados cuando se les presentan determinados estímulos. </a:t>
            </a:r>
          </a:p>
        </p:txBody>
      </p:sp>
      <p:sp>
        <p:nvSpPr>
          <p:cNvPr id="9" name="8 Rectángulo"/>
          <p:cNvSpPr/>
          <p:nvPr/>
        </p:nvSpPr>
        <p:spPr>
          <a:xfrm>
            <a:off x="965200" y="1342936"/>
            <a:ext cx="7480300" cy="538609"/>
          </a:xfrm>
          <a:prstGeom prst="rect">
            <a:avLst/>
          </a:prstGeom>
        </p:spPr>
        <p:txBody>
          <a:bodyPr wrap="square">
            <a:spAutoFit/>
          </a:bodyPr>
          <a:lstStyle/>
          <a:p>
            <a:r>
              <a:rPr lang="es-ES" sz="1450" dirty="0">
                <a:solidFill>
                  <a:prstClr val="black">
                    <a:lumMod val="50000"/>
                    <a:lumOff val="50000"/>
                  </a:prstClr>
                </a:solidFill>
              </a:rPr>
              <a:t>En la actualidad, es posible usar técnicas más variadas y sofisticadas, gracias al uso de las nuevas tecnologías:</a:t>
            </a:r>
          </a:p>
        </p:txBody>
      </p:sp>
      <p:sp>
        <p:nvSpPr>
          <p:cNvPr id="4" name="3 CuadroTexto"/>
          <p:cNvSpPr txBox="1"/>
          <p:nvPr/>
        </p:nvSpPr>
        <p:spPr>
          <a:xfrm>
            <a:off x="5137405" y="735290"/>
            <a:ext cx="302679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Conceptos básicos</a:t>
            </a:r>
          </a:p>
        </p:txBody>
      </p:sp>
    </p:spTree>
    <p:extLst>
      <p:ext uri="{BB962C8B-B14F-4D97-AF65-F5344CB8AC3E}">
        <p14:creationId xmlns:p14="http://schemas.microsoft.com/office/powerpoint/2010/main" val="224400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376605" y="1319471"/>
            <a:ext cx="1697260" cy="369332"/>
          </a:xfrm>
          <a:prstGeom prst="rect">
            <a:avLst/>
          </a:prstGeom>
        </p:spPr>
        <p:txBody>
          <a:bodyPr wrap="none">
            <a:spAutoFit/>
          </a:bodyPr>
          <a:lstStyle/>
          <a:p>
            <a:r>
              <a:rPr lang="es-ES" dirty="0">
                <a:solidFill>
                  <a:schemeClr val="tx1">
                    <a:lumMod val="50000"/>
                    <a:lumOff val="50000"/>
                  </a:schemeClr>
                </a:solidFill>
              </a:rPr>
              <a:t>5. Análisis DAFO</a:t>
            </a:r>
          </a:p>
        </p:txBody>
      </p:sp>
      <p:grpSp>
        <p:nvGrpSpPr>
          <p:cNvPr id="9" name="Agrupar 12"/>
          <p:cNvGrpSpPr/>
          <p:nvPr/>
        </p:nvGrpSpPr>
        <p:grpSpPr>
          <a:xfrm>
            <a:off x="821296" y="1274871"/>
            <a:ext cx="2109036" cy="469634"/>
            <a:chOff x="716373" y="2162909"/>
            <a:chExt cx="2948175" cy="656491"/>
          </a:xfrm>
          <a:solidFill>
            <a:srgbClr val="FF0000"/>
          </a:solidFill>
        </p:grpSpPr>
        <p:sp>
          <p:nvSpPr>
            <p:cNvPr id="15" name="Triángulo isósceles 13"/>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16" name="Triángulo isósceles 14"/>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7" name="Conector recto 15"/>
            <p:cNvCxnSpPr/>
            <p:nvPr/>
          </p:nvCxnSpPr>
          <p:spPr>
            <a:xfrm>
              <a:off x="1418166" y="2800784"/>
              <a:ext cx="2246382" cy="0"/>
            </a:xfrm>
            <a:prstGeom prst="line">
              <a:avLst/>
            </a:prstGeom>
            <a:grpFill/>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2" name="1 Rectángulo"/>
          <p:cNvSpPr/>
          <p:nvPr/>
        </p:nvSpPr>
        <p:spPr>
          <a:xfrm>
            <a:off x="884892" y="1883539"/>
            <a:ext cx="7916207" cy="800219"/>
          </a:xfrm>
          <a:prstGeom prst="rect">
            <a:avLst/>
          </a:prstGeom>
        </p:spPr>
        <p:txBody>
          <a:bodyPr wrap="square">
            <a:spAutoFit/>
          </a:bodyPr>
          <a:lstStyle/>
          <a:p>
            <a:pPr algn="just"/>
            <a:r>
              <a:rPr lang="es-ES" sz="1400" dirty="0">
                <a:solidFill>
                  <a:prstClr val="black">
                    <a:lumMod val="50000"/>
                    <a:lumOff val="50000"/>
                  </a:prstClr>
                </a:solidFill>
              </a:rPr>
              <a:t>Las conclusiones extraídas del estudio de mercado, del entorno y de las características de la empresa se reflejan de forma esquemática en un análisis </a:t>
            </a:r>
            <a:r>
              <a:rPr lang="es-ES" sz="1400" b="1" dirty="0">
                <a:solidFill>
                  <a:prstClr val="black">
                    <a:lumMod val="50000"/>
                    <a:lumOff val="50000"/>
                  </a:prstClr>
                </a:solidFill>
              </a:rPr>
              <a:t>DAFO, </a:t>
            </a:r>
            <a:r>
              <a:rPr lang="es-ES" sz="1400" dirty="0">
                <a:solidFill>
                  <a:prstClr val="black">
                    <a:lumMod val="50000"/>
                    <a:lumOff val="50000"/>
                  </a:prstClr>
                </a:solidFill>
              </a:rPr>
              <a:t>que distingue entre las </a:t>
            </a:r>
            <a:r>
              <a:rPr lang="es-ES" sz="1400" b="1" dirty="0">
                <a:solidFill>
                  <a:prstClr val="black">
                    <a:lumMod val="50000"/>
                    <a:lumOff val="50000"/>
                  </a:prstClr>
                </a:solidFill>
              </a:rPr>
              <a:t>características internas </a:t>
            </a:r>
            <a:r>
              <a:rPr lang="es-ES" sz="1400" dirty="0">
                <a:solidFill>
                  <a:prstClr val="black">
                    <a:lumMod val="50000"/>
                    <a:lumOff val="50000"/>
                  </a:prstClr>
                </a:solidFill>
              </a:rPr>
              <a:t>(Debilidades y Fortalezas) y la </a:t>
            </a:r>
            <a:r>
              <a:rPr lang="es-ES" sz="1400" b="1" dirty="0">
                <a:solidFill>
                  <a:prstClr val="black">
                    <a:lumMod val="50000"/>
                    <a:lumOff val="50000"/>
                  </a:prstClr>
                </a:solidFill>
              </a:rPr>
              <a:t>realidad externa </a:t>
            </a:r>
            <a:r>
              <a:rPr lang="es-ES" sz="1400" dirty="0">
                <a:solidFill>
                  <a:prstClr val="black">
                    <a:lumMod val="50000"/>
                    <a:lumOff val="50000"/>
                  </a:prstClr>
                </a:solidFill>
              </a:rPr>
              <a:t>(Amenazas y Oportunidades)</a:t>
            </a:r>
            <a:r>
              <a:rPr lang="en-US" dirty="0">
                <a:solidFill>
                  <a:prstClr val="black">
                    <a:lumMod val="50000"/>
                    <a:lumOff val="50000"/>
                  </a:prstClr>
                </a:solidFill>
              </a:rPr>
              <a:t>.</a:t>
            </a:r>
            <a:endParaRPr lang="es-ES" dirty="0">
              <a:solidFill>
                <a:prstClr val="black">
                  <a:lumMod val="50000"/>
                  <a:lumOff val="50000"/>
                </a:prstClr>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3758079480"/>
              </p:ext>
            </p:extLst>
          </p:nvPr>
        </p:nvGraphicFramePr>
        <p:xfrm>
          <a:off x="541995" y="3242154"/>
          <a:ext cx="8259104" cy="3117893"/>
        </p:xfrm>
        <a:graphic>
          <a:graphicData uri="http://schemas.openxmlformats.org/drawingml/2006/table">
            <a:tbl>
              <a:tblPr firstRow="1" bandRow="1">
                <a:tableStyleId>{2D5ABB26-0587-4C30-8999-92F81FD0307C}</a:tableStyleId>
              </a:tblPr>
              <a:tblGrid>
                <a:gridCol w="1196794">
                  <a:extLst>
                    <a:ext uri="{9D8B030D-6E8A-4147-A177-3AD203B41FA5}">
                      <a16:colId xmlns:a16="http://schemas.microsoft.com/office/drawing/2014/main" val="20000"/>
                    </a:ext>
                  </a:extLst>
                </a:gridCol>
                <a:gridCol w="3511280">
                  <a:extLst>
                    <a:ext uri="{9D8B030D-6E8A-4147-A177-3AD203B41FA5}">
                      <a16:colId xmlns:a16="http://schemas.microsoft.com/office/drawing/2014/main" val="20001"/>
                    </a:ext>
                  </a:extLst>
                </a:gridCol>
                <a:gridCol w="3551030">
                  <a:extLst>
                    <a:ext uri="{9D8B030D-6E8A-4147-A177-3AD203B41FA5}">
                      <a16:colId xmlns:a16="http://schemas.microsoft.com/office/drawing/2014/main" val="20002"/>
                    </a:ext>
                  </a:extLst>
                </a:gridCol>
              </a:tblGrid>
              <a:tr h="379985">
                <a:tc>
                  <a:txBody>
                    <a:bodyPr/>
                    <a:lstStyle/>
                    <a:p>
                      <a:endParaRPr lang="es-ES" dirty="0"/>
                    </a:p>
                  </a:txBody>
                  <a:tcPr/>
                </a:tc>
                <a:tc>
                  <a:txBody>
                    <a:bodyPr/>
                    <a:lstStyle/>
                    <a:p>
                      <a:pPr algn="ctr"/>
                      <a:r>
                        <a:rPr lang="es-ES" sz="1800" b="1" kern="1200" dirty="0">
                          <a:solidFill>
                            <a:schemeClr val="bg1"/>
                          </a:solidFill>
                          <a:effectLst/>
                          <a:latin typeface="+mn-lt"/>
                          <a:ea typeface="+mn-ea"/>
                          <a:cs typeface="+mn-cs"/>
                        </a:rPr>
                        <a:t>Elementos internos</a:t>
                      </a:r>
                      <a:endParaRPr lang="es-ES" dirty="0">
                        <a:solidFill>
                          <a:schemeClr val="bg1"/>
                        </a:solidFill>
                      </a:endParaRPr>
                    </a:p>
                  </a:txBody>
                  <a:tcPr>
                    <a:lnR w="12700" cap="flat" cmpd="sng" algn="ctr">
                      <a:solidFill>
                        <a:srgbClr val="00B0F0"/>
                      </a:solidFill>
                      <a:prstDash val="solid"/>
                      <a:round/>
                      <a:headEnd type="none" w="med" len="med"/>
                      <a:tailEnd type="none" w="med" len="med"/>
                    </a:lnR>
                    <a:solidFill>
                      <a:srgbClr val="20AAAF"/>
                    </a:solidFill>
                  </a:tcPr>
                </a:tc>
                <a:tc>
                  <a:txBody>
                    <a:bodyPr/>
                    <a:lstStyle/>
                    <a:p>
                      <a:pPr algn="ctr"/>
                      <a:r>
                        <a:rPr lang="es-ES" sz="1800" b="1" kern="1200" dirty="0">
                          <a:solidFill>
                            <a:schemeClr val="bg1"/>
                          </a:solidFill>
                          <a:effectLst/>
                          <a:latin typeface="+mn-lt"/>
                          <a:ea typeface="+mn-ea"/>
                          <a:cs typeface="+mn-cs"/>
                        </a:rPr>
                        <a:t>Elementos</a:t>
                      </a:r>
                      <a:r>
                        <a:rPr lang="es-ES" sz="1800" b="1" kern="1200" dirty="0">
                          <a:solidFill>
                            <a:schemeClr val="tx1"/>
                          </a:solidFill>
                          <a:effectLst/>
                          <a:latin typeface="+mn-lt"/>
                          <a:ea typeface="+mn-ea"/>
                          <a:cs typeface="+mn-cs"/>
                        </a:rPr>
                        <a:t> </a:t>
                      </a:r>
                      <a:r>
                        <a:rPr lang="es-ES" sz="1800" b="1" kern="1200" dirty="0">
                          <a:solidFill>
                            <a:schemeClr val="bg1"/>
                          </a:solidFill>
                          <a:effectLst/>
                          <a:latin typeface="+mn-lt"/>
                          <a:ea typeface="+mn-ea"/>
                          <a:cs typeface="+mn-cs"/>
                        </a:rPr>
                        <a:t>internos</a:t>
                      </a:r>
                      <a:endParaRPr lang="es-ES" dirty="0">
                        <a:solidFill>
                          <a:schemeClr val="bg1"/>
                        </a:solidFill>
                      </a:endParaRPr>
                    </a:p>
                  </a:txBody>
                  <a:tcPr>
                    <a:lnL w="12700" cap="flat" cmpd="sng" algn="ctr">
                      <a:solidFill>
                        <a:srgbClr val="00B0F0"/>
                      </a:solidFill>
                      <a:prstDash val="solid"/>
                      <a:round/>
                      <a:headEnd type="none" w="med" len="med"/>
                      <a:tailEnd type="none" w="med" len="med"/>
                    </a:lnL>
                    <a:solidFill>
                      <a:srgbClr val="20AAAF"/>
                    </a:solidFill>
                  </a:tcPr>
                </a:tc>
                <a:extLst>
                  <a:ext uri="{0D108BD9-81ED-4DB2-BD59-A6C34878D82A}">
                    <a16:rowId xmlns:a16="http://schemas.microsoft.com/office/drawing/2014/main" val="10000"/>
                  </a:ext>
                </a:extLst>
              </a:tr>
              <a:tr h="984919">
                <a:tc>
                  <a:txBody>
                    <a:bodyPr/>
                    <a:lstStyle/>
                    <a:p>
                      <a:pPr algn="ctr"/>
                      <a:endParaRPr lang="es-ES" sz="1800" b="1" kern="1200">
                        <a:solidFill>
                          <a:schemeClr val="bg1"/>
                        </a:solidFill>
                        <a:effectLst/>
                        <a:latin typeface="+mn-lt"/>
                        <a:ea typeface="+mn-ea"/>
                        <a:cs typeface="+mn-cs"/>
                      </a:endParaRPr>
                    </a:p>
                    <a:p>
                      <a:pPr algn="ctr"/>
                      <a:r>
                        <a:rPr lang="es-ES" sz="1800" b="1" kern="1200">
                          <a:solidFill>
                            <a:schemeClr val="bg1"/>
                          </a:solidFill>
                          <a:effectLst/>
                          <a:latin typeface="+mn-lt"/>
                          <a:ea typeface="+mn-ea"/>
                          <a:cs typeface="+mn-cs"/>
                        </a:rPr>
                        <a:t>Negativo</a:t>
                      </a:r>
                      <a:endParaRPr lang="es-ES" sz="1800" b="1" kern="1200" dirty="0">
                        <a:solidFill>
                          <a:schemeClr val="bg1"/>
                        </a:solidFill>
                        <a:effectLst/>
                        <a:latin typeface="+mn-lt"/>
                        <a:ea typeface="+mn-ea"/>
                        <a:cs typeface="+mn-cs"/>
                      </a:endParaRPr>
                    </a:p>
                  </a:txBody>
                  <a:tcPr>
                    <a:solidFill>
                      <a:srgbClr val="20AAAF"/>
                    </a:solidFill>
                  </a:tcPr>
                </a:tc>
                <a:tc>
                  <a:txBody>
                    <a:bodyPr/>
                    <a:lstStyle/>
                    <a:p>
                      <a:r>
                        <a:rPr lang="es-ES" sz="1200" b="1" kern="1200" dirty="0">
                          <a:solidFill>
                            <a:srgbClr val="20AAAF"/>
                          </a:solidFill>
                          <a:latin typeface="+mn-lt"/>
                          <a:ea typeface="+mn-ea"/>
                          <a:cs typeface="+mn-cs"/>
                        </a:rPr>
                        <a:t>Debilidades</a:t>
                      </a:r>
                      <a:r>
                        <a:rPr lang="es-ES" sz="1200" b="1" kern="1200" dirty="0">
                          <a:solidFill>
                            <a:prstClr val="black">
                              <a:lumMod val="50000"/>
                              <a:lumOff val="50000"/>
                            </a:prstClr>
                          </a:solidFill>
                          <a:latin typeface="+mn-lt"/>
                          <a:ea typeface="+mn-ea"/>
                          <a:cs typeface="+mn-cs"/>
                        </a:rPr>
                        <a:t> </a:t>
                      </a:r>
                    </a:p>
                    <a:p>
                      <a:r>
                        <a:rPr lang="es-ES" sz="1200" b="1" kern="1200" dirty="0">
                          <a:solidFill>
                            <a:prstClr val="black">
                              <a:lumMod val="50000"/>
                              <a:lumOff val="50000"/>
                            </a:prstClr>
                          </a:solidFill>
                          <a:latin typeface="+mn-lt"/>
                          <a:ea typeface="+mn-ea"/>
                          <a:cs typeface="+mn-cs"/>
                        </a:rPr>
                        <a:t>Dificultad de incrementar su clientela: </a:t>
                      </a:r>
                      <a:r>
                        <a:rPr lang="es-ES" sz="1200" kern="1200" dirty="0">
                          <a:solidFill>
                            <a:prstClr val="black">
                              <a:lumMod val="50000"/>
                              <a:lumOff val="50000"/>
                            </a:prstClr>
                          </a:solidFill>
                          <a:latin typeface="+mn-lt"/>
                          <a:ea typeface="+mn-ea"/>
                          <a:cs typeface="+mn-cs"/>
                        </a:rPr>
                        <a:t>no es habitual el acceso de personal ajeno al centro.</a:t>
                      </a:r>
                    </a:p>
                    <a:p>
                      <a:r>
                        <a:rPr lang="es-ES" sz="1200" kern="1200" dirty="0">
                          <a:solidFill>
                            <a:prstClr val="black">
                              <a:lumMod val="50000"/>
                              <a:lumOff val="50000"/>
                            </a:prstClr>
                          </a:solidFill>
                          <a:latin typeface="+mn-lt"/>
                          <a:ea typeface="+mn-ea"/>
                          <a:cs typeface="+mn-cs"/>
                        </a:rPr>
                        <a:t>Mucha demanda en poco tiempo (media hora del recreo) que dificulta la calidad en el trato.</a:t>
                      </a:r>
                    </a:p>
                  </a:txBody>
                  <a:tcPr>
                    <a:lnR w="12700" cap="flat" cmpd="sng" algn="ctr">
                      <a:solidFill>
                        <a:srgbClr val="00B0F0"/>
                      </a:solidFill>
                      <a:prstDash val="solid"/>
                      <a:round/>
                      <a:headEnd type="none" w="med" len="med"/>
                      <a:tailEnd type="none" w="med" len="med"/>
                    </a:lnR>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es-ES" sz="1200" b="1" kern="1200" dirty="0">
                          <a:solidFill>
                            <a:srgbClr val="20AAAF"/>
                          </a:solidFill>
                          <a:latin typeface="+mn-lt"/>
                          <a:ea typeface="+mn-ea"/>
                          <a:cs typeface="+mn-cs"/>
                        </a:rPr>
                        <a:t>Amenazas</a:t>
                      </a:r>
                    </a:p>
                    <a:p>
                      <a:pPr>
                        <a:lnSpc>
                          <a:spcPct val="115000"/>
                        </a:lnSpc>
                        <a:spcAft>
                          <a:spcPts val="0"/>
                        </a:spcAft>
                      </a:pPr>
                      <a:r>
                        <a:rPr lang="es-ES" sz="1200" b="1" kern="1200" dirty="0">
                          <a:solidFill>
                            <a:prstClr val="black">
                              <a:lumMod val="50000"/>
                              <a:lumOff val="50000"/>
                            </a:prstClr>
                          </a:solidFill>
                          <a:latin typeface="+mn-lt"/>
                          <a:ea typeface="+mn-ea"/>
                          <a:cs typeface="+mn-cs"/>
                        </a:rPr>
                        <a:t>Negocios similares cercanos: </a:t>
                      </a:r>
                      <a:r>
                        <a:rPr lang="es-ES" sz="1200" kern="1200" dirty="0">
                          <a:solidFill>
                            <a:prstClr val="black">
                              <a:lumMod val="50000"/>
                              <a:lumOff val="50000"/>
                            </a:prstClr>
                          </a:solidFill>
                          <a:latin typeface="+mn-lt"/>
                          <a:ea typeface="+mn-ea"/>
                          <a:cs typeface="+mn-cs"/>
                        </a:rPr>
                        <a:t>bares, panaderías, etc.</a:t>
                      </a:r>
                    </a:p>
                    <a:p>
                      <a:pPr>
                        <a:lnSpc>
                          <a:spcPct val="115000"/>
                        </a:lnSpc>
                        <a:spcAft>
                          <a:spcPts val="0"/>
                        </a:spcAft>
                      </a:pPr>
                      <a:r>
                        <a:rPr lang="es-ES" sz="1200" kern="1200" dirty="0">
                          <a:solidFill>
                            <a:prstClr val="black">
                              <a:lumMod val="50000"/>
                              <a:lumOff val="50000"/>
                            </a:prstClr>
                          </a:solidFill>
                          <a:latin typeface="+mn-lt"/>
                          <a:ea typeface="+mn-ea"/>
                          <a:cs typeface="+mn-cs"/>
                        </a:rPr>
                        <a:t>Crisis económica: las familias prefieren ahorrar dinero y preparar un bocadillo casero.</a:t>
                      </a:r>
                    </a:p>
                  </a:txBody>
                  <a:tcPr marL="68580" marR="68580" marT="0" marB="0">
                    <a:lnL w="12700" cap="flat" cmpd="sng" algn="ctr">
                      <a:solidFill>
                        <a:srgbClr val="00B0F0"/>
                      </a:solidFill>
                      <a:prstDash val="solid"/>
                      <a:round/>
                      <a:headEnd type="none" w="med" len="med"/>
                      <a:tailEnd type="none" w="med" len="med"/>
                    </a:lnL>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1"/>
                  </a:ext>
                </a:extLst>
              </a:tr>
              <a:tr h="1732068">
                <a:tc>
                  <a:txBody>
                    <a:bodyPr/>
                    <a:lstStyle/>
                    <a:p>
                      <a:pPr algn="ctr"/>
                      <a:endParaRPr lang="es-ES" sz="1800" b="1" kern="1200">
                        <a:solidFill>
                          <a:schemeClr val="bg1"/>
                        </a:solidFill>
                        <a:effectLst/>
                        <a:latin typeface="+mn-lt"/>
                        <a:ea typeface="+mn-ea"/>
                        <a:cs typeface="+mn-cs"/>
                      </a:endParaRPr>
                    </a:p>
                    <a:p>
                      <a:pPr algn="ctr"/>
                      <a:endParaRPr lang="es-ES" sz="1800" b="1" kern="1200">
                        <a:solidFill>
                          <a:schemeClr val="bg1"/>
                        </a:solidFill>
                        <a:effectLst/>
                        <a:latin typeface="+mn-lt"/>
                        <a:ea typeface="+mn-ea"/>
                        <a:cs typeface="+mn-cs"/>
                      </a:endParaRPr>
                    </a:p>
                    <a:p>
                      <a:pPr algn="ctr"/>
                      <a:r>
                        <a:rPr lang="es-ES" sz="1800" b="1" kern="1200">
                          <a:solidFill>
                            <a:schemeClr val="bg1"/>
                          </a:solidFill>
                          <a:effectLst/>
                          <a:latin typeface="+mn-lt"/>
                          <a:ea typeface="+mn-ea"/>
                          <a:cs typeface="+mn-cs"/>
                        </a:rPr>
                        <a:t>Positivo</a:t>
                      </a:r>
                      <a:endParaRPr lang="es-ES" sz="1800" b="1" kern="1200" dirty="0">
                        <a:solidFill>
                          <a:schemeClr val="bg1"/>
                        </a:solidFill>
                        <a:effectLst/>
                        <a:latin typeface="+mn-lt"/>
                        <a:ea typeface="+mn-ea"/>
                        <a:cs typeface="+mn-cs"/>
                      </a:endParaRPr>
                    </a:p>
                  </a:txBody>
                  <a:tcPr>
                    <a:solidFill>
                      <a:srgbClr val="20AAAF"/>
                    </a:solidFill>
                  </a:tcPr>
                </a:tc>
                <a:tc>
                  <a:txBody>
                    <a:bodyPr/>
                    <a:lstStyle/>
                    <a:p>
                      <a:r>
                        <a:rPr lang="es-ES" sz="1200" b="1" kern="1200" dirty="0">
                          <a:solidFill>
                            <a:srgbClr val="20AAAF"/>
                          </a:solidFill>
                          <a:latin typeface="+mn-lt"/>
                          <a:ea typeface="+mn-ea"/>
                          <a:cs typeface="+mn-cs"/>
                        </a:rPr>
                        <a:t>Fortalezas</a:t>
                      </a:r>
                    </a:p>
                    <a:p>
                      <a:r>
                        <a:rPr lang="es-ES" sz="1200" b="1" kern="1200" dirty="0">
                          <a:solidFill>
                            <a:prstClr val="black">
                              <a:lumMod val="50000"/>
                              <a:lumOff val="50000"/>
                            </a:prstClr>
                          </a:solidFill>
                          <a:latin typeface="+mn-lt"/>
                          <a:ea typeface="+mn-ea"/>
                          <a:cs typeface="+mn-cs"/>
                        </a:rPr>
                        <a:t>Oferta variada: </a:t>
                      </a:r>
                      <a:r>
                        <a:rPr lang="es-ES" sz="1200" kern="1200" dirty="0">
                          <a:solidFill>
                            <a:prstClr val="black">
                              <a:lumMod val="50000"/>
                              <a:lumOff val="50000"/>
                            </a:prstClr>
                          </a:solidFill>
                          <a:latin typeface="+mn-lt"/>
                          <a:ea typeface="+mn-ea"/>
                          <a:cs typeface="+mn-cs"/>
                        </a:rPr>
                        <a:t>bocadillos, productos industriales, snacks, bebidas, etc.</a:t>
                      </a:r>
                    </a:p>
                    <a:p>
                      <a:r>
                        <a:rPr lang="es-ES" sz="1200" kern="1200" dirty="0">
                          <a:solidFill>
                            <a:prstClr val="black">
                              <a:lumMod val="50000"/>
                              <a:lumOff val="50000"/>
                            </a:prstClr>
                          </a:solidFill>
                          <a:latin typeface="+mn-lt"/>
                          <a:ea typeface="+mn-ea"/>
                          <a:cs typeface="+mn-cs"/>
                        </a:rPr>
                        <a:t>Oferta de productos que los alumnos no pueden traer de casa, como café caliente o refresco frío.</a:t>
                      </a:r>
                    </a:p>
                    <a:p>
                      <a:r>
                        <a:rPr lang="es-ES" sz="1200" kern="1200" dirty="0">
                          <a:solidFill>
                            <a:prstClr val="black">
                              <a:lumMod val="50000"/>
                              <a:lumOff val="50000"/>
                            </a:prstClr>
                          </a:solidFill>
                          <a:latin typeface="+mn-lt"/>
                          <a:ea typeface="+mn-ea"/>
                          <a:cs typeface="+mn-cs"/>
                        </a:rPr>
                        <a:t>Oferta de comida casera. Gastos de mantenimiento (luz, agua, calefacción,</a:t>
                      </a:r>
                    </a:p>
                    <a:p>
                      <a:r>
                        <a:rPr lang="es-ES" sz="1200" kern="1200" dirty="0">
                          <a:solidFill>
                            <a:prstClr val="black">
                              <a:lumMod val="50000"/>
                              <a:lumOff val="50000"/>
                            </a:prstClr>
                          </a:solidFill>
                          <a:latin typeface="+mn-lt"/>
                          <a:ea typeface="+mn-ea"/>
                          <a:cs typeface="+mn-cs"/>
                        </a:rPr>
                        <a:t>etc.) a bajo coste.</a:t>
                      </a: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tcPr>
                </a:tc>
                <a:tc>
                  <a:txBody>
                    <a:bodyPr/>
                    <a:lstStyle/>
                    <a:p>
                      <a:pPr>
                        <a:lnSpc>
                          <a:spcPct val="115000"/>
                        </a:lnSpc>
                        <a:spcAft>
                          <a:spcPts val="0"/>
                        </a:spcAft>
                      </a:pPr>
                      <a:r>
                        <a:rPr lang="es-ES" sz="1200" b="1" kern="1200" dirty="0">
                          <a:solidFill>
                            <a:srgbClr val="20AAAF"/>
                          </a:solidFill>
                          <a:latin typeface="+mn-lt"/>
                          <a:ea typeface="+mn-ea"/>
                          <a:cs typeface="+mn-cs"/>
                        </a:rPr>
                        <a:t>Oportunidades</a:t>
                      </a:r>
                    </a:p>
                    <a:p>
                      <a:pPr>
                        <a:lnSpc>
                          <a:spcPct val="115000"/>
                        </a:lnSpc>
                        <a:spcAft>
                          <a:spcPts val="0"/>
                        </a:spcAft>
                      </a:pPr>
                      <a:r>
                        <a:rPr lang="es-ES" sz="1200" b="1" kern="1200" dirty="0">
                          <a:solidFill>
                            <a:prstClr val="black">
                              <a:lumMod val="50000"/>
                              <a:lumOff val="50000"/>
                            </a:prstClr>
                          </a:solidFill>
                          <a:latin typeface="+mn-lt"/>
                          <a:ea typeface="+mn-ea"/>
                          <a:cs typeface="+mn-cs"/>
                        </a:rPr>
                        <a:t>Clientes asegurados: </a:t>
                      </a:r>
                      <a:r>
                        <a:rPr lang="es-ES" sz="1200" kern="1200" dirty="0">
                          <a:solidFill>
                            <a:prstClr val="black">
                              <a:lumMod val="50000"/>
                              <a:lumOff val="50000"/>
                            </a:prstClr>
                          </a:solidFill>
                          <a:latin typeface="+mn-lt"/>
                          <a:ea typeface="+mn-ea"/>
                          <a:cs typeface="+mn-cs"/>
                        </a:rPr>
                        <a:t>al no poder salir del instituto los alumnos y tener poco tiempo los profesores para ir a un bar.</a:t>
                      </a:r>
                    </a:p>
                    <a:p>
                      <a:pPr>
                        <a:lnSpc>
                          <a:spcPct val="115000"/>
                        </a:lnSpc>
                        <a:spcAft>
                          <a:spcPts val="0"/>
                        </a:spcAft>
                      </a:pPr>
                      <a:r>
                        <a:rPr lang="es-ES" sz="1200" kern="1200" dirty="0">
                          <a:solidFill>
                            <a:prstClr val="black">
                              <a:lumMod val="50000"/>
                              <a:lumOff val="50000"/>
                            </a:prstClr>
                          </a:solidFill>
                          <a:latin typeface="+mn-lt"/>
                          <a:ea typeface="+mn-ea"/>
                          <a:cs typeface="+mn-cs"/>
                        </a:rPr>
                        <a:t>Comodidad para las familias: dar dinero a los hijos es más cómodo que prepararles un bocadillo.</a:t>
                      </a:r>
                    </a:p>
                    <a:p>
                      <a:pPr>
                        <a:lnSpc>
                          <a:spcPct val="115000"/>
                        </a:lnSpc>
                        <a:spcAft>
                          <a:spcPts val="0"/>
                        </a:spcAft>
                      </a:pPr>
                      <a:r>
                        <a:rPr lang="es-ES" sz="1200" kern="1200" dirty="0">
                          <a:solidFill>
                            <a:prstClr val="black">
                              <a:lumMod val="50000"/>
                              <a:lumOff val="50000"/>
                            </a:prstClr>
                          </a:solidFill>
                          <a:latin typeface="+mn-lt"/>
                          <a:ea typeface="+mn-ea"/>
                          <a:cs typeface="+mn-cs"/>
                        </a:rPr>
                        <a:t>Comodidad para los profesores: si van a un bar exterior hace frío, llueve, pierden más tiempo, etc.</a:t>
                      </a:r>
                    </a:p>
                  </a:txBody>
                  <a:tcPr marL="68580" marR="68580" marT="0" marB="0">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19" name="18 Rectángulo"/>
          <p:cNvSpPr/>
          <p:nvPr/>
        </p:nvSpPr>
        <p:spPr>
          <a:xfrm>
            <a:off x="2757460" y="2683758"/>
            <a:ext cx="3439916" cy="369332"/>
          </a:xfrm>
          <a:prstGeom prst="rect">
            <a:avLst/>
          </a:prstGeom>
        </p:spPr>
        <p:txBody>
          <a:bodyPr wrap="none">
            <a:spAutoFit/>
          </a:bodyPr>
          <a:lstStyle/>
          <a:p>
            <a:r>
              <a:rPr lang="es-ES" sz="1600" b="1" dirty="0">
                <a:solidFill>
                  <a:schemeClr val="tx1">
                    <a:lumMod val="50000"/>
                    <a:lumOff val="50000"/>
                  </a:schemeClr>
                </a:solidFill>
              </a:rPr>
              <a:t>Análisis</a:t>
            </a:r>
            <a:r>
              <a:rPr lang="es-ES" b="1" dirty="0">
                <a:solidFill>
                  <a:schemeClr val="tx1">
                    <a:lumMod val="50000"/>
                    <a:lumOff val="50000"/>
                  </a:schemeClr>
                </a:solidFill>
              </a:rPr>
              <a:t> </a:t>
            </a:r>
            <a:r>
              <a:rPr lang="es-ES" sz="1600" b="1" dirty="0">
                <a:solidFill>
                  <a:schemeClr val="tx1">
                    <a:lumMod val="50000"/>
                    <a:lumOff val="50000"/>
                  </a:schemeClr>
                </a:solidFill>
              </a:rPr>
              <a:t>DAFO de la cafetería de un IES</a:t>
            </a:r>
          </a:p>
        </p:txBody>
      </p:sp>
      <p:sp>
        <p:nvSpPr>
          <p:cNvPr id="10" name="9 CuadroTexto"/>
          <p:cNvSpPr txBox="1"/>
          <p:nvPr/>
        </p:nvSpPr>
        <p:spPr>
          <a:xfrm>
            <a:off x="5137405" y="735290"/>
            <a:ext cx="302679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Conceptos básicos</a:t>
            </a:r>
          </a:p>
        </p:txBody>
      </p:sp>
    </p:spTree>
    <p:extLst>
      <p:ext uri="{BB962C8B-B14F-4D97-AF65-F5344CB8AC3E}">
        <p14:creationId xmlns:p14="http://schemas.microsoft.com/office/powerpoint/2010/main" val="181746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76605" y="1319471"/>
            <a:ext cx="2215158" cy="369332"/>
          </a:xfrm>
          <a:prstGeom prst="rect">
            <a:avLst/>
          </a:prstGeom>
        </p:spPr>
        <p:txBody>
          <a:bodyPr wrap="none">
            <a:spAutoFit/>
          </a:bodyPr>
          <a:lstStyle/>
          <a:p>
            <a:r>
              <a:rPr lang="es-ES" dirty="0">
                <a:solidFill>
                  <a:schemeClr val="tx1">
                    <a:lumMod val="50000"/>
                    <a:lumOff val="50000"/>
                  </a:schemeClr>
                </a:solidFill>
              </a:rPr>
              <a:t>6. Plan de producción</a:t>
            </a:r>
          </a:p>
        </p:txBody>
      </p:sp>
      <p:grpSp>
        <p:nvGrpSpPr>
          <p:cNvPr id="6" name="Agrupar 12"/>
          <p:cNvGrpSpPr/>
          <p:nvPr/>
        </p:nvGrpSpPr>
        <p:grpSpPr>
          <a:xfrm>
            <a:off x="821296" y="1274871"/>
            <a:ext cx="2109036" cy="469634"/>
            <a:chOff x="716373" y="2162909"/>
            <a:chExt cx="2948175" cy="656491"/>
          </a:xfrm>
          <a:solidFill>
            <a:srgbClr val="FF0000"/>
          </a:solidFill>
        </p:grpSpPr>
        <p:sp>
          <p:nvSpPr>
            <p:cNvPr id="7" name="Triángulo isósceles 13"/>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8" name="Triángulo isósceles 14"/>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9" name="Conector recto 15"/>
            <p:cNvCxnSpPr/>
            <p:nvPr/>
          </p:nvCxnSpPr>
          <p:spPr>
            <a:xfrm>
              <a:off x="1418166" y="2800784"/>
              <a:ext cx="2246382" cy="0"/>
            </a:xfrm>
            <a:prstGeom prst="line">
              <a:avLst/>
            </a:prstGeom>
            <a:grpFill/>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2" name="1 Rectángulo"/>
          <p:cNvSpPr/>
          <p:nvPr/>
        </p:nvSpPr>
        <p:spPr>
          <a:xfrm>
            <a:off x="821296" y="3428999"/>
            <a:ext cx="7700308" cy="2008242"/>
          </a:xfrm>
          <a:prstGeom prst="rect">
            <a:avLst/>
          </a:prstGeom>
        </p:spPr>
        <p:txBody>
          <a:bodyPr wrap="square">
            <a:spAutoFit/>
          </a:bodyPr>
          <a:lstStyle/>
          <a:p>
            <a:pPr algn="just"/>
            <a:endParaRPr lang="es-ES" sz="1400" dirty="0">
              <a:solidFill>
                <a:prstClr val="black">
                  <a:lumMod val="50000"/>
                  <a:lumOff val="50000"/>
                </a:prstClr>
              </a:solidFill>
            </a:endParaRPr>
          </a:p>
          <a:p>
            <a:pPr algn="just">
              <a:spcBef>
                <a:spcPts val="300"/>
              </a:spcBef>
            </a:pPr>
            <a:r>
              <a:rPr lang="es-ES" sz="1400" dirty="0">
                <a:solidFill>
                  <a:prstClr val="black">
                    <a:lumMod val="50000"/>
                    <a:lumOff val="50000"/>
                  </a:prstClr>
                </a:solidFill>
              </a:rPr>
              <a:t>La planificación del departamento de producción se apoya en dos elementos:</a:t>
            </a:r>
          </a:p>
          <a:p>
            <a:pPr algn="just">
              <a:spcBef>
                <a:spcPts val="300"/>
              </a:spcBef>
            </a:pPr>
            <a:endParaRPr lang="es-ES" sz="1400" dirty="0">
              <a:solidFill>
                <a:prstClr val="black">
                  <a:lumMod val="50000"/>
                  <a:lumOff val="50000"/>
                </a:prstClr>
              </a:solidFill>
            </a:endParaRPr>
          </a:p>
          <a:p>
            <a:pPr marL="285750" indent="-285750" algn="just">
              <a:spcBef>
                <a:spcPts val="300"/>
              </a:spcBef>
              <a:spcAft>
                <a:spcPts val="300"/>
              </a:spcAft>
              <a:buFont typeface="Wingdings" pitchFamily="2" charset="2"/>
              <a:buChar char="Ø"/>
            </a:pPr>
            <a:r>
              <a:rPr lang="es-ES" sz="1400" dirty="0">
                <a:solidFill>
                  <a:prstClr val="black">
                    <a:lumMod val="50000"/>
                    <a:lumOff val="50000"/>
                  </a:prstClr>
                </a:solidFill>
              </a:rPr>
              <a:t>La </a:t>
            </a:r>
            <a:r>
              <a:rPr lang="es-ES" sz="1400" b="1" dirty="0">
                <a:solidFill>
                  <a:prstClr val="black">
                    <a:lumMod val="50000"/>
                    <a:lumOff val="50000"/>
                  </a:prstClr>
                </a:solidFill>
              </a:rPr>
              <a:t>descripción técnica </a:t>
            </a:r>
            <a:r>
              <a:rPr lang="es-ES" sz="1400" dirty="0">
                <a:solidFill>
                  <a:prstClr val="black">
                    <a:lumMod val="50000"/>
                    <a:lumOff val="50000"/>
                  </a:prstClr>
                </a:solidFill>
              </a:rPr>
              <a:t>incluirá todo lo necesario para el desarrollo y la producción del producto o servicio, tales como: locales y equipos necesarios, descripción de puestos de trabajo, recursos económicos requeridos, necesidades de personal, etc.</a:t>
            </a:r>
          </a:p>
          <a:p>
            <a:pPr marL="285750" indent="-285750" algn="just">
              <a:spcBef>
                <a:spcPts val="300"/>
              </a:spcBef>
              <a:spcAft>
                <a:spcPts val="300"/>
              </a:spcAft>
              <a:buFont typeface="Wingdings" pitchFamily="2" charset="2"/>
              <a:buChar char="Ø"/>
            </a:pPr>
            <a:r>
              <a:rPr lang="es-ES" sz="1400" dirty="0">
                <a:solidFill>
                  <a:prstClr val="black">
                    <a:lumMod val="50000"/>
                    <a:lumOff val="50000"/>
                  </a:prstClr>
                </a:solidFill>
              </a:rPr>
              <a:t>La </a:t>
            </a:r>
            <a:r>
              <a:rPr lang="es-ES" sz="1400" b="1" dirty="0">
                <a:solidFill>
                  <a:prstClr val="black">
                    <a:lumMod val="50000"/>
                    <a:lumOff val="50000"/>
                  </a:prstClr>
                </a:solidFill>
              </a:rPr>
              <a:t>descripción organizativa </a:t>
            </a:r>
            <a:r>
              <a:rPr lang="es-ES" sz="1400" dirty="0">
                <a:solidFill>
                  <a:prstClr val="black">
                    <a:lumMod val="50000"/>
                    <a:lumOff val="50000"/>
                  </a:prstClr>
                </a:solidFill>
              </a:rPr>
              <a:t>concreta las estrategias del proceso productivo, tales como costes laborales, volumen de producción, gestión de existencias, control de calidad, inventario, etc.</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09" y="2106078"/>
            <a:ext cx="7815681" cy="1322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5137405" y="735290"/>
            <a:ext cx="302679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Conceptos básicos</a:t>
            </a:r>
          </a:p>
        </p:txBody>
      </p:sp>
    </p:spTree>
    <p:extLst>
      <p:ext uri="{BB962C8B-B14F-4D97-AF65-F5344CB8AC3E}">
        <p14:creationId xmlns:p14="http://schemas.microsoft.com/office/powerpoint/2010/main" val="83655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522614" y="1445513"/>
            <a:ext cx="2456506" cy="369332"/>
          </a:xfrm>
          <a:prstGeom prst="rect">
            <a:avLst/>
          </a:prstGeom>
        </p:spPr>
        <p:txBody>
          <a:bodyPr wrap="none">
            <a:spAutoFit/>
          </a:bodyPr>
          <a:lstStyle/>
          <a:p>
            <a:pPr algn="just"/>
            <a:r>
              <a:rPr lang="es-ES" dirty="0">
                <a:solidFill>
                  <a:schemeClr val="tx1">
                    <a:lumMod val="50000"/>
                    <a:lumOff val="50000"/>
                  </a:schemeClr>
                </a:solidFill>
              </a:rPr>
              <a:t>6.1 . Descripción técnica</a:t>
            </a:r>
          </a:p>
        </p:txBody>
      </p:sp>
      <p:grpSp>
        <p:nvGrpSpPr>
          <p:cNvPr id="6" name="Agrupar 16"/>
          <p:cNvGrpSpPr/>
          <p:nvPr/>
        </p:nvGrpSpPr>
        <p:grpSpPr>
          <a:xfrm>
            <a:off x="1119841" y="1489316"/>
            <a:ext cx="1262552" cy="281725"/>
            <a:chOff x="716373" y="2162909"/>
            <a:chExt cx="2942067" cy="656491"/>
          </a:xfrm>
        </p:grpSpPr>
        <p:sp>
          <p:nvSpPr>
            <p:cNvPr id="7" name="Triángulo isósceles 17"/>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s-ES" dirty="0"/>
                <a:t> </a:t>
              </a:r>
            </a:p>
          </p:txBody>
        </p:sp>
        <p:sp>
          <p:nvSpPr>
            <p:cNvPr id="8" name="Triángulo isósceles 18"/>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s-ES" dirty="0"/>
                <a:t> </a:t>
              </a:r>
            </a:p>
          </p:txBody>
        </p:sp>
        <p:cxnSp>
          <p:nvCxnSpPr>
            <p:cNvPr id="9" name="Conector recto 19"/>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2" name="1 Rectángulo"/>
          <p:cNvSpPr/>
          <p:nvPr/>
        </p:nvSpPr>
        <p:spPr>
          <a:xfrm>
            <a:off x="1157992" y="2070249"/>
            <a:ext cx="7363708" cy="3046988"/>
          </a:xfrm>
          <a:prstGeom prst="rect">
            <a:avLst/>
          </a:prstGeom>
        </p:spPr>
        <p:txBody>
          <a:bodyPr wrap="square">
            <a:spAutoFit/>
          </a:bodyPr>
          <a:lstStyle/>
          <a:p>
            <a:pPr algn="just"/>
            <a:r>
              <a:rPr lang="es-ES" sz="1400" dirty="0">
                <a:solidFill>
                  <a:prstClr val="black">
                    <a:lumMod val="50000"/>
                    <a:lumOff val="50000"/>
                  </a:prstClr>
                </a:solidFill>
              </a:rPr>
              <a:t>La </a:t>
            </a:r>
            <a:r>
              <a:rPr lang="es-ES" sz="1400" b="1" dirty="0">
                <a:solidFill>
                  <a:prstClr val="black">
                    <a:lumMod val="50000"/>
                    <a:lumOff val="50000"/>
                  </a:prstClr>
                </a:solidFill>
              </a:rPr>
              <a:t>descripción técnica </a:t>
            </a:r>
            <a:r>
              <a:rPr lang="es-ES" sz="1400" dirty="0">
                <a:solidFill>
                  <a:prstClr val="black">
                    <a:lumMod val="50000"/>
                    <a:lumOff val="50000"/>
                  </a:prstClr>
                </a:solidFill>
              </a:rPr>
              <a:t>describe las fases del proceso de fabricación del producto o de prestación del servicio y determina los recursos humanos, materiales, tecnológicos y financieros necesarios para el correcto funcionamiento de esas operaciones. </a:t>
            </a:r>
          </a:p>
          <a:p>
            <a:pPr algn="just"/>
            <a:endParaRPr lang="es-ES" sz="1400" dirty="0">
              <a:solidFill>
                <a:prstClr val="black">
                  <a:lumMod val="50000"/>
                  <a:lumOff val="50000"/>
                </a:prstClr>
              </a:solidFill>
            </a:endParaRPr>
          </a:p>
          <a:p>
            <a:pPr marL="285750" indent="-285750" algn="just">
              <a:spcBef>
                <a:spcPts val="300"/>
              </a:spcBef>
              <a:spcAft>
                <a:spcPts val="600"/>
              </a:spcAft>
              <a:buFont typeface="Wingdings" pitchFamily="2" charset="2"/>
              <a:buChar char="Ø"/>
            </a:pPr>
            <a:r>
              <a:rPr lang="es-ES" sz="1400" dirty="0">
                <a:solidFill>
                  <a:prstClr val="black">
                    <a:lumMod val="50000"/>
                    <a:lumOff val="50000"/>
                  </a:prstClr>
                </a:solidFill>
              </a:rPr>
              <a:t>Si se cuenta con recursos insuficientes, no se puede satisfacer toda la demanda de los clientes, con el consiguiente perjuicio a la reputación de la empresa.</a:t>
            </a:r>
          </a:p>
          <a:p>
            <a:pPr marL="285750" indent="-285750" algn="just">
              <a:spcBef>
                <a:spcPts val="300"/>
              </a:spcBef>
              <a:spcAft>
                <a:spcPts val="300"/>
              </a:spcAft>
              <a:buFont typeface="Wingdings" pitchFamily="2" charset="2"/>
              <a:buChar char="Ø"/>
            </a:pPr>
            <a:r>
              <a:rPr lang="es-ES" sz="1400" dirty="0">
                <a:solidFill>
                  <a:prstClr val="black">
                    <a:lumMod val="50000"/>
                    <a:lumOff val="50000"/>
                  </a:prstClr>
                </a:solidFill>
              </a:rPr>
              <a:t>Por el contrario, si se produce en exceso se tendrán unos recursos improductivos que, además, incrementarán los costes de la compañía, ya que habrá que almacenarlos de forma segura. Por ello, es necesario disponer de un local suficientemente grande para dar cabida a ese excedente y de un seguro que cubra eventualidades como robo, incendio, etc.; o bien, de personal de seguridad que se encargue de la vigilancia de este stock. Asimismo, los gastos de traslado desde la fábrica al almacén y desde allí al punto de venta deben estimarse para incluirse como costes de producción.</a:t>
            </a:r>
          </a:p>
        </p:txBody>
      </p:sp>
      <p:sp>
        <p:nvSpPr>
          <p:cNvPr id="10" name="9 CuadroTexto"/>
          <p:cNvSpPr txBox="1"/>
          <p:nvPr/>
        </p:nvSpPr>
        <p:spPr>
          <a:xfrm>
            <a:off x="5137405" y="735290"/>
            <a:ext cx="302679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Conceptos básicos</a:t>
            </a:r>
          </a:p>
        </p:txBody>
      </p:sp>
    </p:spTree>
    <p:extLst>
      <p:ext uri="{BB962C8B-B14F-4D97-AF65-F5344CB8AC3E}">
        <p14:creationId xmlns:p14="http://schemas.microsoft.com/office/powerpoint/2010/main" val="156384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439174" y="1417825"/>
            <a:ext cx="2860911" cy="369332"/>
          </a:xfrm>
          <a:prstGeom prst="rect">
            <a:avLst/>
          </a:prstGeom>
        </p:spPr>
        <p:txBody>
          <a:bodyPr wrap="none">
            <a:spAutoFit/>
          </a:bodyPr>
          <a:lstStyle/>
          <a:p>
            <a:pPr algn="just"/>
            <a:r>
              <a:rPr lang="es-ES" dirty="0">
                <a:solidFill>
                  <a:schemeClr val="tx1">
                    <a:lumMod val="50000"/>
                    <a:lumOff val="50000"/>
                  </a:schemeClr>
                </a:solidFill>
              </a:rPr>
              <a:t>6.2. Descripción organizativa</a:t>
            </a:r>
          </a:p>
        </p:txBody>
      </p:sp>
      <p:grpSp>
        <p:nvGrpSpPr>
          <p:cNvPr id="6" name="Agrupar 16"/>
          <p:cNvGrpSpPr/>
          <p:nvPr/>
        </p:nvGrpSpPr>
        <p:grpSpPr>
          <a:xfrm>
            <a:off x="1119841" y="1489316"/>
            <a:ext cx="1262552" cy="281725"/>
            <a:chOff x="716373" y="2162909"/>
            <a:chExt cx="2942067" cy="656491"/>
          </a:xfrm>
        </p:grpSpPr>
        <p:sp>
          <p:nvSpPr>
            <p:cNvPr id="7" name="Triángulo isósceles 17"/>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s-ES" dirty="0"/>
                <a:t> </a:t>
              </a:r>
            </a:p>
          </p:txBody>
        </p:sp>
        <p:sp>
          <p:nvSpPr>
            <p:cNvPr id="8" name="Triángulo isósceles 18"/>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s-ES" dirty="0"/>
                <a:t> </a:t>
              </a:r>
            </a:p>
          </p:txBody>
        </p:sp>
        <p:cxnSp>
          <p:nvCxnSpPr>
            <p:cNvPr id="9" name="Conector recto 19"/>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10" name="9 Rectángulo"/>
          <p:cNvSpPr/>
          <p:nvPr/>
        </p:nvSpPr>
        <p:spPr>
          <a:xfrm>
            <a:off x="954792" y="1981496"/>
            <a:ext cx="7363708" cy="3647152"/>
          </a:xfrm>
          <a:prstGeom prst="rect">
            <a:avLst/>
          </a:prstGeom>
        </p:spPr>
        <p:txBody>
          <a:bodyPr wrap="square">
            <a:spAutoFit/>
          </a:bodyPr>
          <a:lstStyle/>
          <a:p>
            <a:pPr algn="just">
              <a:spcAft>
                <a:spcPts val="300"/>
              </a:spcAft>
            </a:pPr>
            <a:r>
              <a:rPr lang="es-ES" sz="1400" dirty="0">
                <a:solidFill>
                  <a:prstClr val="black">
                    <a:lumMod val="50000"/>
                    <a:lumOff val="50000"/>
                  </a:prstClr>
                </a:solidFill>
              </a:rPr>
              <a:t>Los distintos recursos físicos, humanos y económicos estimados deben organizarse de manera coordinada y eficiente para producir. Este apartado describirá los procesos, la capacidad de producción, las medidas medioambientales y de prevención de riesgos laborales, el inventario, el control de calidad, etc. En este la descripción organizativa se intentará:</a:t>
            </a:r>
          </a:p>
          <a:p>
            <a:pPr marL="374650" indent="-285750" algn="just">
              <a:spcBef>
                <a:spcPts val="300"/>
              </a:spcBef>
              <a:spcAft>
                <a:spcPts val="300"/>
              </a:spcAft>
              <a:buFont typeface="Wingdings" pitchFamily="2" charset="2"/>
              <a:buChar char="Ø"/>
              <a:tabLst>
                <a:tab pos="88900" algn="l"/>
              </a:tabLst>
            </a:pPr>
            <a:r>
              <a:rPr lang="es-ES" sz="1400" dirty="0">
                <a:solidFill>
                  <a:prstClr val="black">
                    <a:lumMod val="50000"/>
                    <a:lumOff val="50000"/>
                  </a:prstClr>
                </a:solidFill>
              </a:rPr>
              <a:t>Identificar los procesos más críticos para no generar cuellos de botella.</a:t>
            </a:r>
          </a:p>
          <a:p>
            <a:pPr marL="374650" indent="-285750" algn="just">
              <a:spcBef>
                <a:spcPts val="300"/>
              </a:spcBef>
              <a:spcAft>
                <a:spcPts val="300"/>
              </a:spcAft>
              <a:buFont typeface="Wingdings" pitchFamily="2" charset="2"/>
              <a:buChar char="Ø"/>
              <a:tabLst>
                <a:tab pos="88900" algn="l"/>
              </a:tabLst>
            </a:pPr>
            <a:r>
              <a:rPr lang="es-ES" sz="1400" b="1" dirty="0">
                <a:solidFill>
                  <a:prstClr val="black">
                    <a:lumMod val="50000"/>
                    <a:lumOff val="50000"/>
                  </a:prstClr>
                </a:solidFill>
              </a:rPr>
              <a:t>Determinar la duración o vida útil </a:t>
            </a:r>
            <a:r>
              <a:rPr lang="es-ES" sz="1400" dirty="0">
                <a:solidFill>
                  <a:prstClr val="black">
                    <a:lumMod val="50000"/>
                    <a:lumOff val="50000"/>
                  </a:prstClr>
                </a:solidFill>
              </a:rPr>
              <a:t>de cada elemento producido y, con ello, la necesidad de reiniciar la producción.</a:t>
            </a:r>
          </a:p>
          <a:p>
            <a:pPr marL="374650" indent="-285750" algn="just">
              <a:spcBef>
                <a:spcPts val="300"/>
              </a:spcBef>
              <a:spcAft>
                <a:spcPts val="300"/>
              </a:spcAft>
              <a:buFont typeface="Wingdings" pitchFamily="2" charset="2"/>
              <a:buChar char="Ø"/>
              <a:tabLst>
                <a:tab pos="88900" algn="l"/>
              </a:tabLst>
            </a:pPr>
            <a:r>
              <a:rPr lang="es-ES" sz="1400" dirty="0">
                <a:solidFill>
                  <a:prstClr val="black">
                    <a:lumMod val="50000"/>
                    <a:lumOff val="50000"/>
                  </a:prstClr>
                </a:solidFill>
              </a:rPr>
              <a:t>Prever los </a:t>
            </a:r>
            <a:r>
              <a:rPr lang="es-ES" sz="1400" b="1" dirty="0">
                <a:solidFill>
                  <a:prstClr val="black">
                    <a:lumMod val="50000"/>
                    <a:lumOff val="50000"/>
                  </a:prstClr>
                </a:solidFill>
              </a:rPr>
              <a:t>costes de producción. </a:t>
            </a:r>
          </a:p>
          <a:p>
            <a:pPr marL="374650" indent="-285750" algn="just">
              <a:spcBef>
                <a:spcPts val="300"/>
              </a:spcBef>
              <a:spcAft>
                <a:spcPts val="600"/>
              </a:spcAft>
              <a:buFont typeface="Wingdings" pitchFamily="2" charset="2"/>
              <a:buChar char="Ø"/>
              <a:tabLst>
                <a:tab pos="88900" algn="l"/>
              </a:tabLst>
            </a:pPr>
            <a:r>
              <a:rPr lang="es-ES" sz="1400" dirty="0">
                <a:solidFill>
                  <a:prstClr val="black">
                    <a:lumMod val="50000"/>
                    <a:lumOff val="50000"/>
                  </a:prstClr>
                </a:solidFill>
              </a:rPr>
              <a:t>Determinar y </a:t>
            </a:r>
            <a:r>
              <a:rPr lang="es-ES" sz="1400" b="1" dirty="0">
                <a:solidFill>
                  <a:prstClr val="black">
                    <a:lumMod val="50000"/>
                    <a:lumOff val="50000"/>
                  </a:prstClr>
                </a:solidFill>
              </a:rPr>
              <a:t>medir la calidad </a:t>
            </a:r>
            <a:r>
              <a:rPr lang="es-ES" sz="1400" dirty="0">
                <a:solidFill>
                  <a:prstClr val="black">
                    <a:lumMod val="50000"/>
                    <a:lumOff val="50000"/>
                  </a:prstClr>
                </a:solidFill>
              </a:rPr>
              <a:t>de los productos fabricados. </a:t>
            </a:r>
          </a:p>
          <a:p>
            <a:pPr>
              <a:spcAft>
                <a:spcPts val="300"/>
              </a:spcAft>
            </a:pPr>
            <a:r>
              <a:rPr lang="es-ES" sz="1400" dirty="0">
                <a:solidFill>
                  <a:prstClr val="black">
                    <a:lumMod val="50000"/>
                    <a:lumOff val="50000"/>
                  </a:prstClr>
                </a:solidFill>
              </a:rPr>
              <a:t>El </a:t>
            </a:r>
            <a:r>
              <a:rPr lang="es-ES" sz="1400" b="1" dirty="0">
                <a:solidFill>
                  <a:prstClr val="black">
                    <a:lumMod val="50000"/>
                    <a:lumOff val="50000"/>
                  </a:prstClr>
                </a:solidFill>
              </a:rPr>
              <a:t>control de calidad </a:t>
            </a:r>
            <a:r>
              <a:rPr lang="es-ES" sz="1400" dirty="0">
                <a:solidFill>
                  <a:prstClr val="black">
                    <a:lumMod val="50000"/>
                    <a:lumOff val="50000"/>
                  </a:prstClr>
                </a:solidFill>
              </a:rPr>
              <a:t>en las empresas valora los logros alcanzados en un doble aspecto:</a:t>
            </a:r>
          </a:p>
          <a:p>
            <a:pPr marL="374650" indent="-285750">
              <a:spcBef>
                <a:spcPts val="300"/>
              </a:spcBef>
              <a:spcAft>
                <a:spcPts val="300"/>
              </a:spcAft>
              <a:buFont typeface="Wingdings" pitchFamily="2" charset="2"/>
              <a:buChar char="Ø"/>
            </a:pPr>
            <a:r>
              <a:rPr lang="es-ES" sz="1400" dirty="0">
                <a:solidFill>
                  <a:prstClr val="black">
                    <a:lumMod val="50000"/>
                    <a:lumOff val="50000"/>
                  </a:prstClr>
                </a:solidFill>
              </a:rPr>
              <a:t>Desde el </a:t>
            </a:r>
            <a:r>
              <a:rPr lang="es-ES" sz="1400" b="1" dirty="0">
                <a:solidFill>
                  <a:prstClr val="black">
                    <a:lumMod val="50000"/>
                    <a:lumOff val="50000"/>
                  </a:prstClr>
                </a:solidFill>
              </a:rPr>
              <a:t>punto de vista del cliente,</a:t>
            </a:r>
            <a:r>
              <a:rPr lang="es-ES" sz="1400" dirty="0">
                <a:solidFill>
                  <a:prstClr val="black">
                    <a:lumMod val="50000"/>
                    <a:lumOff val="50000"/>
                  </a:prstClr>
                </a:solidFill>
              </a:rPr>
              <a:t> en la medida en que el producto ha satisfecho sus necesidades y ha cubierto sus expectativas.</a:t>
            </a:r>
          </a:p>
          <a:p>
            <a:pPr marL="374650" indent="-285750">
              <a:spcBef>
                <a:spcPts val="300"/>
              </a:spcBef>
              <a:spcAft>
                <a:spcPts val="300"/>
              </a:spcAft>
              <a:buFont typeface="Wingdings" pitchFamily="2" charset="2"/>
              <a:buChar char="Ø"/>
            </a:pPr>
            <a:r>
              <a:rPr lang="es-ES" sz="1400" dirty="0">
                <a:solidFill>
                  <a:prstClr val="black">
                    <a:lumMod val="50000"/>
                    <a:lumOff val="50000"/>
                  </a:prstClr>
                </a:solidFill>
              </a:rPr>
              <a:t>Desde el </a:t>
            </a:r>
            <a:r>
              <a:rPr lang="es-ES" sz="1400" b="1" dirty="0">
                <a:solidFill>
                  <a:prstClr val="black">
                    <a:lumMod val="50000"/>
                    <a:lumOff val="50000"/>
                  </a:prstClr>
                </a:solidFill>
              </a:rPr>
              <a:t>punto de vista del producto, </a:t>
            </a:r>
            <a:r>
              <a:rPr lang="es-ES" sz="1400" dirty="0">
                <a:solidFill>
                  <a:prstClr val="black">
                    <a:lumMod val="50000"/>
                    <a:lumOff val="50000"/>
                  </a:prstClr>
                </a:solidFill>
              </a:rPr>
              <a:t>en cuanto a que no se han producido defectos ni incidencias.</a:t>
            </a:r>
          </a:p>
        </p:txBody>
      </p:sp>
      <p:sp>
        <p:nvSpPr>
          <p:cNvPr id="11" name="10 CuadroTexto"/>
          <p:cNvSpPr txBox="1"/>
          <p:nvPr/>
        </p:nvSpPr>
        <p:spPr>
          <a:xfrm>
            <a:off x="5137405" y="735290"/>
            <a:ext cx="302679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Conceptos básicos</a:t>
            </a:r>
          </a:p>
        </p:txBody>
      </p:sp>
    </p:spTree>
    <p:extLst>
      <p:ext uri="{BB962C8B-B14F-4D97-AF65-F5344CB8AC3E}">
        <p14:creationId xmlns:p14="http://schemas.microsoft.com/office/powerpoint/2010/main" val="347043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fade">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fade">
                                      <p:cBhvr>
                                        <p:cTn id="3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376605" y="1319471"/>
            <a:ext cx="3680944" cy="369332"/>
          </a:xfrm>
          <a:prstGeom prst="rect">
            <a:avLst/>
          </a:prstGeom>
        </p:spPr>
        <p:txBody>
          <a:bodyPr wrap="none">
            <a:spAutoFit/>
          </a:bodyPr>
          <a:lstStyle/>
          <a:p>
            <a:r>
              <a:rPr lang="es-ES" dirty="0">
                <a:solidFill>
                  <a:schemeClr val="tx1">
                    <a:lumMod val="50000"/>
                    <a:lumOff val="50000"/>
                  </a:schemeClr>
                </a:solidFill>
              </a:rPr>
              <a:t>7. Responsabilidad Social Corporativa</a:t>
            </a:r>
          </a:p>
        </p:txBody>
      </p:sp>
      <p:grpSp>
        <p:nvGrpSpPr>
          <p:cNvPr id="10" name="Agrupar 12"/>
          <p:cNvGrpSpPr/>
          <p:nvPr/>
        </p:nvGrpSpPr>
        <p:grpSpPr>
          <a:xfrm>
            <a:off x="821296" y="1274871"/>
            <a:ext cx="2109036" cy="469634"/>
            <a:chOff x="716373" y="2162909"/>
            <a:chExt cx="2948175" cy="656491"/>
          </a:xfrm>
          <a:solidFill>
            <a:srgbClr val="FF0000"/>
          </a:solidFill>
        </p:grpSpPr>
        <p:sp>
          <p:nvSpPr>
            <p:cNvPr id="11" name="Triángulo isósceles 13"/>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12" name="Triángulo isósceles 14"/>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3" name="Conector recto 15"/>
            <p:cNvCxnSpPr/>
            <p:nvPr/>
          </p:nvCxnSpPr>
          <p:spPr>
            <a:xfrm>
              <a:off x="1418166" y="2800784"/>
              <a:ext cx="2246382" cy="0"/>
            </a:xfrm>
            <a:prstGeom prst="line">
              <a:avLst/>
            </a:prstGeom>
            <a:grpFill/>
            <a:ln>
              <a:solidFill>
                <a:srgbClr val="20AAAF"/>
              </a:solidFill>
            </a:ln>
            <a:effectLst/>
          </p:spPr>
          <p:style>
            <a:lnRef idx="2">
              <a:schemeClr val="accent1"/>
            </a:lnRef>
            <a:fillRef idx="0">
              <a:schemeClr val="accent1"/>
            </a:fillRef>
            <a:effectRef idx="1">
              <a:schemeClr val="accent1"/>
            </a:effectRef>
            <a:fontRef idx="minor">
              <a:schemeClr val="tx1"/>
            </a:fontRef>
          </p:style>
        </p:cxnSp>
      </p:gr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893" y="2107577"/>
            <a:ext cx="7662208" cy="132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055660" y="3670301"/>
            <a:ext cx="7250140" cy="1731243"/>
          </a:xfrm>
          <a:prstGeom prst="rect">
            <a:avLst/>
          </a:prstGeom>
        </p:spPr>
        <p:txBody>
          <a:bodyPr wrap="square">
            <a:spAutoFit/>
          </a:bodyPr>
          <a:lstStyle/>
          <a:p>
            <a:pPr algn="just">
              <a:spcBef>
                <a:spcPts val="300"/>
              </a:spcBef>
              <a:spcAft>
                <a:spcPts val="600"/>
              </a:spcAft>
            </a:pPr>
            <a:r>
              <a:rPr lang="es-ES" sz="1450" dirty="0">
                <a:solidFill>
                  <a:prstClr val="black">
                    <a:lumMod val="50000"/>
                    <a:lumOff val="50000"/>
                  </a:prstClr>
                </a:solidFill>
              </a:rPr>
              <a:t>Los </a:t>
            </a:r>
            <a:r>
              <a:rPr lang="es-ES" sz="1450" b="1" dirty="0">
                <a:solidFill>
                  <a:prstClr val="black">
                    <a:lumMod val="50000"/>
                    <a:lumOff val="50000"/>
                  </a:prstClr>
                </a:solidFill>
              </a:rPr>
              <a:t>costes sociales </a:t>
            </a:r>
            <a:r>
              <a:rPr lang="es-ES" sz="1450" dirty="0">
                <a:solidFill>
                  <a:prstClr val="black">
                    <a:lumMod val="50000"/>
                    <a:lumOff val="50000"/>
                  </a:prstClr>
                </a:solidFill>
              </a:rPr>
              <a:t>harían referencia a los gastos directos o indirectos soportados por la población a consecuencia de la actividad empresarial. </a:t>
            </a:r>
          </a:p>
          <a:p>
            <a:pPr algn="just"/>
            <a:r>
              <a:rPr lang="es-ES" sz="1450" dirty="0">
                <a:solidFill>
                  <a:prstClr val="black">
                    <a:lumMod val="50000"/>
                    <a:lumOff val="50000"/>
                  </a:prstClr>
                </a:solidFill>
              </a:rPr>
              <a:t>El </a:t>
            </a:r>
            <a:r>
              <a:rPr lang="es-ES" sz="1450" b="1" dirty="0">
                <a:solidFill>
                  <a:prstClr val="black">
                    <a:lumMod val="50000"/>
                    <a:lumOff val="50000"/>
                  </a:prstClr>
                </a:solidFill>
              </a:rPr>
              <a:t>balance social </a:t>
            </a:r>
            <a:r>
              <a:rPr lang="es-ES" sz="1450" dirty="0">
                <a:solidFill>
                  <a:prstClr val="black">
                    <a:lumMod val="50000"/>
                    <a:lumOff val="50000"/>
                  </a:prstClr>
                </a:solidFill>
              </a:rPr>
              <a:t>es el documento, voluntario, que realiza una empresa para recoger los datos que resumen su quehacer social, tales como prestaciones sociales complementarias, condiciones de higiene y seguridad en el trabajo, establecimiento de guarderías, medidas anticontaminantes, uso de energías alternativas, promoción educativa y cultural, etc. Se incluyen cifras para poder valorarlos tanto cualitativa como cuantitativamente.</a:t>
            </a:r>
          </a:p>
        </p:txBody>
      </p:sp>
      <p:sp>
        <p:nvSpPr>
          <p:cNvPr id="14" name="13 CuadroTexto"/>
          <p:cNvSpPr txBox="1"/>
          <p:nvPr/>
        </p:nvSpPr>
        <p:spPr>
          <a:xfrm>
            <a:off x="5137405" y="735290"/>
            <a:ext cx="302679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Conceptos básicos</a:t>
            </a:r>
          </a:p>
        </p:txBody>
      </p:sp>
    </p:spTree>
    <p:extLst>
      <p:ext uri="{BB962C8B-B14F-4D97-AF65-F5344CB8AC3E}">
        <p14:creationId xmlns:p14="http://schemas.microsoft.com/office/powerpoint/2010/main" val="272427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23338" y="1439572"/>
            <a:ext cx="2132507" cy="369332"/>
          </a:xfrm>
          <a:prstGeom prst="rect">
            <a:avLst/>
          </a:prstGeom>
        </p:spPr>
        <p:txBody>
          <a:bodyPr wrap="none">
            <a:spAutoFit/>
          </a:bodyPr>
          <a:lstStyle/>
          <a:p>
            <a:r>
              <a:rPr lang="es-ES" dirty="0">
                <a:solidFill>
                  <a:schemeClr val="tx1">
                    <a:lumMod val="50000"/>
                    <a:lumOff val="50000"/>
                  </a:schemeClr>
                </a:solidFill>
              </a:rPr>
              <a:t>8. Presión ciudadana</a:t>
            </a:r>
          </a:p>
        </p:txBody>
      </p:sp>
      <p:grpSp>
        <p:nvGrpSpPr>
          <p:cNvPr id="3" name="Agrupar 12"/>
          <p:cNvGrpSpPr/>
          <p:nvPr/>
        </p:nvGrpSpPr>
        <p:grpSpPr>
          <a:xfrm>
            <a:off x="821296" y="1364255"/>
            <a:ext cx="2109036" cy="469634"/>
            <a:chOff x="716373" y="2162909"/>
            <a:chExt cx="2948175" cy="656491"/>
          </a:xfrm>
          <a:solidFill>
            <a:srgbClr val="FF0000"/>
          </a:solidFill>
        </p:grpSpPr>
        <p:sp>
          <p:nvSpPr>
            <p:cNvPr id="4" name="Triángulo isósceles 13"/>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5" name="Triángulo isósceles 14"/>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6" name="Conector recto 15"/>
            <p:cNvCxnSpPr/>
            <p:nvPr/>
          </p:nvCxnSpPr>
          <p:spPr>
            <a:xfrm>
              <a:off x="1418166" y="2800784"/>
              <a:ext cx="2246382" cy="0"/>
            </a:xfrm>
            <a:prstGeom prst="line">
              <a:avLst/>
            </a:prstGeom>
            <a:grpFill/>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8" name="7 Rectángulo"/>
          <p:cNvSpPr/>
          <p:nvPr/>
        </p:nvSpPr>
        <p:spPr>
          <a:xfrm>
            <a:off x="884892" y="2105921"/>
            <a:ext cx="7373283" cy="1638910"/>
          </a:xfrm>
          <a:prstGeom prst="rect">
            <a:avLst/>
          </a:prstGeom>
        </p:spPr>
        <p:txBody>
          <a:bodyPr wrap="square">
            <a:spAutoFit/>
          </a:bodyPr>
          <a:lstStyle/>
          <a:p>
            <a:pPr algn="just"/>
            <a:r>
              <a:rPr lang="es-ES" sz="1400" dirty="0">
                <a:solidFill>
                  <a:prstClr val="black">
                    <a:lumMod val="50000"/>
                    <a:lumOff val="50000"/>
                  </a:prstClr>
                </a:solidFill>
              </a:rPr>
              <a:t>Los consumidores cada vez son más conscientes del poder de influencia que tienen para obligar a las empresas a modificar aquellas políticas que sean contrarias a códigos éticos universales. Los ciudadanos pueden enviar un mensaje de desaprobación a la empresa, mediante acciones colectivas, tales como boicot a la compra de sus productos, difusión </a:t>
            </a:r>
            <a:r>
              <a:rPr lang="es-ES" sz="1400" i="1" dirty="0">
                <a:solidFill>
                  <a:prstClr val="black">
                    <a:lumMod val="50000"/>
                    <a:lumOff val="50000"/>
                  </a:prstClr>
                </a:solidFill>
              </a:rPr>
              <a:t>on-line</a:t>
            </a:r>
            <a:r>
              <a:rPr lang="es-ES" sz="1400" dirty="0">
                <a:solidFill>
                  <a:prstClr val="black">
                    <a:lumMod val="50000"/>
                    <a:lumOff val="50000"/>
                  </a:prstClr>
                </a:solidFill>
              </a:rPr>
              <a:t> de las malas prácticas empresariales, etc.</a:t>
            </a:r>
          </a:p>
          <a:p>
            <a:pPr algn="just">
              <a:spcBef>
                <a:spcPts val="300"/>
              </a:spcBef>
            </a:pPr>
            <a:r>
              <a:rPr lang="es-ES" sz="1400" dirty="0">
                <a:solidFill>
                  <a:prstClr val="black">
                    <a:lumMod val="50000"/>
                    <a:lumOff val="50000"/>
                  </a:prstClr>
                </a:solidFill>
              </a:rPr>
              <a:t>Actualmente, es un proceso más fácil gracias a las herramientas de la web</a:t>
            </a:r>
            <a:r>
              <a:rPr lang="es-ES" sz="1400" dirty="0"/>
              <a:t> </a:t>
            </a:r>
            <a:r>
              <a:rPr lang="es-ES" sz="1400" dirty="0">
                <a:solidFill>
                  <a:prstClr val="black">
                    <a:lumMod val="50000"/>
                    <a:lumOff val="50000"/>
                  </a:prstClr>
                </a:solidFill>
              </a:rPr>
              <a:t>como Chage.org, Open </a:t>
            </a:r>
            <a:r>
              <a:rPr lang="es-ES" sz="1400" dirty="0" err="1">
                <a:solidFill>
                  <a:prstClr val="black">
                    <a:lumMod val="50000"/>
                    <a:lumOff val="50000"/>
                  </a:prstClr>
                </a:solidFill>
              </a:rPr>
              <a:t>petition</a:t>
            </a:r>
            <a:r>
              <a:rPr lang="es-ES" sz="1400" dirty="0">
                <a:solidFill>
                  <a:prstClr val="black">
                    <a:lumMod val="50000"/>
                    <a:lumOff val="50000"/>
                  </a:prstClr>
                </a:solidFill>
              </a:rPr>
              <a:t>, etc.</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010" y="4648201"/>
            <a:ext cx="3028288"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533" y="4460875"/>
            <a:ext cx="2898113" cy="996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5137405" y="735290"/>
            <a:ext cx="302679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Conceptos básicos</a:t>
            </a:r>
          </a:p>
        </p:txBody>
      </p:sp>
    </p:spTree>
    <p:extLst>
      <p:ext uri="{BB962C8B-B14F-4D97-AF65-F5344CB8AC3E}">
        <p14:creationId xmlns:p14="http://schemas.microsoft.com/office/powerpoint/2010/main" val="398251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01138" y="1414224"/>
            <a:ext cx="3591881" cy="369332"/>
          </a:xfrm>
          <a:prstGeom prst="rect">
            <a:avLst/>
          </a:prstGeom>
        </p:spPr>
        <p:txBody>
          <a:bodyPr wrap="none">
            <a:spAutoFit/>
          </a:bodyPr>
          <a:lstStyle/>
          <a:p>
            <a:r>
              <a:rPr lang="es-ES" dirty="0">
                <a:solidFill>
                  <a:schemeClr val="tx1">
                    <a:lumMod val="50000"/>
                    <a:lumOff val="50000"/>
                  </a:schemeClr>
                </a:solidFill>
              </a:rPr>
              <a:t>Fase 1. Decisiones sobre el producto</a:t>
            </a:r>
          </a:p>
        </p:txBody>
      </p:sp>
      <p:grpSp>
        <p:nvGrpSpPr>
          <p:cNvPr id="3" name="Agrupar 12"/>
          <p:cNvGrpSpPr/>
          <p:nvPr/>
        </p:nvGrpSpPr>
        <p:grpSpPr>
          <a:xfrm>
            <a:off x="821296" y="1364255"/>
            <a:ext cx="2109036" cy="469634"/>
            <a:chOff x="716373" y="2162909"/>
            <a:chExt cx="2948175" cy="656491"/>
          </a:xfrm>
          <a:solidFill>
            <a:srgbClr val="FF0000"/>
          </a:solidFill>
        </p:grpSpPr>
        <p:sp>
          <p:nvSpPr>
            <p:cNvPr id="4" name="Triángulo isósceles 13"/>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5" name="Triángulo isósceles 14"/>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6" name="Conector recto 15"/>
            <p:cNvCxnSpPr/>
            <p:nvPr/>
          </p:nvCxnSpPr>
          <p:spPr>
            <a:xfrm>
              <a:off x="1418166" y="2800784"/>
              <a:ext cx="2246382" cy="0"/>
            </a:xfrm>
            <a:prstGeom prst="line">
              <a:avLst/>
            </a:prstGeom>
            <a:grpFill/>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8" name="7 Rectángulo"/>
          <p:cNvSpPr/>
          <p:nvPr/>
        </p:nvSpPr>
        <p:spPr>
          <a:xfrm>
            <a:off x="821296" y="2155779"/>
            <a:ext cx="7573404" cy="4162678"/>
          </a:xfrm>
          <a:prstGeom prst="rect">
            <a:avLst/>
          </a:prstGeom>
        </p:spPr>
        <p:txBody>
          <a:bodyPr wrap="square">
            <a:spAutoFit/>
          </a:bodyPr>
          <a:lstStyle/>
          <a:p>
            <a:pPr algn="just"/>
            <a:r>
              <a:rPr lang="es-ES" sz="1450" dirty="0">
                <a:solidFill>
                  <a:prstClr val="black">
                    <a:lumMod val="50000"/>
                    <a:lumOff val="50000"/>
                  </a:prstClr>
                </a:solidFill>
              </a:rPr>
              <a:t>El plan de producción recogerá las decisiones relativas al bien producido y al proceso de fabricación en sí, tales como:</a:t>
            </a:r>
          </a:p>
          <a:p>
            <a:pPr algn="just"/>
            <a:endParaRPr lang="es-ES" sz="1450" dirty="0">
              <a:solidFill>
                <a:prstClr val="black">
                  <a:lumMod val="50000"/>
                  <a:lumOff val="50000"/>
                </a:prstClr>
              </a:solidFill>
            </a:endParaRPr>
          </a:p>
          <a:p>
            <a:pPr marL="285750" indent="-285750" algn="just">
              <a:spcBef>
                <a:spcPts val="300"/>
              </a:spcBef>
              <a:spcAft>
                <a:spcPts val="600"/>
              </a:spcAft>
              <a:buFont typeface="Wingdings" pitchFamily="2" charset="2"/>
              <a:buChar char="Ø"/>
            </a:pPr>
            <a:r>
              <a:rPr lang="es-ES" sz="1450" b="1" dirty="0">
                <a:solidFill>
                  <a:prstClr val="black">
                    <a:lumMod val="50000"/>
                    <a:lumOff val="50000"/>
                  </a:prstClr>
                </a:solidFill>
              </a:rPr>
              <a:t>Descripción del bien a fabricar: </a:t>
            </a:r>
            <a:r>
              <a:rPr lang="es-ES" sz="1450" dirty="0">
                <a:solidFill>
                  <a:prstClr val="black">
                    <a:lumMod val="50000"/>
                    <a:lumOff val="50000"/>
                  </a:prstClr>
                </a:solidFill>
              </a:rPr>
              <a:t>forma, denominación, características físicas, color, tamaño, material, funcionalidad, estética, peso, volumen, envase, necesidad que satisface, elemento diferenciador, etc.</a:t>
            </a:r>
          </a:p>
          <a:p>
            <a:pPr marL="285750" indent="-285750" algn="just">
              <a:spcBef>
                <a:spcPts val="300"/>
              </a:spcBef>
              <a:buFont typeface="Wingdings" pitchFamily="2" charset="2"/>
              <a:buChar char="Ø"/>
            </a:pPr>
            <a:r>
              <a:rPr lang="es-ES" sz="1450" b="1" dirty="0">
                <a:solidFill>
                  <a:prstClr val="black">
                    <a:lumMod val="50000"/>
                    <a:lumOff val="50000"/>
                  </a:prstClr>
                </a:solidFill>
              </a:rPr>
              <a:t>Proceso de producción: </a:t>
            </a:r>
            <a:r>
              <a:rPr lang="es-ES" sz="1450" dirty="0">
                <a:solidFill>
                  <a:prstClr val="black">
                    <a:lumMod val="50000"/>
                    <a:lumOff val="50000"/>
                  </a:prstClr>
                </a:solidFill>
              </a:rPr>
              <a:t>adquisición y almacenaje de materias primas, recursos materiales necesarios, contratación de personal, asignación de funciones, pasos y tiempos de cada fase del proceso, volumen de producción, costes, control de calidad, gestión de existencias, etc.</a:t>
            </a:r>
          </a:p>
          <a:p>
            <a:pPr marL="285750" indent="-285750" algn="just">
              <a:spcBef>
                <a:spcPts val="600"/>
              </a:spcBef>
              <a:spcAft>
                <a:spcPts val="600"/>
              </a:spcAft>
              <a:buFont typeface="Wingdings" pitchFamily="2" charset="2"/>
              <a:buChar char="Ø"/>
            </a:pPr>
            <a:r>
              <a:rPr lang="es-ES_tradnl" sz="1450" b="1" dirty="0">
                <a:solidFill>
                  <a:prstClr val="black">
                    <a:lumMod val="50000"/>
                    <a:lumOff val="50000"/>
                  </a:prstClr>
                </a:solidFill>
              </a:rPr>
              <a:t>Denominación del producto:</a:t>
            </a:r>
          </a:p>
          <a:p>
            <a:pPr marL="355600" lvl="1" algn="just">
              <a:spcBef>
                <a:spcPts val="300"/>
              </a:spcBef>
              <a:spcAft>
                <a:spcPts val="300"/>
              </a:spcAft>
            </a:pPr>
            <a:r>
              <a:rPr lang="es-ES" sz="1450" b="1" dirty="0">
                <a:solidFill>
                  <a:srgbClr val="20AAAF"/>
                </a:solidFill>
              </a:rPr>
              <a:t>1. </a:t>
            </a:r>
            <a:r>
              <a:rPr lang="es-ES" sz="1450" dirty="0">
                <a:solidFill>
                  <a:prstClr val="black">
                    <a:lumMod val="50000"/>
                    <a:lumOff val="50000"/>
                  </a:prstClr>
                </a:solidFill>
              </a:rPr>
              <a:t>Nombrar un producto nuevo en el mercado: </a:t>
            </a:r>
            <a:r>
              <a:rPr lang="es-ES" sz="1450" dirty="0" err="1">
                <a:solidFill>
                  <a:prstClr val="black">
                    <a:lumMod val="50000"/>
                    <a:lumOff val="50000"/>
                  </a:prstClr>
                </a:solidFill>
              </a:rPr>
              <a:t>Tipex</a:t>
            </a:r>
            <a:r>
              <a:rPr lang="es-ES" sz="1450" dirty="0">
                <a:solidFill>
                  <a:prstClr val="black">
                    <a:lumMod val="50000"/>
                    <a:lumOff val="50000"/>
                  </a:prstClr>
                </a:solidFill>
              </a:rPr>
              <a:t>, </a:t>
            </a:r>
            <a:r>
              <a:rPr lang="es-ES" sz="1450" dirty="0" err="1">
                <a:solidFill>
                  <a:prstClr val="black">
                    <a:lumMod val="50000"/>
                    <a:lumOff val="50000"/>
                  </a:prstClr>
                </a:solidFill>
              </a:rPr>
              <a:t>Kleenex</a:t>
            </a:r>
            <a:r>
              <a:rPr lang="es-ES" sz="1450" dirty="0">
                <a:solidFill>
                  <a:prstClr val="black">
                    <a:lumMod val="50000"/>
                    <a:lumOff val="50000"/>
                  </a:prstClr>
                </a:solidFill>
              </a:rPr>
              <a:t>, Post-</a:t>
            </a:r>
            <a:r>
              <a:rPr lang="es-ES" sz="1450" dirty="0" err="1">
                <a:solidFill>
                  <a:prstClr val="black">
                    <a:lumMod val="50000"/>
                    <a:lumOff val="50000"/>
                  </a:prstClr>
                </a:solidFill>
              </a:rPr>
              <a:t>it</a:t>
            </a:r>
            <a:r>
              <a:rPr lang="es-ES" sz="1450" dirty="0">
                <a:solidFill>
                  <a:prstClr val="black">
                    <a:lumMod val="50000"/>
                    <a:lumOff val="50000"/>
                  </a:prstClr>
                </a:solidFill>
              </a:rPr>
              <a:t>, iPad, iPod, iPhone, etc.</a:t>
            </a:r>
          </a:p>
          <a:p>
            <a:pPr marL="355600" lvl="1" algn="just">
              <a:spcBef>
                <a:spcPts val="300"/>
              </a:spcBef>
            </a:pPr>
            <a:r>
              <a:rPr lang="es-ES" sz="1450" b="1" dirty="0">
                <a:solidFill>
                  <a:srgbClr val="20AAAF"/>
                </a:solidFill>
              </a:rPr>
              <a:t>2. </a:t>
            </a:r>
            <a:r>
              <a:rPr lang="es-ES" sz="1450" dirty="0">
                <a:solidFill>
                  <a:prstClr val="black">
                    <a:lumMod val="50000"/>
                    <a:lumOff val="50000"/>
                  </a:prstClr>
                </a:solidFill>
              </a:rPr>
              <a:t>Prestigiar el producto con el poder de la marca: Danone&gt; </a:t>
            </a:r>
            <a:r>
              <a:rPr lang="es-ES" sz="1450" dirty="0" err="1">
                <a:solidFill>
                  <a:prstClr val="black">
                    <a:lumMod val="50000"/>
                    <a:lumOff val="50000"/>
                  </a:prstClr>
                </a:solidFill>
              </a:rPr>
              <a:t>Danonet</a:t>
            </a:r>
            <a:r>
              <a:rPr lang="es-ES" sz="1450" dirty="0">
                <a:solidFill>
                  <a:prstClr val="black">
                    <a:lumMod val="50000"/>
                    <a:lumOff val="50000"/>
                  </a:prstClr>
                </a:solidFill>
              </a:rPr>
              <a:t>, </a:t>
            </a:r>
            <a:r>
              <a:rPr lang="es-ES" sz="1450" dirty="0" err="1">
                <a:solidFill>
                  <a:prstClr val="black">
                    <a:lumMod val="50000"/>
                    <a:lumOff val="50000"/>
                  </a:prstClr>
                </a:solidFill>
              </a:rPr>
              <a:t>Danonino</a:t>
            </a:r>
            <a:r>
              <a:rPr lang="es-ES" sz="1450" dirty="0">
                <a:solidFill>
                  <a:prstClr val="black">
                    <a:lumMod val="50000"/>
                    <a:lumOff val="50000"/>
                  </a:prstClr>
                </a:solidFill>
              </a:rPr>
              <a:t>, </a:t>
            </a:r>
            <a:r>
              <a:rPr lang="es-ES" sz="1450" dirty="0" err="1">
                <a:solidFill>
                  <a:prstClr val="black">
                    <a:lumMod val="50000"/>
                    <a:lumOff val="50000"/>
                  </a:prstClr>
                </a:solidFill>
              </a:rPr>
              <a:t>Danup</a:t>
            </a:r>
            <a:r>
              <a:rPr lang="es-ES" sz="1450" dirty="0">
                <a:solidFill>
                  <a:prstClr val="black">
                    <a:lumMod val="50000"/>
                    <a:lumOff val="50000"/>
                  </a:prstClr>
                </a:solidFill>
              </a:rPr>
              <a:t>, </a:t>
            </a:r>
            <a:r>
              <a:rPr lang="es-ES" sz="1450" dirty="0" err="1">
                <a:solidFill>
                  <a:prstClr val="black">
                    <a:lumMod val="50000"/>
                    <a:lumOff val="50000"/>
                  </a:prstClr>
                </a:solidFill>
              </a:rPr>
              <a:t>Danacol</a:t>
            </a:r>
            <a:r>
              <a:rPr lang="es-ES" sz="1450" dirty="0">
                <a:solidFill>
                  <a:prstClr val="black">
                    <a:lumMod val="50000"/>
                    <a:lumOff val="50000"/>
                  </a:prstClr>
                </a:solidFill>
              </a:rPr>
              <a:t>.</a:t>
            </a:r>
          </a:p>
          <a:p>
            <a:pPr marL="742950" lvl="1" indent="-285750" algn="just">
              <a:spcBef>
                <a:spcPts val="300"/>
              </a:spcBef>
              <a:buFont typeface="Wingdings" pitchFamily="2" charset="2"/>
              <a:buChar char="Ø"/>
            </a:pPr>
            <a:endParaRPr lang="es-ES_tradnl" sz="1450" dirty="0">
              <a:solidFill>
                <a:prstClr val="black">
                  <a:lumMod val="50000"/>
                  <a:lumOff val="50000"/>
                </a:prstClr>
              </a:solidFill>
            </a:endParaRPr>
          </a:p>
          <a:p>
            <a:pPr marL="742950" lvl="1" indent="-285750" algn="just">
              <a:spcBef>
                <a:spcPts val="300"/>
              </a:spcBef>
              <a:buFont typeface="Wingdings" pitchFamily="2" charset="2"/>
              <a:buChar char="Ø"/>
            </a:pPr>
            <a:endParaRPr lang="es-ES" sz="1450" dirty="0">
              <a:solidFill>
                <a:prstClr val="black">
                  <a:lumMod val="50000"/>
                  <a:lumOff val="50000"/>
                </a:prstClr>
              </a:solidFill>
            </a:endParaRPr>
          </a:p>
          <a:p>
            <a:pPr marL="285750" indent="-285750" algn="just">
              <a:spcBef>
                <a:spcPts val="300"/>
              </a:spcBef>
              <a:buFont typeface="Wingdings" pitchFamily="2" charset="2"/>
              <a:buChar char="Ø"/>
            </a:pPr>
            <a:endParaRPr lang="es-ES" sz="1450" dirty="0">
              <a:solidFill>
                <a:prstClr val="black">
                  <a:lumMod val="50000"/>
                  <a:lumOff val="50000"/>
                </a:prstClr>
              </a:solidFill>
            </a:endParaRPr>
          </a:p>
        </p:txBody>
      </p:sp>
      <p:sp>
        <p:nvSpPr>
          <p:cNvPr id="9" name="8 CuadroTexto"/>
          <p:cNvSpPr txBox="1"/>
          <p:nvPr/>
        </p:nvSpPr>
        <p:spPr>
          <a:xfrm>
            <a:off x="4333798" y="735290"/>
            <a:ext cx="380104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Simulación empresarial</a:t>
            </a:r>
          </a:p>
        </p:txBody>
      </p:sp>
    </p:spTree>
    <p:extLst>
      <p:ext uri="{BB962C8B-B14F-4D97-AF65-F5344CB8AC3E}">
        <p14:creationId xmlns:p14="http://schemas.microsoft.com/office/powerpoint/2010/main" val="300508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 calcmode="lin" valueType="num">
                                      <p:cBhvr additive="base">
                                        <p:cTn id="22"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 calcmode="lin" valueType="num">
                                      <p:cBhvr additive="base">
                                        <p:cTn id="28"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01138" y="1414224"/>
            <a:ext cx="3738716" cy="369332"/>
          </a:xfrm>
          <a:prstGeom prst="rect">
            <a:avLst/>
          </a:prstGeom>
        </p:spPr>
        <p:txBody>
          <a:bodyPr wrap="none">
            <a:spAutoFit/>
          </a:bodyPr>
          <a:lstStyle/>
          <a:p>
            <a:r>
              <a:rPr lang="es-ES" dirty="0">
                <a:solidFill>
                  <a:schemeClr val="tx1">
                    <a:lumMod val="50000"/>
                    <a:lumOff val="50000"/>
                  </a:schemeClr>
                </a:solidFill>
              </a:rPr>
              <a:t>Fase 2. Determinación de los servicios</a:t>
            </a:r>
          </a:p>
        </p:txBody>
      </p:sp>
      <p:grpSp>
        <p:nvGrpSpPr>
          <p:cNvPr id="3" name="Agrupar 12"/>
          <p:cNvGrpSpPr/>
          <p:nvPr/>
        </p:nvGrpSpPr>
        <p:grpSpPr>
          <a:xfrm>
            <a:off x="821296" y="1364255"/>
            <a:ext cx="2109036" cy="469634"/>
            <a:chOff x="716373" y="2162909"/>
            <a:chExt cx="2948175" cy="656491"/>
          </a:xfrm>
          <a:solidFill>
            <a:srgbClr val="FF0000"/>
          </a:solidFill>
        </p:grpSpPr>
        <p:sp>
          <p:nvSpPr>
            <p:cNvPr id="4" name="Triángulo isósceles 13"/>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5" name="Triángulo isósceles 14"/>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6" name="Conector recto 15"/>
            <p:cNvCxnSpPr/>
            <p:nvPr/>
          </p:nvCxnSpPr>
          <p:spPr>
            <a:xfrm>
              <a:off x="1418166" y="2800784"/>
              <a:ext cx="2246382" cy="0"/>
            </a:xfrm>
            <a:prstGeom prst="line">
              <a:avLst/>
            </a:prstGeom>
            <a:grpFill/>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8" name="7 Rectángulo"/>
          <p:cNvSpPr/>
          <p:nvPr/>
        </p:nvSpPr>
        <p:spPr>
          <a:xfrm>
            <a:off x="884892" y="2054178"/>
            <a:ext cx="7433607" cy="2546851"/>
          </a:xfrm>
          <a:prstGeom prst="rect">
            <a:avLst/>
          </a:prstGeom>
        </p:spPr>
        <p:txBody>
          <a:bodyPr wrap="square">
            <a:spAutoFit/>
          </a:bodyPr>
          <a:lstStyle/>
          <a:p>
            <a:pPr algn="just"/>
            <a:r>
              <a:rPr lang="es-ES" sz="1450" dirty="0">
                <a:solidFill>
                  <a:prstClr val="black">
                    <a:lumMod val="50000"/>
                    <a:lumOff val="50000"/>
                  </a:prstClr>
                </a:solidFill>
              </a:rPr>
              <a:t>Un </a:t>
            </a:r>
            <a:r>
              <a:rPr lang="es-ES" sz="1450" b="1" dirty="0">
                <a:solidFill>
                  <a:prstClr val="black">
                    <a:lumMod val="50000"/>
                    <a:lumOff val="50000"/>
                  </a:prstClr>
                </a:solidFill>
              </a:rPr>
              <a:t>servicio</a:t>
            </a:r>
            <a:r>
              <a:rPr lang="es-ES" sz="1450" dirty="0">
                <a:solidFill>
                  <a:prstClr val="black">
                    <a:lumMod val="50000"/>
                    <a:lumOff val="50000"/>
                  </a:prstClr>
                </a:solidFill>
              </a:rPr>
              <a:t> es una actividad que no produce objetos materiales, sino que satisface las necesidades de un cliente a través de la realización de unas actividades. En este caso, el plan de empresa incluirá la descripción detallada de los servicios y de los procedimientos para llevarlo a cabo, tales como:</a:t>
            </a:r>
          </a:p>
          <a:p>
            <a:pPr algn="just"/>
            <a:endParaRPr lang="es-ES" sz="1450" dirty="0">
              <a:solidFill>
                <a:prstClr val="black">
                  <a:lumMod val="50000"/>
                  <a:lumOff val="50000"/>
                </a:prstClr>
              </a:solidFill>
            </a:endParaRPr>
          </a:p>
          <a:p>
            <a:pPr marL="285750" indent="-285750" algn="just">
              <a:buFont typeface="Wingdings" pitchFamily="2" charset="2"/>
              <a:buChar char="Ø"/>
            </a:pPr>
            <a:r>
              <a:rPr lang="es-ES" sz="1450" b="1" dirty="0">
                <a:solidFill>
                  <a:prstClr val="black">
                    <a:lumMod val="50000"/>
                    <a:lumOff val="50000"/>
                  </a:prstClr>
                </a:solidFill>
              </a:rPr>
              <a:t>Características de la actividad: </a:t>
            </a:r>
            <a:r>
              <a:rPr lang="es-ES" sz="1450" dirty="0">
                <a:solidFill>
                  <a:prstClr val="black">
                    <a:lumMod val="50000"/>
                    <a:lumOff val="50000"/>
                  </a:prstClr>
                </a:solidFill>
              </a:rPr>
              <a:t>estilo, variedades, denominación, necesidad que satisface, elemento diferenciador, etc.</a:t>
            </a:r>
          </a:p>
          <a:p>
            <a:pPr marL="285750" indent="-285750" algn="just">
              <a:buFont typeface="Wingdings" pitchFamily="2" charset="2"/>
              <a:buChar char="Ø"/>
            </a:pPr>
            <a:endParaRPr lang="es-ES" sz="1450" dirty="0">
              <a:solidFill>
                <a:prstClr val="black">
                  <a:lumMod val="50000"/>
                  <a:lumOff val="50000"/>
                </a:prstClr>
              </a:solidFill>
            </a:endParaRPr>
          </a:p>
          <a:p>
            <a:pPr marL="285750" indent="-285750" algn="just">
              <a:buFont typeface="Wingdings" pitchFamily="2" charset="2"/>
              <a:buChar char="Ø"/>
            </a:pPr>
            <a:r>
              <a:rPr lang="es-ES" sz="1450" b="1" dirty="0">
                <a:solidFill>
                  <a:prstClr val="black">
                    <a:lumMod val="50000"/>
                    <a:lumOff val="50000"/>
                  </a:prstClr>
                </a:solidFill>
              </a:rPr>
              <a:t>Procedimiento para llevarlo a cabo: </a:t>
            </a:r>
            <a:r>
              <a:rPr lang="es-ES" sz="1450" dirty="0">
                <a:solidFill>
                  <a:prstClr val="black">
                    <a:lumMod val="50000"/>
                    <a:lumOff val="50000"/>
                  </a:prstClr>
                </a:solidFill>
              </a:rPr>
              <a:t>adquisición y almacenaje de mercancía, recursos materiales necesarios, contratación de personal, asignación de funciones, pasos y tiempos para cada tipo de servicio, ventas esperadas, costes, etc.</a:t>
            </a:r>
          </a:p>
        </p:txBody>
      </p:sp>
      <p:sp>
        <p:nvSpPr>
          <p:cNvPr id="10" name="9 CuadroTexto"/>
          <p:cNvSpPr txBox="1"/>
          <p:nvPr/>
        </p:nvSpPr>
        <p:spPr>
          <a:xfrm>
            <a:off x="4333798" y="735290"/>
            <a:ext cx="380104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Simulación empresarial</a:t>
            </a:r>
          </a:p>
        </p:txBody>
      </p:sp>
    </p:spTree>
    <p:extLst>
      <p:ext uri="{BB962C8B-B14F-4D97-AF65-F5344CB8AC3E}">
        <p14:creationId xmlns:p14="http://schemas.microsoft.com/office/powerpoint/2010/main" val="189504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01138" y="1414224"/>
            <a:ext cx="3694794" cy="369332"/>
          </a:xfrm>
          <a:prstGeom prst="rect">
            <a:avLst/>
          </a:prstGeom>
        </p:spPr>
        <p:txBody>
          <a:bodyPr wrap="none">
            <a:spAutoFit/>
          </a:bodyPr>
          <a:lstStyle/>
          <a:p>
            <a:r>
              <a:rPr lang="es-ES" dirty="0">
                <a:solidFill>
                  <a:schemeClr val="tx1">
                    <a:lumMod val="50000"/>
                    <a:lumOff val="50000"/>
                  </a:schemeClr>
                </a:solidFill>
              </a:rPr>
              <a:t>Fase 3. Elección del mercado objetivo</a:t>
            </a:r>
          </a:p>
        </p:txBody>
      </p:sp>
      <p:grpSp>
        <p:nvGrpSpPr>
          <p:cNvPr id="5" name="Agrupar 12"/>
          <p:cNvGrpSpPr/>
          <p:nvPr/>
        </p:nvGrpSpPr>
        <p:grpSpPr>
          <a:xfrm>
            <a:off x="821296" y="1364255"/>
            <a:ext cx="2109036" cy="469634"/>
            <a:chOff x="716373" y="2162909"/>
            <a:chExt cx="2948175" cy="656491"/>
          </a:xfrm>
          <a:solidFill>
            <a:srgbClr val="FF0000"/>
          </a:solidFill>
        </p:grpSpPr>
        <p:sp>
          <p:nvSpPr>
            <p:cNvPr id="6" name="Triángulo isósceles 13"/>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7" name="Triángulo isósceles 14"/>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0" name="Conector recto 15"/>
            <p:cNvCxnSpPr/>
            <p:nvPr/>
          </p:nvCxnSpPr>
          <p:spPr>
            <a:xfrm>
              <a:off x="1418166" y="2800784"/>
              <a:ext cx="2246382" cy="0"/>
            </a:xfrm>
            <a:prstGeom prst="line">
              <a:avLst/>
            </a:prstGeom>
            <a:grpFill/>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2" name="1 Rectángulo"/>
          <p:cNvSpPr/>
          <p:nvPr/>
        </p:nvSpPr>
        <p:spPr>
          <a:xfrm>
            <a:off x="884891" y="1960135"/>
            <a:ext cx="7674907" cy="761747"/>
          </a:xfrm>
          <a:prstGeom prst="rect">
            <a:avLst/>
          </a:prstGeom>
        </p:spPr>
        <p:txBody>
          <a:bodyPr wrap="square">
            <a:spAutoFit/>
          </a:bodyPr>
          <a:lstStyle/>
          <a:p>
            <a:r>
              <a:rPr lang="es-ES" sz="1450" dirty="0">
                <a:solidFill>
                  <a:prstClr val="black">
                    <a:lumMod val="50000"/>
                    <a:lumOff val="50000"/>
                  </a:prstClr>
                </a:solidFill>
              </a:rPr>
              <a:t>Las empresas </a:t>
            </a:r>
            <a:r>
              <a:rPr lang="es-ES" sz="1450" b="1" dirty="0">
                <a:solidFill>
                  <a:prstClr val="black">
                    <a:lumMod val="50000"/>
                    <a:lumOff val="50000"/>
                  </a:prstClr>
                </a:solidFill>
              </a:rPr>
              <a:t>segmentan </a:t>
            </a:r>
            <a:r>
              <a:rPr lang="es-ES" sz="1450" dirty="0">
                <a:solidFill>
                  <a:prstClr val="black">
                    <a:lumMod val="50000"/>
                    <a:lumOff val="50000"/>
                  </a:prstClr>
                </a:solidFill>
              </a:rPr>
              <a:t>el mercado con la intención de crear grupos homogéneos entre los que identificar a los clientes más receptivos a su producto. De este modo, se divide a la población global o mercado potencial según distintos criterios:</a:t>
            </a:r>
          </a:p>
        </p:txBody>
      </p:sp>
      <p:grpSp>
        <p:nvGrpSpPr>
          <p:cNvPr id="11" name="10 Grupo"/>
          <p:cNvGrpSpPr/>
          <p:nvPr/>
        </p:nvGrpSpPr>
        <p:grpSpPr>
          <a:xfrm>
            <a:off x="972687" y="2881520"/>
            <a:ext cx="7587112" cy="725279"/>
            <a:chOff x="1168434" y="3036093"/>
            <a:chExt cx="7499316" cy="547686"/>
          </a:xfrm>
        </p:grpSpPr>
        <p:sp>
          <p:nvSpPr>
            <p:cNvPr id="12" name="11 Rectángulo redondeado"/>
            <p:cNvSpPr/>
            <p:nvPr/>
          </p:nvSpPr>
          <p:spPr>
            <a:xfrm>
              <a:off x="1168434" y="3162299"/>
              <a:ext cx="1836548" cy="390525"/>
            </a:xfrm>
            <a:prstGeom prst="roundRect">
              <a:avLst/>
            </a:prstGeom>
            <a:solidFill>
              <a:srgbClr val="F77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solidFill>
                    <a:schemeClr val="tx1"/>
                  </a:solidFill>
                </a:rPr>
                <a:t>Geográficos</a:t>
              </a:r>
            </a:p>
          </p:txBody>
        </p:sp>
        <p:sp>
          <p:nvSpPr>
            <p:cNvPr id="13" name="12 Rectángulo redondeado"/>
            <p:cNvSpPr/>
            <p:nvPr/>
          </p:nvSpPr>
          <p:spPr>
            <a:xfrm>
              <a:off x="4419600" y="3036093"/>
              <a:ext cx="4248150" cy="547686"/>
            </a:xfrm>
            <a:prstGeom prst="roundRect">
              <a:avLst/>
            </a:prstGeom>
            <a:solidFill>
              <a:srgbClr val="C9E5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a:solidFill>
                    <a:schemeClr val="tx1"/>
                  </a:solidFill>
                </a:rPr>
                <a:t>Por países, regiones, ciudades o barrios, ya que las necesidades pueden ser diferentes según el área en la que resida el cliente.</a:t>
              </a:r>
            </a:p>
          </p:txBody>
        </p:sp>
        <p:cxnSp>
          <p:nvCxnSpPr>
            <p:cNvPr id="14" name="13 Conector recto"/>
            <p:cNvCxnSpPr/>
            <p:nvPr/>
          </p:nvCxnSpPr>
          <p:spPr>
            <a:xfrm flipV="1">
              <a:off x="3004982" y="3357561"/>
              <a:ext cx="1395517" cy="1"/>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grpSp>
      <p:grpSp>
        <p:nvGrpSpPr>
          <p:cNvPr id="15" name="14 Grupo"/>
          <p:cNvGrpSpPr/>
          <p:nvPr/>
        </p:nvGrpSpPr>
        <p:grpSpPr>
          <a:xfrm>
            <a:off x="972687" y="3796866"/>
            <a:ext cx="7587112" cy="725279"/>
            <a:chOff x="1168434" y="3026503"/>
            <a:chExt cx="7499316" cy="547686"/>
          </a:xfrm>
        </p:grpSpPr>
        <p:sp>
          <p:nvSpPr>
            <p:cNvPr id="16" name="15 Rectángulo redondeado"/>
            <p:cNvSpPr/>
            <p:nvPr/>
          </p:nvSpPr>
          <p:spPr>
            <a:xfrm>
              <a:off x="1168434" y="3162299"/>
              <a:ext cx="1836548" cy="390525"/>
            </a:xfrm>
            <a:prstGeom prst="roundRect">
              <a:avLst/>
            </a:prstGeom>
            <a:solidFill>
              <a:srgbClr val="F77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solidFill>
                    <a:schemeClr val="tx1"/>
                  </a:solidFill>
                </a:rPr>
                <a:t>Demográficos</a:t>
              </a:r>
            </a:p>
          </p:txBody>
        </p:sp>
        <p:sp>
          <p:nvSpPr>
            <p:cNvPr id="17" name="16 Rectángulo redondeado"/>
            <p:cNvSpPr/>
            <p:nvPr/>
          </p:nvSpPr>
          <p:spPr>
            <a:xfrm>
              <a:off x="4419600" y="3026503"/>
              <a:ext cx="4248150" cy="547686"/>
            </a:xfrm>
            <a:prstGeom prst="roundRect">
              <a:avLst/>
            </a:prstGeom>
            <a:solidFill>
              <a:srgbClr val="C9E5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a:solidFill>
                    <a:schemeClr val="tx1"/>
                  </a:solidFill>
                </a:rPr>
                <a:t>Por edad, estado civil, sexo, estatus  socioeconómico, religión, nivel de ingresos, tipo de familia, profesión, nivel educativo, orientación sexual…</a:t>
              </a:r>
            </a:p>
          </p:txBody>
        </p:sp>
        <p:cxnSp>
          <p:nvCxnSpPr>
            <p:cNvPr id="18" name="17 Conector recto"/>
            <p:cNvCxnSpPr/>
            <p:nvPr/>
          </p:nvCxnSpPr>
          <p:spPr>
            <a:xfrm flipV="1">
              <a:off x="3004982" y="3357561"/>
              <a:ext cx="1395517" cy="1"/>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grpSp>
      <p:grpSp>
        <p:nvGrpSpPr>
          <p:cNvPr id="19" name="18 Grupo"/>
          <p:cNvGrpSpPr/>
          <p:nvPr/>
        </p:nvGrpSpPr>
        <p:grpSpPr>
          <a:xfrm>
            <a:off x="961092" y="4710320"/>
            <a:ext cx="7587112" cy="725279"/>
            <a:chOff x="1168434" y="3036093"/>
            <a:chExt cx="7499316" cy="547686"/>
          </a:xfrm>
        </p:grpSpPr>
        <p:sp>
          <p:nvSpPr>
            <p:cNvPr id="20" name="19 Rectángulo redondeado"/>
            <p:cNvSpPr/>
            <p:nvPr/>
          </p:nvSpPr>
          <p:spPr>
            <a:xfrm>
              <a:off x="1168434" y="3162299"/>
              <a:ext cx="1836548" cy="390525"/>
            </a:xfrm>
            <a:prstGeom prst="roundRect">
              <a:avLst/>
            </a:prstGeom>
            <a:solidFill>
              <a:srgbClr val="F77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err="1">
                  <a:solidFill>
                    <a:schemeClr val="tx1"/>
                  </a:solidFill>
                </a:rPr>
                <a:t>Psicográficos</a:t>
              </a:r>
              <a:endParaRPr lang="es-ES" sz="1600" dirty="0">
                <a:solidFill>
                  <a:schemeClr val="tx1"/>
                </a:solidFill>
              </a:endParaRPr>
            </a:p>
          </p:txBody>
        </p:sp>
        <p:sp>
          <p:nvSpPr>
            <p:cNvPr id="21" name="20 Rectángulo redondeado"/>
            <p:cNvSpPr/>
            <p:nvPr/>
          </p:nvSpPr>
          <p:spPr>
            <a:xfrm>
              <a:off x="4419600" y="3036093"/>
              <a:ext cx="4248150" cy="547686"/>
            </a:xfrm>
            <a:prstGeom prst="roundRect">
              <a:avLst/>
            </a:prstGeom>
            <a:solidFill>
              <a:srgbClr val="C9E5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a:solidFill>
                    <a:schemeClr val="tx1"/>
                  </a:solidFill>
                </a:rPr>
                <a:t>Según el estilo de la vida, la personalidad, los valores, las actitudes, los gustos</a:t>
              </a:r>
            </a:p>
          </p:txBody>
        </p:sp>
        <p:cxnSp>
          <p:nvCxnSpPr>
            <p:cNvPr id="22" name="21 Conector recto"/>
            <p:cNvCxnSpPr/>
            <p:nvPr/>
          </p:nvCxnSpPr>
          <p:spPr>
            <a:xfrm flipV="1">
              <a:off x="3004982" y="3357561"/>
              <a:ext cx="1395517" cy="1"/>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grpSp>
      <p:grpSp>
        <p:nvGrpSpPr>
          <p:cNvPr id="24" name="23 Grupo"/>
          <p:cNvGrpSpPr/>
          <p:nvPr/>
        </p:nvGrpSpPr>
        <p:grpSpPr>
          <a:xfrm>
            <a:off x="973792" y="5583295"/>
            <a:ext cx="7587112" cy="725279"/>
            <a:chOff x="1168434" y="3036093"/>
            <a:chExt cx="7499316" cy="547686"/>
          </a:xfrm>
        </p:grpSpPr>
        <p:sp>
          <p:nvSpPr>
            <p:cNvPr id="25" name="24 Rectángulo redondeado"/>
            <p:cNvSpPr/>
            <p:nvPr/>
          </p:nvSpPr>
          <p:spPr>
            <a:xfrm>
              <a:off x="1168434" y="3162299"/>
              <a:ext cx="1836548" cy="390525"/>
            </a:xfrm>
            <a:prstGeom prst="roundRect">
              <a:avLst/>
            </a:prstGeom>
            <a:solidFill>
              <a:srgbClr val="F77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solidFill>
                    <a:schemeClr val="tx1"/>
                  </a:solidFill>
                </a:rPr>
                <a:t>Conductuales</a:t>
              </a:r>
            </a:p>
          </p:txBody>
        </p:sp>
        <p:sp>
          <p:nvSpPr>
            <p:cNvPr id="26" name="25 Rectángulo redondeado"/>
            <p:cNvSpPr/>
            <p:nvPr/>
          </p:nvSpPr>
          <p:spPr>
            <a:xfrm>
              <a:off x="4419600" y="3036093"/>
              <a:ext cx="4248150" cy="547686"/>
            </a:xfrm>
            <a:prstGeom prst="roundRect">
              <a:avLst/>
            </a:prstGeom>
            <a:solidFill>
              <a:srgbClr val="C9E5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a:solidFill>
                    <a:schemeClr val="tx1"/>
                  </a:solidFill>
                </a:rPr>
                <a:t>Se segmenta según los hábitos de compra: frecuencia, fidelidad a la marca, búsqueda de beneficio, capacidad de toma de decisiones.</a:t>
              </a:r>
            </a:p>
          </p:txBody>
        </p:sp>
        <p:cxnSp>
          <p:nvCxnSpPr>
            <p:cNvPr id="27" name="26 Conector recto"/>
            <p:cNvCxnSpPr/>
            <p:nvPr/>
          </p:nvCxnSpPr>
          <p:spPr>
            <a:xfrm flipV="1">
              <a:off x="3004982" y="3357561"/>
              <a:ext cx="1395517" cy="1"/>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grpSp>
      <p:sp>
        <p:nvSpPr>
          <p:cNvPr id="29" name="28 CuadroTexto"/>
          <p:cNvSpPr txBox="1"/>
          <p:nvPr/>
        </p:nvSpPr>
        <p:spPr>
          <a:xfrm>
            <a:off x="4333798" y="735290"/>
            <a:ext cx="380104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Simulación empresarial</a:t>
            </a:r>
          </a:p>
        </p:txBody>
      </p:sp>
    </p:spTree>
    <p:extLst>
      <p:ext uri="{BB962C8B-B14F-4D97-AF65-F5344CB8AC3E}">
        <p14:creationId xmlns:p14="http://schemas.microsoft.com/office/powerpoint/2010/main" val="422683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268034" y="735291"/>
            <a:ext cx="286168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#Emprendedores</a:t>
            </a:r>
          </a:p>
        </p:txBody>
      </p:sp>
      <p:grpSp>
        <p:nvGrpSpPr>
          <p:cNvPr id="3" name="Agrupar 12"/>
          <p:cNvGrpSpPr/>
          <p:nvPr/>
        </p:nvGrpSpPr>
        <p:grpSpPr>
          <a:xfrm>
            <a:off x="757699" y="1515417"/>
            <a:ext cx="2109036" cy="469634"/>
            <a:chOff x="716373" y="2162909"/>
            <a:chExt cx="2948175" cy="656491"/>
          </a:xfrm>
          <a:solidFill>
            <a:srgbClr val="FF0000"/>
          </a:solidFill>
        </p:grpSpPr>
        <p:sp>
          <p:nvSpPr>
            <p:cNvPr id="4" name="Triángulo isósceles 13"/>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5" name="Triángulo isósceles 14"/>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6" name="Conector recto 15"/>
            <p:cNvCxnSpPr/>
            <p:nvPr/>
          </p:nvCxnSpPr>
          <p:spPr>
            <a:xfrm>
              <a:off x="1418166" y="2800784"/>
              <a:ext cx="2246382" cy="0"/>
            </a:xfrm>
            <a:prstGeom prst="line">
              <a:avLst/>
            </a:prstGeom>
            <a:grpFill/>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8" name="7 Rectángulo"/>
          <p:cNvSpPr/>
          <p:nvPr/>
        </p:nvSpPr>
        <p:spPr>
          <a:xfrm>
            <a:off x="1364912" y="1543009"/>
            <a:ext cx="2555956" cy="369332"/>
          </a:xfrm>
          <a:prstGeom prst="rect">
            <a:avLst/>
          </a:prstGeom>
        </p:spPr>
        <p:txBody>
          <a:bodyPr wrap="none">
            <a:spAutoFit/>
          </a:bodyPr>
          <a:lstStyle/>
          <a:p>
            <a:r>
              <a:rPr lang="es-ES" dirty="0">
                <a:solidFill>
                  <a:schemeClr val="tx1">
                    <a:lumMod val="50000"/>
                    <a:lumOff val="50000"/>
                  </a:schemeClr>
                </a:solidFill>
              </a:rPr>
              <a:t>Donuts cambia su envase</a:t>
            </a:r>
          </a:p>
        </p:txBody>
      </p:sp>
      <p:sp>
        <p:nvSpPr>
          <p:cNvPr id="9" name="8 Rectángulo"/>
          <p:cNvSpPr/>
          <p:nvPr/>
        </p:nvSpPr>
        <p:spPr>
          <a:xfrm>
            <a:off x="1055660" y="2347011"/>
            <a:ext cx="6839690" cy="2754600"/>
          </a:xfrm>
          <a:prstGeom prst="rect">
            <a:avLst/>
          </a:prstGeom>
        </p:spPr>
        <p:txBody>
          <a:bodyPr wrap="square">
            <a:spAutoFit/>
          </a:bodyPr>
          <a:lstStyle/>
          <a:p>
            <a:pPr marL="285750" lvl="0" indent="-285750" algn="just">
              <a:buFont typeface="Wingdings" pitchFamily="2" charset="2"/>
              <a:buChar char="Ø"/>
            </a:pPr>
            <a:r>
              <a:rPr lang="es-ES" sz="1400" dirty="0">
                <a:solidFill>
                  <a:prstClr val="black">
                    <a:lumMod val="50000"/>
                    <a:lumOff val="50000"/>
                  </a:prstClr>
                </a:solidFill>
              </a:rPr>
              <a:t>Los Donuts fueron, desde el primer momento, el producto estrella de </a:t>
            </a:r>
            <a:r>
              <a:rPr lang="es-ES" sz="1400" dirty="0" err="1">
                <a:solidFill>
                  <a:prstClr val="black">
                    <a:lumMod val="50000"/>
                    <a:lumOff val="50000"/>
                  </a:prstClr>
                </a:solidFill>
              </a:rPr>
              <a:t>Panrico</a:t>
            </a:r>
            <a:r>
              <a:rPr lang="es-ES" sz="1400" dirty="0">
                <a:solidFill>
                  <a:prstClr val="black">
                    <a:lumMod val="50000"/>
                    <a:lumOff val="50000"/>
                  </a:prstClr>
                </a:solidFill>
              </a:rPr>
              <a:t>. La gran aceptación de los Donuts originó con el tiempo la llegada de otros productos similares. Sucedáneos y marcas blancas que para los consumidores son el mismo producto puesto que además estos productos tienen nombres similares: los </a:t>
            </a:r>
            <a:r>
              <a:rPr lang="es-ES" sz="1400" i="1" dirty="0" err="1">
                <a:solidFill>
                  <a:prstClr val="black">
                    <a:lumMod val="50000"/>
                    <a:lumOff val="50000"/>
                  </a:prstClr>
                </a:solidFill>
              </a:rPr>
              <a:t>Dunkin</a:t>
            </a:r>
            <a:r>
              <a:rPr lang="es-ES" sz="1400" i="1" dirty="0">
                <a:solidFill>
                  <a:prstClr val="black">
                    <a:lumMod val="50000"/>
                    <a:lumOff val="50000"/>
                  </a:prstClr>
                </a:solidFill>
              </a:rPr>
              <a:t>’ Donuts </a:t>
            </a:r>
            <a:r>
              <a:rPr lang="es-ES" sz="1400" dirty="0">
                <a:solidFill>
                  <a:prstClr val="black">
                    <a:lumMod val="50000"/>
                    <a:lumOff val="50000"/>
                  </a:prstClr>
                </a:solidFill>
              </a:rPr>
              <a:t>o los </a:t>
            </a:r>
            <a:r>
              <a:rPr lang="es-ES" sz="1400" i="1" dirty="0" err="1">
                <a:solidFill>
                  <a:prstClr val="black">
                    <a:lumMod val="50000"/>
                    <a:lumOff val="50000"/>
                  </a:prstClr>
                </a:solidFill>
              </a:rPr>
              <a:t>Doughnuts</a:t>
            </a:r>
            <a:r>
              <a:rPr lang="es-ES" sz="1400" dirty="0">
                <a:solidFill>
                  <a:prstClr val="black">
                    <a:lumMod val="50000"/>
                    <a:lumOff val="50000"/>
                  </a:prstClr>
                </a:solidFill>
              </a:rPr>
              <a:t> de </a:t>
            </a:r>
            <a:r>
              <a:rPr lang="es-ES" sz="1400" dirty="0" err="1">
                <a:solidFill>
                  <a:prstClr val="black">
                    <a:lumMod val="50000"/>
                    <a:lumOff val="50000"/>
                  </a:prstClr>
                </a:solidFill>
              </a:rPr>
              <a:t>Mercadona</a:t>
            </a:r>
            <a:r>
              <a:rPr lang="es-ES" sz="1400" dirty="0">
                <a:solidFill>
                  <a:prstClr val="black">
                    <a:lumMod val="50000"/>
                    <a:lumOff val="50000"/>
                  </a:prstClr>
                </a:solidFill>
              </a:rPr>
              <a:t>.</a:t>
            </a:r>
          </a:p>
          <a:p>
            <a:pPr marL="285750" indent="-285750" algn="just">
              <a:spcBef>
                <a:spcPts val="300"/>
              </a:spcBef>
              <a:spcAft>
                <a:spcPts val="300"/>
              </a:spcAft>
              <a:buFont typeface="Wingdings" pitchFamily="2" charset="2"/>
              <a:buChar char="Ø"/>
            </a:pPr>
            <a:r>
              <a:rPr lang="es-ES" sz="1400" dirty="0" err="1">
                <a:solidFill>
                  <a:prstClr val="black">
                    <a:lumMod val="50000"/>
                    <a:lumOff val="50000"/>
                  </a:prstClr>
                </a:solidFill>
              </a:rPr>
              <a:t>Panrico</a:t>
            </a:r>
            <a:r>
              <a:rPr lang="es-ES" sz="1400" dirty="0">
                <a:solidFill>
                  <a:prstClr val="black">
                    <a:lumMod val="50000"/>
                    <a:lumOff val="50000"/>
                  </a:prstClr>
                </a:solidFill>
              </a:rPr>
              <a:t> reacciona denunciando el uso ilegal que la competencia hace de un nombre que es una marca registrada. Los tribunales les dan la razón y la competencia pasa a denominarse </a:t>
            </a:r>
            <a:r>
              <a:rPr lang="es-ES" sz="1400" i="1" dirty="0" err="1">
                <a:solidFill>
                  <a:prstClr val="black">
                    <a:lumMod val="50000"/>
                    <a:lumOff val="50000"/>
                  </a:prstClr>
                </a:solidFill>
              </a:rPr>
              <a:t>Dunkin</a:t>
            </a:r>
            <a:r>
              <a:rPr lang="es-ES" sz="1400" i="1" dirty="0">
                <a:solidFill>
                  <a:prstClr val="black">
                    <a:lumMod val="50000"/>
                    <a:lumOff val="50000"/>
                  </a:prstClr>
                </a:solidFill>
              </a:rPr>
              <a:t>’ </a:t>
            </a:r>
            <a:r>
              <a:rPr lang="es-ES" sz="1400" i="1" dirty="0" err="1">
                <a:solidFill>
                  <a:prstClr val="black">
                    <a:lumMod val="50000"/>
                    <a:lumOff val="50000"/>
                  </a:prstClr>
                </a:solidFill>
              </a:rPr>
              <a:t>Coffee</a:t>
            </a:r>
            <a:r>
              <a:rPr lang="es-ES" sz="1400" dirty="0">
                <a:solidFill>
                  <a:prstClr val="black">
                    <a:lumMod val="50000"/>
                    <a:lumOff val="50000"/>
                  </a:prstClr>
                </a:solidFill>
              </a:rPr>
              <a:t> o </a:t>
            </a:r>
            <a:r>
              <a:rPr lang="es-ES" sz="1400" i="1" dirty="0" err="1">
                <a:solidFill>
                  <a:prstClr val="black">
                    <a:lumMod val="50000"/>
                    <a:lumOff val="50000"/>
                  </a:prstClr>
                </a:solidFill>
              </a:rPr>
              <a:t>Dots</a:t>
            </a:r>
            <a:r>
              <a:rPr lang="es-ES" sz="1400" dirty="0">
                <a:solidFill>
                  <a:prstClr val="black">
                    <a:lumMod val="50000"/>
                    <a:lumOff val="50000"/>
                  </a:prstClr>
                </a:solidFill>
              </a:rPr>
              <a:t>.</a:t>
            </a:r>
          </a:p>
          <a:p>
            <a:pPr marL="285750" indent="-285750" algn="just">
              <a:buFont typeface="Wingdings" pitchFamily="2" charset="2"/>
              <a:buChar char="Ø"/>
            </a:pPr>
            <a:r>
              <a:rPr lang="es-ES" sz="1400" dirty="0" err="1">
                <a:solidFill>
                  <a:prstClr val="black">
                    <a:lumMod val="50000"/>
                    <a:lumOff val="50000"/>
                  </a:prstClr>
                </a:solidFill>
              </a:rPr>
              <a:t>Panrico</a:t>
            </a:r>
            <a:r>
              <a:rPr lang="es-ES" sz="1400" dirty="0">
                <a:solidFill>
                  <a:prstClr val="black">
                    <a:lumMod val="50000"/>
                    <a:lumOff val="50000"/>
                  </a:prstClr>
                </a:solidFill>
              </a:rPr>
              <a:t> ve cómo la competencia va ganando terreno y opta por innovar. Ha observado</a:t>
            </a:r>
          </a:p>
          <a:p>
            <a:pPr marL="266700" algn="just"/>
            <a:r>
              <a:rPr lang="es-ES" sz="1400" dirty="0">
                <a:solidFill>
                  <a:prstClr val="black">
                    <a:lumMod val="50000"/>
                    <a:lumOff val="50000"/>
                  </a:prstClr>
                </a:solidFill>
              </a:rPr>
              <a:t>que la bollería industrial se vende en paquetes individuales de plástico. Y decide cambiar el tradicional envase de los Donuts por otro más duradero, higiénico, resistente e individual.</a:t>
            </a:r>
          </a:p>
        </p:txBody>
      </p:sp>
    </p:spTree>
    <p:extLst>
      <p:ext uri="{BB962C8B-B14F-4D97-AF65-F5344CB8AC3E}">
        <p14:creationId xmlns:p14="http://schemas.microsoft.com/office/powerpoint/2010/main" val="332565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92200" y="1601550"/>
            <a:ext cx="7264400" cy="4004943"/>
          </a:xfrm>
          <a:prstGeom prst="rect">
            <a:avLst/>
          </a:prstGeom>
        </p:spPr>
        <p:txBody>
          <a:bodyPr wrap="square">
            <a:spAutoFit/>
          </a:bodyPr>
          <a:lstStyle/>
          <a:p>
            <a:pPr>
              <a:lnSpc>
                <a:spcPct val="150000"/>
              </a:lnSpc>
              <a:spcBef>
                <a:spcPts val="600"/>
              </a:spcBef>
              <a:spcAft>
                <a:spcPts val="600"/>
              </a:spcAft>
            </a:pPr>
            <a:r>
              <a:rPr lang="es-ES_tradnl" sz="1450" dirty="0">
                <a:solidFill>
                  <a:prstClr val="black">
                    <a:lumMod val="50000"/>
                    <a:lumOff val="50000"/>
                  </a:prstClr>
                </a:solidFill>
              </a:rPr>
              <a:t>Una vez que las empresas han identificado su mercado objetivo, tendrán que:</a:t>
            </a:r>
            <a:endParaRPr lang="es-ES" sz="1450" dirty="0">
              <a:solidFill>
                <a:prstClr val="black">
                  <a:lumMod val="50000"/>
                  <a:lumOff val="50000"/>
                </a:prstClr>
              </a:solidFill>
            </a:endParaRPr>
          </a:p>
          <a:p>
            <a:pPr marL="285750" indent="-285750">
              <a:lnSpc>
                <a:spcPct val="150000"/>
              </a:lnSpc>
              <a:buFont typeface="Wingdings" pitchFamily="2" charset="2"/>
              <a:buChar char="Ø"/>
            </a:pPr>
            <a:r>
              <a:rPr lang="es-ES" sz="1450" b="1" dirty="0">
                <a:solidFill>
                  <a:prstClr val="black">
                    <a:lumMod val="50000"/>
                    <a:lumOff val="50000"/>
                  </a:prstClr>
                </a:solidFill>
              </a:rPr>
              <a:t>Identificar las necesidades </a:t>
            </a:r>
            <a:r>
              <a:rPr lang="es-ES" sz="1450" dirty="0">
                <a:solidFill>
                  <a:prstClr val="black">
                    <a:lumMod val="50000"/>
                    <a:lumOff val="50000"/>
                  </a:prstClr>
                </a:solidFill>
              </a:rPr>
              <a:t>más específicas de su mercado objetivo.</a:t>
            </a:r>
          </a:p>
          <a:p>
            <a:pPr marL="285750" indent="-285750">
              <a:lnSpc>
                <a:spcPct val="150000"/>
              </a:lnSpc>
              <a:buFont typeface="Wingdings" pitchFamily="2" charset="2"/>
              <a:buChar char="Ø"/>
            </a:pPr>
            <a:r>
              <a:rPr lang="es-ES" sz="1450" b="1" dirty="0">
                <a:solidFill>
                  <a:prstClr val="black">
                    <a:lumMod val="50000"/>
                    <a:lumOff val="50000"/>
                  </a:prstClr>
                </a:solidFill>
              </a:rPr>
              <a:t>Potenciar la estrategia de marketing</a:t>
            </a:r>
            <a:r>
              <a:rPr lang="es-ES" sz="1450" dirty="0">
                <a:solidFill>
                  <a:prstClr val="black">
                    <a:lumMod val="50000"/>
                    <a:lumOff val="50000"/>
                  </a:prstClr>
                </a:solidFill>
              </a:rPr>
              <a:t>: seleccionar cómo atraer a estos clientes potenciales hacia su producto.</a:t>
            </a:r>
          </a:p>
          <a:p>
            <a:pPr marL="285750" indent="-285750">
              <a:lnSpc>
                <a:spcPct val="150000"/>
              </a:lnSpc>
              <a:buFont typeface="Wingdings" pitchFamily="2" charset="2"/>
              <a:buChar char="Ø"/>
            </a:pPr>
            <a:r>
              <a:rPr lang="es-ES" sz="1450" b="1" dirty="0">
                <a:solidFill>
                  <a:prstClr val="black">
                    <a:lumMod val="50000"/>
                    <a:lumOff val="50000"/>
                  </a:prstClr>
                </a:solidFill>
              </a:rPr>
              <a:t>Optimizar la toma de decisiones </a:t>
            </a:r>
            <a:r>
              <a:rPr lang="es-ES" sz="1450" dirty="0">
                <a:solidFill>
                  <a:prstClr val="black">
                    <a:lumMod val="50000"/>
                    <a:lumOff val="50000"/>
                  </a:prstClr>
                </a:solidFill>
              </a:rPr>
              <a:t>en la gestión correcta de los recursos.</a:t>
            </a:r>
          </a:p>
          <a:p>
            <a:pPr marL="285750" indent="-285750" algn="just">
              <a:lnSpc>
                <a:spcPct val="150000"/>
              </a:lnSpc>
              <a:buFont typeface="Wingdings" pitchFamily="2" charset="2"/>
              <a:buChar char="Ø"/>
            </a:pPr>
            <a:r>
              <a:rPr lang="es-ES" sz="1450" b="1" dirty="0">
                <a:solidFill>
                  <a:prstClr val="black">
                    <a:lumMod val="50000"/>
                    <a:lumOff val="50000"/>
                  </a:prstClr>
                </a:solidFill>
              </a:rPr>
              <a:t>Identificar huecos de mercado, </a:t>
            </a:r>
            <a:r>
              <a:rPr lang="es-ES" sz="1450" dirty="0">
                <a:solidFill>
                  <a:prstClr val="black">
                    <a:lumMod val="50000"/>
                    <a:lumOff val="50000"/>
                  </a:prstClr>
                </a:solidFill>
              </a:rPr>
              <a:t>focalizándose en públicos no conquistados aún.</a:t>
            </a:r>
          </a:p>
          <a:p>
            <a:pPr marL="285750" indent="-285750">
              <a:lnSpc>
                <a:spcPct val="150000"/>
              </a:lnSpc>
              <a:buFont typeface="Wingdings" pitchFamily="2" charset="2"/>
              <a:buChar char="Ø"/>
            </a:pPr>
            <a:r>
              <a:rPr lang="es-ES" sz="1450" dirty="0">
                <a:solidFill>
                  <a:prstClr val="black">
                    <a:lumMod val="50000"/>
                    <a:lumOff val="50000"/>
                  </a:prstClr>
                </a:solidFill>
              </a:rPr>
              <a:t>Introducir </a:t>
            </a:r>
            <a:r>
              <a:rPr lang="es-ES" sz="1450" b="1" dirty="0">
                <a:solidFill>
                  <a:prstClr val="black">
                    <a:lumMod val="50000"/>
                    <a:lumOff val="50000"/>
                  </a:prstClr>
                </a:solidFill>
              </a:rPr>
              <a:t>factores diferenciales.</a:t>
            </a:r>
          </a:p>
          <a:p>
            <a:pPr>
              <a:lnSpc>
                <a:spcPct val="150000"/>
              </a:lnSpc>
              <a:spcBef>
                <a:spcPts val="600"/>
              </a:spcBef>
              <a:spcAft>
                <a:spcPts val="600"/>
              </a:spcAft>
            </a:pPr>
            <a:r>
              <a:rPr lang="es-ES" sz="1450" dirty="0">
                <a:solidFill>
                  <a:prstClr val="black">
                    <a:lumMod val="50000"/>
                    <a:lumOff val="50000"/>
                  </a:prstClr>
                </a:solidFill>
              </a:rPr>
              <a:t>Esta valiosa información resulta vital para la empresa, ya que nos permitirá:</a:t>
            </a:r>
          </a:p>
          <a:p>
            <a:pPr marL="285750" indent="-285750">
              <a:lnSpc>
                <a:spcPct val="150000"/>
              </a:lnSpc>
              <a:buFont typeface="Wingdings" pitchFamily="2" charset="2"/>
              <a:buChar char="Ø"/>
            </a:pPr>
            <a:r>
              <a:rPr lang="es-ES" sz="1450" dirty="0">
                <a:solidFill>
                  <a:prstClr val="black">
                    <a:lumMod val="50000"/>
                    <a:lumOff val="50000"/>
                  </a:prstClr>
                </a:solidFill>
              </a:rPr>
              <a:t>Concretar el aspecto de su producto.</a:t>
            </a:r>
          </a:p>
          <a:p>
            <a:pPr marL="285750" indent="-285750">
              <a:lnSpc>
                <a:spcPct val="150000"/>
              </a:lnSpc>
              <a:buFont typeface="Wingdings" pitchFamily="2" charset="2"/>
              <a:buChar char="Ø"/>
            </a:pPr>
            <a:r>
              <a:rPr lang="es-ES" sz="1450" dirty="0">
                <a:solidFill>
                  <a:prstClr val="black">
                    <a:lumMod val="50000"/>
                    <a:lumOff val="50000"/>
                  </a:prstClr>
                </a:solidFill>
              </a:rPr>
              <a:t>Analizar cómo promocionarlo.</a:t>
            </a:r>
          </a:p>
          <a:p>
            <a:pPr marL="285750" indent="-285750">
              <a:lnSpc>
                <a:spcPct val="150000"/>
              </a:lnSpc>
              <a:buFont typeface="Wingdings" pitchFamily="2" charset="2"/>
              <a:buChar char="Ø"/>
            </a:pPr>
            <a:r>
              <a:rPr lang="es-ES" sz="1450" dirty="0">
                <a:solidFill>
                  <a:prstClr val="black">
                    <a:lumMod val="50000"/>
                    <a:lumOff val="50000"/>
                  </a:prstClr>
                </a:solidFill>
              </a:rPr>
              <a:t>Incrementar las ventas. </a:t>
            </a:r>
          </a:p>
        </p:txBody>
      </p:sp>
      <p:sp>
        <p:nvSpPr>
          <p:cNvPr id="4" name="3 CuadroTexto"/>
          <p:cNvSpPr txBox="1"/>
          <p:nvPr/>
        </p:nvSpPr>
        <p:spPr>
          <a:xfrm>
            <a:off x="4333798" y="735290"/>
            <a:ext cx="380104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Simulación empresarial</a:t>
            </a:r>
          </a:p>
        </p:txBody>
      </p:sp>
    </p:spTree>
    <p:extLst>
      <p:ext uri="{BB962C8B-B14F-4D97-AF65-F5344CB8AC3E}">
        <p14:creationId xmlns:p14="http://schemas.microsoft.com/office/powerpoint/2010/main" val="359093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501138" y="1414224"/>
            <a:ext cx="3476593" cy="369332"/>
          </a:xfrm>
          <a:prstGeom prst="rect">
            <a:avLst/>
          </a:prstGeom>
        </p:spPr>
        <p:txBody>
          <a:bodyPr wrap="none">
            <a:spAutoFit/>
          </a:bodyPr>
          <a:lstStyle/>
          <a:p>
            <a:r>
              <a:rPr lang="es-ES" dirty="0">
                <a:solidFill>
                  <a:schemeClr val="tx1">
                    <a:lumMod val="50000"/>
                    <a:lumOff val="50000"/>
                  </a:schemeClr>
                </a:solidFill>
              </a:rPr>
              <a:t>Fase 4. Análisis de la competencia</a:t>
            </a:r>
          </a:p>
        </p:txBody>
      </p:sp>
      <p:grpSp>
        <p:nvGrpSpPr>
          <p:cNvPr id="14" name="Agrupar 12"/>
          <p:cNvGrpSpPr/>
          <p:nvPr/>
        </p:nvGrpSpPr>
        <p:grpSpPr>
          <a:xfrm>
            <a:off x="821296" y="1364255"/>
            <a:ext cx="2109036" cy="469634"/>
            <a:chOff x="716373" y="2162909"/>
            <a:chExt cx="2948175" cy="656491"/>
          </a:xfrm>
          <a:solidFill>
            <a:srgbClr val="FF0000"/>
          </a:solidFill>
        </p:grpSpPr>
        <p:sp>
          <p:nvSpPr>
            <p:cNvPr id="15" name="Triángulo isósceles 13"/>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16" name="Triángulo isósceles 14"/>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7" name="Conector recto 15"/>
            <p:cNvCxnSpPr/>
            <p:nvPr/>
          </p:nvCxnSpPr>
          <p:spPr>
            <a:xfrm>
              <a:off x="1418166" y="2800784"/>
              <a:ext cx="2246382" cy="0"/>
            </a:xfrm>
            <a:prstGeom prst="line">
              <a:avLst/>
            </a:prstGeom>
            <a:grpFill/>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3" name="2 Rectángulo"/>
          <p:cNvSpPr/>
          <p:nvPr/>
        </p:nvSpPr>
        <p:spPr>
          <a:xfrm>
            <a:off x="884892" y="2112139"/>
            <a:ext cx="7814607" cy="3477875"/>
          </a:xfrm>
          <a:prstGeom prst="rect">
            <a:avLst/>
          </a:prstGeom>
        </p:spPr>
        <p:txBody>
          <a:bodyPr wrap="square">
            <a:spAutoFit/>
          </a:bodyPr>
          <a:lstStyle/>
          <a:p>
            <a:pPr>
              <a:lnSpc>
                <a:spcPct val="150000"/>
              </a:lnSpc>
            </a:pPr>
            <a:r>
              <a:rPr lang="es-ES" sz="1400" dirty="0">
                <a:solidFill>
                  <a:prstClr val="black">
                    <a:lumMod val="50000"/>
                    <a:lumOff val="50000"/>
                  </a:prstClr>
                </a:solidFill>
              </a:rPr>
              <a:t>En esta fase, deberás realizar un estudio para conocer a tus competidores más cercanos.</a:t>
            </a:r>
          </a:p>
          <a:p>
            <a:pPr marL="285750" indent="-285750">
              <a:lnSpc>
                <a:spcPct val="150000"/>
              </a:lnSpc>
              <a:spcBef>
                <a:spcPts val="300"/>
              </a:spcBef>
              <a:spcAft>
                <a:spcPts val="300"/>
              </a:spcAft>
              <a:buFont typeface="Wingdings" pitchFamily="2" charset="2"/>
              <a:buChar char="Ø"/>
            </a:pPr>
            <a:r>
              <a:rPr lang="es-ES" sz="1400" dirty="0">
                <a:solidFill>
                  <a:prstClr val="black">
                    <a:lumMod val="50000"/>
                    <a:lumOff val="50000"/>
                  </a:prstClr>
                </a:solidFill>
              </a:rPr>
              <a:t>Si efectúas tu búsqueda por Internet:</a:t>
            </a:r>
          </a:p>
          <a:p>
            <a:pPr marL="444500">
              <a:lnSpc>
                <a:spcPct val="150000"/>
              </a:lnSpc>
            </a:pPr>
            <a:r>
              <a:rPr lang="es-ES" sz="1400" b="1" dirty="0">
                <a:solidFill>
                  <a:srgbClr val="20AAAF"/>
                </a:solidFill>
              </a:rPr>
              <a:t>1. </a:t>
            </a:r>
            <a:r>
              <a:rPr lang="es-ES" sz="1400" dirty="0">
                <a:solidFill>
                  <a:prstClr val="black">
                    <a:lumMod val="50000"/>
                    <a:lumOff val="50000"/>
                  </a:prstClr>
                </a:solidFill>
              </a:rPr>
              <a:t>Realiza búsquedas relacionadas con tu negocio. </a:t>
            </a:r>
          </a:p>
          <a:p>
            <a:pPr marL="444500">
              <a:lnSpc>
                <a:spcPct val="150000"/>
              </a:lnSpc>
            </a:pPr>
            <a:r>
              <a:rPr lang="es-ES" sz="1400" b="1" dirty="0">
                <a:solidFill>
                  <a:srgbClr val="20AAAF"/>
                </a:solidFill>
              </a:rPr>
              <a:t>2. </a:t>
            </a:r>
            <a:r>
              <a:rPr lang="es-ES" sz="1400" dirty="0">
                <a:solidFill>
                  <a:prstClr val="black">
                    <a:lumMod val="50000"/>
                    <a:lumOff val="50000"/>
                  </a:prstClr>
                </a:solidFill>
              </a:rPr>
              <a:t>Utiliza la herramienta </a:t>
            </a:r>
            <a:r>
              <a:rPr lang="es-ES" sz="1400" b="1" dirty="0">
                <a:solidFill>
                  <a:prstClr val="black">
                    <a:lumMod val="50000"/>
                    <a:lumOff val="50000"/>
                  </a:prstClr>
                </a:solidFill>
              </a:rPr>
              <a:t>Google </a:t>
            </a:r>
            <a:r>
              <a:rPr lang="es-ES" sz="1400" b="1" dirty="0" err="1">
                <a:solidFill>
                  <a:prstClr val="black">
                    <a:lumMod val="50000"/>
                    <a:lumOff val="50000"/>
                  </a:prstClr>
                </a:solidFill>
              </a:rPr>
              <a:t>Maps</a:t>
            </a:r>
            <a:r>
              <a:rPr lang="es-ES" sz="1400" b="1" dirty="0">
                <a:solidFill>
                  <a:prstClr val="black">
                    <a:lumMod val="50000"/>
                    <a:lumOff val="50000"/>
                  </a:prstClr>
                </a:solidFill>
              </a:rPr>
              <a:t>.</a:t>
            </a:r>
          </a:p>
          <a:p>
            <a:pPr marL="444500">
              <a:lnSpc>
                <a:spcPct val="150000"/>
              </a:lnSpc>
              <a:spcAft>
                <a:spcPts val="300"/>
              </a:spcAft>
            </a:pPr>
            <a:r>
              <a:rPr lang="es-ES" sz="1400" b="1" dirty="0">
                <a:solidFill>
                  <a:srgbClr val="20AAAF"/>
                </a:solidFill>
              </a:rPr>
              <a:t>3. </a:t>
            </a:r>
            <a:r>
              <a:rPr lang="es-ES" sz="1400" dirty="0">
                <a:solidFill>
                  <a:prstClr val="black">
                    <a:lumMod val="50000"/>
                    <a:lumOff val="50000"/>
                  </a:prstClr>
                </a:solidFill>
              </a:rPr>
              <a:t>Usa la herramienta </a:t>
            </a:r>
            <a:r>
              <a:rPr lang="es-ES" sz="1400" b="1" dirty="0">
                <a:solidFill>
                  <a:prstClr val="black">
                    <a:lumMod val="50000"/>
                    <a:lumOff val="50000"/>
                  </a:prstClr>
                </a:solidFill>
              </a:rPr>
              <a:t>Google Places </a:t>
            </a:r>
            <a:r>
              <a:rPr lang="es-ES" sz="1400" b="1" dirty="0" err="1">
                <a:solidFill>
                  <a:prstClr val="black">
                    <a:lumMod val="50000"/>
                    <a:lumOff val="50000"/>
                  </a:prstClr>
                </a:solidFill>
              </a:rPr>
              <a:t>for</a:t>
            </a:r>
            <a:r>
              <a:rPr lang="es-ES" sz="1400" b="1" dirty="0">
                <a:solidFill>
                  <a:prstClr val="black">
                    <a:lumMod val="50000"/>
                    <a:lumOff val="50000"/>
                  </a:prstClr>
                </a:solidFill>
              </a:rPr>
              <a:t> Business, </a:t>
            </a:r>
            <a:r>
              <a:rPr lang="es-ES" sz="1400" dirty="0">
                <a:solidFill>
                  <a:prstClr val="black">
                    <a:lumMod val="50000"/>
                    <a:lumOff val="50000"/>
                  </a:prstClr>
                </a:solidFill>
              </a:rPr>
              <a:t>que permite ver el interior de los negocios.</a:t>
            </a:r>
          </a:p>
          <a:p>
            <a:pPr marL="285750" indent="-285750" algn="just">
              <a:lnSpc>
                <a:spcPct val="150000"/>
              </a:lnSpc>
              <a:buFont typeface="Wingdings" pitchFamily="2" charset="2"/>
              <a:buChar char="Ø"/>
            </a:pPr>
            <a:r>
              <a:rPr lang="es-ES" sz="1400" dirty="0">
                <a:solidFill>
                  <a:prstClr val="black">
                    <a:lumMod val="50000"/>
                    <a:lumOff val="50000"/>
                  </a:prstClr>
                </a:solidFill>
              </a:rPr>
              <a:t>Anota toda la información que encuentres de los competidores cercanos.</a:t>
            </a:r>
          </a:p>
          <a:p>
            <a:pPr marL="285750" indent="-285750">
              <a:lnSpc>
                <a:spcPct val="150000"/>
              </a:lnSpc>
              <a:buFont typeface="Wingdings" pitchFamily="2" charset="2"/>
              <a:buChar char="Ø"/>
            </a:pPr>
            <a:r>
              <a:rPr lang="es-ES" sz="1400" dirty="0">
                <a:solidFill>
                  <a:prstClr val="black">
                    <a:lumMod val="50000"/>
                    <a:lumOff val="50000"/>
                  </a:prstClr>
                </a:solidFill>
              </a:rPr>
              <a:t>Identifica los puntos fuertes de la competencia y busca diferenciarte de ellos. </a:t>
            </a:r>
          </a:p>
          <a:p>
            <a:pPr marL="285750" indent="-285750">
              <a:lnSpc>
                <a:spcPct val="150000"/>
              </a:lnSpc>
              <a:spcAft>
                <a:spcPts val="300"/>
              </a:spcAft>
              <a:buFont typeface="Wingdings" pitchFamily="2" charset="2"/>
              <a:buChar char="Ø"/>
            </a:pPr>
            <a:r>
              <a:rPr lang="es-ES" sz="1400" dirty="0">
                <a:solidFill>
                  <a:prstClr val="black">
                    <a:lumMod val="50000"/>
                    <a:lumOff val="50000"/>
                  </a:prstClr>
                </a:solidFill>
              </a:rPr>
              <a:t>Averigua la cuota de mercado de la competencia.</a:t>
            </a:r>
          </a:p>
          <a:p>
            <a:pPr marL="285750" indent="-285750">
              <a:lnSpc>
                <a:spcPct val="150000"/>
              </a:lnSpc>
              <a:buFont typeface="Wingdings" pitchFamily="2" charset="2"/>
              <a:buChar char="Ø"/>
            </a:pPr>
            <a:r>
              <a:rPr lang="es-ES" sz="1400" dirty="0">
                <a:solidFill>
                  <a:prstClr val="black">
                    <a:lumMod val="50000"/>
                    <a:lumOff val="50000"/>
                  </a:prstClr>
                </a:solidFill>
              </a:rPr>
              <a:t>Analiza si alguna de las estrategias estudiadas en esta unidad puede aplicarse a vuestra empresa para diferenciarse de la competencia.</a:t>
            </a:r>
          </a:p>
        </p:txBody>
      </p:sp>
      <p:sp>
        <p:nvSpPr>
          <p:cNvPr id="10" name="9 CuadroTexto"/>
          <p:cNvSpPr txBox="1"/>
          <p:nvPr/>
        </p:nvSpPr>
        <p:spPr>
          <a:xfrm>
            <a:off x="4333798" y="735290"/>
            <a:ext cx="380104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Simulación empresarial</a:t>
            </a:r>
          </a:p>
        </p:txBody>
      </p:sp>
    </p:spTree>
    <p:extLst>
      <p:ext uri="{BB962C8B-B14F-4D97-AF65-F5344CB8AC3E}">
        <p14:creationId xmlns:p14="http://schemas.microsoft.com/office/powerpoint/2010/main" val="46036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01138" y="1414224"/>
            <a:ext cx="2744982" cy="369332"/>
          </a:xfrm>
          <a:prstGeom prst="rect">
            <a:avLst/>
          </a:prstGeom>
        </p:spPr>
        <p:txBody>
          <a:bodyPr wrap="none">
            <a:spAutoFit/>
          </a:bodyPr>
          <a:lstStyle/>
          <a:p>
            <a:r>
              <a:rPr lang="es-ES" dirty="0">
                <a:solidFill>
                  <a:schemeClr val="tx1">
                    <a:lumMod val="50000"/>
                    <a:lumOff val="50000"/>
                  </a:schemeClr>
                </a:solidFill>
              </a:rPr>
              <a:t>Fase 5. Estudio de mercado</a:t>
            </a:r>
          </a:p>
        </p:txBody>
      </p:sp>
      <p:grpSp>
        <p:nvGrpSpPr>
          <p:cNvPr id="5" name="Agrupar 12"/>
          <p:cNvGrpSpPr/>
          <p:nvPr/>
        </p:nvGrpSpPr>
        <p:grpSpPr>
          <a:xfrm>
            <a:off x="821296" y="1364255"/>
            <a:ext cx="2109036" cy="469634"/>
            <a:chOff x="716373" y="2162909"/>
            <a:chExt cx="2948175" cy="656491"/>
          </a:xfrm>
          <a:solidFill>
            <a:srgbClr val="FF0000"/>
          </a:solidFill>
        </p:grpSpPr>
        <p:sp>
          <p:nvSpPr>
            <p:cNvPr id="6" name="Triángulo isósceles 13"/>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7" name="Triángulo isósceles 14"/>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0" name="Conector recto 15"/>
            <p:cNvCxnSpPr/>
            <p:nvPr/>
          </p:nvCxnSpPr>
          <p:spPr>
            <a:xfrm>
              <a:off x="1418166" y="2800784"/>
              <a:ext cx="2246382" cy="0"/>
            </a:xfrm>
            <a:prstGeom prst="line">
              <a:avLst/>
            </a:prstGeom>
            <a:grpFill/>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2" name="1 Rectángulo"/>
          <p:cNvSpPr/>
          <p:nvPr/>
        </p:nvSpPr>
        <p:spPr>
          <a:xfrm>
            <a:off x="884893" y="2068374"/>
            <a:ext cx="7586008" cy="3901068"/>
          </a:xfrm>
          <a:prstGeom prst="rect">
            <a:avLst/>
          </a:prstGeom>
        </p:spPr>
        <p:txBody>
          <a:bodyPr wrap="square">
            <a:spAutoFit/>
          </a:bodyPr>
          <a:lstStyle/>
          <a:p>
            <a:pPr>
              <a:spcBef>
                <a:spcPts val="300"/>
              </a:spcBef>
              <a:spcAft>
                <a:spcPts val="600"/>
              </a:spcAft>
            </a:pPr>
            <a:r>
              <a:rPr lang="es-ES" sz="1400" dirty="0">
                <a:solidFill>
                  <a:prstClr val="black">
                    <a:lumMod val="50000"/>
                    <a:lumOff val="50000"/>
                  </a:prstClr>
                </a:solidFill>
              </a:rPr>
              <a:t>En esta fase, debes elaborar un estudio de mercado con el objetivo de averiguar toda la información posible sobre vuestros potenciales clientes, sobre la competencia y sobre la aceptación de vuestro producto.</a:t>
            </a:r>
          </a:p>
          <a:p>
            <a:endParaRPr lang="es-ES" sz="1400" dirty="0">
              <a:solidFill>
                <a:prstClr val="black">
                  <a:lumMod val="50000"/>
                  <a:lumOff val="50000"/>
                </a:prstClr>
              </a:solidFill>
            </a:endParaRPr>
          </a:p>
          <a:p>
            <a:pPr marL="285750" indent="-285750">
              <a:spcAft>
                <a:spcPts val="300"/>
              </a:spcAft>
              <a:buFont typeface="Wingdings" pitchFamily="2" charset="2"/>
              <a:buChar char="Ø"/>
            </a:pPr>
            <a:r>
              <a:rPr lang="es-ES" sz="1400" b="1" dirty="0">
                <a:solidFill>
                  <a:prstClr val="black">
                    <a:lumMod val="50000"/>
                    <a:lumOff val="50000"/>
                  </a:prstClr>
                </a:solidFill>
              </a:rPr>
              <a:t>Visita la zona </a:t>
            </a:r>
            <a:r>
              <a:rPr lang="es-ES" sz="1400" dirty="0">
                <a:solidFill>
                  <a:prstClr val="black">
                    <a:lumMod val="50000"/>
                    <a:lumOff val="50000"/>
                  </a:prstClr>
                </a:solidFill>
              </a:rPr>
              <a:t>donde se instalará el negocio. Os permitirá haceros conocer el tipo de potenciales clientes que la transitan, lo que os permitirá cubrir varios objetivos complementarios:</a:t>
            </a:r>
          </a:p>
          <a:p>
            <a:pPr marL="533400">
              <a:spcBef>
                <a:spcPts val="600"/>
              </a:spcBef>
            </a:pPr>
            <a:r>
              <a:rPr lang="es-ES" sz="1400" b="1" dirty="0">
                <a:solidFill>
                  <a:srgbClr val="20AAAF"/>
                </a:solidFill>
              </a:rPr>
              <a:t>1. </a:t>
            </a:r>
            <a:r>
              <a:rPr lang="es-ES" sz="1400" dirty="0">
                <a:solidFill>
                  <a:prstClr val="black">
                    <a:lumMod val="50000"/>
                    <a:lumOff val="50000"/>
                  </a:prstClr>
                </a:solidFill>
              </a:rPr>
              <a:t>Deducir el interés o la disponibilidad de tiempo que podrían dedicar a vuestro negocio.</a:t>
            </a:r>
          </a:p>
          <a:p>
            <a:pPr marL="533400"/>
            <a:r>
              <a:rPr lang="es-ES" sz="1400" b="1" dirty="0">
                <a:solidFill>
                  <a:srgbClr val="20AAAF"/>
                </a:solidFill>
              </a:rPr>
              <a:t>2. </a:t>
            </a:r>
            <a:r>
              <a:rPr lang="es-ES" sz="1400" dirty="0">
                <a:solidFill>
                  <a:prstClr val="black">
                    <a:lumMod val="50000"/>
                    <a:lumOff val="50000"/>
                  </a:prstClr>
                </a:solidFill>
              </a:rPr>
              <a:t>Identificar negocios cercanos.</a:t>
            </a:r>
          </a:p>
          <a:p>
            <a:pPr marL="533400">
              <a:spcAft>
                <a:spcPts val="600"/>
              </a:spcAft>
            </a:pPr>
            <a:r>
              <a:rPr lang="es-ES" sz="1400" b="1" dirty="0">
                <a:solidFill>
                  <a:srgbClr val="20AAAF"/>
                </a:solidFill>
              </a:rPr>
              <a:t>3. </a:t>
            </a:r>
            <a:r>
              <a:rPr lang="es-ES" sz="1400" dirty="0">
                <a:solidFill>
                  <a:prstClr val="black">
                    <a:lumMod val="50000"/>
                    <a:lumOff val="50000"/>
                  </a:prstClr>
                </a:solidFill>
              </a:rPr>
              <a:t>Conocer negocios que ofrecen servicios complementarios. </a:t>
            </a:r>
          </a:p>
          <a:p>
            <a:pPr marL="349250" indent="-285750">
              <a:spcAft>
                <a:spcPts val="300"/>
              </a:spcAft>
              <a:buFont typeface="Wingdings" pitchFamily="2" charset="2"/>
              <a:buChar char="Ø"/>
            </a:pPr>
            <a:r>
              <a:rPr lang="es-ES" sz="1400" b="1" dirty="0">
                <a:solidFill>
                  <a:prstClr val="black">
                    <a:lumMod val="50000"/>
                    <a:lumOff val="50000"/>
                  </a:prstClr>
                </a:solidFill>
              </a:rPr>
              <a:t>Realizar encuestas de opinión.</a:t>
            </a:r>
            <a:r>
              <a:rPr lang="es-ES" sz="1400" dirty="0">
                <a:solidFill>
                  <a:prstClr val="black">
                    <a:lumMod val="50000"/>
                    <a:lumOff val="50000"/>
                  </a:prstClr>
                </a:solidFill>
              </a:rPr>
              <a:t> Las preguntas deben ser sencillas, evitando ambigüedades, preguntas comprometidas. Adjunta las preguntas realizadas y los resultados obtenidos.</a:t>
            </a:r>
          </a:p>
          <a:p>
            <a:pPr marL="349250" indent="-285750">
              <a:spcAft>
                <a:spcPts val="300"/>
              </a:spcAft>
              <a:buFont typeface="Wingdings" pitchFamily="2" charset="2"/>
              <a:buChar char="Ø"/>
            </a:pPr>
            <a:r>
              <a:rPr lang="es-ES" sz="1400" b="1" dirty="0">
                <a:solidFill>
                  <a:prstClr val="black">
                    <a:lumMod val="50000"/>
                    <a:lumOff val="50000"/>
                  </a:prstClr>
                </a:solidFill>
              </a:rPr>
              <a:t>Buscar en Internet. </a:t>
            </a:r>
            <a:r>
              <a:rPr lang="es-ES" sz="1400" dirty="0">
                <a:solidFill>
                  <a:prstClr val="black">
                    <a:lumMod val="50000"/>
                    <a:lumOff val="50000"/>
                  </a:prstClr>
                </a:solidFill>
              </a:rPr>
              <a:t>Realiza búsquedas en webs especializadas, blogs o foros de personas que comparten intereses comunes y redes sociales.</a:t>
            </a:r>
          </a:p>
          <a:p>
            <a:pPr marL="349250" indent="-285750">
              <a:spcBef>
                <a:spcPts val="300"/>
              </a:spcBef>
              <a:spcAft>
                <a:spcPts val="300"/>
              </a:spcAft>
              <a:buFont typeface="Wingdings" pitchFamily="2" charset="2"/>
              <a:buChar char="Ø"/>
            </a:pPr>
            <a:r>
              <a:rPr lang="es-ES" sz="1400" dirty="0">
                <a:solidFill>
                  <a:prstClr val="black">
                    <a:lumMod val="50000"/>
                    <a:lumOff val="50000"/>
                  </a:prstClr>
                </a:solidFill>
              </a:rPr>
              <a:t>Redacta luego vuestras </a:t>
            </a:r>
            <a:r>
              <a:rPr lang="es-ES" sz="1400" b="1" dirty="0">
                <a:solidFill>
                  <a:prstClr val="black">
                    <a:lumMod val="50000"/>
                    <a:lumOff val="50000"/>
                  </a:prstClr>
                </a:solidFill>
              </a:rPr>
              <a:t>conclusiones.</a:t>
            </a:r>
          </a:p>
          <a:p>
            <a:pPr marL="349250" indent="-285750">
              <a:spcBef>
                <a:spcPts val="300"/>
              </a:spcBef>
              <a:buFont typeface="Wingdings" pitchFamily="2" charset="2"/>
              <a:buChar char="Ø"/>
            </a:pPr>
            <a:r>
              <a:rPr lang="es-ES" sz="1400" b="1" dirty="0">
                <a:solidFill>
                  <a:prstClr val="black">
                    <a:lumMod val="50000"/>
                    <a:lumOff val="50000"/>
                  </a:prstClr>
                </a:solidFill>
              </a:rPr>
              <a:t>Presupuesta</a:t>
            </a:r>
            <a:r>
              <a:rPr lang="es-ES" sz="1400" dirty="0">
                <a:solidFill>
                  <a:prstClr val="black">
                    <a:lumMod val="50000"/>
                    <a:lumOff val="50000"/>
                  </a:prstClr>
                </a:solidFill>
              </a:rPr>
              <a:t> el coste de estas acciones.</a:t>
            </a:r>
          </a:p>
        </p:txBody>
      </p:sp>
      <p:sp>
        <p:nvSpPr>
          <p:cNvPr id="9" name="8 CuadroTexto"/>
          <p:cNvSpPr txBox="1"/>
          <p:nvPr/>
        </p:nvSpPr>
        <p:spPr>
          <a:xfrm>
            <a:off x="4333798" y="735290"/>
            <a:ext cx="380104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Simulación empresarial</a:t>
            </a:r>
          </a:p>
        </p:txBody>
      </p:sp>
    </p:spTree>
    <p:extLst>
      <p:ext uri="{BB962C8B-B14F-4D97-AF65-F5344CB8AC3E}">
        <p14:creationId xmlns:p14="http://schemas.microsoft.com/office/powerpoint/2010/main" val="77295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additive="base">
                                        <p:cTn id="1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 calcmode="lin" valueType="num">
                                      <p:cBhvr additive="base">
                                        <p:cTn id="1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 calcmode="lin" valueType="num">
                                      <p:cBhvr additive="base">
                                        <p:cTn id="2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 calcmode="lin" valueType="num">
                                      <p:cBhvr additive="base">
                                        <p:cTn id="30"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500"/>
                                        <p:tgtEl>
                                          <p:spTgt spid="2">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500"/>
                                        <p:tgtEl>
                                          <p:spTgt spid="2">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fade">
                                      <p:cBhvr>
                                        <p:cTn id="46"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01138" y="1414224"/>
            <a:ext cx="2581541" cy="369332"/>
          </a:xfrm>
          <a:prstGeom prst="rect">
            <a:avLst/>
          </a:prstGeom>
        </p:spPr>
        <p:txBody>
          <a:bodyPr wrap="none">
            <a:spAutoFit/>
          </a:bodyPr>
          <a:lstStyle/>
          <a:p>
            <a:r>
              <a:rPr lang="es-ES" dirty="0">
                <a:solidFill>
                  <a:schemeClr val="tx1">
                    <a:lumMod val="50000"/>
                    <a:lumOff val="50000"/>
                  </a:schemeClr>
                </a:solidFill>
              </a:rPr>
              <a:t>Fase 6. Fijación del precio</a:t>
            </a:r>
          </a:p>
        </p:txBody>
      </p:sp>
      <p:grpSp>
        <p:nvGrpSpPr>
          <p:cNvPr id="5" name="Agrupar 12"/>
          <p:cNvGrpSpPr/>
          <p:nvPr/>
        </p:nvGrpSpPr>
        <p:grpSpPr>
          <a:xfrm>
            <a:off x="821296" y="1364255"/>
            <a:ext cx="2109036" cy="469634"/>
            <a:chOff x="716373" y="2162909"/>
            <a:chExt cx="2948175" cy="656491"/>
          </a:xfrm>
          <a:solidFill>
            <a:srgbClr val="FF0000"/>
          </a:solidFill>
        </p:grpSpPr>
        <p:sp>
          <p:nvSpPr>
            <p:cNvPr id="6" name="Triángulo isósceles 13"/>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7" name="Triángulo isósceles 14"/>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0" name="Conector recto 15"/>
            <p:cNvCxnSpPr/>
            <p:nvPr/>
          </p:nvCxnSpPr>
          <p:spPr>
            <a:xfrm>
              <a:off x="1418166" y="2800784"/>
              <a:ext cx="2246382" cy="0"/>
            </a:xfrm>
            <a:prstGeom prst="line">
              <a:avLst/>
            </a:prstGeom>
            <a:grpFill/>
            <a:ln>
              <a:solidFill>
                <a:srgbClr val="20AAAF"/>
              </a:solidFill>
            </a:ln>
            <a:effectLst/>
          </p:spPr>
          <p:style>
            <a:lnRef idx="2">
              <a:schemeClr val="accent1"/>
            </a:lnRef>
            <a:fillRef idx="0">
              <a:schemeClr val="accent1"/>
            </a:fillRef>
            <a:effectRef idx="1">
              <a:schemeClr val="accent1"/>
            </a:effectRef>
            <a:fontRef idx="minor">
              <a:schemeClr val="tx1"/>
            </a:fontRef>
          </p:style>
        </p:cxnSp>
      </p:grpSp>
      <p:grpSp>
        <p:nvGrpSpPr>
          <p:cNvPr id="9" name="8 Grupo"/>
          <p:cNvGrpSpPr/>
          <p:nvPr/>
        </p:nvGrpSpPr>
        <p:grpSpPr>
          <a:xfrm>
            <a:off x="998095" y="2587656"/>
            <a:ext cx="7587112" cy="978152"/>
            <a:chOff x="1168434" y="3036093"/>
            <a:chExt cx="7499316" cy="547686"/>
          </a:xfrm>
        </p:grpSpPr>
        <p:sp>
          <p:nvSpPr>
            <p:cNvPr id="11" name="10 Rectángulo redondeado"/>
            <p:cNvSpPr/>
            <p:nvPr/>
          </p:nvSpPr>
          <p:spPr>
            <a:xfrm>
              <a:off x="1168434" y="3162299"/>
              <a:ext cx="1884772" cy="390525"/>
            </a:xfrm>
            <a:prstGeom prst="roundRect">
              <a:avLst/>
            </a:prstGeom>
            <a:solidFill>
              <a:srgbClr val="F77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solidFill>
                    <a:schemeClr val="tx1"/>
                  </a:solidFill>
                </a:rPr>
                <a:t>Imitar el precio de la competencia</a:t>
              </a:r>
            </a:p>
          </p:txBody>
        </p:sp>
        <p:sp>
          <p:nvSpPr>
            <p:cNvPr id="12" name="11 Rectángulo redondeado"/>
            <p:cNvSpPr/>
            <p:nvPr/>
          </p:nvSpPr>
          <p:spPr>
            <a:xfrm>
              <a:off x="4419600" y="3036093"/>
              <a:ext cx="4248150" cy="547686"/>
            </a:xfrm>
            <a:prstGeom prst="roundRect">
              <a:avLst/>
            </a:prstGeom>
            <a:solidFill>
              <a:srgbClr val="C9E5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50" dirty="0">
                  <a:solidFill>
                    <a:schemeClr val="tx1"/>
                  </a:solidFill>
                </a:rPr>
                <a:t>Es una estrategia arriesgada, ya que los gastos de las empresas no son iguales, por ejemplo, no todas tienen el mismo margen de negociación con los proveedores .</a:t>
              </a:r>
            </a:p>
          </p:txBody>
        </p:sp>
        <p:cxnSp>
          <p:nvCxnSpPr>
            <p:cNvPr id="13" name="12 Conector recto"/>
            <p:cNvCxnSpPr>
              <a:stCxn id="11" idx="3"/>
            </p:cNvCxnSpPr>
            <p:nvPr/>
          </p:nvCxnSpPr>
          <p:spPr>
            <a:xfrm flipV="1">
              <a:off x="3053206" y="3357561"/>
              <a:ext cx="1347294" cy="1"/>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grpSp>
      <p:sp>
        <p:nvSpPr>
          <p:cNvPr id="3" name="2 Rectángulo"/>
          <p:cNvSpPr/>
          <p:nvPr/>
        </p:nvSpPr>
        <p:spPr>
          <a:xfrm>
            <a:off x="842685" y="2064435"/>
            <a:ext cx="7717113" cy="523220"/>
          </a:xfrm>
          <a:prstGeom prst="rect">
            <a:avLst/>
          </a:prstGeom>
        </p:spPr>
        <p:txBody>
          <a:bodyPr wrap="square">
            <a:spAutoFit/>
          </a:bodyPr>
          <a:lstStyle/>
          <a:p>
            <a:r>
              <a:rPr lang="es-ES" sz="1400" dirty="0">
                <a:solidFill>
                  <a:prstClr val="black">
                    <a:lumMod val="50000"/>
                    <a:lumOff val="50000"/>
                  </a:prstClr>
                </a:solidFill>
              </a:rPr>
              <a:t>La siguiente fase consiste en determinar el </a:t>
            </a:r>
            <a:r>
              <a:rPr lang="es-ES" sz="1400" b="1" dirty="0">
                <a:solidFill>
                  <a:prstClr val="black">
                    <a:lumMod val="50000"/>
                    <a:lumOff val="50000"/>
                  </a:prstClr>
                </a:solidFill>
              </a:rPr>
              <a:t>precio del producto o servicio </a:t>
            </a:r>
            <a:r>
              <a:rPr lang="es-ES" sz="1400" dirty="0">
                <a:solidFill>
                  <a:prstClr val="black">
                    <a:lumMod val="50000"/>
                    <a:lumOff val="50000"/>
                  </a:prstClr>
                </a:solidFill>
              </a:rPr>
              <a:t>que ofrecemos. Puedes seguir los siguientes criterios:</a:t>
            </a:r>
          </a:p>
        </p:txBody>
      </p:sp>
      <p:grpSp>
        <p:nvGrpSpPr>
          <p:cNvPr id="15" name="14 Grupo"/>
          <p:cNvGrpSpPr/>
          <p:nvPr/>
        </p:nvGrpSpPr>
        <p:grpSpPr>
          <a:xfrm>
            <a:off x="996739" y="3762597"/>
            <a:ext cx="7613868" cy="997765"/>
            <a:chOff x="1168434" y="3036093"/>
            <a:chExt cx="7499316" cy="547686"/>
          </a:xfrm>
        </p:grpSpPr>
        <p:sp>
          <p:nvSpPr>
            <p:cNvPr id="16" name="15 Rectángulo redondeado"/>
            <p:cNvSpPr/>
            <p:nvPr/>
          </p:nvSpPr>
          <p:spPr>
            <a:xfrm>
              <a:off x="1168434" y="3162299"/>
              <a:ext cx="1911218" cy="390525"/>
            </a:xfrm>
            <a:prstGeom prst="roundRect">
              <a:avLst/>
            </a:prstGeom>
            <a:solidFill>
              <a:srgbClr val="F77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solidFill>
                    <a:schemeClr val="tx1"/>
                  </a:solidFill>
                </a:rPr>
                <a:t>Método tradicional</a:t>
              </a:r>
            </a:p>
          </p:txBody>
        </p:sp>
        <p:sp>
          <p:nvSpPr>
            <p:cNvPr id="17" name="16 Rectángulo redondeado"/>
            <p:cNvSpPr/>
            <p:nvPr/>
          </p:nvSpPr>
          <p:spPr>
            <a:xfrm>
              <a:off x="4419600" y="3036093"/>
              <a:ext cx="4248150" cy="547686"/>
            </a:xfrm>
            <a:prstGeom prst="roundRect">
              <a:avLst/>
            </a:prstGeom>
            <a:solidFill>
              <a:srgbClr val="C9E5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50" dirty="0">
                  <a:solidFill>
                    <a:schemeClr val="tx1"/>
                  </a:solidFill>
                </a:rPr>
                <a:t>Consiste en calcular el coste unitario del producto y sumarle la rentabilidad deseada. El resultado final será el precio fijado.</a:t>
              </a:r>
            </a:p>
          </p:txBody>
        </p:sp>
        <p:cxnSp>
          <p:nvCxnSpPr>
            <p:cNvPr id="18" name="17 Conector recto"/>
            <p:cNvCxnSpPr>
              <a:stCxn id="16" idx="3"/>
            </p:cNvCxnSpPr>
            <p:nvPr/>
          </p:nvCxnSpPr>
          <p:spPr>
            <a:xfrm flipV="1">
              <a:off x="3079652" y="3357561"/>
              <a:ext cx="1320847" cy="1"/>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grpSp>
      <p:grpSp>
        <p:nvGrpSpPr>
          <p:cNvPr id="19" name="18 Grupo"/>
          <p:cNvGrpSpPr/>
          <p:nvPr/>
        </p:nvGrpSpPr>
        <p:grpSpPr>
          <a:xfrm>
            <a:off x="996740" y="4912919"/>
            <a:ext cx="7613868" cy="1124765"/>
            <a:chOff x="1168433" y="3036093"/>
            <a:chExt cx="7499317" cy="547686"/>
          </a:xfrm>
        </p:grpSpPr>
        <p:sp>
          <p:nvSpPr>
            <p:cNvPr id="20" name="19 Rectángulo redondeado"/>
            <p:cNvSpPr/>
            <p:nvPr/>
          </p:nvSpPr>
          <p:spPr>
            <a:xfrm>
              <a:off x="1168433" y="3162299"/>
              <a:ext cx="1985498" cy="390525"/>
            </a:xfrm>
            <a:prstGeom prst="roundRect">
              <a:avLst/>
            </a:prstGeom>
            <a:solidFill>
              <a:srgbClr val="F77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solidFill>
                    <a:schemeClr val="tx1"/>
                  </a:solidFill>
                </a:rPr>
                <a:t>Determinar el precio según el valor, en lugar del coste</a:t>
              </a:r>
            </a:p>
          </p:txBody>
        </p:sp>
        <p:sp>
          <p:nvSpPr>
            <p:cNvPr id="21" name="20 Rectángulo redondeado"/>
            <p:cNvSpPr/>
            <p:nvPr/>
          </p:nvSpPr>
          <p:spPr>
            <a:xfrm>
              <a:off x="4419600" y="3036093"/>
              <a:ext cx="4248150" cy="547686"/>
            </a:xfrm>
            <a:prstGeom prst="roundRect">
              <a:avLst/>
            </a:prstGeom>
            <a:solidFill>
              <a:srgbClr val="C9E5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50" dirty="0">
                  <a:solidFill>
                    <a:schemeClr val="tx1"/>
                  </a:solidFill>
                </a:rPr>
                <a:t>Se analiza qué segmento del mercado puede estar interesado en el producto y se estima qué precio pueden llegar a pagar los consumidores por ese producto</a:t>
              </a:r>
            </a:p>
          </p:txBody>
        </p:sp>
        <p:cxnSp>
          <p:nvCxnSpPr>
            <p:cNvPr id="22" name="21 Conector recto"/>
            <p:cNvCxnSpPr>
              <a:stCxn id="20" idx="3"/>
            </p:cNvCxnSpPr>
            <p:nvPr/>
          </p:nvCxnSpPr>
          <p:spPr>
            <a:xfrm flipV="1">
              <a:off x="3153931" y="3357561"/>
              <a:ext cx="1246568" cy="1"/>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grpSp>
      <p:sp>
        <p:nvSpPr>
          <p:cNvPr id="24" name="23 CuadroTexto"/>
          <p:cNvSpPr txBox="1"/>
          <p:nvPr/>
        </p:nvSpPr>
        <p:spPr>
          <a:xfrm>
            <a:off x="4333798" y="735290"/>
            <a:ext cx="380104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Simulación empresarial</a:t>
            </a:r>
          </a:p>
        </p:txBody>
      </p:sp>
    </p:spTree>
    <p:extLst>
      <p:ext uri="{BB962C8B-B14F-4D97-AF65-F5344CB8AC3E}">
        <p14:creationId xmlns:p14="http://schemas.microsoft.com/office/powerpoint/2010/main" val="327911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01138" y="1414224"/>
            <a:ext cx="3487237" cy="369332"/>
          </a:xfrm>
          <a:prstGeom prst="rect">
            <a:avLst/>
          </a:prstGeom>
        </p:spPr>
        <p:txBody>
          <a:bodyPr wrap="none">
            <a:spAutoFit/>
          </a:bodyPr>
          <a:lstStyle/>
          <a:p>
            <a:r>
              <a:rPr lang="es-ES" dirty="0">
                <a:solidFill>
                  <a:schemeClr val="tx1">
                    <a:lumMod val="50000"/>
                    <a:lumOff val="50000"/>
                  </a:schemeClr>
                </a:solidFill>
              </a:rPr>
              <a:t>Fase 7. Análisis del entorno general</a:t>
            </a:r>
          </a:p>
        </p:txBody>
      </p:sp>
      <p:grpSp>
        <p:nvGrpSpPr>
          <p:cNvPr id="5" name="Agrupar 12"/>
          <p:cNvGrpSpPr/>
          <p:nvPr/>
        </p:nvGrpSpPr>
        <p:grpSpPr>
          <a:xfrm>
            <a:off x="821296" y="1364255"/>
            <a:ext cx="2109036" cy="469634"/>
            <a:chOff x="716373" y="2162909"/>
            <a:chExt cx="2948175" cy="656491"/>
          </a:xfrm>
          <a:solidFill>
            <a:srgbClr val="FF0000"/>
          </a:solidFill>
        </p:grpSpPr>
        <p:sp>
          <p:nvSpPr>
            <p:cNvPr id="6" name="Triángulo isósceles 13"/>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7" name="Triángulo isósceles 14"/>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0" name="Conector recto 15"/>
            <p:cNvCxnSpPr/>
            <p:nvPr/>
          </p:nvCxnSpPr>
          <p:spPr>
            <a:xfrm>
              <a:off x="1418166" y="2800784"/>
              <a:ext cx="2246382" cy="0"/>
            </a:xfrm>
            <a:prstGeom prst="line">
              <a:avLst/>
            </a:prstGeom>
            <a:grpFill/>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3" name="2 Rectángulo"/>
          <p:cNvSpPr/>
          <p:nvPr/>
        </p:nvSpPr>
        <p:spPr>
          <a:xfrm>
            <a:off x="842685" y="2064435"/>
            <a:ext cx="7717113" cy="523220"/>
          </a:xfrm>
          <a:prstGeom prst="rect">
            <a:avLst/>
          </a:prstGeom>
        </p:spPr>
        <p:txBody>
          <a:bodyPr wrap="square">
            <a:spAutoFit/>
          </a:bodyPr>
          <a:lstStyle/>
          <a:p>
            <a:r>
              <a:rPr lang="es-ES" sz="1400" dirty="0">
                <a:solidFill>
                  <a:prstClr val="black">
                    <a:lumMod val="50000"/>
                    <a:lumOff val="50000"/>
                  </a:prstClr>
                </a:solidFill>
              </a:rPr>
              <a:t>El </a:t>
            </a:r>
            <a:r>
              <a:rPr lang="es-ES" sz="1400" b="1" dirty="0" err="1">
                <a:solidFill>
                  <a:prstClr val="black">
                    <a:lumMod val="50000"/>
                    <a:lumOff val="50000"/>
                  </a:prstClr>
                </a:solidFill>
              </a:rPr>
              <a:t>macroentorno</a:t>
            </a:r>
            <a:r>
              <a:rPr lang="es-ES" sz="1400" dirty="0">
                <a:solidFill>
                  <a:prstClr val="black">
                    <a:lumMod val="50000"/>
                    <a:lumOff val="50000"/>
                  </a:prstClr>
                </a:solidFill>
              </a:rPr>
              <a:t> no se puede controlar, aunque sí tratar de prever para reducir su impacto. Los factores del </a:t>
            </a:r>
            <a:r>
              <a:rPr lang="es-ES" sz="1400" dirty="0" err="1">
                <a:solidFill>
                  <a:prstClr val="black">
                    <a:lumMod val="50000"/>
                    <a:lumOff val="50000"/>
                  </a:prstClr>
                </a:solidFill>
              </a:rPr>
              <a:t>macroentorno</a:t>
            </a:r>
            <a:r>
              <a:rPr lang="es-ES" sz="1400" dirty="0">
                <a:solidFill>
                  <a:prstClr val="black">
                    <a:lumMod val="50000"/>
                    <a:lumOff val="50000"/>
                  </a:prstClr>
                </a:solidFill>
              </a:rPr>
              <a:t> que debemos tener en cuenta son: </a:t>
            </a:r>
          </a:p>
        </p:txBody>
      </p:sp>
      <p:grpSp>
        <p:nvGrpSpPr>
          <p:cNvPr id="43" name="42 Grupo"/>
          <p:cNvGrpSpPr/>
          <p:nvPr/>
        </p:nvGrpSpPr>
        <p:grpSpPr>
          <a:xfrm>
            <a:off x="1161244" y="2779713"/>
            <a:ext cx="7499316" cy="547686"/>
            <a:chOff x="1168434" y="3036093"/>
            <a:chExt cx="7499316" cy="547686"/>
          </a:xfrm>
        </p:grpSpPr>
        <p:sp>
          <p:nvSpPr>
            <p:cNvPr id="44" name="43 Rectángulo redondeado"/>
            <p:cNvSpPr/>
            <p:nvPr/>
          </p:nvSpPr>
          <p:spPr>
            <a:xfrm>
              <a:off x="1168434" y="3162299"/>
              <a:ext cx="1836548" cy="390525"/>
            </a:xfrm>
            <a:prstGeom prst="roundRect">
              <a:avLst/>
            </a:prstGeom>
            <a:solidFill>
              <a:srgbClr val="F77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solidFill>
                    <a:schemeClr val="tx1"/>
                  </a:solidFill>
                </a:rPr>
                <a:t>Económicos</a:t>
              </a:r>
            </a:p>
          </p:txBody>
        </p:sp>
        <p:sp>
          <p:nvSpPr>
            <p:cNvPr id="45" name="44 Rectángulo redondeado"/>
            <p:cNvSpPr/>
            <p:nvPr/>
          </p:nvSpPr>
          <p:spPr>
            <a:xfrm>
              <a:off x="4419600" y="3036093"/>
              <a:ext cx="4248150" cy="547686"/>
            </a:xfrm>
            <a:prstGeom prst="roundRect">
              <a:avLst/>
            </a:prstGeom>
            <a:solidFill>
              <a:srgbClr val="C9E53F"/>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200" dirty="0">
                  <a:solidFill>
                    <a:schemeClr val="tx1"/>
                  </a:solidFill>
                </a:rPr>
                <a:t>Coyuntura económica y laboral de cada país: tasa de crecimiento económico, capacidad adquisitiva, nivel de desempleo…</a:t>
              </a:r>
            </a:p>
          </p:txBody>
        </p:sp>
        <p:cxnSp>
          <p:nvCxnSpPr>
            <p:cNvPr id="46" name="45 Conector recto"/>
            <p:cNvCxnSpPr/>
            <p:nvPr/>
          </p:nvCxnSpPr>
          <p:spPr>
            <a:xfrm flipV="1">
              <a:off x="3004982" y="3357561"/>
              <a:ext cx="1395517" cy="1"/>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grpSp>
      <p:grpSp>
        <p:nvGrpSpPr>
          <p:cNvPr id="47" name="46 Grupo"/>
          <p:cNvGrpSpPr/>
          <p:nvPr/>
        </p:nvGrpSpPr>
        <p:grpSpPr>
          <a:xfrm>
            <a:off x="1161244" y="3503612"/>
            <a:ext cx="7499316" cy="547686"/>
            <a:chOff x="1168434" y="3759992"/>
            <a:chExt cx="7499316" cy="547686"/>
          </a:xfrm>
        </p:grpSpPr>
        <p:sp>
          <p:nvSpPr>
            <p:cNvPr id="48" name="47 Rectángulo redondeado"/>
            <p:cNvSpPr/>
            <p:nvPr/>
          </p:nvSpPr>
          <p:spPr>
            <a:xfrm>
              <a:off x="1168434" y="3871910"/>
              <a:ext cx="1836548" cy="390525"/>
            </a:xfrm>
            <a:prstGeom prst="roundRect">
              <a:avLst/>
            </a:prstGeom>
            <a:solidFill>
              <a:srgbClr val="F77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solidFill>
                    <a:schemeClr val="tx1"/>
                  </a:solidFill>
                </a:rPr>
                <a:t>Socioculturales</a:t>
              </a:r>
            </a:p>
          </p:txBody>
        </p:sp>
        <p:sp>
          <p:nvSpPr>
            <p:cNvPr id="49" name="48 Rectángulo redondeado"/>
            <p:cNvSpPr/>
            <p:nvPr/>
          </p:nvSpPr>
          <p:spPr>
            <a:xfrm>
              <a:off x="4419600" y="3759992"/>
              <a:ext cx="4248150" cy="547686"/>
            </a:xfrm>
            <a:prstGeom prst="roundRect">
              <a:avLst/>
            </a:prstGeom>
            <a:solidFill>
              <a:srgbClr val="C9E53F"/>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200" dirty="0">
                  <a:solidFill>
                    <a:schemeClr val="tx1"/>
                  </a:solidFill>
                </a:rPr>
                <a:t>Las características de la sociedad, como el nivel educativo</a:t>
              </a:r>
            </a:p>
          </p:txBody>
        </p:sp>
        <p:cxnSp>
          <p:nvCxnSpPr>
            <p:cNvPr id="50" name="49 Conector recto"/>
            <p:cNvCxnSpPr/>
            <p:nvPr/>
          </p:nvCxnSpPr>
          <p:spPr>
            <a:xfrm flipV="1">
              <a:off x="3014558" y="4067172"/>
              <a:ext cx="1395517" cy="1"/>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grpSp>
      <p:grpSp>
        <p:nvGrpSpPr>
          <p:cNvPr id="51" name="50 Grupo"/>
          <p:cNvGrpSpPr/>
          <p:nvPr/>
        </p:nvGrpSpPr>
        <p:grpSpPr>
          <a:xfrm>
            <a:off x="1161244" y="4220358"/>
            <a:ext cx="7499316" cy="547686"/>
            <a:chOff x="1168434" y="4476738"/>
            <a:chExt cx="7499316" cy="547686"/>
          </a:xfrm>
        </p:grpSpPr>
        <p:sp>
          <p:nvSpPr>
            <p:cNvPr id="52" name="51 Rectángulo redondeado"/>
            <p:cNvSpPr/>
            <p:nvPr/>
          </p:nvSpPr>
          <p:spPr>
            <a:xfrm>
              <a:off x="1168434" y="4562474"/>
              <a:ext cx="1836548" cy="390525"/>
            </a:xfrm>
            <a:prstGeom prst="roundRect">
              <a:avLst/>
            </a:prstGeom>
            <a:solidFill>
              <a:srgbClr val="F77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solidFill>
                    <a:schemeClr val="tx1"/>
                  </a:solidFill>
                </a:rPr>
                <a:t>Políticos y legales</a:t>
              </a:r>
            </a:p>
          </p:txBody>
        </p:sp>
        <p:sp>
          <p:nvSpPr>
            <p:cNvPr id="53" name="52 Rectángulo redondeado"/>
            <p:cNvSpPr/>
            <p:nvPr/>
          </p:nvSpPr>
          <p:spPr>
            <a:xfrm>
              <a:off x="4419600" y="4476738"/>
              <a:ext cx="4248150" cy="547686"/>
            </a:xfrm>
            <a:prstGeom prst="roundRect">
              <a:avLst/>
            </a:prstGeom>
            <a:solidFill>
              <a:srgbClr val="C9E53F"/>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200" dirty="0">
                  <a:solidFill>
                    <a:schemeClr val="tx1"/>
                  </a:solidFill>
                </a:rPr>
                <a:t>La normativa laboral, fiscal y mercantil, como los trámites para</a:t>
              </a:r>
            </a:p>
            <a:p>
              <a:r>
                <a:rPr lang="es-ES" sz="1200" dirty="0">
                  <a:solidFill>
                    <a:schemeClr val="tx1"/>
                  </a:solidFill>
                </a:rPr>
                <a:t>constituir una empresa.</a:t>
              </a:r>
            </a:p>
          </p:txBody>
        </p:sp>
        <p:cxnSp>
          <p:nvCxnSpPr>
            <p:cNvPr id="54" name="53 Conector recto"/>
            <p:cNvCxnSpPr/>
            <p:nvPr/>
          </p:nvCxnSpPr>
          <p:spPr>
            <a:xfrm flipV="1">
              <a:off x="3002548" y="4768452"/>
              <a:ext cx="1395517" cy="1"/>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grpSp>
      <p:grpSp>
        <p:nvGrpSpPr>
          <p:cNvPr id="55" name="54 Grupo"/>
          <p:cNvGrpSpPr/>
          <p:nvPr/>
        </p:nvGrpSpPr>
        <p:grpSpPr>
          <a:xfrm>
            <a:off x="1161244" y="4922838"/>
            <a:ext cx="7499316" cy="547686"/>
            <a:chOff x="1168434" y="5179218"/>
            <a:chExt cx="7499316" cy="547686"/>
          </a:xfrm>
        </p:grpSpPr>
        <p:sp>
          <p:nvSpPr>
            <p:cNvPr id="56" name="55 Rectángulo redondeado"/>
            <p:cNvSpPr/>
            <p:nvPr/>
          </p:nvSpPr>
          <p:spPr>
            <a:xfrm>
              <a:off x="1168434" y="5257798"/>
              <a:ext cx="1836548" cy="390525"/>
            </a:xfrm>
            <a:prstGeom prst="roundRect">
              <a:avLst/>
            </a:prstGeom>
            <a:solidFill>
              <a:srgbClr val="F77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solidFill>
                    <a:schemeClr val="tx1"/>
                  </a:solidFill>
                </a:rPr>
                <a:t>Tecnológicos</a:t>
              </a:r>
            </a:p>
          </p:txBody>
        </p:sp>
        <p:sp>
          <p:nvSpPr>
            <p:cNvPr id="57" name="56 Rectángulo redondeado"/>
            <p:cNvSpPr/>
            <p:nvPr/>
          </p:nvSpPr>
          <p:spPr>
            <a:xfrm>
              <a:off x="4419600" y="5179218"/>
              <a:ext cx="4248150" cy="547686"/>
            </a:xfrm>
            <a:prstGeom prst="roundRect">
              <a:avLst/>
            </a:prstGeom>
            <a:solidFill>
              <a:srgbClr val="C9E53F"/>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200" dirty="0">
                  <a:solidFill>
                    <a:schemeClr val="tx1"/>
                  </a:solidFill>
                </a:rPr>
                <a:t>Las técnicas e innovaciones que mejoran la eficiencia de la empresa, como la automatización de procesos productivos..</a:t>
              </a:r>
            </a:p>
          </p:txBody>
        </p:sp>
        <p:cxnSp>
          <p:nvCxnSpPr>
            <p:cNvPr id="58" name="57 Conector recto"/>
            <p:cNvCxnSpPr/>
            <p:nvPr/>
          </p:nvCxnSpPr>
          <p:spPr>
            <a:xfrm flipV="1">
              <a:off x="3002547" y="5462581"/>
              <a:ext cx="1395517" cy="1"/>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grpSp>
      <p:grpSp>
        <p:nvGrpSpPr>
          <p:cNvPr id="59" name="58 Grupo"/>
          <p:cNvGrpSpPr/>
          <p:nvPr/>
        </p:nvGrpSpPr>
        <p:grpSpPr>
          <a:xfrm>
            <a:off x="1180345" y="5630067"/>
            <a:ext cx="7454815" cy="547686"/>
            <a:chOff x="1187535" y="5886447"/>
            <a:chExt cx="7454815" cy="547686"/>
          </a:xfrm>
        </p:grpSpPr>
        <p:sp>
          <p:nvSpPr>
            <p:cNvPr id="60" name="59 Rectángulo redondeado"/>
            <p:cNvSpPr/>
            <p:nvPr/>
          </p:nvSpPr>
          <p:spPr>
            <a:xfrm>
              <a:off x="1187535" y="5953122"/>
              <a:ext cx="1836548" cy="390525"/>
            </a:xfrm>
            <a:prstGeom prst="roundRect">
              <a:avLst/>
            </a:prstGeom>
            <a:solidFill>
              <a:srgbClr val="F77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solidFill>
                    <a:schemeClr val="tx1"/>
                  </a:solidFill>
                </a:rPr>
                <a:t>Medioambientales</a:t>
              </a:r>
            </a:p>
          </p:txBody>
        </p:sp>
        <p:sp>
          <p:nvSpPr>
            <p:cNvPr id="61" name="60 Rectángulo redondeado"/>
            <p:cNvSpPr/>
            <p:nvPr/>
          </p:nvSpPr>
          <p:spPr>
            <a:xfrm>
              <a:off x="4394200" y="5886447"/>
              <a:ext cx="4248150" cy="547686"/>
            </a:xfrm>
            <a:prstGeom prst="roundRect">
              <a:avLst/>
            </a:prstGeom>
            <a:solidFill>
              <a:srgbClr val="C9E53F"/>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200" dirty="0">
                  <a:solidFill>
                    <a:schemeClr val="tx1"/>
                  </a:solidFill>
                </a:rPr>
                <a:t>Las acciones de protección del medioambiente.</a:t>
              </a:r>
            </a:p>
          </p:txBody>
        </p:sp>
        <p:cxnSp>
          <p:nvCxnSpPr>
            <p:cNvPr id="62" name="61 Conector recto"/>
            <p:cNvCxnSpPr/>
            <p:nvPr/>
          </p:nvCxnSpPr>
          <p:spPr>
            <a:xfrm flipV="1">
              <a:off x="3024083" y="6179337"/>
              <a:ext cx="1395517" cy="1"/>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grpSp>
      <p:sp>
        <p:nvSpPr>
          <p:cNvPr id="29" name="28 CuadroTexto"/>
          <p:cNvSpPr txBox="1"/>
          <p:nvPr/>
        </p:nvSpPr>
        <p:spPr>
          <a:xfrm>
            <a:off x="4333798" y="735290"/>
            <a:ext cx="380104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Simulación empresarial</a:t>
            </a:r>
          </a:p>
        </p:txBody>
      </p:sp>
    </p:spTree>
    <p:extLst>
      <p:ext uri="{BB962C8B-B14F-4D97-AF65-F5344CB8AC3E}">
        <p14:creationId xmlns:p14="http://schemas.microsoft.com/office/powerpoint/2010/main" val="126433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01138" y="1414224"/>
            <a:ext cx="4238661" cy="369332"/>
          </a:xfrm>
          <a:prstGeom prst="rect">
            <a:avLst/>
          </a:prstGeom>
        </p:spPr>
        <p:txBody>
          <a:bodyPr wrap="none">
            <a:spAutoFit/>
          </a:bodyPr>
          <a:lstStyle/>
          <a:p>
            <a:r>
              <a:rPr lang="es-ES" dirty="0">
                <a:solidFill>
                  <a:schemeClr val="tx1">
                    <a:lumMod val="50000"/>
                    <a:lumOff val="50000"/>
                  </a:schemeClr>
                </a:solidFill>
              </a:rPr>
              <a:t>Fase 8. Responsabilidad Social corporativa</a:t>
            </a:r>
          </a:p>
        </p:txBody>
      </p:sp>
      <p:grpSp>
        <p:nvGrpSpPr>
          <p:cNvPr id="5" name="Agrupar 12"/>
          <p:cNvGrpSpPr/>
          <p:nvPr/>
        </p:nvGrpSpPr>
        <p:grpSpPr>
          <a:xfrm>
            <a:off x="821296" y="1364255"/>
            <a:ext cx="2109036" cy="469634"/>
            <a:chOff x="716373" y="2162909"/>
            <a:chExt cx="2948175" cy="656491"/>
          </a:xfrm>
          <a:solidFill>
            <a:srgbClr val="FF0000"/>
          </a:solidFill>
        </p:grpSpPr>
        <p:sp>
          <p:nvSpPr>
            <p:cNvPr id="6" name="Triángulo isósceles 13"/>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7" name="Triángulo isósceles 14"/>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0" name="Conector recto 15"/>
            <p:cNvCxnSpPr/>
            <p:nvPr/>
          </p:nvCxnSpPr>
          <p:spPr>
            <a:xfrm>
              <a:off x="1418166" y="2800784"/>
              <a:ext cx="2246382" cy="0"/>
            </a:xfrm>
            <a:prstGeom prst="line">
              <a:avLst/>
            </a:prstGeom>
            <a:grpFill/>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3" name="2 Rectángulo"/>
          <p:cNvSpPr/>
          <p:nvPr/>
        </p:nvSpPr>
        <p:spPr>
          <a:xfrm>
            <a:off x="842685" y="1950135"/>
            <a:ext cx="7717113" cy="1600438"/>
          </a:xfrm>
          <a:prstGeom prst="rect">
            <a:avLst/>
          </a:prstGeom>
        </p:spPr>
        <p:txBody>
          <a:bodyPr wrap="square">
            <a:spAutoFit/>
          </a:bodyPr>
          <a:lstStyle/>
          <a:p>
            <a:r>
              <a:rPr lang="es-ES" sz="1400" dirty="0">
                <a:solidFill>
                  <a:prstClr val="black">
                    <a:lumMod val="50000"/>
                    <a:lumOff val="50000"/>
                  </a:prstClr>
                </a:solidFill>
              </a:rPr>
              <a:t>En esta fase, deberás diseñar un plan de acciones de Responsabilidad Social Corporativa.</a:t>
            </a:r>
          </a:p>
          <a:p>
            <a:endParaRPr lang="es-ES" sz="1400" dirty="0">
              <a:solidFill>
                <a:prstClr val="black">
                  <a:lumMod val="50000"/>
                  <a:lumOff val="50000"/>
                </a:prstClr>
              </a:solidFill>
            </a:endParaRPr>
          </a:p>
          <a:p>
            <a:pPr marL="285750" indent="-285750">
              <a:buFont typeface="Wingdings" pitchFamily="2" charset="2"/>
              <a:buChar char="Ø"/>
            </a:pPr>
            <a:r>
              <a:rPr lang="es-ES" sz="1400" b="1" dirty="0">
                <a:solidFill>
                  <a:prstClr val="black">
                    <a:lumMod val="50000"/>
                    <a:lumOff val="50000"/>
                  </a:prstClr>
                </a:solidFill>
              </a:rPr>
              <a:t>Concreta al máximo: </a:t>
            </a:r>
            <a:r>
              <a:rPr lang="es-ES" sz="1400" dirty="0">
                <a:solidFill>
                  <a:prstClr val="black">
                    <a:lumMod val="50000"/>
                    <a:lumOff val="50000"/>
                  </a:prstClr>
                </a:solidFill>
              </a:rPr>
              <a:t>qué acciones llevarás a cabo, cada cuánto tiempo, con qué duración, a quién se aplicarán, quiénes las realizaréis, quién las coordinará y evaluará, y qué objetivos se pretenden conseguir.</a:t>
            </a:r>
          </a:p>
          <a:p>
            <a:pPr marL="285750" indent="-285750">
              <a:buFont typeface="Wingdings" pitchFamily="2" charset="2"/>
              <a:buChar char="Ø"/>
            </a:pPr>
            <a:r>
              <a:rPr lang="es-ES" sz="1400" dirty="0">
                <a:solidFill>
                  <a:prstClr val="black">
                    <a:lumMod val="50000"/>
                    <a:lumOff val="50000"/>
                  </a:prstClr>
                </a:solidFill>
              </a:rPr>
              <a:t>No olvides </a:t>
            </a:r>
            <a:r>
              <a:rPr lang="es-ES" sz="1400" b="1" dirty="0">
                <a:solidFill>
                  <a:prstClr val="black">
                    <a:lumMod val="50000"/>
                    <a:lumOff val="50000"/>
                  </a:prstClr>
                </a:solidFill>
              </a:rPr>
              <a:t>presupuestar</a:t>
            </a:r>
            <a:r>
              <a:rPr lang="es-ES" sz="1400" dirty="0">
                <a:solidFill>
                  <a:prstClr val="black">
                    <a:lumMod val="50000"/>
                    <a:lumOff val="50000"/>
                  </a:prstClr>
                </a:solidFill>
              </a:rPr>
              <a:t> el coste de esta actividad.</a:t>
            </a:r>
          </a:p>
          <a:p>
            <a:endParaRPr lang="es-ES" sz="1400" b="1" dirty="0">
              <a:solidFill>
                <a:prstClr val="black">
                  <a:lumMod val="50000"/>
                  <a:lumOff val="50000"/>
                </a:prstClr>
              </a:solidFill>
            </a:endParaRPr>
          </a:p>
        </p:txBody>
      </p:sp>
      <p:sp>
        <p:nvSpPr>
          <p:cNvPr id="29" name="28 Rectángulo"/>
          <p:cNvSpPr/>
          <p:nvPr/>
        </p:nvSpPr>
        <p:spPr>
          <a:xfrm>
            <a:off x="1501138" y="3611324"/>
            <a:ext cx="2165529" cy="369332"/>
          </a:xfrm>
          <a:prstGeom prst="rect">
            <a:avLst/>
          </a:prstGeom>
        </p:spPr>
        <p:txBody>
          <a:bodyPr wrap="none">
            <a:spAutoFit/>
          </a:bodyPr>
          <a:lstStyle/>
          <a:p>
            <a:r>
              <a:rPr lang="es-ES" dirty="0">
                <a:solidFill>
                  <a:schemeClr val="tx1">
                    <a:lumMod val="50000"/>
                    <a:lumOff val="50000"/>
                  </a:schemeClr>
                </a:solidFill>
              </a:rPr>
              <a:t>Fase 9. Análisis DAFO</a:t>
            </a:r>
          </a:p>
        </p:txBody>
      </p:sp>
      <p:grpSp>
        <p:nvGrpSpPr>
          <p:cNvPr id="30" name="Agrupar 12"/>
          <p:cNvGrpSpPr/>
          <p:nvPr/>
        </p:nvGrpSpPr>
        <p:grpSpPr>
          <a:xfrm>
            <a:off x="821296" y="3561355"/>
            <a:ext cx="2109036" cy="469634"/>
            <a:chOff x="716373" y="2162909"/>
            <a:chExt cx="2948175" cy="656491"/>
          </a:xfrm>
          <a:solidFill>
            <a:srgbClr val="FF0000"/>
          </a:solidFill>
        </p:grpSpPr>
        <p:sp>
          <p:nvSpPr>
            <p:cNvPr id="31" name="Triángulo isósceles 13"/>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32" name="Triángulo isósceles 14"/>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33" name="Conector recto 15"/>
            <p:cNvCxnSpPr/>
            <p:nvPr/>
          </p:nvCxnSpPr>
          <p:spPr>
            <a:xfrm>
              <a:off x="1418166" y="2800784"/>
              <a:ext cx="2246382" cy="0"/>
            </a:xfrm>
            <a:prstGeom prst="line">
              <a:avLst/>
            </a:prstGeom>
            <a:grpFill/>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2" name="1 Rectángulo"/>
          <p:cNvSpPr/>
          <p:nvPr/>
        </p:nvSpPr>
        <p:spPr>
          <a:xfrm>
            <a:off x="863788" y="4157372"/>
            <a:ext cx="7674905" cy="1969770"/>
          </a:xfrm>
          <a:prstGeom prst="rect">
            <a:avLst/>
          </a:prstGeom>
        </p:spPr>
        <p:txBody>
          <a:bodyPr wrap="square">
            <a:spAutoFit/>
          </a:bodyPr>
          <a:lstStyle/>
          <a:p>
            <a:pPr marL="285750" indent="-285750" algn="just">
              <a:buFont typeface="Wingdings" pitchFamily="2" charset="2"/>
              <a:buChar char="Ø"/>
            </a:pPr>
            <a:r>
              <a:rPr lang="es-ES" sz="1400" dirty="0">
                <a:solidFill>
                  <a:prstClr val="black">
                    <a:lumMod val="50000"/>
                    <a:lumOff val="50000"/>
                  </a:prstClr>
                </a:solidFill>
              </a:rPr>
              <a:t>Identifica en cuáles de los datos extraídos puedes influir y en cuáles no.</a:t>
            </a:r>
          </a:p>
          <a:p>
            <a:pPr marL="285750" indent="-285750" algn="just">
              <a:spcBef>
                <a:spcPts val="300"/>
              </a:spcBef>
              <a:spcAft>
                <a:spcPts val="300"/>
              </a:spcAft>
              <a:buFont typeface="Wingdings" pitchFamily="2" charset="2"/>
              <a:buChar char="Ø"/>
            </a:pPr>
            <a:r>
              <a:rPr lang="es-ES" sz="1400" dirty="0">
                <a:solidFill>
                  <a:prstClr val="black">
                    <a:lumMod val="50000"/>
                    <a:lumOff val="50000"/>
                  </a:prstClr>
                </a:solidFill>
              </a:rPr>
              <a:t>Sitúa los primeros en una columna a la izquierda y los segundos en una columna a la derecha. </a:t>
            </a:r>
          </a:p>
          <a:p>
            <a:pPr marL="285750" indent="-285750" algn="just">
              <a:buFont typeface="Wingdings" pitchFamily="2" charset="2"/>
              <a:buChar char="Ø"/>
            </a:pPr>
            <a:r>
              <a:rPr lang="es-ES" sz="1400" dirty="0">
                <a:solidFill>
                  <a:prstClr val="black">
                    <a:lumMod val="50000"/>
                    <a:lumOff val="50000"/>
                  </a:prstClr>
                </a:solidFill>
              </a:rPr>
              <a:t>En la columna izquierda y diferencia aquellos aspectos que son favorables al negocio de los que resultan hostiles. Sitúa los aspectos negativos de la columna izquierda más arriba: esas son las debilidades. Los positivos, más abajo, representarán las fortalezas.</a:t>
            </a:r>
          </a:p>
          <a:p>
            <a:pPr marL="285750" indent="-285750" algn="just">
              <a:spcBef>
                <a:spcPts val="300"/>
              </a:spcBef>
              <a:spcAft>
                <a:spcPts val="300"/>
              </a:spcAft>
              <a:buFont typeface="Wingdings" pitchFamily="2" charset="2"/>
              <a:buChar char="Ø"/>
            </a:pPr>
            <a:r>
              <a:rPr lang="es-ES" sz="1400" dirty="0">
                <a:solidFill>
                  <a:prstClr val="black">
                    <a:lumMod val="50000"/>
                    <a:lumOff val="50000"/>
                  </a:prstClr>
                </a:solidFill>
              </a:rPr>
              <a:t>Después, repite la misma operación con la columna de la derecha. </a:t>
            </a:r>
          </a:p>
          <a:p>
            <a:pPr marL="285750" indent="-285750" algn="just">
              <a:buFont typeface="Wingdings" pitchFamily="2" charset="2"/>
              <a:buChar char="Ø"/>
            </a:pPr>
            <a:r>
              <a:rPr lang="es-ES" sz="1400" dirty="0">
                <a:solidFill>
                  <a:prstClr val="black">
                    <a:lumMod val="50000"/>
                    <a:lumOff val="50000"/>
                  </a:prstClr>
                </a:solidFill>
              </a:rPr>
              <a:t>Después, señala qué vas a hacer para reducir o eliminar los elementos negativos. Estudia de qué modo podrías reducir el impacto de los que no puedes controlar, esto es, de las amenazas. </a:t>
            </a:r>
          </a:p>
        </p:txBody>
      </p:sp>
      <p:sp>
        <p:nvSpPr>
          <p:cNvPr id="15" name="14 CuadroTexto"/>
          <p:cNvSpPr txBox="1"/>
          <p:nvPr/>
        </p:nvSpPr>
        <p:spPr>
          <a:xfrm>
            <a:off x="4333798" y="735290"/>
            <a:ext cx="380104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Simulación empresarial</a:t>
            </a:r>
          </a:p>
        </p:txBody>
      </p:sp>
    </p:spTree>
    <p:extLst>
      <p:ext uri="{BB962C8B-B14F-4D97-AF65-F5344CB8AC3E}">
        <p14:creationId xmlns:p14="http://schemas.microsoft.com/office/powerpoint/2010/main" val="81562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50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fade">
                                      <p:cBhvr>
                                        <p:cTn id="42" dur="500"/>
                                        <p:tgtEl>
                                          <p:spTgt spid="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fade">
                                      <p:cBhvr>
                                        <p:cTn id="4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283156" y="654043"/>
            <a:ext cx="2762295"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Plan de empresa</a:t>
            </a:r>
          </a:p>
        </p:txBody>
      </p:sp>
      <p:sp>
        <p:nvSpPr>
          <p:cNvPr id="2" name="1 Rectángulo"/>
          <p:cNvSpPr/>
          <p:nvPr/>
        </p:nvSpPr>
        <p:spPr>
          <a:xfrm>
            <a:off x="698500" y="1795740"/>
            <a:ext cx="7683500" cy="3008516"/>
          </a:xfrm>
          <a:prstGeom prst="rect">
            <a:avLst/>
          </a:prstGeom>
        </p:spPr>
        <p:txBody>
          <a:bodyPr wrap="square">
            <a:spAutoFit/>
          </a:bodyPr>
          <a:lstStyle/>
          <a:p>
            <a:pPr marL="342900" indent="-342900">
              <a:buAutoNum type="arabicPeriod"/>
            </a:pPr>
            <a:r>
              <a:rPr lang="es-ES" sz="1600" b="1" dirty="0">
                <a:solidFill>
                  <a:srgbClr val="20AAAF"/>
                </a:solidFill>
              </a:rPr>
              <a:t>Estudio de mercado</a:t>
            </a:r>
          </a:p>
          <a:p>
            <a:pPr marL="342900" indent="-342900">
              <a:buAutoNum type="arabicPeriod"/>
            </a:pPr>
            <a:endParaRPr lang="es-ES" sz="1600" b="1" dirty="0">
              <a:solidFill>
                <a:srgbClr val="20AAAF"/>
              </a:solidFill>
            </a:endParaRPr>
          </a:p>
          <a:p>
            <a:pPr marL="285750" indent="-285750">
              <a:buFont typeface="Wingdings" pitchFamily="2" charset="2"/>
              <a:buChar char="Ø"/>
            </a:pPr>
            <a:r>
              <a:rPr lang="es-ES" sz="1450" dirty="0">
                <a:solidFill>
                  <a:prstClr val="black">
                    <a:lumMod val="50000"/>
                    <a:lumOff val="50000"/>
                  </a:prstClr>
                </a:solidFill>
              </a:rPr>
              <a:t>Explica el </a:t>
            </a:r>
            <a:r>
              <a:rPr lang="es-ES" sz="1450" b="1" dirty="0">
                <a:solidFill>
                  <a:prstClr val="black">
                    <a:lumMod val="50000"/>
                    <a:lumOff val="50000"/>
                  </a:prstClr>
                </a:solidFill>
              </a:rPr>
              <a:t>entorno general </a:t>
            </a:r>
            <a:r>
              <a:rPr lang="es-ES" sz="1450" dirty="0">
                <a:solidFill>
                  <a:prstClr val="black">
                    <a:lumMod val="50000"/>
                    <a:lumOff val="50000"/>
                  </a:prstClr>
                </a:solidFill>
              </a:rPr>
              <a:t>que influirá en vuestra empresa y que determinará vuestras decisiones, centrándote en aspectos propios del sector de tu elección.</a:t>
            </a:r>
          </a:p>
          <a:p>
            <a:pPr marL="285750" indent="-285750">
              <a:spcBef>
                <a:spcPts val="300"/>
              </a:spcBef>
              <a:spcAft>
                <a:spcPts val="300"/>
              </a:spcAft>
              <a:buFont typeface="Wingdings" pitchFamily="2" charset="2"/>
              <a:buChar char="Ø"/>
            </a:pPr>
            <a:r>
              <a:rPr lang="es-ES" sz="1450" dirty="0">
                <a:solidFill>
                  <a:prstClr val="black">
                    <a:lumMod val="50000"/>
                    <a:lumOff val="50000"/>
                  </a:prstClr>
                </a:solidFill>
              </a:rPr>
              <a:t>Define y describe a vuestro </a:t>
            </a:r>
            <a:r>
              <a:rPr lang="es-ES" sz="1450" b="1" dirty="0">
                <a:solidFill>
                  <a:prstClr val="black">
                    <a:lumMod val="50000"/>
                    <a:lumOff val="50000"/>
                  </a:prstClr>
                </a:solidFill>
              </a:rPr>
              <a:t>público objetivo </a:t>
            </a:r>
            <a:r>
              <a:rPr lang="es-ES" sz="1450" dirty="0">
                <a:solidFill>
                  <a:prstClr val="black">
                    <a:lumMod val="50000"/>
                    <a:lumOff val="50000"/>
                  </a:prstClr>
                </a:solidFill>
              </a:rPr>
              <a:t>a través de todo lo averiguado en el estudio de mercado.</a:t>
            </a:r>
          </a:p>
          <a:p>
            <a:pPr marL="285750" indent="-285750">
              <a:buFont typeface="Wingdings" pitchFamily="2" charset="2"/>
              <a:buChar char="Ø"/>
            </a:pPr>
            <a:r>
              <a:rPr lang="es-ES" sz="1450" dirty="0">
                <a:solidFill>
                  <a:prstClr val="black">
                    <a:lumMod val="50000"/>
                    <a:lumOff val="50000"/>
                  </a:prstClr>
                </a:solidFill>
              </a:rPr>
              <a:t>Define y describe a la </a:t>
            </a:r>
            <a:r>
              <a:rPr lang="es-ES" sz="1450" b="1" dirty="0">
                <a:solidFill>
                  <a:prstClr val="black">
                    <a:lumMod val="50000"/>
                    <a:lumOff val="50000"/>
                  </a:prstClr>
                </a:solidFill>
              </a:rPr>
              <a:t>competencia</a:t>
            </a:r>
            <a:r>
              <a:rPr lang="es-ES" sz="1450" dirty="0">
                <a:solidFill>
                  <a:prstClr val="black">
                    <a:lumMod val="50000"/>
                    <a:lumOff val="50000"/>
                  </a:prstClr>
                </a:solidFill>
              </a:rPr>
              <a:t> (entre cinco y diez competidores), sin olvidar mencionar sus puntos fuertes y los elementos diferenciales que tu empresa puede aportar.</a:t>
            </a:r>
          </a:p>
          <a:p>
            <a:pPr marL="285750" indent="-285750">
              <a:spcBef>
                <a:spcPts val="300"/>
              </a:spcBef>
              <a:spcAft>
                <a:spcPts val="300"/>
              </a:spcAft>
              <a:buFont typeface="Wingdings" pitchFamily="2" charset="2"/>
              <a:buChar char="Ø"/>
            </a:pPr>
            <a:r>
              <a:rPr lang="es-ES" sz="1450" dirty="0">
                <a:solidFill>
                  <a:prstClr val="black">
                    <a:lumMod val="50000"/>
                    <a:lumOff val="50000"/>
                  </a:prstClr>
                </a:solidFill>
              </a:rPr>
              <a:t>Expón las acciones de </a:t>
            </a:r>
            <a:r>
              <a:rPr lang="es-ES" sz="1450" b="1" dirty="0">
                <a:solidFill>
                  <a:prstClr val="black">
                    <a:lumMod val="50000"/>
                    <a:lumOff val="50000"/>
                  </a:prstClr>
                </a:solidFill>
              </a:rPr>
              <a:t>Responsabilidad Social Corporativa </a:t>
            </a:r>
            <a:r>
              <a:rPr lang="es-ES" sz="1450" dirty="0">
                <a:solidFill>
                  <a:prstClr val="black">
                    <a:lumMod val="50000"/>
                    <a:lumOff val="50000"/>
                  </a:prstClr>
                </a:solidFill>
              </a:rPr>
              <a:t>que vais a llevar a cabo (en caso de que decidáis hacerlas), y razona los motivos que justifican tal decisión.</a:t>
            </a:r>
          </a:p>
          <a:p>
            <a:pPr marL="285750" indent="-285750">
              <a:buFont typeface="Wingdings" pitchFamily="2" charset="2"/>
              <a:buChar char="Ø"/>
            </a:pPr>
            <a:r>
              <a:rPr lang="es-ES" sz="1450" dirty="0">
                <a:solidFill>
                  <a:prstClr val="black">
                    <a:lumMod val="50000"/>
                    <a:lumOff val="50000"/>
                  </a:prstClr>
                </a:solidFill>
              </a:rPr>
              <a:t>Incorpora el </a:t>
            </a:r>
            <a:r>
              <a:rPr lang="es-ES" sz="1450" b="1" dirty="0">
                <a:solidFill>
                  <a:prstClr val="black">
                    <a:lumMod val="50000"/>
                    <a:lumOff val="50000"/>
                  </a:prstClr>
                </a:solidFill>
              </a:rPr>
              <a:t>análisis DAFO, </a:t>
            </a:r>
            <a:r>
              <a:rPr lang="es-ES" sz="1450" dirty="0">
                <a:solidFill>
                  <a:prstClr val="black">
                    <a:lumMod val="50000"/>
                    <a:lumOff val="50000"/>
                  </a:prstClr>
                </a:solidFill>
              </a:rPr>
              <a:t>así como las propuestas de cambio que tal análisis suscita en vuestro proyecto empresarial.</a:t>
            </a:r>
          </a:p>
        </p:txBody>
      </p:sp>
    </p:spTree>
    <p:extLst>
      <p:ext uri="{BB962C8B-B14F-4D97-AF65-F5344CB8AC3E}">
        <p14:creationId xmlns:p14="http://schemas.microsoft.com/office/powerpoint/2010/main" val="378193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283156" y="654043"/>
            <a:ext cx="2762295"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Plan de empresa</a:t>
            </a:r>
          </a:p>
        </p:txBody>
      </p:sp>
      <p:sp>
        <p:nvSpPr>
          <p:cNvPr id="2" name="1 Rectángulo"/>
          <p:cNvSpPr/>
          <p:nvPr/>
        </p:nvSpPr>
        <p:spPr>
          <a:xfrm>
            <a:off x="736600" y="2269470"/>
            <a:ext cx="7683500" cy="2662267"/>
          </a:xfrm>
          <a:prstGeom prst="rect">
            <a:avLst/>
          </a:prstGeom>
        </p:spPr>
        <p:txBody>
          <a:bodyPr wrap="square">
            <a:spAutoFit/>
          </a:bodyPr>
          <a:lstStyle/>
          <a:p>
            <a:pPr>
              <a:spcAft>
                <a:spcPts val="1200"/>
              </a:spcAft>
            </a:pPr>
            <a:r>
              <a:rPr lang="es-ES" sz="1600" b="1" dirty="0">
                <a:solidFill>
                  <a:srgbClr val="20AAAF"/>
                </a:solidFill>
              </a:rPr>
              <a:t>2. Plan de producción</a:t>
            </a:r>
          </a:p>
          <a:p>
            <a:pPr marL="285750" indent="-285750">
              <a:spcBef>
                <a:spcPts val="300"/>
              </a:spcBef>
              <a:spcAft>
                <a:spcPts val="300"/>
              </a:spcAft>
              <a:buFont typeface="Wingdings" pitchFamily="2" charset="2"/>
              <a:buChar char="Ø"/>
            </a:pPr>
            <a:r>
              <a:rPr lang="es-ES" sz="1400" dirty="0">
                <a:solidFill>
                  <a:prstClr val="black">
                    <a:lumMod val="50000"/>
                    <a:lumOff val="50000"/>
                  </a:prstClr>
                </a:solidFill>
              </a:rPr>
              <a:t>Incorpora todas las decisiones adoptadas sobre los productos y o los servicios que ofrece vuestra empresa, incluido el listado con los precios de cada uno de ellos.</a:t>
            </a:r>
          </a:p>
          <a:p>
            <a:pPr marL="285750" indent="-285750">
              <a:spcBef>
                <a:spcPts val="300"/>
              </a:spcBef>
              <a:spcAft>
                <a:spcPts val="300"/>
              </a:spcAft>
              <a:buFont typeface="Wingdings" pitchFamily="2" charset="2"/>
              <a:buChar char="Ø"/>
            </a:pPr>
            <a:r>
              <a:rPr lang="es-ES" sz="1400" b="1" dirty="0">
                <a:solidFill>
                  <a:prstClr val="black">
                    <a:lumMod val="50000"/>
                    <a:lumOff val="50000"/>
                  </a:prstClr>
                </a:solidFill>
              </a:rPr>
              <a:t>Fases del proceso de fabricación: </a:t>
            </a:r>
            <a:r>
              <a:rPr lang="es-ES" sz="1400" dirty="0">
                <a:solidFill>
                  <a:prstClr val="black">
                    <a:lumMod val="50000"/>
                    <a:lumOff val="50000"/>
                  </a:prstClr>
                </a:solidFill>
              </a:rPr>
              <a:t>acciones o procedimientos a realizar desde que se recibe el pedido del proveedor hasta que se elabora el producto final.</a:t>
            </a:r>
          </a:p>
          <a:p>
            <a:pPr marL="723900" lvl="1" indent="-190500">
              <a:spcBef>
                <a:spcPts val="300"/>
              </a:spcBef>
              <a:spcAft>
                <a:spcPts val="300"/>
              </a:spcAft>
              <a:buFontTx/>
              <a:buChar char="-"/>
            </a:pPr>
            <a:r>
              <a:rPr lang="es-ES" sz="1400" dirty="0">
                <a:solidFill>
                  <a:prstClr val="black">
                    <a:lumMod val="50000"/>
                    <a:lumOff val="50000"/>
                  </a:prstClr>
                </a:solidFill>
              </a:rPr>
              <a:t>El plan de producción debe como un calendario de producción para programar el acabado de artículos según fechas de entrega acordadas. </a:t>
            </a:r>
          </a:p>
          <a:p>
            <a:pPr marL="723900" lvl="1" indent="-190500">
              <a:buFontTx/>
              <a:buChar char="-"/>
            </a:pPr>
            <a:r>
              <a:rPr lang="es-ES" sz="1400" dirty="0">
                <a:solidFill>
                  <a:prstClr val="black">
                    <a:lumMod val="50000"/>
                    <a:lumOff val="50000"/>
                  </a:prstClr>
                </a:solidFill>
              </a:rPr>
              <a:t>El plan de producción es el apartado del Plan de Empresa que el departamento de fabricación u operaciones es responsable de desarrollar. Debe incluir las cantidades finales de producto que van a fabricarse, así como tiempos </a:t>
            </a:r>
            <a:r>
              <a:rPr lang="es-ES" sz="1400">
                <a:solidFill>
                  <a:prstClr val="black">
                    <a:lumMod val="50000"/>
                    <a:lumOff val="50000"/>
                  </a:prstClr>
                </a:solidFill>
              </a:rPr>
              <a:t>para ello.</a:t>
            </a:r>
            <a:endParaRPr lang="es-ES" sz="1400" dirty="0">
              <a:solidFill>
                <a:prstClr val="black">
                  <a:lumMod val="50000"/>
                  <a:lumOff val="50000"/>
                </a:prstClr>
              </a:solidFill>
            </a:endParaRPr>
          </a:p>
        </p:txBody>
      </p:sp>
    </p:spTree>
    <p:extLst>
      <p:ext uri="{BB962C8B-B14F-4D97-AF65-F5344CB8AC3E}">
        <p14:creationId xmlns:p14="http://schemas.microsoft.com/office/powerpoint/2010/main" val="241738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268034" y="735291"/>
            <a:ext cx="286168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#Emprendedores</a:t>
            </a:r>
          </a:p>
        </p:txBody>
      </p:sp>
      <p:sp>
        <p:nvSpPr>
          <p:cNvPr id="8" name="7 Rectángulo"/>
          <p:cNvSpPr/>
          <p:nvPr/>
        </p:nvSpPr>
        <p:spPr>
          <a:xfrm>
            <a:off x="1352534" y="1543009"/>
            <a:ext cx="3122971" cy="338554"/>
          </a:xfrm>
          <a:prstGeom prst="rect">
            <a:avLst/>
          </a:prstGeom>
        </p:spPr>
        <p:txBody>
          <a:bodyPr wrap="none">
            <a:spAutoFit/>
          </a:bodyPr>
          <a:lstStyle/>
          <a:p>
            <a:r>
              <a:rPr lang="es-ES" sz="1600" dirty="0">
                <a:solidFill>
                  <a:schemeClr val="tx1">
                    <a:lumMod val="50000"/>
                    <a:lumOff val="50000"/>
                  </a:schemeClr>
                </a:solidFill>
              </a:rPr>
              <a:t>La empresa funciona como un todo</a:t>
            </a:r>
          </a:p>
        </p:txBody>
      </p:sp>
      <p:sp>
        <p:nvSpPr>
          <p:cNvPr id="9" name="8 Rectángulo"/>
          <p:cNvSpPr/>
          <p:nvPr/>
        </p:nvSpPr>
        <p:spPr>
          <a:xfrm>
            <a:off x="1055660" y="2213661"/>
            <a:ext cx="6839690" cy="523220"/>
          </a:xfrm>
          <a:prstGeom prst="rect">
            <a:avLst/>
          </a:prstGeom>
        </p:spPr>
        <p:txBody>
          <a:bodyPr wrap="square">
            <a:spAutoFit/>
          </a:bodyPr>
          <a:lstStyle/>
          <a:p>
            <a:pPr lvl="0" algn="just"/>
            <a:r>
              <a:rPr lang="es-ES" sz="1400" dirty="0">
                <a:solidFill>
                  <a:prstClr val="black">
                    <a:lumMod val="50000"/>
                    <a:lumOff val="50000"/>
                  </a:prstClr>
                </a:solidFill>
              </a:rPr>
              <a:t>Este cambio, en apariencia sencillo, supuso un problema para la empresa ya que afectó a todos los departamentos de la empresa.</a:t>
            </a:r>
          </a:p>
        </p:txBody>
      </p:sp>
      <p:grpSp>
        <p:nvGrpSpPr>
          <p:cNvPr id="10" name="Agrupar 16"/>
          <p:cNvGrpSpPr/>
          <p:nvPr/>
        </p:nvGrpSpPr>
        <p:grpSpPr>
          <a:xfrm>
            <a:off x="944402" y="1619040"/>
            <a:ext cx="1262552" cy="281725"/>
            <a:chOff x="716373" y="2162909"/>
            <a:chExt cx="2942067" cy="656491"/>
          </a:xfrm>
        </p:grpSpPr>
        <p:sp>
          <p:nvSpPr>
            <p:cNvPr id="11" name="Triángulo isósceles 17"/>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12" name="Triángulo isósceles 18"/>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3" name="Conector recto 19"/>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7" name="6 Rectángulo"/>
          <p:cNvSpPr/>
          <p:nvPr/>
        </p:nvSpPr>
        <p:spPr>
          <a:xfrm>
            <a:off x="1123143" y="2851457"/>
            <a:ext cx="6677831" cy="3108543"/>
          </a:xfrm>
          <a:prstGeom prst="rect">
            <a:avLst/>
          </a:prstGeom>
        </p:spPr>
        <p:txBody>
          <a:bodyPr wrap="square">
            <a:spAutoFit/>
          </a:bodyPr>
          <a:lstStyle/>
          <a:p>
            <a:pPr marL="285750" indent="-285750" algn="just">
              <a:buFont typeface="Wingdings" pitchFamily="2" charset="2"/>
              <a:buChar char="Ø"/>
            </a:pPr>
            <a:r>
              <a:rPr lang="es-ES" sz="1400" dirty="0">
                <a:solidFill>
                  <a:prstClr val="black">
                    <a:lumMod val="50000"/>
                    <a:lumOff val="50000"/>
                  </a:prstClr>
                </a:solidFill>
              </a:rPr>
              <a:t>El </a:t>
            </a:r>
            <a:r>
              <a:rPr lang="es-ES" sz="1400" b="1" dirty="0">
                <a:solidFill>
                  <a:prstClr val="black">
                    <a:lumMod val="50000"/>
                    <a:lumOff val="50000"/>
                  </a:prstClr>
                </a:solidFill>
              </a:rPr>
              <a:t>Departamento de producción </a:t>
            </a:r>
            <a:r>
              <a:rPr lang="es-ES" sz="1400" dirty="0">
                <a:solidFill>
                  <a:prstClr val="black">
                    <a:lumMod val="50000"/>
                    <a:lumOff val="50000"/>
                  </a:prstClr>
                </a:solidFill>
              </a:rPr>
              <a:t>tuvo que adquirir nueva maquinaria, capaz de envasar los Donuts tumbados y con cierre térmico para garantizar la atmósfera protectora.</a:t>
            </a:r>
          </a:p>
          <a:p>
            <a:pPr marL="285750" indent="-285750">
              <a:buFont typeface="Wingdings" pitchFamily="2" charset="2"/>
              <a:buChar char="Ø"/>
            </a:pPr>
            <a:r>
              <a:rPr lang="es-ES" sz="1400" dirty="0">
                <a:solidFill>
                  <a:prstClr val="black">
                    <a:lumMod val="50000"/>
                    <a:lumOff val="50000"/>
                  </a:prstClr>
                </a:solidFill>
              </a:rPr>
              <a:t>El </a:t>
            </a:r>
            <a:r>
              <a:rPr lang="es-ES" sz="1400" b="1" dirty="0">
                <a:solidFill>
                  <a:prstClr val="black">
                    <a:lumMod val="50000"/>
                    <a:lumOff val="50000"/>
                  </a:prstClr>
                </a:solidFill>
              </a:rPr>
              <a:t>Departamento de compras </a:t>
            </a:r>
            <a:r>
              <a:rPr lang="es-ES" sz="1400" dirty="0">
                <a:solidFill>
                  <a:prstClr val="black">
                    <a:lumMod val="50000"/>
                    <a:lumOff val="50000"/>
                  </a:prstClr>
                </a:solidFill>
              </a:rPr>
              <a:t>tuvo que negociar con los proveedores otra variedad de plástico que permitiera el cierre térmico.</a:t>
            </a:r>
          </a:p>
          <a:p>
            <a:pPr marL="285750" indent="-285750">
              <a:buFont typeface="Wingdings" pitchFamily="2" charset="2"/>
              <a:buChar char="Ø"/>
            </a:pPr>
            <a:r>
              <a:rPr lang="es-ES" sz="1400" dirty="0">
                <a:solidFill>
                  <a:prstClr val="black">
                    <a:lumMod val="50000"/>
                    <a:lumOff val="50000"/>
                  </a:prstClr>
                </a:solidFill>
              </a:rPr>
              <a:t>El </a:t>
            </a:r>
            <a:r>
              <a:rPr lang="es-ES" sz="1400" b="1" dirty="0">
                <a:solidFill>
                  <a:prstClr val="black">
                    <a:lumMod val="50000"/>
                    <a:lumOff val="50000"/>
                  </a:prstClr>
                </a:solidFill>
              </a:rPr>
              <a:t>Departamento de ventas y marketing </a:t>
            </a:r>
            <a:r>
              <a:rPr lang="es-ES" sz="1400" dirty="0">
                <a:solidFill>
                  <a:prstClr val="black">
                    <a:lumMod val="50000"/>
                    <a:lumOff val="50000"/>
                  </a:prstClr>
                </a:solidFill>
              </a:rPr>
              <a:t>tuvo que idear la campaña publicitaria que resaltara las ventajas para los consumidores y motivara para la compra.</a:t>
            </a:r>
          </a:p>
          <a:p>
            <a:pPr marL="285750" indent="-285750">
              <a:buFont typeface="Wingdings" pitchFamily="2" charset="2"/>
              <a:buChar char="Ø"/>
            </a:pPr>
            <a:r>
              <a:rPr lang="es-ES" sz="1400" dirty="0">
                <a:solidFill>
                  <a:prstClr val="black">
                    <a:lumMod val="50000"/>
                    <a:lumOff val="50000"/>
                  </a:prstClr>
                </a:solidFill>
              </a:rPr>
              <a:t>El </a:t>
            </a:r>
            <a:r>
              <a:rPr lang="es-ES" sz="1400" b="1" dirty="0">
                <a:solidFill>
                  <a:prstClr val="black">
                    <a:lumMod val="50000"/>
                    <a:lumOff val="50000"/>
                  </a:prstClr>
                </a:solidFill>
              </a:rPr>
              <a:t>Departamento financiero </a:t>
            </a:r>
            <a:r>
              <a:rPr lang="es-ES" sz="1400" dirty="0">
                <a:solidFill>
                  <a:prstClr val="black">
                    <a:lumMod val="50000"/>
                    <a:lumOff val="50000"/>
                  </a:prstClr>
                </a:solidFill>
              </a:rPr>
              <a:t>tuvo minimizar costes y maximizar el beneficio y decidir una forma de financiación adecuada.</a:t>
            </a:r>
          </a:p>
          <a:p>
            <a:pPr marL="285750" indent="-285750">
              <a:buFont typeface="Wingdings" pitchFamily="2" charset="2"/>
              <a:buChar char="Ø"/>
            </a:pPr>
            <a:r>
              <a:rPr lang="es-ES" sz="1400" dirty="0">
                <a:solidFill>
                  <a:prstClr val="black">
                    <a:lumMod val="50000"/>
                    <a:lumOff val="50000"/>
                  </a:prstClr>
                </a:solidFill>
              </a:rPr>
              <a:t>El </a:t>
            </a:r>
            <a:r>
              <a:rPr lang="es-ES" sz="1400" b="1" dirty="0">
                <a:solidFill>
                  <a:prstClr val="black">
                    <a:lumMod val="50000"/>
                    <a:lumOff val="50000"/>
                  </a:prstClr>
                </a:solidFill>
              </a:rPr>
              <a:t>Departamento de recursos humanos </a:t>
            </a:r>
            <a:r>
              <a:rPr lang="es-ES" sz="1400" dirty="0">
                <a:solidFill>
                  <a:prstClr val="black">
                    <a:lumMod val="50000"/>
                    <a:lumOff val="50000"/>
                  </a:prstClr>
                </a:solidFill>
              </a:rPr>
              <a:t>tuvo que formar y motivar a los trabajadores.</a:t>
            </a:r>
          </a:p>
          <a:p>
            <a:endParaRPr lang="es-ES" sz="1400" dirty="0">
              <a:solidFill>
                <a:prstClr val="black">
                  <a:lumMod val="50000"/>
                  <a:lumOff val="50000"/>
                </a:prstClr>
              </a:solidFill>
            </a:endParaRPr>
          </a:p>
          <a:p>
            <a:r>
              <a:rPr lang="es-ES" sz="1400" dirty="0">
                <a:solidFill>
                  <a:prstClr val="black">
                    <a:lumMod val="50000"/>
                    <a:lumOff val="50000"/>
                  </a:prstClr>
                </a:solidFill>
              </a:rPr>
              <a:t>La inversión final fue de 35 millones. Dos meses después del lanzamiento, las ventas habían las ventas habían crecido un 30 %. Sin embargo, un año después, la empresa estaba al borde de la quiebra: no podía pagar sus deudas.</a:t>
            </a:r>
          </a:p>
        </p:txBody>
      </p:sp>
    </p:spTree>
    <p:extLst>
      <p:ext uri="{BB962C8B-B14F-4D97-AF65-F5344CB8AC3E}">
        <p14:creationId xmlns:p14="http://schemas.microsoft.com/office/powerpoint/2010/main" val="295467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268034" y="735291"/>
            <a:ext cx="286168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#Emprendedores</a:t>
            </a:r>
          </a:p>
        </p:txBody>
      </p:sp>
      <p:sp>
        <p:nvSpPr>
          <p:cNvPr id="8" name="7 Rectángulo"/>
          <p:cNvSpPr/>
          <p:nvPr/>
        </p:nvSpPr>
        <p:spPr>
          <a:xfrm>
            <a:off x="1352534" y="1543009"/>
            <a:ext cx="2207977" cy="338554"/>
          </a:xfrm>
          <a:prstGeom prst="rect">
            <a:avLst/>
          </a:prstGeom>
        </p:spPr>
        <p:txBody>
          <a:bodyPr wrap="none">
            <a:spAutoFit/>
          </a:bodyPr>
          <a:lstStyle/>
          <a:p>
            <a:r>
              <a:rPr lang="es-ES" sz="1600" dirty="0">
                <a:solidFill>
                  <a:schemeClr val="tx1">
                    <a:lumMod val="50000"/>
                    <a:lumOff val="50000"/>
                  </a:schemeClr>
                </a:solidFill>
              </a:rPr>
              <a:t>Las causas de un fracaso</a:t>
            </a:r>
          </a:p>
        </p:txBody>
      </p:sp>
      <p:sp>
        <p:nvSpPr>
          <p:cNvPr id="9" name="8 Rectángulo"/>
          <p:cNvSpPr/>
          <p:nvPr/>
        </p:nvSpPr>
        <p:spPr>
          <a:xfrm>
            <a:off x="1055660" y="2213661"/>
            <a:ext cx="6839690" cy="307777"/>
          </a:xfrm>
          <a:prstGeom prst="rect">
            <a:avLst/>
          </a:prstGeom>
        </p:spPr>
        <p:txBody>
          <a:bodyPr wrap="square">
            <a:spAutoFit/>
          </a:bodyPr>
          <a:lstStyle/>
          <a:p>
            <a:r>
              <a:rPr lang="es-ES" sz="1400" dirty="0">
                <a:solidFill>
                  <a:prstClr val="black">
                    <a:lumMod val="50000"/>
                    <a:lumOff val="50000"/>
                  </a:prstClr>
                </a:solidFill>
              </a:rPr>
              <a:t>El consumidor se preguntó:</a:t>
            </a:r>
          </a:p>
        </p:txBody>
      </p:sp>
      <p:grpSp>
        <p:nvGrpSpPr>
          <p:cNvPr id="10" name="Agrupar 16"/>
          <p:cNvGrpSpPr/>
          <p:nvPr/>
        </p:nvGrpSpPr>
        <p:grpSpPr>
          <a:xfrm>
            <a:off x="944402" y="1619040"/>
            <a:ext cx="1262552" cy="281725"/>
            <a:chOff x="716373" y="2162909"/>
            <a:chExt cx="2942067" cy="656491"/>
          </a:xfrm>
        </p:grpSpPr>
        <p:sp>
          <p:nvSpPr>
            <p:cNvPr id="11" name="Triángulo isósceles 17"/>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12" name="Triángulo isósceles 18"/>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3" name="Conector recto 19"/>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7" name="6 Rectángulo"/>
          <p:cNvSpPr/>
          <p:nvPr/>
        </p:nvSpPr>
        <p:spPr>
          <a:xfrm>
            <a:off x="1055660" y="2534445"/>
            <a:ext cx="6983440" cy="3108543"/>
          </a:xfrm>
          <a:prstGeom prst="rect">
            <a:avLst/>
          </a:prstGeom>
        </p:spPr>
        <p:txBody>
          <a:bodyPr wrap="square">
            <a:spAutoFit/>
          </a:bodyPr>
          <a:lstStyle/>
          <a:p>
            <a:pPr algn="just"/>
            <a:r>
              <a:rPr lang="es-ES" sz="1400" b="1" dirty="0">
                <a:solidFill>
                  <a:srgbClr val="20AAAF"/>
                </a:solidFill>
              </a:rPr>
              <a:t>1. </a:t>
            </a:r>
            <a:r>
              <a:rPr lang="es-ES" sz="1400" dirty="0">
                <a:solidFill>
                  <a:prstClr val="black">
                    <a:lumMod val="50000"/>
                    <a:lumOff val="50000"/>
                  </a:prstClr>
                </a:solidFill>
              </a:rPr>
              <a:t>«Si </a:t>
            </a:r>
            <a:r>
              <a:rPr lang="es-ES" sz="1400" dirty="0" err="1">
                <a:solidFill>
                  <a:prstClr val="black">
                    <a:lumMod val="50000"/>
                    <a:lumOff val="50000"/>
                  </a:prstClr>
                </a:solidFill>
              </a:rPr>
              <a:t>Panrico</a:t>
            </a:r>
            <a:r>
              <a:rPr lang="es-ES" sz="1400" dirty="0">
                <a:solidFill>
                  <a:prstClr val="black">
                    <a:lumMod val="50000"/>
                    <a:lumOff val="50000"/>
                  </a:prstClr>
                </a:solidFill>
              </a:rPr>
              <a:t> elabora sus Donuts cada día, para que estén siempre frescos, ¿por qué crea un nuevo envase para que duren más? ¿Quiere esto decir que ya no los fabrica cada día?»</a:t>
            </a:r>
          </a:p>
          <a:p>
            <a:pPr algn="just"/>
            <a:r>
              <a:rPr lang="es-ES" sz="1400" b="1" dirty="0">
                <a:solidFill>
                  <a:srgbClr val="20AAAF"/>
                </a:solidFill>
              </a:rPr>
              <a:t>2. </a:t>
            </a:r>
            <a:r>
              <a:rPr lang="es-ES" sz="1400" dirty="0">
                <a:solidFill>
                  <a:prstClr val="black">
                    <a:lumMod val="50000"/>
                    <a:lumOff val="50000"/>
                  </a:prstClr>
                </a:solidFill>
              </a:rPr>
              <a:t>El Donut había cambiado su sabor; es una percepción psicológica similar a la producida cuando se toma un gran vino reserva en vaso de plástico.</a:t>
            </a:r>
          </a:p>
          <a:p>
            <a:pPr algn="just"/>
            <a:r>
              <a:rPr lang="es-ES" sz="1400" b="1" dirty="0">
                <a:solidFill>
                  <a:srgbClr val="20AAAF"/>
                </a:solidFill>
              </a:rPr>
              <a:t>3. </a:t>
            </a:r>
            <a:r>
              <a:rPr lang="es-ES" sz="1400" dirty="0">
                <a:solidFill>
                  <a:prstClr val="black">
                    <a:lumMod val="50000"/>
                    <a:lumOff val="50000"/>
                  </a:prstClr>
                </a:solidFill>
              </a:rPr>
              <a:t>Ahora los Donuts parecían más pequeños.</a:t>
            </a:r>
          </a:p>
          <a:p>
            <a:pPr algn="just"/>
            <a:endParaRPr lang="es-ES" sz="1400" dirty="0">
              <a:solidFill>
                <a:prstClr val="black">
                  <a:lumMod val="50000"/>
                  <a:lumOff val="50000"/>
                </a:prstClr>
              </a:solidFill>
            </a:endParaRPr>
          </a:p>
          <a:p>
            <a:pPr algn="just"/>
            <a:r>
              <a:rPr lang="es-ES" sz="1400" dirty="0">
                <a:solidFill>
                  <a:prstClr val="black">
                    <a:lumMod val="50000"/>
                    <a:lumOff val="50000"/>
                  </a:prstClr>
                </a:solidFill>
              </a:rPr>
              <a:t>Es posible atribuir la pérdida de facturación a otros motivos:</a:t>
            </a:r>
          </a:p>
          <a:p>
            <a:pPr algn="just"/>
            <a:endParaRPr lang="es-ES" sz="1400" dirty="0">
              <a:solidFill>
                <a:prstClr val="black">
                  <a:lumMod val="50000"/>
                  <a:lumOff val="50000"/>
                </a:prstClr>
              </a:solidFill>
            </a:endParaRPr>
          </a:p>
          <a:p>
            <a:pPr algn="just"/>
            <a:r>
              <a:rPr lang="es-ES" sz="1400" b="1" dirty="0">
                <a:solidFill>
                  <a:srgbClr val="20AAAF"/>
                </a:solidFill>
              </a:rPr>
              <a:t>1. </a:t>
            </a:r>
            <a:r>
              <a:rPr lang="es-ES" sz="1400" dirty="0">
                <a:solidFill>
                  <a:prstClr val="black">
                    <a:lumMod val="50000"/>
                    <a:lumOff val="50000"/>
                  </a:prstClr>
                </a:solidFill>
              </a:rPr>
              <a:t>El inicio de la crisis económica actual, que ha supuesto una bajada generalizada del consumo.</a:t>
            </a:r>
          </a:p>
          <a:p>
            <a:pPr algn="just"/>
            <a:r>
              <a:rPr lang="es-ES" sz="1400" b="1" dirty="0">
                <a:solidFill>
                  <a:srgbClr val="20AAAF"/>
                </a:solidFill>
              </a:rPr>
              <a:t>2. </a:t>
            </a:r>
            <a:r>
              <a:rPr lang="es-ES" sz="1400" dirty="0">
                <a:solidFill>
                  <a:prstClr val="black">
                    <a:lumMod val="50000"/>
                    <a:lumOff val="50000"/>
                  </a:prstClr>
                </a:solidFill>
              </a:rPr>
              <a:t>Las campañas por una alimentación saludable y contra la obesidad infantil han supuesto un rechazo de la bollería industrial. </a:t>
            </a:r>
          </a:p>
          <a:p>
            <a:pPr algn="just"/>
            <a:r>
              <a:rPr lang="es-ES" sz="1400" b="1" dirty="0">
                <a:solidFill>
                  <a:srgbClr val="20AAAF"/>
                </a:solidFill>
              </a:rPr>
              <a:t>3. </a:t>
            </a:r>
            <a:r>
              <a:rPr lang="es-ES" sz="1400" dirty="0">
                <a:solidFill>
                  <a:prstClr val="black">
                    <a:lumMod val="50000"/>
                    <a:lumOff val="50000"/>
                  </a:prstClr>
                </a:solidFill>
              </a:rPr>
              <a:t>Las mejoras tecnológicas han posibilitado la venta de productos </a:t>
            </a:r>
            <a:r>
              <a:rPr lang="es-ES" sz="1400" dirty="0" err="1">
                <a:solidFill>
                  <a:prstClr val="black">
                    <a:lumMod val="50000"/>
                    <a:lumOff val="50000"/>
                  </a:prstClr>
                </a:solidFill>
              </a:rPr>
              <a:t>ultracongelados</a:t>
            </a:r>
            <a:r>
              <a:rPr lang="es-ES" sz="1400" dirty="0">
                <a:solidFill>
                  <a:prstClr val="black">
                    <a:lumMod val="50000"/>
                    <a:lumOff val="50000"/>
                  </a:prstClr>
                </a:solidFill>
              </a:rPr>
              <a:t> similares en grandes supermercados. De modo que el precio se abarata.</a:t>
            </a:r>
          </a:p>
        </p:txBody>
      </p:sp>
    </p:spTree>
    <p:extLst>
      <p:ext uri="{BB962C8B-B14F-4D97-AF65-F5344CB8AC3E}">
        <p14:creationId xmlns:p14="http://schemas.microsoft.com/office/powerpoint/2010/main" val="6396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CuadroTexto"/>
          <p:cNvSpPr txBox="1"/>
          <p:nvPr/>
        </p:nvSpPr>
        <p:spPr>
          <a:xfrm>
            <a:off x="5268034" y="735291"/>
            <a:ext cx="286168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#Emprendedores</a:t>
            </a:r>
          </a:p>
        </p:txBody>
      </p:sp>
      <p:sp>
        <p:nvSpPr>
          <p:cNvPr id="8" name="7 Rectángulo"/>
          <p:cNvSpPr/>
          <p:nvPr/>
        </p:nvSpPr>
        <p:spPr>
          <a:xfrm>
            <a:off x="1352534" y="1543009"/>
            <a:ext cx="3559179" cy="338554"/>
          </a:xfrm>
          <a:prstGeom prst="rect">
            <a:avLst/>
          </a:prstGeom>
        </p:spPr>
        <p:txBody>
          <a:bodyPr wrap="none">
            <a:spAutoFit/>
          </a:bodyPr>
          <a:lstStyle/>
          <a:p>
            <a:r>
              <a:rPr lang="es-ES" sz="1600" dirty="0">
                <a:solidFill>
                  <a:schemeClr val="tx1">
                    <a:lumMod val="50000"/>
                    <a:lumOff val="50000"/>
                  </a:schemeClr>
                </a:solidFill>
              </a:rPr>
              <a:t>La reacción al rechazo: dar  marcha atrás</a:t>
            </a:r>
          </a:p>
        </p:txBody>
      </p:sp>
      <p:grpSp>
        <p:nvGrpSpPr>
          <p:cNvPr id="10" name="Agrupar 16"/>
          <p:cNvGrpSpPr/>
          <p:nvPr/>
        </p:nvGrpSpPr>
        <p:grpSpPr>
          <a:xfrm>
            <a:off x="944402" y="1619040"/>
            <a:ext cx="1262552" cy="281725"/>
            <a:chOff x="716373" y="2162909"/>
            <a:chExt cx="2942067" cy="656491"/>
          </a:xfrm>
        </p:grpSpPr>
        <p:sp>
          <p:nvSpPr>
            <p:cNvPr id="11" name="Triángulo isósceles 17"/>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12" name="Triángulo isósceles 18"/>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3" name="Conector recto 19"/>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7" name="6 Rectángulo"/>
          <p:cNvSpPr/>
          <p:nvPr/>
        </p:nvSpPr>
        <p:spPr>
          <a:xfrm>
            <a:off x="982553" y="2152305"/>
            <a:ext cx="6983440" cy="2893100"/>
          </a:xfrm>
          <a:prstGeom prst="rect">
            <a:avLst/>
          </a:prstGeom>
        </p:spPr>
        <p:txBody>
          <a:bodyPr wrap="square">
            <a:spAutoFit/>
          </a:bodyPr>
          <a:lstStyle/>
          <a:p>
            <a:pPr algn="just"/>
            <a:r>
              <a:rPr lang="es-ES" sz="1400" dirty="0">
                <a:solidFill>
                  <a:prstClr val="black">
                    <a:lumMod val="50000"/>
                    <a:lumOff val="50000"/>
                  </a:prstClr>
                </a:solidFill>
              </a:rPr>
              <a:t>En 2012 y aprovechando el 50 aniversario de la marca, se inició una potente campaña mediática basada en la idea: «Donuts vuelve a hacerlo. Vuelve el original. Con todo su sabor. Donuts: 50 años, y tan frescos». El eslogan que resume su acción comunicativa es: </a:t>
            </a:r>
            <a:r>
              <a:rPr lang="es-ES" sz="1400" b="1" dirty="0">
                <a:solidFill>
                  <a:prstClr val="black">
                    <a:lumMod val="50000"/>
                    <a:lumOff val="50000"/>
                  </a:prstClr>
                </a:solidFill>
              </a:rPr>
              <a:t>vuelve el Donut tradicional.</a:t>
            </a:r>
          </a:p>
          <a:p>
            <a:pPr algn="just"/>
            <a:endParaRPr lang="es-ES" sz="1400" b="1" dirty="0">
              <a:solidFill>
                <a:prstClr val="black">
                  <a:lumMod val="50000"/>
                  <a:lumOff val="50000"/>
                </a:prstClr>
              </a:solidFill>
            </a:endParaRPr>
          </a:p>
          <a:p>
            <a:pPr marL="285750" indent="-285750" algn="just">
              <a:buFont typeface="Wingdings" pitchFamily="2" charset="2"/>
              <a:buChar char="Ø"/>
            </a:pPr>
            <a:r>
              <a:rPr lang="es-ES" sz="1400" dirty="0">
                <a:solidFill>
                  <a:prstClr val="black">
                    <a:lumMod val="50000"/>
                    <a:lumOff val="50000"/>
                  </a:prstClr>
                </a:solidFill>
              </a:rPr>
              <a:t>Regresa el envase tradicional de cartón, aunque se mantiene el formato de envase individual de plástico. El objetivo es satisfacer a todos los consumidores.</a:t>
            </a:r>
          </a:p>
          <a:p>
            <a:pPr marL="285750" indent="-285750" algn="just">
              <a:buFont typeface="Wingdings" pitchFamily="2" charset="2"/>
              <a:buChar char="Ø"/>
            </a:pPr>
            <a:r>
              <a:rPr lang="es-ES" sz="1400" dirty="0">
                <a:solidFill>
                  <a:prstClr val="black">
                    <a:lumMod val="50000"/>
                    <a:lumOff val="50000"/>
                  </a:prstClr>
                </a:solidFill>
              </a:rPr>
              <a:t>La campaña de marketing ideó un anuncio de televisión que evocara el sentimiento por el Donut de siempre. </a:t>
            </a:r>
          </a:p>
          <a:p>
            <a:pPr marL="285750" indent="-285750" algn="just">
              <a:buFont typeface="Wingdings" pitchFamily="2" charset="2"/>
              <a:buChar char="Ø"/>
            </a:pPr>
            <a:r>
              <a:rPr lang="es-ES" sz="1400" dirty="0">
                <a:solidFill>
                  <a:prstClr val="black">
                    <a:lumMod val="50000"/>
                    <a:lumOff val="50000"/>
                  </a:prstClr>
                </a:solidFill>
              </a:rPr>
              <a:t>En 2013, la empresa atravesó una situación crítica: presentó un plan de viabilidad que incluía bastantes despidos y solicitó el </a:t>
            </a:r>
            <a:r>
              <a:rPr lang="es-ES" sz="1400" dirty="0" err="1">
                <a:solidFill>
                  <a:prstClr val="black">
                    <a:lumMod val="50000"/>
                    <a:lumOff val="50000"/>
                  </a:prstClr>
                </a:solidFill>
              </a:rPr>
              <a:t>preconcurso</a:t>
            </a:r>
            <a:r>
              <a:rPr lang="es-ES" sz="1400" dirty="0">
                <a:solidFill>
                  <a:prstClr val="black">
                    <a:lumMod val="50000"/>
                    <a:lumOff val="50000"/>
                  </a:prstClr>
                </a:solidFill>
              </a:rPr>
              <a:t> de acreedores. Gracias a ese plan de choque, dos años después habían mejorado sus resultados: el volumen de pérdidas se redujo en un 94 % y fue finalmente adquirida por el grupo mexicano Bimbo.</a:t>
            </a:r>
          </a:p>
        </p:txBody>
      </p:sp>
    </p:spTree>
    <p:extLst>
      <p:ext uri="{BB962C8B-B14F-4D97-AF65-F5344CB8AC3E}">
        <p14:creationId xmlns:p14="http://schemas.microsoft.com/office/powerpoint/2010/main" val="32105815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137405" y="735290"/>
            <a:ext cx="302679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Conceptos básicos</a:t>
            </a:r>
          </a:p>
        </p:txBody>
      </p:sp>
      <p:sp>
        <p:nvSpPr>
          <p:cNvPr id="14" name="13 Rectángulo"/>
          <p:cNvSpPr/>
          <p:nvPr/>
        </p:nvSpPr>
        <p:spPr>
          <a:xfrm>
            <a:off x="1417413" y="3874673"/>
            <a:ext cx="2813527" cy="369332"/>
          </a:xfrm>
          <a:prstGeom prst="rect">
            <a:avLst/>
          </a:prstGeom>
        </p:spPr>
        <p:txBody>
          <a:bodyPr wrap="none">
            <a:spAutoFit/>
          </a:bodyPr>
          <a:lstStyle/>
          <a:p>
            <a:r>
              <a:rPr lang="es-ES" b="1" dirty="0">
                <a:solidFill>
                  <a:srgbClr val="20AAAF"/>
                </a:solidFill>
              </a:rPr>
              <a:t>1. </a:t>
            </a:r>
            <a:r>
              <a:rPr lang="es-ES" dirty="0">
                <a:solidFill>
                  <a:schemeClr val="tx1">
                    <a:lumMod val="50000"/>
                    <a:lumOff val="50000"/>
                  </a:schemeClr>
                </a:solidFill>
              </a:rPr>
              <a:t>La empresa es un sistema</a:t>
            </a:r>
          </a:p>
        </p:txBody>
      </p:sp>
      <p:sp>
        <p:nvSpPr>
          <p:cNvPr id="15" name="14 Rectángulo"/>
          <p:cNvSpPr/>
          <p:nvPr/>
        </p:nvSpPr>
        <p:spPr>
          <a:xfrm>
            <a:off x="1417413" y="4366347"/>
            <a:ext cx="1167756" cy="369332"/>
          </a:xfrm>
          <a:prstGeom prst="rect">
            <a:avLst/>
          </a:prstGeom>
        </p:spPr>
        <p:txBody>
          <a:bodyPr wrap="none">
            <a:spAutoFit/>
          </a:bodyPr>
          <a:lstStyle/>
          <a:p>
            <a:r>
              <a:rPr lang="es-ES" b="1" dirty="0">
                <a:solidFill>
                  <a:srgbClr val="20AAAF"/>
                </a:solidFill>
              </a:rPr>
              <a:t>2. </a:t>
            </a:r>
            <a:r>
              <a:rPr lang="es-ES" dirty="0">
                <a:solidFill>
                  <a:schemeClr val="tx1">
                    <a:lumMod val="50000"/>
                    <a:lumOff val="50000"/>
                  </a:schemeClr>
                </a:solidFill>
              </a:rPr>
              <a:t>Entorno</a:t>
            </a:r>
          </a:p>
        </p:txBody>
      </p:sp>
      <p:sp>
        <p:nvSpPr>
          <p:cNvPr id="16" name="15 Rectángulo"/>
          <p:cNvSpPr/>
          <p:nvPr/>
        </p:nvSpPr>
        <p:spPr>
          <a:xfrm>
            <a:off x="1417414" y="4898656"/>
            <a:ext cx="3087912" cy="646331"/>
          </a:xfrm>
          <a:prstGeom prst="rect">
            <a:avLst/>
          </a:prstGeom>
        </p:spPr>
        <p:txBody>
          <a:bodyPr wrap="square">
            <a:spAutoFit/>
          </a:bodyPr>
          <a:lstStyle/>
          <a:p>
            <a:r>
              <a:rPr lang="es-ES" b="1" dirty="0">
                <a:solidFill>
                  <a:srgbClr val="20AAAF"/>
                </a:solidFill>
              </a:rPr>
              <a:t>3. </a:t>
            </a:r>
            <a:r>
              <a:rPr lang="es-ES" dirty="0" err="1">
                <a:solidFill>
                  <a:schemeClr val="tx1">
                    <a:lumMod val="50000"/>
                    <a:lumOff val="50000"/>
                  </a:schemeClr>
                </a:solidFill>
              </a:rPr>
              <a:t>Microentorno</a:t>
            </a:r>
            <a:r>
              <a:rPr lang="es-ES" dirty="0">
                <a:solidFill>
                  <a:schemeClr val="tx1">
                    <a:lumMod val="50000"/>
                    <a:lumOff val="50000"/>
                  </a:schemeClr>
                </a:solidFill>
              </a:rPr>
              <a:t> o entorno específico</a:t>
            </a:r>
          </a:p>
        </p:txBody>
      </p:sp>
      <p:sp>
        <p:nvSpPr>
          <p:cNvPr id="17" name="16 Rectángulo"/>
          <p:cNvSpPr/>
          <p:nvPr/>
        </p:nvSpPr>
        <p:spPr>
          <a:xfrm>
            <a:off x="1407568" y="5559680"/>
            <a:ext cx="2501134" cy="369332"/>
          </a:xfrm>
          <a:prstGeom prst="rect">
            <a:avLst/>
          </a:prstGeom>
        </p:spPr>
        <p:txBody>
          <a:bodyPr wrap="none">
            <a:spAutoFit/>
          </a:bodyPr>
          <a:lstStyle/>
          <a:p>
            <a:r>
              <a:rPr lang="es-ES" b="1" dirty="0">
                <a:solidFill>
                  <a:srgbClr val="20AAAF"/>
                </a:solidFill>
              </a:rPr>
              <a:t>4. </a:t>
            </a:r>
            <a:r>
              <a:rPr lang="es-ES" dirty="0">
                <a:solidFill>
                  <a:schemeClr val="tx1">
                    <a:lumMod val="50000"/>
                    <a:lumOff val="50000"/>
                  </a:schemeClr>
                </a:solidFill>
              </a:rPr>
              <a:t>El estudio de mercado</a:t>
            </a:r>
          </a:p>
        </p:txBody>
      </p:sp>
      <p:sp>
        <p:nvSpPr>
          <p:cNvPr id="18" name="17 Rectángulo"/>
          <p:cNvSpPr/>
          <p:nvPr/>
        </p:nvSpPr>
        <p:spPr>
          <a:xfrm>
            <a:off x="4688472" y="3939865"/>
            <a:ext cx="1700466" cy="369332"/>
          </a:xfrm>
          <a:prstGeom prst="rect">
            <a:avLst/>
          </a:prstGeom>
        </p:spPr>
        <p:txBody>
          <a:bodyPr wrap="none">
            <a:spAutoFit/>
          </a:bodyPr>
          <a:lstStyle/>
          <a:p>
            <a:r>
              <a:rPr lang="es-ES" b="1" dirty="0">
                <a:solidFill>
                  <a:srgbClr val="20AAAF"/>
                </a:solidFill>
              </a:rPr>
              <a:t>5. </a:t>
            </a:r>
            <a:r>
              <a:rPr lang="es-ES" dirty="0">
                <a:solidFill>
                  <a:schemeClr val="tx1">
                    <a:lumMod val="50000"/>
                    <a:lumOff val="50000"/>
                  </a:schemeClr>
                </a:solidFill>
              </a:rPr>
              <a:t>Análisis DAFO</a:t>
            </a:r>
          </a:p>
        </p:txBody>
      </p:sp>
      <p:sp>
        <p:nvSpPr>
          <p:cNvPr id="19" name="18 Rectángulo"/>
          <p:cNvSpPr/>
          <p:nvPr/>
        </p:nvSpPr>
        <p:spPr>
          <a:xfrm>
            <a:off x="4715015" y="4451657"/>
            <a:ext cx="2218364" cy="369332"/>
          </a:xfrm>
          <a:prstGeom prst="rect">
            <a:avLst/>
          </a:prstGeom>
        </p:spPr>
        <p:txBody>
          <a:bodyPr wrap="none">
            <a:spAutoFit/>
          </a:bodyPr>
          <a:lstStyle/>
          <a:p>
            <a:r>
              <a:rPr lang="es-ES" b="1" dirty="0">
                <a:solidFill>
                  <a:srgbClr val="20AAAF"/>
                </a:solidFill>
              </a:rPr>
              <a:t>6. </a:t>
            </a:r>
            <a:r>
              <a:rPr lang="es-ES" dirty="0">
                <a:solidFill>
                  <a:schemeClr val="tx1">
                    <a:lumMod val="50000"/>
                    <a:lumOff val="50000"/>
                  </a:schemeClr>
                </a:solidFill>
              </a:rPr>
              <a:t>Plan de producción</a:t>
            </a:r>
          </a:p>
        </p:txBody>
      </p:sp>
      <p:sp>
        <p:nvSpPr>
          <p:cNvPr id="3" name="2 CuadroTexto"/>
          <p:cNvSpPr txBox="1"/>
          <p:nvPr/>
        </p:nvSpPr>
        <p:spPr>
          <a:xfrm>
            <a:off x="550324" y="3359130"/>
            <a:ext cx="4619470" cy="307777"/>
          </a:xfrm>
          <a:prstGeom prst="rect">
            <a:avLst/>
          </a:prstGeom>
          <a:noFill/>
        </p:spPr>
        <p:txBody>
          <a:bodyPr wrap="none" rtlCol="0">
            <a:spAutoFit/>
          </a:bodyPr>
          <a:lstStyle/>
          <a:p>
            <a:r>
              <a:rPr lang="es-ES" sz="1400" dirty="0">
                <a:solidFill>
                  <a:schemeClr val="tx1">
                    <a:lumMod val="50000"/>
                    <a:lumOff val="50000"/>
                  </a:schemeClr>
                </a:solidFill>
              </a:rPr>
              <a:t>En esta unidad profundizaremos en los siguientes conceptos: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96" y="1447800"/>
            <a:ext cx="7865575" cy="147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4728962" y="4980005"/>
            <a:ext cx="3675814" cy="369332"/>
          </a:xfrm>
          <a:prstGeom prst="rect">
            <a:avLst/>
          </a:prstGeom>
        </p:spPr>
        <p:txBody>
          <a:bodyPr wrap="none">
            <a:spAutoFit/>
          </a:bodyPr>
          <a:lstStyle/>
          <a:p>
            <a:r>
              <a:rPr lang="es-ES" b="1" dirty="0">
                <a:solidFill>
                  <a:srgbClr val="20AAAF"/>
                </a:solidFill>
              </a:rPr>
              <a:t>7. </a:t>
            </a:r>
            <a:r>
              <a:rPr lang="es-ES" dirty="0">
                <a:solidFill>
                  <a:schemeClr val="tx1">
                    <a:lumMod val="50000"/>
                    <a:lumOff val="50000"/>
                  </a:schemeClr>
                </a:solidFill>
              </a:rPr>
              <a:t>Responsabilidad social cooperativa</a:t>
            </a:r>
          </a:p>
        </p:txBody>
      </p:sp>
      <p:sp>
        <p:nvSpPr>
          <p:cNvPr id="13" name="12 Rectángulo"/>
          <p:cNvSpPr/>
          <p:nvPr/>
        </p:nvSpPr>
        <p:spPr>
          <a:xfrm>
            <a:off x="4730991" y="5559680"/>
            <a:ext cx="2135713" cy="369332"/>
          </a:xfrm>
          <a:prstGeom prst="rect">
            <a:avLst/>
          </a:prstGeom>
        </p:spPr>
        <p:txBody>
          <a:bodyPr wrap="none">
            <a:spAutoFit/>
          </a:bodyPr>
          <a:lstStyle/>
          <a:p>
            <a:r>
              <a:rPr lang="es-ES" b="1" dirty="0">
                <a:solidFill>
                  <a:srgbClr val="20AAAF"/>
                </a:solidFill>
              </a:rPr>
              <a:t>8. </a:t>
            </a:r>
            <a:r>
              <a:rPr lang="es-ES" dirty="0">
                <a:solidFill>
                  <a:schemeClr val="tx1">
                    <a:lumMod val="50000"/>
                    <a:lumOff val="50000"/>
                  </a:schemeClr>
                </a:solidFill>
              </a:rPr>
              <a:t>Presión ciudadana</a:t>
            </a:r>
          </a:p>
        </p:txBody>
      </p:sp>
    </p:spTree>
    <p:extLst>
      <p:ext uri="{BB962C8B-B14F-4D97-AF65-F5344CB8AC3E}">
        <p14:creationId xmlns:p14="http://schemas.microsoft.com/office/powerpoint/2010/main" val="2920332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1000"/>
                                        <p:tgtEl>
                                          <p:spTgt spid="1026"/>
                                        </p:tgtEl>
                                      </p:cBhvr>
                                    </p:animEffect>
                                    <p:anim calcmode="lin" valueType="num">
                                      <p:cBhvr>
                                        <p:cTn id="53" dur="1000" fill="hold"/>
                                        <p:tgtEl>
                                          <p:spTgt spid="1026"/>
                                        </p:tgtEl>
                                        <p:attrNameLst>
                                          <p:attrName>ppt_x</p:attrName>
                                        </p:attrNameLst>
                                      </p:cBhvr>
                                      <p:tavLst>
                                        <p:tav tm="0">
                                          <p:val>
                                            <p:strVal val="#ppt_x"/>
                                          </p:val>
                                        </p:tav>
                                        <p:tav tm="100000">
                                          <p:val>
                                            <p:strVal val="#ppt_x"/>
                                          </p:val>
                                        </p:tav>
                                      </p:tavLst>
                                    </p:anim>
                                    <p:anim calcmode="lin" valueType="num">
                                      <p:cBhvr>
                                        <p:cTn id="5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3"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137405" y="735290"/>
            <a:ext cx="302679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Conceptos básicos</a:t>
            </a:r>
          </a:p>
        </p:txBody>
      </p:sp>
      <p:grpSp>
        <p:nvGrpSpPr>
          <p:cNvPr id="10" name="Agrupar 12"/>
          <p:cNvGrpSpPr/>
          <p:nvPr/>
        </p:nvGrpSpPr>
        <p:grpSpPr>
          <a:xfrm>
            <a:off x="738649" y="1310439"/>
            <a:ext cx="2109036" cy="469634"/>
            <a:chOff x="716373" y="2162909"/>
            <a:chExt cx="2948175" cy="656491"/>
          </a:xfrm>
          <a:solidFill>
            <a:srgbClr val="FF0000"/>
          </a:solidFill>
        </p:grpSpPr>
        <p:sp>
          <p:nvSpPr>
            <p:cNvPr id="11" name="Triángulo isósceles 13"/>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12" name="Triángulo isósceles 14"/>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3" name="Conector recto 15"/>
            <p:cNvCxnSpPr/>
            <p:nvPr/>
          </p:nvCxnSpPr>
          <p:spPr>
            <a:xfrm>
              <a:off x="1418166" y="2800784"/>
              <a:ext cx="2246382" cy="0"/>
            </a:xfrm>
            <a:prstGeom prst="line">
              <a:avLst/>
            </a:prstGeom>
            <a:grpFill/>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14" name="13 Rectángulo"/>
          <p:cNvSpPr/>
          <p:nvPr/>
        </p:nvSpPr>
        <p:spPr>
          <a:xfrm>
            <a:off x="1270975" y="1349910"/>
            <a:ext cx="2810321" cy="369332"/>
          </a:xfrm>
          <a:prstGeom prst="rect">
            <a:avLst/>
          </a:prstGeom>
        </p:spPr>
        <p:txBody>
          <a:bodyPr wrap="none">
            <a:spAutoFit/>
          </a:bodyPr>
          <a:lstStyle/>
          <a:p>
            <a:r>
              <a:rPr lang="es-ES" dirty="0">
                <a:solidFill>
                  <a:schemeClr val="tx1">
                    <a:lumMod val="50000"/>
                    <a:lumOff val="50000"/>
                  </a:schemeClr>
                </a:solidFill>
              </a:rPr>
              <a:t>1. La empresa es un sistema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649" y="2071733"/>
            <a:ext cx="8039190" cy="86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001197" y="3167440"/>
            <a:ext cx="7028377" cy="1815882"/>
          </a:xfrm>
          <a:prstGeom prst="rect">
            <a:avLst/>
          </a:prstGeom>
        </p:spPr>
        <p:txBody>
          <a:bodyPr wrap="square">
            <a:spAutoFit/>
          </a:bodyPr>
          <a:lstStyle/>
          <a:p>
            <a:r>
              <a:rPr lang="es-ES" sz="1400" dirty="0">
                <a:solidFill>
                  <a:prstClr val="black">
                    <a:lumMod val="50000"/>
                    <a:lumOff val="50000"/>
                  </a:prstClr>
                </a:solidFill>
              </a:rPr>
              <a:t>Concebir la empresa como un sistema implica aceptar tres principios fundamentales:</a:t>
            </a:r>
          </a:p>
          <a:p>
            <a:endParaRPr lang="es-ES" sz="1400" dirty="0">
              <a:solidFill>
                <a:prstClr val="black">
                  <a:lumMod val="50000"/>
                  <a:lumOff val="50000"/>
                </a:prstClr>
              </a:solidFill>
            </a:endParaRPr>
          </a:p>
          <a:p>
            <a:pPr marL="285750" indent="-285750">
              <a:buFont typeface="Wingdings" pitchFamily="2" charset="2"/>
              <a:buChar char="Ø"/>
            </a:pPr>
            <a:r>
              <a:rPr lang="es-ES" sz="1400" dirty="0">
                <a:solidFill>
                  <a:prstClr val="black">
                    <a:lumMod val="50000"/>
                    <a:lumOff val="50000"/>
                  </a:prstClr>
                </a:solidFill>
              </a:rPr>
              <a:t>La empresa está constituida por  departamentos que persiguen los mismos objetivos.</a:t>
            </a:r>
          </a:p>
          <a:p>
            <a:pPr marL="285750" indent="-285750">
              <a:buFont typeface="Wingdings" pitchFamily="2" charset="2"/>
              <a:buChar char="Ø"/>
            </a:pPr>
            <a:endParaRPr lang="es-ES" sz="1400" dirty="0">
              <a:solidFill>
                <a:prstClr val="black">
                  <a:lumMod val="50000"/>
                  <a:lumOff val="50000"/>
                </a:prstClr>
              </a:solidFill>
            </a:endParaRPr>
          </a:p>
          <a:p>
            <a:pPr marL="285750" indent="-285750">
              <a:buFont typeface="Wingdings" pitchFamily="2" charset="2"/>
              <a:buChar char="Ø"/>
            </a:pPr>
            <a:r>
              <a:rPr lang="es-ES" sz="1400" dirty="0">
                <a:solidFill>
                  <a:prstClr val="black">
                    <a:lumMod val="50000"/>
                    <a:lumOff val="50000"/>
                  </a:prstClr>
                </a:solidFill>
              </a:rPr>
              <a:t>Los departamentos están interconectados, de manera que un cambio en uno de ellos afectará a todos los demás.</a:t>
            </a:r>
          </a:p>
          <a:p>
            <a:pPr marL="285750" indent="-285750">
              <a:buFont typeface="Wingdings" pitchFamily="2" charset="2"/>
              <a:buChar char="Ø"/>
            </a:pPr>
            <a:endParaRPr lang="es-ES" sz="1400" dirty="0">
              <a:solidFill>
                <a:prstClr val="black">
                  <a:lumMod val="50000"/>
                  <a:lumOff val="50000"/>
                </a:prstClr>
              </a:solidFill>
            </a:endParaRPr>
          </a:p>
          <a:p>
            <a:pPr marL="285750" indent="-285750">
              <a:buFont typeface="Wingdings" pitchFamily="2" charset="2"/>
              <a:buChar char="Ø"/>
            </a:pPr>
            <a:r>
              <a:rPr lang="es-ES" sz="1400" dirty="0">
                <a:solidFill>
                  <a:prstClr val="black">
                    <a:lumMod val="50000"/>
                    <a:lumOff val="50000"/>
                  </a:prstClr>
                </a:solidFill>
              </a:rPr>
              <a:t>Las empresas influyen y son influidas por el medio que las rodea.</a:t>
            </a:r>
          </a:p>
        </p:txBody>
      </p:sp>
    </p:spTree>
    <p:extLst>
      <p:ext uri="{BB962C8B-B14F-4D97-AF65-F5344CB8AC3E}">
        <p14:creationId xmlns:p14="http://schemas.microsoft.com/office/powerpoint/2010/main" val="406852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137405" y="735290"/>
            <a:ext cx="3026791" cy="461665"/>
          </a:xfrm>
          <a:prstGeom prst="rect">
            <a:avLst/>
          </a:prstGeom>
          <a:noFill/>
        </p:spPr>
        <p:txBody>
          <a:bodyPr wrap="none" rtlCol="0">
            <a:spAutoFit/>
          </a:bodyPr>
          <a:lstStyle/>
          <a:p>
            <a:r>
              <a:rPr lang="es-ES" sz="2400" dirty="0">
                <a:latin typeface="Verdana" pitchFamily="34" charset="0"/>
                <a:ea typeface="Verdana" pitchFamily="34" charset="0"/>
                <a:cs typeface="Verdana" pitchFamily="34" charset="0"/>
              </a:rPr>
              <a:t>Conceptos básicos</a:t>
            </a:r>
          </a:p>
        </p:txBody>
      </p:sp>
      <p:grpSp>
        <p:nvGrpSpPr>
          <p:cNvPr id="4" name="Agrupar 12"/>
          <p:cNvGrpSpPr/>
          <p:nvPr/>
        </p:nvGrpSpPr>
        <p:grpSpPr>
          <a:xfrm>
            <a:off x="738649" y="1310439"/>
            <a:ext cx="2109036" cy="469634"/>
            <a:chOff x="716373" y="2162909"/>
            <a:chExt cx="2948175" cy="656491"/>
          </a:xfrm>
          <a:solidFill>
            <a:srgbClr val="FF0000"/>
          </a:solidFill>
        </p:grpSpPr>
        <p:sp>
          <p:nvSpPr>
            <p:cNvPr id="5" name="Triángulo isósceles 13"/>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6" name="Triángulo isósceles 14"/>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7" name="Conector recto 15"/>
            <p:cNvCxnSpPr/>
            <p:nvPr/>
          </p:nvCxnSpPr>
          <p:spPr>
            <a:xfrm>
              <a:off x="1418166" y="2800784"/>
              <a:ext cx="2246382" cy="0"/>
            </a:xfrm>
            <a:prstGeom prst="line">
              <a:avLst/>
            </a:prstGeom>
            <a:grpFill/>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8" name="7 Rectángulo"/>
          <p:cNvSpPr/>
          <p:nvPr/>
        </p:nvSpPr>
        <p:spPr>
          <a:xfrm>
            <a:off x="1270975" y="1349910"/>
            <a:ext cx="1164550" cy="369332"/>
          </a:xfrm>
          <a:prstGeom prst="rect">
            <a:avLst/>
          </a:prstGeom>
        </p:spPr>
        <p:txBody>
          <a:bodyPr wrap="none">
            <a:spAutoFit/>
          </a:bodyPr>
          <a:lstStyle/>
          <a:p>
            <a:r>
              <a:rPr lang="es-ES" dirty="0">
                <a:solidFill>
                  <a:schemeClr val="tx1">
                    <a:lumMod val="50000"/>
                    <a:lumOff val="50000"/>
                  </a:schemeClr>
                </a:solidFill>
              </a:rPr>
              <a:t>2. Entorno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195" y="1971675"/>
            <a:ext cx="7612373" cy="102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p:cNvSpPr/>
          <p:nvPr/>
        </p:nvSpPr>
        <p:spPr>
          <a:xfrm>
            <a:off x="1325968" y="3454935"/>
            <a:ext cx="3733843" cy="369332"/>
          </a:xfrm>
          <a:prstGeom prst="rect">
            <a:avLst/>
          </a:prstGeom>
        </p:spPr>
        <p:txBody>
          <a:bodyPr wrap="none">
            <a:spAutoFit/>
          </a:bodyPr>
          <a:lstStyle/>
          <a:p>
            <a:r>
              <a:rPr lang="es-ES" dirty="0">
                <a:solidFill>
                  <a:schemeClr val="tx1">
                    <a:lumMod val="50000"/>
                    <a:lumOff val="50000"/>
                  </a:schemeClr>
                </a:solidFill>
              </a:rPr>
              <a:t>2. 1. </a:t>
            </a:r>
            <a:r>
              <a:rPr lang="es-ES" dirty="0" err="1">
                <a:solidFill>
                  <a:schemeClr val="tx1">
                    <a:lumMod val="50000"/>
                    <a:lumOff val="50000"/>
                  </a:schemeClr>
                </a:solidFill>
              </a:rPr>
              <a:t>Macroentorno</a:t>
            </a:r>
            <a:r>
              <a:rPr lang="es-ES" dirty="0">
                <a:solidFill>
                  <a:schemeClr val="tx1">
                    <a:lumMod val="50000"/>
                    <a:lumOff val="50000"/>
                  </a:schemeClr>
                </a:solidFill>
              </a:rPr>
              <a:t> o entorno general</a:t>
            </a:r>
          </a:p>
        </p:txBody>
      </p:sp>
      <p:grpSp>
        <p:nvGrpSpPr>
          <p:cNvPr id="15" name="Agrupar 16"/>
          <p:cNvGrpSpPr/>
          <p:nvPr/>
        </p:nvGrpSpPr>
        <p:grpSpPr>
          <a:xfrm>
            <a:off x="923195" y="3583202"/>
            <a:ext cx="1262552" cy="281725"/>
            <a:chOff x="716373" y="2162909"/>
            <a:chExt cx="2942067" cy="656491"/>
          </a:xfrm>
        </p:grpSpPr>
        <p:sp>
          <p:nvSpPr>
            <p:cNvPr id="16" name="Triángulo isósceles 17"/>
            <p:cNvSpPr/>
            <p:nvPr/>
          </p:nvSpPr>
          <p:spPr>
            <a:xfrm>
              <a:off x="716373" y="2162909"/>
              <a:ext cx="655226" cy="586641"/>
            </a:xfrm>
            <a:prstGeom prst="triangle">
              <a:avLst>
                <a:gd name="adj" fmla="val 10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sp>
          <p:nvSpPr>
            <p:cNvPr id="17" name="Triángulo isósceles 18"/>
            <p:cNvSpPr/>
            <p:nvPr/>
          </p:nvSpPr>
          <p:spPr>
            <a:xfrm>
              <a:off x="805274" y="2232759"/>
              <a:ext cx="655226" cy="586641"/>
            </a:xfrm>
            <a:prstGeom prst="triangle">
              <a:avLst>
                <a:gd name="adj" fmla="val 100000"/>
              </a:avLst>
            </a:prstGeom>
            <a:solidFill>
              <a:srgbClr val="20AA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 </a:t>
              </a:r>
            </a:p>
          </p:txBody>
        </p:sp>
        <p:cxnSp>
          <p:nvCxnSpPr>
            <p:cNvPr id="18" name="Conector recto 19"/>
            <p:cNvCxnSpPr/>
            <p:nvPr/>
          </p:nvCxnSpPr>
          <p:spPr>
            <a:xfrm>
              <a:off x="1412059" y="2792425"/>
              <a:ext cx="2246381" cy="0"/>
            </a:xfrm>
            <a:prstGeom prst="line">
              <a:avLst/>
            </a:prstGeom>
            <a:ln>
              <a:solidFill>
                <a:srgbClr val="20AAAF"/>
              </a:solidFill>
            </a:ln>
            <a:effectLst/>
          </p:spPr>
          <p:style>
            <a:lnRef idx="2">
              <a:schemeClr val="accent1"/>
            </a:lnRef>
            <a:fillRef idx="0">
              <a:schemeClr val="accent1"/>
            </a:fillRef>
            <a:effectRef idx="1">
              <a:schemeClr val="accent1"/>
            </a:effectRef>
            <a:fontRef idx="minor">
              <a:schemeClr val="tx1"/>
            </a:fontRef>
          </p:style>
        </p:cxnSp>
      </p:grpSp>
      <p:sp>
        <p:nvSpPr>
          <p:cNvPr id="3" name="2 Rectángulo"/>
          <p:cNvSpPr/>
          <p:nvPr/>
        </p:nvSpPr>
        <p:spPr>
          <a:xfrm>
            <a:off x="1063786" y="4240074"/>
            <a:ext cx="7151124" cy="738664"/>
          </a:xfrm>
          <a:prstGeom prst="rect">
            <a:avLst/>
          </a:prstGeom>
        </p:spPr>
        <p:txBody>
          <a:bodyPr wrap="square">
            <a:spAutoFit/>
          </a:bodyPr>
          <a:lstStyle/>
          <a:p>
            <a:pPr algn="just"/>
            <a:r>
              <a:rPr lang="es-ES" sz="1400" dirty="0">
                <a:solidFill>
                  <a:prstClr val="black">
                    <a:lumMod val="50000"/>
                    <a:lumOff val="50000"/>
                  </a:prstClr>
                </a:solidFill>
              </a:rPr>
              <a:t>El </a:t>
            </a:r>
            <a:r>
              <a:rPr lang="es-ES" sz="1400" b="1" dirty="0" err="1">
                <a:solidFill>
                  <a:prstClr val="black">
                    <a:lumMod val="50000"/>
                    <a:lumOff val="50000"/>
                  </a:prstClr>
                </a:solidFill>
              </a:rPr>
              <a:t>macroentorno</a:t>
            </a:r>
            <a:r>
              <a:rPr lang="es-ES" sz="1400" b="1" dirty="0">
                <a:solidFill>
                  <a:prstClr val="black">
                    <a:lumMod val="50000"/>
                    <a:lumOff val="50000"/>
                  </a:prstClr>
                </a:solidFill>
              </a:rPr>
              <a:t> </a:t>
            </a:r>
            <a:r>
              <a:rPr lang="es-ES" sz="1400" dirty="0">
                <a:solidFill>
                  <a:prstClr val="black">
                    <a:lumMod val="50000"/>
                    <a:lumOff val="50000"/>
                  </a:prstClr>
                </a:solidFill>
              </a:rPr>
              <a:t>o</a:t>
            </a:r>
            <a:r>
              <a:rPr lang="es-ES" sz="1400" b="1" dirty="0">
                <a:solidFill>
                  <a:prstClr val="black">
                    <a:lumMod val="50000"/>
                    <a:lumOff val="50000"/>
                  </a:prstClr>
                </a:solidFill>
              </a:rPr>
              <a:t> entorno general </a:t>
            </a:r>
            <a:r>
              <a:rPr lang="es-ES" sz="1400" dirty="0">
                <a:solidFill>
                  <a:prstClr val="black">
                    <a:lumMod val="50000"/>
                    <a:lumOff val="50000"/>
                  </a:prstClr>
                </a:solidFill>
              </a:rPr>
              <a:t>se refiere a aquellos factores que influyen en la empresa y que esta no puede controlar, y afecta por igual a todas las empresas de una misma área geográfica.</a:t>
            </a:r>
          </a:p>
        </p:txBody>
      </p:sp>
    </p:spTree>
    <p:extLst>
      <p:ext uri="{BB962C8B-B14F-4D97-AF65-F5344CB8AC3E}">
        <p14:creationId xmlns:p14="http://schemas.microsoft.com/office/powerpoint/2010/main" val="229776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3394</TotalTime>
  <Words>4605</Words>
  <Application>Microsoft Macintosh PowerPoint</Application>
  <PresentationFormat>Presentación en pantalla (4:3)</PresentationFormat>
  <Paragraphs>404</Paragraphs>
  <Slides>37</Slides>
  <Notes>20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Calibri</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perez lopez</dc:creator>
  <cp:lastModifiedBy>ERIKA RODRÍGUEZ GARCÍA</cp:lastModifiedBy>
  <cp:revision>125</cp:revision>
  <dcterms:created xsi:type="dcterms:W3CDTF">2014-11-24T08:34:51Z</dcterms:created>
  <dcterms:modified xsi:type="dcterms:W3CDTF">2024-10-07T15:20:02Z</dcterms:modified>
</cp:coreProperties>
</file>