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e39869a5a6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e39869a5a6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776050"/>
            <a:ext cx="8388000" cy="51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500">
                <a:solidFill>
                  <a:srgbClr val="03213B"/>
                </a:solidFill>
                <a:latin typeface="Calibri"/>
                <a:ea typeface="Calibri"/>
                <a:cs typeface="Calibri"/>
                <a:sym typeface="Calibri"/>
              </a:rPr>
              <a:t>ESQUEMA DA COMUNICACIÓN:</a:t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rtl="0" algn="just">
              <a:spcBef>
                <a:spcPts val="0"/>
              </a:spcBef>
              <a:spcAft>
                <a:spcPts val="0"/>
              </a:spcAft>
              <a:buClr>
                <a:srgbClr val="03213B"/>
              </a:buClr>
              <a:buSzPts val="1500"/>
              <a:buFont typeface="Calibri"/>
              <a:buChar char="●"/>
            </a:pPr>
            <a:r>
              <a:rPr lang="es" sz="1500">
                <a:solidFill>
                  <a:srgbClr val="03213B"/>
                </a:solidFill>
                <a:latin typeface="Calibri"/>
                <a:ea typeface="Calibri"/>
                <a:cs typeface="Calibri"/>
                <a:sym typeface="Calibri"/>
              </a:rPr>
              <a:t>Entorno físico e emocional que acompaña ao proceso.</a:t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rtl="0" algn="just">
              <a:spcBef>
                <a:spcPts val="0"/>
              </a:spcBef>
              <a:spcAft>
                <a:spcPts val="0"/>
              </a:spcAft>
              <a:buClr>
                <a:srgbClr val="03213B"/>
              </a:buClr>
              <a:buSzPts val="1500"/>
              <a:buFont typeface="Calibri"/>
              <a:buChar char="●"/>
            </a:pPr>
            <a:r>
              <a:rPr lang="es" sz="1500">
                <a:solidFill>
                  <a:srgbClr val="03213B"/>
                </a:solidFill>
                <a:latin typeface="Calibri"/>
                <a:ea typeface="Calibri"/>
                <a:cs typeface="Calibri"/>
                <a:sym typeface="Calibri"/>
              </a:rPr>
              <a:t>proceso mediante o cal o emisor determina se o receptor recibiu correctamente a mensaxe. A retroalimentación pódese realizar a través de expresións, actitude corporal ou mediante palabras.</a:t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03213B"/>
              </a:buClr>
              <a:buSzPts val="1500"/>
              <a:buFont typeface="Calibri"/>
              <a:buChar char="●"/>
            </a:pPr>
            <a:r>
              <a:rPr lang="es" sz="1500">
                <a:solidFill>
                  <a:srgbClr val="03213B"/>
                </a:solidFill>
                <a:latin typeface="Calibri"/>
                <a:ea typeface="Calibri"/>
                <a:cs typeface="Calibri"/>
                <a:sym typeface="Calibri"/>
              </a:rPr>
              <a:t>Conxunto de signos co que se transmite a mensaxe. Poden ser códigos lingüísticos (linguaxe oral e escrita) ou non lingüística (sinais…)</a:t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03213B"/>
              </a:buClr>
              <a:buSzPts val="1500"/>
              <a:buFont typeface="Calibri"/>
              <a:buChar char="●"/>
            </a:pPr>
            <a:r>
              <a:rPr lang="es" sz="1500">
                <a:solidFill>
                  <a:srgbClr val="03213B"/>
                </a:solidFill>
                <a:latin typeface="Calibri"/>
                <a:ea typeface="Calibri"/>
                <a:cs typeface="Calibri"/>
                <a:sym typeface="Calibri"/>
              </a:rPr>
              <a:t>É o contido que se quere transmitir.</a:t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03213B"/>
              </a:buClr>
              <a:buSzPts val="1500"/>
              <a:buFont typeface="Calibri"/>
              <a:buChar char="●"/>
            </a:pPr>
            <a:r>
              <a:rPr lang="es" sz="1500">
                <a:solidFill>
                  <a:srgbClr val="03213B"/>
                </a:solidFill>
                <a:latin typeface="Calibri"/>
                <a:ea typeface="Calibri"/>
                <a:cs typeface="Calibri"/>
                <a:sym typeface="Calibri"/>
              </a:rPr>
              <a:t>medio físico (vehículo) polo que se transmite a mensaxe (aire, teléfono, internet…). Unha mesma mensaxe pode transmitirse á vez a través de varios canles, por exemplo cando en educación para a saúde transmitimos unha mensaxe de forma oral e á vez proxéctase un titular nunha pantalla. </a:t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03213B"/>
              </a:buClr>
              <a:buSzPts val="1500"/>
              <a:buFont typeface="Calibri"/>
              <a:buChar char="●"/>
            </a:pPr>
            <a:r>
              <a:rPr lang="es" sz="1500">
                <a:solidFill>
                  <a:srgbClr val="03213B"/>
                </a:solidFill>
                <a:latin typeface="Calibri"/>
                <a:ea typeface="Calibri"/>
                <a:cs typeface="Calibri"/>
                <a:sym typeface="Calibri"/>
              </a:rPr>
              <a:t>Persoa ou grupo de persoas a quen vai dirixida a mensaxe. Debe descifrar o código emitido.</a:t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03213B"/>
              </a:buClr>
              <a:buSzPts val="1500"/>
              <a:buFont typeface="Calibri"/>
              <a:buChar char="●"/>
            </a:pPr>
            <a:r>
              <a:rPr lang="es" sz="1500">
                <a:solidFill>
                  <a:srgbClr val="03213B"/>
                </a:solidFill>
                <a:latin typeface="Calibri"/>
                <a:ea typeface="Calibri"/>
                <a:cs typeface="Calibri"/>
                <a:sym typeface="Calibri"/>
              </a:rPr>
              <a:t>toda sinal que distorsiona a mensaxe orixinal (sonidos que interfiren na comunicación, fallos na canle, ou un uso dun código descoñecido para o receptor).</a:t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rtl="0" algn="just">
              <a:spcBef>
                <a:spcPts val="0"/>
              </a:spcBef>
              <a:spcAft>
                <a:spcPts val="0"/>
              </a:spcAft>
              <a:buClr>
                <a:srgbClr val="03213B"/>
              </a:buClr>
              <a:buSzPts val="1500"/>
              <a:buFont typeface="Calibri"/>
              <a:buChar char="●"/>
            </a:pPr>
            <a:r>
              <a:rPr lang="es" sz="1500">
                <a:solidFill>
                  <a:srgbClr val="03213B"/>
                </a:solidFill>
                <a:latin typeface="Calibri"/>
                <a:ea typeface="Calibri"/>
                <a:cs typeface="Calibri"/>
                <a:sym typeface="Calibri"/>
              </a:rPr>
              <a:t>Persona que inicia a comunicación e desexa transmitir unha mensaxe.</a:t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3213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RUIDO    CONTEXTO    MENSAXE    EMISOR   CÓDIGO    RECEPTOR   FEEDBACK   CANAL</a:t>
            </a:r>
            <a:endParaRPr sz="15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05475" y="231175"/>
            <a:ext cx="7884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Coloca o nome que corresponde con cada definición: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231175" y="1799800"/>
            <a:ext cx="1956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COMUNICACIÓN</a:t>
            </a:r>
            <a:endParaRPr/>
          </a:p>
        </p:txBody>
      </p:sp>
      <p:sp>
        <p:nvSpPr>
          <p:cNvPr id="61" name="Google Shape;61;p14"/>
          <p:cNvSpPr txBox="1"/>
          <p:nvPr/>
        </p:nvSpPr>
        <p:spPr>
          <a:xfrm>
            <a:off x="2460300" y="842125"/>
            <a:ext cx="13788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/>
        </p:nvSpPr>
        <p:spPr>
          <a:xfrm>
            <a:off x="2460300" y="2282450"/>
            <a:ext cx="13788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4312775" y="1188200"/>
            <a:ext cx="13788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/>
        </p:nvSpPr>
        <p:spPr>
          <a:xfrm>
            <a:off x="4312775" y="135225"/>
            <a:ext cx="13788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5780975" y="1836750"/>
            <a:ext cx="13788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5780975" y="2328425"/>
            <a:ext cx="13788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4"/>
          <p:cNvSpPr txBox="1"/>
          <p:nvPr/>
        </p:nvSpPr>
        <p:spPr>
          <a:xfrm>
            <a:off x="5780975" y="2925100"/>
            <a:ext cx="13788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4"/>
          <p:cNvSpPr txBox="1"/>
          <p:nvPr/>
        </p:nvSpPr>
        <p:spPr>
          <a:xfrm>
            <a:off x="5780975" y="3485850"/>
            <a:ext cx="13788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9" name="Google Shape;69;p14"/>
          <p:cNvCxnSpPr>
            <a:endCxn id="61" idx="1"/>
          </p:cNvCxnSpPr>
          <p:nvPr/>
        </p:nvCxnSpPr>
        <p:spPr>
          <a:xfrm flipH="1" rot="10800000">
            <a:off x="1907100" y="1042225"/>
            <a:ext cx="553200" cy="765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0" name="Google Shape;70;p14"/>
          <p:cNvCxnSpPr>
            <a:endCxn id="62" idx="1"/>
          </p:cNvCxnSpPr>
          <p:nvPr/>
        </p:nvCxnSpPr>
        <p:spPr>
          <a:xfrm>
            <a:off x="1899000" y="1890650"/>
            <a:ext cx="561300" cy="591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1" name="Google Shape;71;p14"/>
          <p:cNvCxnSpPr>
            <a:stCxn id="61" idx="3"/>
          </p:cNvCxnSpPr>
          <p:nvPr/>
        </p:nvCxnSpPr>
        <p:spPr>
          <a:xfrm flipH="1" rot="10800000">
            <a:off x="3839100" y="454225"/>
            <a:ext cx="346800" cy="58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2" name="Google Shape;72;p14"/>
          <p:cNvCxnSpPr>
            <a:stCxn id="61" idx="3"/>
            <a:endCxn id="63" idx="1"/>
          </p:cNvCxnSpPr>
          <p:nvPr/>
        </p:nvCxnSpPr>
        <p:spPr>
          <a:xfrm>
            <a:off x="3839100" y="1042225"/>
            <a:ext cx="473700" cy="346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3" name="Google Shape;73;p14"/>
          <p:cNvCxnSpPr>
            <a:stCxn id="62" idx="3"/>
            <a:endCxn id="65" idx="1"/>
          </p:cNvCxnSpPr>
          <p:nvPr/>
        </p:nvCxnSpPr>
        <p:spPr>
          <a:xfrm flipH="1" rot="10800000">
            <a:off x="3839100" y="2036750"/>
            <a:ext cx="1941900" cy="44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4" name="Google Shape;74;p14"/>
          <p:cNvCxnSpPr>
            <a:stCxn id="62" idx="3"/>
            <a:endCxn id="66" idx="1"/>
          </p:cNvCxnSpPr>
          <p:nvPr/>
        </p:nvCxnSpPr>
        <p:spPr>
          <a:xfrm>
            <a:off x="3839100" y="2482550"/>
            <a:ext cx="1941900" cy="45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5" name="Google Shape;75;p14"/>
          <p:cNvCxnSpPr>
            <a:stCxn id="62" idx="3"/>
          </p:cNvCxnSpPr>
          <p:nvPr/>
        </p:nvCxnSpPr>
        <p:spPr>
          <a:xfrm>
            <a:off x="3839100" y="2482550"/>
            <a:ext cx="1816200" cy="67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6" name="Google Shape;76;p14"/>
          <p:cNvCxnSpPr>
            <a:stCxn id="62" idx="3"/>
          </p:cNvCxnSpPr>
          <p:nvPr/>
        </p:nvCxnSpPr>
        <p:spPr>
          <a:xfrm>
            <a:off x="3839100" y="2482550"/>
            <a:ext cx="1799700" cy="1166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