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1662" y="-18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635483"/>
              </p:ext>
            </p:extLst>
          </p:nvPr>
        </p:nvGraphicFramePr>
        <p:xfrm>
          <a:off x="371856" y="864107"/>
          <a:ext cx="6750683" cy="151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9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9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5945">
                <a:tc>
                  <a:txBody>
                    <a:bodyPr/>
                    <a:lstStyle/>
                    <a:p>
                      <a:pPr marL="67945" marR="979169">
                        <a:lnSpc>
                          <a:spcPts val="1470"/>
                        </a:lnSpc>
                        <a:spcBef>
                          <a:spcPts val="3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MAT.APL.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ÁS</a:t>
                      </a:r>
                      <a:r>
                        <a:rPr sz="1200" b="1" spc="2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CCSS 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3066415" marR="59055" indent="-2980055" algn="r">
                        <a:lnSpc>
                          <a:spcPts val="1470"/>
                        </a:lnSpc>
                        <a:spcBef>
                          <a:spcPts val="35"/>
                        </a:spcBef>
                        <a:tabLst>
                          <a:tab pos="2078355" algn="l"/>
                          <a:tab pos="3629025" algn="l"/>
                        </a:tabLst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EXAME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(2º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AV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2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UNIDAD</a:t>
                      </a:r>
                      <a:r>
                        <a:rPr sz="12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4/5</a:t>
                      </a:r>
                      <a:r>
                        <a:rPr sz="12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:LÍMITES,</a:t>
                      </a:r>
                      <a:r>
                        <a:rPr sz="12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CONTINUIDAD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12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DERIVACIÓN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ts val="1405"/>
                        </a:lnSpc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160">
                <a:tc gridSpan="3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NOMBRE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APELLIDOS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: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2º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BAC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73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Puntuación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: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720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74980" y="2840481"/>
            <a:ext cx="2787650" cy="208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</a:pPr>
            <a:r>
              <a:rPr sz="1800" b="1" i="1" dirty="0">
                <a:latin typeface="Calibri"/>
                <a:cs typeface="Calibri"/>
              </a:rPr>
              <a:t>1.</a:t>
            </a:r>
            <a:r>
              <a:rPr sz="1800" b="1" i="1" spc="5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(</a:t>
            </a:r>
            <a:r>
              <a:rPr sz="1200" i="1" spc="-1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1,5</a:t>
            </a:r>
            <a:r>
              <a:rPr sz="1200" i="1" spc="-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ptos)</a:t>
            </a:r>
            <a:r>
              <a:rPr sz="1200" i="1" spc="125" dirty="0">
                <a:latin typeface="Calibri"/>
                <a:cs typeface="Calibri"/>
              </a:rPr>
              <a:t>  </a:t>
            </a:r>
            <a:r>
              <a:rPr sz="1200" b="1" i="1" dirty="0">
                <a:latin typeface="Calibri"/>
                <a:cs typeface="Calibri"/>
              </a:rPr>
              <a:t>Calcula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los</a:t>
            </a:r>
            <a:r>
              <a:rPr sz="1200" b="1" i="1" spc="-10" dirty="0">
                <a:latin typeface="Calibri"/>
                <a:cs typeface="Calibri"/>
              </a:rPr>
              <a:t> siguientes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límites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8288" y="3313302"/>
            <a:ext cx="1543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25" dirty="0">
                <a:latin typeface="Calibri"/>
                <a:cs typeface="Calibri"/>
              </a:rPr>
              <a:t>a)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41245" y="3234054"/>
            <a:ext cx="3835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Cambria Math"/>
                <a:cs typeface="Cambria Math"/>
              </a:rPr>
              <a:t>𝒙</a:t>
            </a:r>
            <a:r>
              <a:rPr sz="1200" spc="-30" baseline="24305" dirty="0">
                <a:latin typeface="Cambria Math"/>
                <a:cs typeface="Cambria Math"/>
              </a:rPr>
              <a:t>𝟐</a:t>
            </a:r>
            <a:r>
              <a:rPr sz="1000" spc="-20" dirty="0">
                <a:latin typeface="Cambria Math"/>
                <a:cs typeface="Cambria Math"/>
              </a:rPr>
              <a:t>−𝟗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1112" y="3377310"/>
            <a:ext cx="12147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100" baseline="27777" dirty="0">
                <a:latin typeface="Cambria Math"/>
                <a:cs typeface="Cambria Math"/>
              </a:rPr>
              <a:t>𝒍𝒊𝒎</a:t>
            </a:r>
            <a:r>
              <a:rPr sz="1500" baseline="22222" dirty="0">
                <a:latin typeface="Cambria Math"/>
                <a:cs typeface="Cambria Math"/>
              </a:rPr>
              <a:t>𝒙→𝟑</a:t>
            </a:r>
            <a:r>
              <a:rPr sz="1500" spc="52" baseline="22222" dirty="0">
                <a:latin typeface="Cambria Math"/>
                <a:cs typeface="Cambria Math"/>
              </a:rPr>
              <a:t> </a:t>
            </a:r>
            <a:r>
              <a:rPr sz="1000" spc="-10" dirty="0">
                <a:latin typeface="Cambria Math"/>
                <a:cs typeface="Cambria Math"/>
              </a:rPr>
              <a:t>𝒙</a:t>
            </a:r>
            <a:r>
              <a:rPr sz="1200" spc="-15" baseline="20833" dirty="0">
                <a:latin typeface="Cambria Math"/>
                <a:cs typeface="Cambria Math"/>
              </a:rPr>
              <a:t>𝟐</a:t>
            </a:r>
            <a:r>
              <a:rPr sz="1000" spc="-10" dirty="0">
                <a:latin typeface="Cambria Math"/>
                <a:cs typeface="Cambria Math"/>
              </a:rPr>
              <a:t>−𝟐𝒙−𝟑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58950" y="3422014"/>
            <a:ext cx="549275" cy="12700"/>
          </a:xfrm>
          <a:custGeom>
            <a:avLst/>
            <a:gdLst/>
            <a:ahLst/>
            <a:cxnLst/>
            <a:rect l="l" t="t" r="r" b="b"/>
            <a:pathLst>
              <a:path w="549275" h="12700">
                <a:moveTo>
                  <a:pt x="548944" y="0"/>
                </a:moveTo>
                <a:lnTo>
                  <a:pt x="0" y="0"/>
                </a:lnTo>
                <a:lnTo>
                  <a:pt x="0" y="12191"/>
                </a:lnTo>
                <a:lnTo>
                  <a:pt x="548944" y="12191"/>
                </a:lnTo>
                <a:lnTo>
                  <a:pt x="54894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822825" y="3336670"/>
            <a:ext cx="431800" cy="10795"/>
          </a:xfrm>
          <a:custGeom>
            <a:avLst/>
            <a:gdLst/>
            <a:ahLst/>
            <a:cxnLst/>
            <a:rect l="l" t="t" r="r" b="b"/>
            <a:pathLst>
              <a:path w="431800" h="10795">
                <a:moveTo>
                  <a:pt x="431596" y="0"/>
                </a:moveTo>
                <a:lnTo>
                  <a:pt x="0" y="0"/>
                </a:lnTo>
                <a:lnTo>
                  <a:pt x="0" y="10668"/>
                </a:lnTo>
                <a:lnTo>
                  <a:pt x="431596" y="10668"/>
                </a:lnTo>
                <a:lnTo>
                  <a:pt x="4315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536438" y="3336670"/>
            <a:ext cx="431800" cy="10795"/>
          </a:xfrm>
          <a:custGeom>
            <a:avLst/>
            <a:gdLst/>
            <a:ahLst/>
            <a:cxnLst/>
            <a:rect l="l" t="t" r="r" b="b"/>
            <a:pathLst>
              <a:path w="431800" h="10795">
                <a:moveTo>
                  <a:pt x="431291" y="0"/>
                </a:moveTo>
                <a:lnTo>
                  <a:pt x="0" y="0"/>
                </a:lnTo>
                <a:lnTo>
                  <a:pt x="0" y="10668"/>
                </a:lnTo>
                <a:lnTo>
                  <a:pt x="431291" y="10668"/>
                </a:lnTo>
                <a:lnTo>
                  <a:pt x="43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680840" y="3313302"/>
            <a:ext cx="2419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379730" algn="l"/>
              </a:tabLst>
            </a:pPr>
            <a:r>
              <a:rPr sz="1200" b="1" i="1" spc="-25" dirty="0">
                <a:latin typeface="Calibri"/>
                <a:cs typeface="Calibri"/>
              </a:rPr>
              <a:t>b)</a:t>
            </a:r>
            <a:r>
              <a:rPr sz="1200" b="1" i="1" dirty="0">
                <a:latin typeface="Calibri"/>
                <a:cs typeface="Calibri"/>
              </a:rPr>
              <a:t>	</a:t>
            </a:r>
            <a:r>
              <a:rPr sz="1200" dirty="0">
                <a:latin typeface="Cambria Math"/>
                <a:cs typeface="Cambria Math"/>
              </a:rPr>
              <a:t>𝒍𝒊𝒎</a:t>
            </a:r>
            <a:r>
              <a:rPr sz="1275" baseline="-16339" dirty="0">
                <a:latin typeface="Cambria Math"/>
                <a:cs typeface="Cambria Math"/>
              </a:rPr>
              <a:t>𝒙→+∞</a:t>
            </a:r>
            <a:r>
              <a:rPr sz="1200" dirty="0">
                <a:latin typeface="Cambria Math"/>
                <a:cs typeface="Cambria Math"/>
              </a:rPr>
              <a:t>(√𝒙</a:t>
            </a:r>
            <a:r>
              <a:rPr sz="1275" baseline="22875" dirty="0">
                <a:latin typeface="Cambria Math"/>
                <a:cs typeface="Cambria Math"/>
              </a:rPr>
              <a:t>𝟐</a:t>
            </a:r>
            <a:r>
              <a:rPr sz="1275" spc="179" baseline="2287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+</a:t>
            </a:r>
            <a:r>
              <a:rPr sz="1200" spc="1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𝟏</a:t>
            </a:r>
            <a:r>
              <a:rPr sz="1200" spc="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1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√𝒙</a:t>
            </a:r>
            <a:r>
              <a:rPr sz="1275" baseline="22875" dirty="0">
                <a:latin typeface="Cambria Math"/>
                <a:cs typeface="Cambria Math"/>
              </a:rPr>
              <a:t>𝟐</a:t>
            </a:r>
            <a:r>
              <a:rPr sz="1275" spc="179" baseline="2287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10" dirty="0">
                <a:latin typeface="Cambria Math"/>
                <a:cs typeface="Cambria Math"/>
              </a:rPr>
              <a:t> </a:t>
            </a:r>
            <a:r>
              <a:rPr sz="1200" spc="-25" dirty="0">
                <a:latin typeface="Cambria Math"/>
                <a:cs typeface="Cambria Math"/>
              </a:rPr>
              <a:t>𝟏)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9580" y="3779647"/>
            <a:ext cx="6789420" cy="411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25"/>
              </a:lnSpc>
            </a:pPr>
            <a:r>
              <a:rPr sz="1800" b="1" i="1" dirty="0">
                <a:latin typeface="Calibri"/>
                <a:cs typeface="Calibri"/>
              </a:rPr>
              <a:t>2.</a:t>
            </a:r>
            <a:r>
              <a:rPr sz="1800" b="1" i="1" spc="4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(</a:t>
            </a:r>
            <a:r>
              <a:rPr sz="1200" i="1" spc="4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2</a:t>
            </a:r>
            <a:r>
              <a:rPr sz="1200" i="1" spc="4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ptos)</a:t>
            </a:r>
            <a:r>
              <a:rPr sz="1200" i="1" spc="18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Calcula</a:t>
            </a:r>
            <a:r>
              <a:rPr sz="1200" b="1" i="1" spc="4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la</a:t>
            </a:r>
            <a:r>
              <a:rPr sz="1200" b="1" i="1" spc="5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primera</a:t>
            </a:r>
            <a:r>
              <a:rPr sz="1200" b="1" i="1" spc="5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y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la</a:t>
            </a:r>
            <a:r>
              <a:rPr sz="1200" b="1" i="1" spc="4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segunda</a:t>
            </a:r>
            <a:r>
              <a:rPr sz="1200" b="1" i="1" spc="6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derivada</a:t>
            </a:r>
            <a:r>
              <a:rPr sz="1200" b="1" i="1" spc="5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6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f</a:t>
            </a:r>
            <a:r>
              <a:rPr sz="1300" i="1" spc="40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(x)</a:t>
            </a:r>
            <a:r>
              <a:rPr sz="1300" i="1" spc="4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=</a:t>
            </a:r>
            <a:r>
              <a:rPr sz="1300" i="1" spc="4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Ln</a:t>
            </a:r>
            <a:r>
              <a:rPr sz="1300" i="1" spc="50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(</a:t>
            </a:r>
            <a:r>
              <a:rPr sz="1300" i="1" spc="5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1+x</a:t>
            </a:r>
            <a:r>
              <a:rPr sz="1275" i="1" baseline="39215" dirty="0">
                <a:latin typeface="Calibri"/>
                <a:cs typeface="Calibri"/>
              </a:rPr>
              <a:t>2</a:t>
            </a:r>
            <a:r>
              <a:rPr sz="1275" i="1" spc="82" baseline="3921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)</a:t>
            </a:r>
            <a:r>
              <a:rPr sz="1300" i="1" spc="4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–</a:t>
            </a:r>
            <a:r>
              <a:rPr sz="1300" i="1" spc="4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x</a:t>
            </a:r>
            <a:r>
              <a:rPr sz="1275" i="1" baseline="39215" dirty="0">
                <a:latin typeface="Calibri"/>
                <a:cs typeface="Calibri"/>
              </a:rPr>
              <a:t>2</a:t>
            </a:r>
            <a:r>
              <a:rPr sz="1275" i="1" spc="660" baseline="392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simplifica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el</a:t>
            </a:r>
            <a:r>
              <a:rPr sz="1200" b="1" i="1" spc="5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resultado</a:t>
            </a:r>
            <a:r>
              <a:rPr sz="1200" b="1" i="1" spc="45" dirty="0">
                <a:latin typeface="Calibri"/>
                <a:cs typeface="Calibri"/>
              </a:rPr>
              <a:t> </a:t>
            </a:r>
            <a:r>
              <a:rPr sz="1200" b="1" i="1" spc="-50" dirty="0">
                <a:latin typeface="Calibri"/>
                <a:cs typeface="Calibri"/>
              </a:rPr>
              <a:t>y</a:t>
            </a:r>
            <a:endParaRPr sz="1200">
              <a:latin typeface="Calibri"/>
              <a:cs typeface="Calibri"/>
            </a:endParaRPr>
          </a:p>
          <a:p>
            <a:pPr marL="275590">
              <a:lnSpc>
                <a:spcPts val="1410"/>
              </a:lnSpc>
            </a:pPr>
            <a:r>
              <a:rPr sz="1200" b="1" i="1" dirty="0">
                <a:latin typeface="Calibri"/>
                <a:cs typeface="Calibri"/>
              </a:rPr>
              <a:t>determina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los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puntos</a:t>
            </a:r>
            <a:r>
              <a:rPr sz="1200" b="1" i="1" spc="-3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en</a:t>
            </a:r>
            <a:r>
              <a:rPr sz="1200" b="1" i="1" spc="-3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los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que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se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anulan.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47391" y="4329810"/>
            <a:ext cx="25787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95"/>
              </a:spcBef>
              <a:tabLst>
                <a:tab pos="1834514" algn="l"/>
                <a:tab pos="2074545" algn="l"/>
              </a:tabLst>
            </a:pPr>
            <a:r>
              <a:rPr sz="1300" i="1" dirty="0">
                <a:latin typeface="Calibri"/>
                <a:cs typeface="Calibri"/>
              </a:rPr>
              <a:t>f(</a:t>
            </a:r>
            <a:r>
              <a:rPr sz="1300" i="1" spc="20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x)</a:t>
            </a:r>
            <a:r>
              <a:rPr sz="1300" i="1" spc="20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=</a:t>
            </a:r>
            <a:r>
              <a:rPr sz="1300" i="1" spc="20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(</a:t>
            </a:r>
            <a:r>
              <a:rPr sz="1300" i="1" spc="2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2x</a:t>
            </a:r>
            <a:r>
              <a:rPr sz="1275" i="1" baseline="39215" dirty="0">
                <a:latin typeface="Calibri"/>
                <a:cs typeface="Calibri"/>
              </a:rPr>
              <a:t>2</a:t>
            </a:r>
            <a:r>
              <a:rPr sz="1275" i="1" spc="187" baseline="3921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–</a:t>
            </a:r>
            <a:r>
              <a:rPr sz="1300" i="1" spc="20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1</a:t>
            </a:r>
            <a:r>
              <a:rPr sz="1300" i="1" spc="30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)</a:t>
            </a:r>
            <a:r>
              <a:rPr sz="1275" i="1" baseline="39215" dirty="0">
                <a:latin typeface="Calibri"/>
                <a:cs typeface="Calibri"/>
              </a:rPr>
              <a:t>3</a:t>
            </a:r>
            <a:r>
              <a:rPr sz="1300" i="1" dirty="0">
                <a:latin typeface="Calibri"/>
                <a:cs typeface="Calibri"/>
              </a:rPr>
              <a:t>ln</a:t>
            </a:r>
            <a:r>
              <a:rPr sz="1300" i="1" spc="30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(</a:t>
            </a:r>
            <a:r>
              <a:rPr sz="1300" i="1" spc="20" dirty="0">
                <a:latin typeface="Calibri"/>
                <a:cs typeface="Calibri"/>
              </a:rPr>
              <a:t> </a:t>
            </a:r>
            <a:r>
              <a:rPr sz="1300" i="1" spc="-25" dirty="0">
                <a:latin typeface="Calibri"/>
                <a:cs typeface="Calibri"/>
              </a:rPr>
              <a:t>x</a:t>
            </a:r>
            <a:r>
              <a:rPr sz="1275" i="1" spc="-37" baseline="39215" dirty="0">
                <a:latin typeface="Calibri"/>
                <a:cs typeface="Calibri"/>
              </a:rPr>
              <a:t>4</a:t>
            </a:r>
            <a:r>
              <a:rPr sz="1300" i="1" spc="-25" dirty="0">
                <a:latin typeface="Calibri"/>
                <a:cs typeface="Calibri"/>
              </a:rPr>
              <a:t>)</a:t>
            </a:r>
            <a:r>
              <a:rPr sz="1300" i="1" dirty="0">
                <a:latin typeface="Calibri"/>
                <a:cs typeface="Calibri"/>
              </a:rPr>
              <a:t>	</a:t>
            </a:r>
            <a:r>
              <a:rPr sz="1300" i="1" spc="-50" dirty="0">
                <a:latin typeface="Calibri"/>
                <a:cs typeface="Calibri"/>
              </a:rPr>
              <a:t>y</a:t>
            </a:r>
            <a:r>
              <a:rPr sz="1300" i="1" dirty="0">
                <a:latin typeface="Calibri"/>
                <a:cs typeface="Calibri"/>
              </a:rPr>
              <a:t>	g(</a:t>
            </a:r>
            <a:r>
              <a:rPr sz="1300" i="1" spc="30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x</a:t>
            </a:r>
            <a:r>
              <a:rPr sz="1300" i="1" spc="3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)</a:t>
            </a:r>
            <a:r>
              <a:rPr sz="1300" i="1" spc="25" dirty="0">
                <a:latin typeface="Calibri"/>
                <a:cs typeface="Calibri"/>
              </a:rPr>
              <a:t> </a:t>
            </a:r>
            <a:r>
              <a:rPr sz="1300" i="1" spc="-50" dirty="0">
                <a:latin typeface="Calibri"/>
                <a:cs typeface="Calibri"/>
              </a:rPr>
              <a:t>=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97170" y="4174363"/>
            <a:ext cx="63563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725" spc="30" baseline="-19323" dirty="0">
                <a:latin typeface="Cambria Math"/>
                <a:cs typeface="Cambria Math"/>
              </a:rPr>
              <a:t>𝑒</a:t>
            </a:r>
            <a:r>
              <a:rPr sz="950" spc="20" dirty="0">
                <a:latin typeface="Cambria Math"/>
                <a:cs typeface="Cambria Math"/>
              </a:rPr>
              <a:t>−2𝑥+𝑥</a:t>
            </a:r>
            <a:r>
              <a:rPr sz="950" spc="-25" dirty="0">
                <a:latin typeface="Cambria Math"/>
                <a:cs typeface="Cambria Math"/>
              </a:rPr>
              <a:t> </a:t>
            </a:r>
            <a:r>
              <a:rPr sz="1425" spc="-75" baseline="20467" dirty="0">
                <a:latin typeface="Cambria Math"/>
                <a:cs typeface="Cambria Math"/>
              </a:rPr>
              <a:t>2</a:t>
            </a:r>
            <a:endParaRPr sz="1425" baseline="20467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03850" y="4450207"/>
            <a:ext cx="43624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150" dirty="0">
                <a:latin typeface="Cambria Math"/>
                <a:cs typeface="Cambria Math"/>
              </a:rPr>
              <a:t>𝑥</a:t>
            </a:r>
            <a:r>
              <a:rPr sz="1150" spc="-125" dirty="0">
                <a:latin typeface="Cambria Math"/>
                <a:cs typeface="Cambria Math"/>
              </a:rPr>
              <a:t> </a:t>
            </a:r>
            <a:r>
              <a:rPr sz="1425" spc="-15" baseline="20467" dirty="0">
                <a:latin typeface="Cambria Math"/>
                <a:cs typeface="Cambria Math"/>
              </a:rPr>
              <a:t>2</a:t>
            </a:r>
            <a:r>
              <a:rPr sz="1425" spc="-187" baseline="20467" dirty="0">
                <a:latin typeface="Cambria Math"/>
                <a:cs typeface="Cambria Math"/>
              </a:rPr>
              <a:t> </a:t>
            </a:r>
            <a:r>
              <a:rPr sz="1150" spc="-25" dirty="0">
                <a:latin typeface="Cambria Math"/>
                <a:cs typeface="Cambria Math"/>
              </a:rPr>
              <a:t>+1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335270" y="4443094"/>
            <a:ext cx="576580" cy="13970"/>
          </a:xfrm>
          <a:custGeom>
            <a:avLst/>
            <a:gdLst/>
            <a:ahLst/>
            <a:cxnLst/>
            <a:rect l="l" t="t" r="r" b="b"/>
            <a:pathLst>
              <a:path w="576579" h="13970">
                <a:moveTo>
                  <a:pt x="576072" y="0"/>
                </a:moveTo>
                <a:lnTo>
                  <a:pt x="0" y="0"/>
                </a:lnTo>
                <a:lnTo>
                  <a:pt x="0" y="13715"/>
                </a:lnTo>
                <a:lnTo>
                  <a:pt x="576072" y="13715"/>
                </a:lnTo>
                <a:lnTo>
                  <a:pt x="5760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898641" y="4291710"/>
            <a:ext cx="13176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latin typeface="Calibri"/>
                <a:cs typeface="Calibri"/>
              </a:rPr>
              <a:t>.</a:t>
            </a:r>
            <a:r>
              <a:rPr sz="1600" b="1" i="1" spc="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Determina</a:t>
            </a:r>
            <a:r>
              <a:rPr sz="1200" b="1" i="1" spc="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el</a:t>
            </a:r>
            <a:r>
              <a:rPr sz="1200" b="1" i="1" spc="30" dirty="0">
                <a:latin typeface="Calibri"/>
                <a:cs typeface="Calibri"/>
              </a:rPr>
              <a:t> </a:t>
            </a:r>
            <a:r>
              <a:rPr sz="1200" b="1" i="1" spc="-20" dirty="0">
                <a:latin typeface="Calibri"/>
                <a:cs typeface="Calibri"/>
              </a:rPr>
              <a:t>valor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36880" y="4188078"/>
            <a:ext cx="2227580" cy="61214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 indent="51435">
              <a:lnSpc>
                <a:spcPct val="118900"/>
              </a:lnSpc>
              <a:spcBef>
                <a:spcPts val="300"/>
              </a:spcBef>
            </a:pPr>
            <a:r>
              <a:rPr sz="1800" b="1" i="1" dirty="0">
                <a:latin typeface="Calibri"/>
                <a:cs typeface="Calibri"/>
              </a:rPr>
              <a:t>3.</a:t>
            </a:r>
            <a:r>
              <a:rPr sz="1800" b="1" i="1" spc="1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(</a:t>
            </a:r>
            <a:r>
              <a:rPr sz="1200" i="1" spc="2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1,5</a:t>
            </a:r>
            <a:r>
              <a:rPr sz="1200" i="1" spc="34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ptos)</a:t>
            </a:r>
            <a:r>
              <a:rPr sz="1200" i="1" spc="3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Sean</a:t>
            </a:r>
            <a:r>
              <a:rPr sz="1200" b="1" i="1" spc="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las</a:t>
            </a:r>
            <a:r>
              <a:rPr sz="1200" b="1" i="1" spc="20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funciones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27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f´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(</a:t>
            </a:r>
            <a:r>
              <a:rPr sz="1200" b="1" i="1" spc="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-</a:t>
            </a:r>
            <a:r>
              <a:rPr sz="1200" b="1" i="1" spc="-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1)</a:t>
            </a:r>
            <a:r>
              <a:rPr sz="1200" b="1" i="1" spc="27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y</a:t>
            </a:r>
            <a:r>
              <a:rPr sz="1200" b="1" i="1" spc="254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g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´(</a:t>
            </a:r>
            <a:r>
              <a:rPr sz="1200" b="1" i="1" spc="-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0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spc="-25" dirty="0">
                <a:latin typeface="Calibri"/>
                <a:cs typeface="Calibri"/>
              </a:rPr>
              <a:t>).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18457" y="4923256"/>
            <a:ext cx="699135" cy="53467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420"/>
              </a:spcBef>
            </a:pPr>
            <a:r>
              <a:rPr sz="1400" dirty="0">
                <a:latin typeface="Cambria Math"/>
                <a:cs typeface="Cambria Math"/>
              </a:rPr>
              <a:t>𝑠𝑖</a:t>
            </a:r>
            <a:r>
              <a:rPr sz="1400" spc="20" dirty="0">
                <a:latin typeface="Cambria Math"/>
                <a:cs typeface="Cambria Math"/>
              </a:rPr>
              <a:t> </a:t>
            </a:r>
            <a:r>
              <a:rPr sz="1400" dirty="0">
                <a:latin typeface="Cambria Math"/>
                <a:cs typeface="Cambria Math"/>
              </a:rPr>
              <a:t>𝑥</a:t>
            </a:r>
            <a:r>
              <a:rPr sz="1400" spc="420" dirty="0">
                <a:latin typeface="Cambria Math"/>
                <a:cs typeface="Cambria Math"/>
              </a:rPr>
              <a:t> </a:t>
            </a:r>
            <a:r>
              <a:rPr sz="1400" dirty="0">
                <a:latin typeface="Cambria Math"/>
                <a:cs typeface="Cambria Math"/>
              </a:rPr>
              <a:t>≤</a:t>
            </a:r>
            <a:r>
              <a:rPr sz="1400" spc="80" dirty="0">
                <a:latin typeface="Cambria Math"/>
                <a:cs typeface="Cambria Math"/>
              </a:rPr>
              <a:t> </a:t>
            </a:r>
            <a:r>
              <a:rPr sz="1400" spc="-50" dirty="0">
                <a:latin typeface="Cambria Math"/>
                <a:cs typeface="Cambria Math"/>
              </a:rPr>
              <a:t>2</a:t>
            </a:r>
            <a:endParaRPr sz="14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400" dirty="0">
                <a:latin typeface="Cambria Math"/>
                <a:cs typeface="Cambria Math"/>
              </a:rPr>
              <a:t>𝑠𝑖</a:t>
            </a:r>
            <a:r>
              <a:rPr sz="1400" spc="20" dirty="0">
                <a:latin typeface="Cambria Math"/>
                <a:cs typeface="Cambria Math"/>
              </a:rPr>
              <a:t> </a:t>
            </a:r>
            <a:r>
              <a:rPr sz="1400" dirty="0">
                <a:latin typeface="Cambria Math"/>
                <a:cs typeface="Cambria Math"/>
              </a:rPr>
              <a:t>𝑥</a:t>
            </a:r>
            <a:r>
              <a:rPr sz="1400" spc="420" dirty="0">
                <a:latin typeface="Cambria Math"/>
                <a:cs typeface="Cambria Math"/>
              </a:rPr>
              <a:t> </a:t>
            </a:r>
            <a:r>
              <a:rPr sz="1400" dirty="0">
                <a:latin typeface="Cambria Math"/>
                <a:cs typeface="Cambria Math"/>
              </a:rPr>
              <a:t>&gt;</a:t>
            </a:r>
            <a:r>
              <a:rPr sz="1400" spc="80" dirty="0">
                <a:latin typeface="Cambria Math"/>
                <a:cs typeface="Cambria Math"/>
              </a:rPr>
              <a:t> </a:t>
            </a:r>
            <a:r>
              <a:rPr sz="1400" spc="-50" dirty="0">
                <a:latin typeface="Cambria Math"/>
                <a:cs typeface="Cambria Math"/>
              </a:rPr>
              <a:t>2</a:t>
            </a:r>
            <a:endParaRPr sz="1400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482975" y="5352922"/>
            <a:ext cx="250825" cy="12700"/>
          </a:xfrm>
          <a:custGeom>
            <a:avLst/>
            <a:gdLst/>
            <a:ahLst/>
            <a:cxnLst/>
            <a:rect l="l" t="t" r="r" b="b"/>
            <a:pathLst>
              <a:path w="250825" h="12700">
                <a:moveTo>
                  <a:pt x="250240" y="0"/>
                </a:moveTo>
                <a:lnTo>
                  <a:pt x="0" y="0"/>
                </a:lnTo>
                <a:lnTo>
                  <a:pt x="0" y="12191"/>
                </a:lnTo>
                <a:lnTo>
                  <a:pt x="250240" y="12191"/>
                </a:lnTo>
                <a:lnTo>
                  <a:pt x="2502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11480" y="4963794"/>
            <a:ext cx="3796665" cy="7251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30480" algn="r">
              <a:lnSpc>
                <a:spcPts val="1235"/>
              </a:lnSpc>
              <a:spcBef>
                <a:spcPts val="105"/>
              </a:spcBef>
            </a:pPr>
            <a:r>
              <a:rPr sz="1400" dirty="0">
                <a:latin typeface="Cambria Math"/>
                <a:cs typeface="Cambria Math"/>
              </a:rPr>
              <a:t>𝑥</a:t>
            </a:r>
            <a:r>
              <a:rPr sz="1500" baseline="27777" dirty="0">
                <a:latin typeface="Cambria Math"/>
                <a:cs typeface="Cambria Math"/>
              </a:rPr>
              <a:t>2</a:t>
            </a:r>
            <a:r>
              <a:rPr sz="1500" spc="292" baseline="27777" dirty="0">
                <a:latin typeface="Cambria Math"/>
                <a:cs typeface="Cambria Math"/>
              </a:rPr>
              <a:t> </a:t>
            </a:r>
            <a:r>
              <a:rPr sz="1400" dirty="0">
                <a:latin typeface="Cambria Math"/>
                <a:cs typeface="Cambria Math"/>
              </a:rPr>
              <a:t>+</a:t>
            </a:r>
            <a:r>
              <a:rPr sz="1400" spc="25" dirty="0">
                <a:latin typeface="Cambria Math"/>
                <a:cs typeface="Cambria Math"/>
              </a:rPr>
              <a:t> </a:t>
            </a:r>
            <a:r>
              <a:rPr sz="1400" spc="-25" dirty="0">
                <a:latin typeface="Cambria Math"/>
                <a:cs typeface="Cambria Math"/>
              </a:rPr>
              <a:t>𝑎𝑥</a:t>
            </a:r>
            <a:endParaRPr sz="1400">
              <a:latin typeface="Cambria Math"/>
              <a:cs typeface="Cambria Math"/>
            </a:endParaRPr>
          </a:p>
          <a:p>
            <a:pPr marL="38100">
              <a:lnSpc>
                <a:spcPts val="1714"/>
              </a:lnSpc>
            </a:pPr>
            <a:r>
              <a:rPr sz="1800" b="1" i="1" dirty="0">
                <a:latin typeface="Calibri"/>
                <a:cs typeface="Calibri"/>
              </a:rPr>
              <a:t>4.</a:t>
            </a:r>
            <a:r>
              <a:rPr sz="1800" b="1" i="1" spc="13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( 1,5 ptos)</a:t>
            </a:r>
            <a:r>
              <a:rPr sz="1200" i="1" spc="-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Sea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la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función</a:t>
            </a:r>
            <a:r>
              <a:rPr sz="1200" b="1" i="1" spc="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dada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por</a:t>
            </a:r>
            <a:r>
              <a:rPr sz="1200" b="1" i="1" spc="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f( x)</a:t>
            </a:r>
            <a:r>
              <a:rPr sz="1200" i="1" spc="-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=</a:t>
            </a:r>
            <a:r>
              <a:rPr sz="1200" i="1" spc="-5" dirty="0">
                <a:latin typeface="Calibri"/>
                <a:cs typeface="Calibri"/>
              </a:rPr>
              <a:t> </a:t>
            </a:r>
            <a:r>
              <a:rPr sz="1400" spc="160" dirty="0">
                <a:latin typeface="Cambria Math"/>
                <a:cs typeface="Cambria Math"/>
              </a:rPr>
              <a:t>{</a:t>
            </a:r>
            <a:r>
              <a:rPr sz="1400" spc="130" dirty="0">
                <a:latin typeface="Cambria Math"/>
                <a:cs typeface="Cambria Math"/>
              </a:rPr>
              <a:t>  </a:t>
            </a:r>
            <a:r>
              <a:rPr sz="1000" spc="-25" dirty="0">
                <a:latin typeface="Cambria Math"/>
                <a:cs typeface="Cambria Math"/>
              </a:rPr>
              <a:t>𝑥+𝑏</a:t>
            </a:r>
            <a:endParaRPr sz="1000">
              <a:latin typeface="Cambria Math"/>
              <a:cs typeface="Cambria Math"/>
            </a:endParaRPr>
          </a:p>
          <a:p>
            <a:pPr marR="471805" algn="r">
              <a:lnSpc>
                <a:spcPts val="1075"/>
              </a:lnSpc>
              <a:spcBef>
                <a:spcPts val="165"/>
              </a:spcBef>
            </a:pPr>
            <a:r>
              <a:rPr sz="1000" spc="-25" dirty="0">
                <a:latin typeface="Cambria Math"/>
                <a:cs typeface="Cambria Math"/>
              </a:rPr>
              <a:t>𝑥−1</a:t>
            </a:r>
            <a:endParaRPr sz="1000">
              <a:latin typeface="Cambria Math"/>
              <a:cs typeface="Cambria Math"/>
            </a:endParaRPr>
          </a:p>
          <a:p>
            <a:pPr marL="38100">
              <a:lnSpc>
                <a:spcPts val="1315"/>
              </a:lnSpc>
            </a:pPr>
            <a:r>
              <a:rPr sz="1200" b="1" i="1" dirty="0">
                <a:latin typeface="Calibri"/>
                <a:cs typeface="Calibri"/>
              </a:rPr>
              <a:t>,</a:t>
            </a:r>
            <a:r>
              <a:rPr sz="1200" b="1" i="1" spc="-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sabiendo</a:t>
            </a:r>
            <a:r>
              <a:rPr sz="1200" b="1" i="1" spc="-3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que</a:t>
            </a:r>
            <a:r>
              <a:rPr sz="1200" b="1" i="1" spc="-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dicha</a:t>
            </a:r>
            <a:r>
              <a:rPr sz="1200" b="1" i="1" spc="-4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función</a:t>
            </a:r>
            <a:r>
              <a:rPr sz="1200" b="1" i="1" spc="-3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es</a:t>
            </a:r>
            <a:r>
              <a:rPr sz="1200" b="1" i="1" spc="-4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derivable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spc="-50" dirty="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186934" y="5114670"/>
            <a:ext cx="202946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latin typeface="Calibri"/>
                <a:cs typeface="Calibri"/>
              </a:rPr>
              <a:t>.</a:t>
            </a:r>
            <a:r>
              <a:rPr sz="14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Determina</a:t>
            </a:r>
            <a:r>
              <a:rPr sz="1200" b="1" i="1" spc="-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los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valores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-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a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y</a:t>
            </a:r>
            <a:r>
              <a:rPr sz="1200" b="1" i="1" spc="-5" dirty="0">
                <a:latin typeface="Calibri"/>
                <a:cs typeface="Calibri"/>
              </a:rPr>
              <a:t> </a:t>
            </a:r>
            <a:r>
              <a:rPr sz="1200" b="1" i="1" spc="-50" dirty="0">
                <a:latin typeface="Calibri"/>
                <a:cs typeface="Calibri"/>
              </a:rPr>
              <a:t>b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36880" y="5887592"/>
            <a:ext cx="2958465" cy="52260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47625" marR="5080" indent="-35560">
              <a:lnSpc>
                <a:spcPts val="1960"/>
              </a:lnSpc>
              <a:spcBef>
                <a:spcPts val="190"/>
              </a:spcBef>
            </a:pPr>
            <a:r>
              <a:rPr sz="1800" b="1" i="1" dirty="0">
                <a:latin typeface="Calibri"/>
                <a:cs typeface="Calibri"/>
              </a:rPr>
              <a:t>5.</a:t>
            </a:r>
            <a:r>
              <a:rPr sz="1800" b="1" i="1" spc="-6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(</a:t>
            </a:r>
            <a:r>
              <a:rPr sz="1200" i="1" spc="-1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2</a:t>
            </a:r>
            <a:r>
              <a:rPr sz="1200" i="1" spc="26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ptos)</a:t>
            </a:r>
            <a:r>
              <a:rPr sz="1200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Calcula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las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asíntotas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la</a:t>
            </a:r>
            <a:r>
              <a:rPr sz="1200" b="1" i="1" spc="-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función </a:t>
            </a:r>
            <a:r>
              <a:rPr sz="1200" b="1" i="1" dirty="0">
                <a:latin typeface="Calibri"/>
                <a:cs typeface="Calibri"/>
              </a:rPr>
              <a:t>los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resultados.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785740" y="5953124"/>
            <a:ext cx="16998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latin typeface="Calibri"/>
                <a:cs typeface="Calibri"/>
              </a:rPr>
              <a:t>y</a:t>
            </a:r>
            <a:r>
              <a:rPr sz="1200" b="1" i="1" spc="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representa</a:t>
            </a:r>
            <a:r>
              <a:rPr sz="1200" b="1" i="1" spc="1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gráficamente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6880" y="6638925"/>
            <a:ext cx="6769734" cy="51943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 indent="13335">
              <a:lnSpc>
                <a:spcPts val="1939"/>
              </a:lnSpc>
              <a:spcBef>
                <a:spcPts val="204"/>
              </a:spcBef>
            </a:pPr>
            <a:r>
              <a:rPr sz="1800" b="1" i="1" dirty="0">
                <a:latin typeface="Calibri"/>
                <a:cs typeface="Calibri"/>
              </a:rPr>
              <a:t>6.</a:t>
            </a:r>
            <a:r>
              <a:rPr sz="1800" b="1" i="1" spc="2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Un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equipo</a:t>
            </a:r>
            <a:r>
              <a:rPr sz="1200" b="1" i="1" spc="4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investigación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ha</a:t>
            </a:r>
            <a:r>
              <a:rPr sz="1200" b="1" i="1" spc="4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estimado</a:t>
            </a:r>
            <a:r>
              <a:rPr sz="1200" b="1" i="1" spc="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que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el</a:t>
            </a:r>
            <a:r>
              <a:rPr sz="1200" b="1" i="1" spc="4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tiempo</a:t>
            </a:r>
            <a:r>
              <a:rPr sz="1200" b="1" i="1" spc="4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(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en</a:t>
            </a:r>
            <a:r>
              <a:rPr sz="1200" b="1" i="1" spc="4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minutos)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que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se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tarda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en</a:t>
            </a:r>
            <a:r>
              <a:rPr sz="1200" b="1" i="1" spc="4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realizar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cierta </a:t>
            </a:r>
            <a:r>
              <a:rPr sz="1200" b="1" i="1" dirty="0">
                <a:latin typeface="Calibri"/>
                <a:cs typeface="Calibri"/>
              </a:rPr>
              <a:t>prueba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atletismo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en</a:t>
            </a:r>
            <a:r>
              <a:rPr sz="1200" b="1" i="1" spc="-3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función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del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tiempo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entrenamiento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los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deportistas</a:t>
            </a:r>
            <a:r>
              <a:rPr sz="1200" b="1" i="1" spc="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(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x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en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días)</a:t>
            </a:r>
            <a:r>
              <a:rPr sz="1200" b="1" i="1" spc="-25" dirty="0">
                <a:latin typeface="Calibri"/>
                <a:cs typeface="Calibri"/>
              </a:rPr>
              <a:t> 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5480" y="8398002"/>
            <a:ext cx="6548120" cy="131064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41935" indent="-229235" algn="just">
              <a:lnSpc>
                <a:spcPct val="100000"/>
              </a:lnSpc>
              <a:spcBef>
                <a:spcPts val="350"/>
              </a:spcBef>
              <a:buFont typeface="Calibri"/>
              <a:buAutoNum type="alphaLcParenR"/>
              <a:tabLst>
                <a:tab pos="241935" algn="l"/>
              </a:tabLst>
            </a:pPr>
            <a:r>
              <a:rPr sz="1200" i="1" dirty="0">
                <a:latin typeface="Calibri"/>
                <a:cs typeface="Calibri"/>
              </a:rPr>
              <a:t>(</a:t>
            </a:r>
            <a:r>
              <a:rPr sz="1200" i="1" spc="-2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0,</a:t>
            </a:r>
            <a:r>
              <a:rPr sz="1200" i="1" spc="-1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5</a:t>
            </a:r>
            <a:r>
              <a:rPr sz="1200" i="1" spc="-2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ptos)</a:t>
            </a:r>
            <a:r>
              <a:rPr sz="1200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Calcula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el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dominio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y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Justifica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que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la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función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es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continua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en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todo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su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dominio.</a:t>
            </a:r>
            <a:endParaRPr sz="1200">
              <a:latin typeface="Calibri"/>
              <a:cs typeface="Calibri"/>
            </a:endParaRPr>
          </a:p>
          <a:p>
            <a:pPr marL="241300" marR="5080" indent="-229235" algn="just">
              <a:lnSpc>
                <a:spcPct val="116700"/>
              </a:lnSpc>
              <a:spcBef>
                <a:spcPts val="10"/>
              </a:spcBef>
              <a:buFont typeface="Calibri"/>
              <a:buAutoNum type="alphaLcParenR"/>
              <a:tabLst>
                <a:tab pos="241300" algn="l"/>
              </a:tabLst>
            </a:pPr>
            <a:r>
              <a:rPr sz="1200" i="1" dirty="0">
                <a:latin typeface="Calibri"/>
                <a:cs typeface="Calibri"/>
              </a:rPr>
              <a:t>(</a:t>
            </a:r>
            <a:r>
              <a:rPr sz="1200" i="1" spc="-2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0,5</a:t>
            </a:r>
            <a:r>
              <a:rPr sz="1200" i="1" spc="-1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ptos</a:t>
            </a:r>
            <a:r>
              <a:rPr sz="1200" b="1" i="1" dirty="0">
                <a:latin typeface="Calibri"/>
                <a:cs typeface="Calibri"/>
              </a:rPr>
              <a:t>)</a:t>
            </a:r>
            <a:r>
              <a:rPr sz="1200" b="1" i="1" spc="25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¿En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que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se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traduce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,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usando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el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lenguaje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las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funciones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,</a:t>
            </a:r>
            <a:r>
              <a:rPr sz="1200" b="1" i="1" spc="130" dirty="0">
                <a:latin typeface="Calibri"/>
                <a:cs typeface="Calibri"/>
              </a:rPr>
              <a:t>  </a:t>
            </a:r>
            <a:r>
              <a:rPr sz="1200" b="1" i="1" dirty="0">
                <a:latin typeface="Calibri"/>
                <a:cs typeface="Calibri"/>
              </a:rPr>
              <a:t>que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cuanto</a:t>
            </a:r>
            <a:r>
              <a:rPr sz="1200" b="1" i="1" spc="-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más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se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entrene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spc="-25" dirty="0">
                <a:latin typeface="Calibri"/>
                <a:cs typeface="Calibri"/>
              </a:rPr>
              <a:t>un </a:t>
            </a:r>
            <a:r>
              <a:rPr sz="1200" b="1" i="1" dirty="0">
                <a:latin typeface="Calibri"/>
                <a:cs typeface="Calibri"/>
              </a:rPr>
              <a:t>deportista,</a:t>
            </a:r>
            <a:r>
              <a:rPr sz="1200" b="1" i="1" spc="2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menor</a:t>
            </a:r>
            <a:r>
              <a:rPr sz="1200" b="1" i="1" spc="2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será</a:t>
            </a:r>
            <a:r>
              <a:rPr sz="1200" b="1" i="1" spc="2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el</a:t>
            </a:r>
            <a:r>
              <a:rPr sz="1200" b="1" i="1" spc="2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tiempo</a:t>
            </a:r>
            <a:r>
              <a:rPr sz="1200" b="1" i="1" spc="2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en</a:t>
            </a:r>
            <a:r>
              <a:rPr sz="1200" b="1" i="1" spc="2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realizar</a:t>
            </a:r>
            <a:r>
              <a:rPr sz="1200" b="1" i="1" spc="2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la</a:t>
            </a:r>
            <a:r>
              <a:rPr sz="1200" b="1" i="1" spc="2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prueba?</a:t>
            </a:r>
            <a:r>
              <a:rPr sz="1200" b="1" i="1" spc="2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¿Algún</a:t>
            </a:r>
            <a:r>
              <a:rPr sz="1200" b="1" i="1" spc="2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deportista</a:t>
            </a:r>
            <a:r>
              <a:rPr sz="1200" b="1" i="1" spc="2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tardará</a:t>
            </a:r>
            <a:r>
              <a:rPr sz="1200" b="1" i="1" spc="2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más</a:t>
            </a:r>
            <a:r>
              <a:rPr sz="1200" b="1" i="1" spc="2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225" dirty="0">
                <a:latin typeface="Calibri"/>
                <a:cs typeface="Calibri"/>
              </a:rPr>
              <a:t> </a:t>
            </a:r>
            <a:r>
              <a:rPr sz="1200" b="1" i="1" spc="-25" dirty="0">
                <a:latin typeface="Calibri"/>
                <a:cs typeface="Calibri"/>
              </a:rPr>
              <a:t>10 </a:t>
            </a:r>
            <a:r>
              <a:rPr sz="1200" b="1" i="1" dirty="0">
                <a:latin typeface="Calibri"/>
                <a:cs typeface="Calibri"/>
              </a:rPr>
              <a:t>minutos</a:t>
            </a:r>
            <a:r>
              <a:rPr sz="1200" b="1" i="1" spc="-3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en</a:t>
            </a:r>
            <a:r>
              <a:rPr sz="1200" b="1" i="1" spc="-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finalizar</a:t>
            </a:r>
            <a:r>
              <a:rPr sz="1200" b="1" i="1" spc="-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la</a:t>
            </a:r>
            <a:r>
              <a:rPr sz="1200" b="1" i="1" spc="-40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prueba?</a:t>
            </a:r>
            <a:endParaRPr sz="1200">
              <a:latin typeface="Calibri"/>
              <a:cs typeface="Calibri"/>
            </a:endParaRPr>
          </a:p>
          <a:p>
            <a:pPr marL="241300" marR="10795" indent="-229235" algn="just">
              <a:lnSpc>
                <a:spcPct val="116700"/>
              </a:lnSpc>
              <a:spcBef>
                <a:spcPts val="15"/>
              </a:spcBef>
              <a:buFont typeface="Calibri"/>
              <a:buAutoNum type="alphaLcParenR"/>
              <a:tabLst>
                <a:tab pos="241300" algn="l"/>
              </a:tabLst>
            </a:pPr>
            <a:r>
              <a:rPr sz="1200" i="1" dirty="0">
                <a:latin typeface="Calibri"/>
                <a:cs typeface="Calibri"/>
              </a:rPr>
              <a:t>(</a:t>
            </a:r>
            <a:r>
              <a:rPr sz="1200" i="1" spc="-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O,5</a:t>
            </a:r>
            <a:r>
              <a:rPr sz="1200" i="1" spc="1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ptos)</a:t>
            </a:r>
            <a:r>
              <a:rPr sz="1200" i="1" spc="29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Por</a:t>
            </a:r>
            <a:r>
              <a:rPr sz="1200" b="1" i="1" spc="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mucho</a:t>
            </a:r>
            <a:r>
              <a:rPr sz="1200" b="1" i="1" spc="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que se entrene</a:t>
            </a:r>
            <a:r>
              <a:rPr sz="1200" b="1" i="1" spc="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un deportista,</a:t>
            </a:r>
            <a:r>
              <a:rPr sz="1200" b="1" i="1" spc="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¿será</a:t>
            </a:r>
            <a:r>
              <a:rPr sz="1200" b="1" i="1" spc="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capaz</a:t>
            </a:r>
            <a:r>
              <a:rPr sz="1200" b="1" i="1" spc="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 hacer</a:t>
            </a:r>
            <a:r>
              <a:rPr sz="1200" b="1" i="1" spc="-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la</a:t>
            </a:r>
            <a:r>
              <a:rPr sz="1200" b="1" i="1" spc="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prueba</a:t>
            </a:r>
            <a:r>
              <a:rPr sz="1200" b="1" i="1" spc="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en menos</a:t>
            </a:r>
            <a:r>
              <a:rPr sz="1200" b="1" i="1" spc="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10" dirty="0">
                <a:latin typeface="Calibri"/>
                <a:cs typeface="Calibri"/>
              </a:rPr>
              <a:t> </a:t>
            </a:r>
            <a:r>
              <a:rPr sz="1200" b="1" i="1" spc="-50" dirty="0">
                <a:latin typeface="Calibri"/>
                <a:cs typeface="Calibri"/>
              </a:rPr>
              <a:t>3 </a:t>
            </a:r>
            <a:r>
              <a:rPr sz="1200" b="1" i="1" dirty="0">
                <a:latin typeface="Calibri"/>
                <a:cs typeface="Calibri"/>
              </a:rPr>
              <a:t>minutos?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¿Y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en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menos</a:t>
            </a:r>
            <a:r>
              <a:rPr sz="1200" b="1" i="1" spc="-3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de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2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minutos?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30" name="object 3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7100" y="5836665"/>
            <a:ext cx="1228725" cy="390525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62125" y="7334250"/>
            <a:ext cx="3105757" cy="9048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383</Words>
  <Application>Microsoft Office PowerPoint</Application>
  <PresentationFormat>Personalizado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Cambria Math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ROCIO</dc:creator>
  <cp:lastModifiedBy>Araujo Lopez</cp:lastModifiedBy>
  <cp:revision>1</cp:revision>
  <dcterms:created xsi:type="dcterms:W3CDTF">2025-03-30T22:00:00Z</dcterms:created>
  <dcterms:modified xsi:type="dcterms:W3CDTF">2025-03-30T22:01:19Z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2024-01-21T00:00:00Z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2025-03-30T00:00:00Z</vt:filetime>
  </property>
  <property fmtid="{D5CDD505-2E9C-101B-9397-08002B2CF9AE}" pid="5" name="Producer">
    <vt:lpwstr>Microsoft® Office Word 2007</vt:lpwstr>
  </property>
</Properties>
</file>