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0" r:id="rId6"/>
    <p:sldId id="269" r:id="rId7"/>
    <p:sldId id="265" r:id="rId8"/>
    <p:sldId id="270" r:id="rId9"/>
    <p:sldId id="271" r:id="rId10"/>
    <p:sldId id="272" r:id="rId11"/>
    <p:sldId id="258" r:id="rId12"/>
    <p:sldId id="257" r:id="rId13"/>
    <p:sldId id="259" r:id="rId14"/>
    <p:sldId id="261" r:id="rId15"/>
    <p:sldId id="262" r:id="rId16"/>
    <p:sldId id="263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135382-C329-1E45-D0E5-DD1E50FC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66F6-1999-4687-BA15-D75E1ECB3C50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73A2958-D44C-F5CE-E955-EED5545C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07BFF8-AC01-F046-514E-3AD6FC1F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D6AC-35B4-47BC-9013-720B22CD491D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566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9576E18-E19E-4F31-5F41-1EA9702C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F565-D98C-491B-A8E4-371F1D966147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DB13AA3-691A-7CA0-08A9-A93D9FD2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8B18E45-386F-874E-E20A-037409D2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3A3CB-2F84-4CA8-86AB-8796E289B9B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118538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D80761-84DC-E331-C2D3-0505F6F7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AB18-1D36-4B5E-A629-571BDEB4AC9F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51D3E88-754A-0535-CAE0-276B132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26517F1-0725-FB82-910D-69066082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F04C-A3CA-4E33-B052-3A96BC455AF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1244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0F39A4B-A7BD-7713-CE63-40191623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670B-629A-4D93-8B9A-E32EF90D0395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BB0DF4-78F5-6E92-DB51-C80CC00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D887BAC-BCA9-C9C4-F281-B93F8F51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7344-D42B-41F2-AA9B-3D3804065F8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49455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E3782F2-6DEB-1613-8E90-F436CC3B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1DE4-A1F8-4D6B-8BC3-81A5FA1467D1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48C19C-B4F0-96C8-0E90-4C21469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3F797D3-5E2D-6B8C-E3B0-52B273AC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D7CB-43E2-4894-AB5C-546D3A7E0578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7387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9AA9AA4-A35A-06D5-6C40-F3748CD4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1E95-0883-4BB6-B13F-3ACD2CC0B6F4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2F8C2A3-6A0C-AC31-7656-E806A840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3228543-988B-E64C-0DD7-B44D9992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8EAC-8129-4158-8171-1EE9ECBE6FE2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1092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478BA56-41CC-781F-06CF-8DE6F014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09C0-9FC7-4D49-95E7-D9FADB872ECE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108A33B-077F-AD14-BF7E-EF866365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479E1C87-41B0-E02A-99F6-B6F7F3ED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C20A6-4E06-4D58-AAA9-F299F3877941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21724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20D8B43C-AC00-74B6-E3FB-14F2A1E0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0643-1B54-4E90-83C4-4025EC3DEAB0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7A3C5FC-66B4-8288-D139-FD441806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AC6197D-38D1-26D3-C2FF-3F394410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9AF2-016D-4E70-8B86-D97DE731E4C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4121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E4FD330-7198-82DD-A11F-D2A08214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24B7-B819-41A4-8D8B-65C26119857A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3502601-46AA-5933-B70D-AAF79A3D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0F21955-A234-4D00-AF01-35D12A7A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E30A-2971-47ED-B1C1-71B4424FB076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7557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852750E-08F1-4C1D-4982-52B265F2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D74F-243F-4DF9-A54D-0AA5CD6EA068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F81D2D1-60B1-3C0D-79F2-C0FF120E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2240CF5-B4B8-B81F-2B14-94CF7F69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A90E-917A-45C5-88AB-A6997F71A36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9294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gl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BD7C2AF-0966-8313-DED7-B3BC7EE0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6B4C-5444-4649-AA8E-42F896CCD08E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90879C0-6987-803D-254F-71B7DA8C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3749022-1380-8F42-60D6-64A877E1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2A220-0E53-4F40-ABB9-F2A28902B28E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33931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9585D68-D20B-4643-B8CD-C9049BC5DA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/>
              <a:t>Haga clic para modificar el estilo de título del patrón</a:t>
            </a:r>
            <a:endParaRPr lang="gl-ES" altLang="gl-E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BB5340F7-1DC9-1115-C4ED-CF06B2AA3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/>
              <a:t>Haga clic para modificar el estilo de texto del patrón</a:t>
            </a:r>
          </a:p>
          <a:p>
            <a:pPr lvl="1"/>
            <a:r>
              <a:rPr lang="es-ES" altLang="gl-ES"/>
              <a:t>Segundo nivel</a:t>
            </a:r>
          </a:p>
          <a:p>
            <a:pPr lvl="2"/>
            <a:r>
              <a:rPr lang="es-ES" altLang="gl-ES"/>
              <a:t>Tercer nivel</a:t>
            </a:r>
          </a:p>
          <a:p>
            <a:pPr lvl="3"/>
            <a:r>
              <a:rPr lang="es-ES" altLang="gl-ES"/>
              <a:t>Cuarto nivel</a:t>
            </a:r>
          </a:p>
          <a:p>
            <a:pPr lvl="4"/>
            <a:r>
              <a:rPr lang="es-ES" altLang="gl-ES"/>
              <a:t>Quinto nivel</a:t>
            </a:r>
            <a:endParaRPr lang="gl-ES" alt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06BBEC1-AB00-D69D-BFDD-3163AA0BE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76EB3-D937-46EC-86F9-E43E69D1CC6D}" type="datetimeFigureOut">
              <a:rPr lang="gl-ES"/>
              <a:pPr>
                <a:defRPr/>
              </a:pPr>
              <a:t>16/10/2022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BBD5181-B73E-0D79-080B-219DD710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C4837B5-2139-157E-100C-FC8D5953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1A12D0-EB55-4FD6-9B5D-5D9C51F49DED}" type="slidenum">
              <a:rPr lang="gl-ES" altLang="es-ES"/>
              <a:pPr/>
              <a:t>‹Nº›</a:t>
            </a:fld>
            <a:endParaRPr lang="gl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1CC4FA41-EC9D-7513-D77E-581762A4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8720" y="344675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gl-ES" dirty="0">
                <a:latin typeface="Algerian" panose="04020705040A02060702" pitchFamily="82" charset="0"/>
              </a:rPr>
              <a:t>FONÉTICA</a:t>
            </a:r>
            <a:endParaRPr lang="gl-ES" altLang="gl-ES" dirty="0">
              <a:latin typeface="Algerian" panose="04020705040A02060702" pitchFamily="82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12B33C35-8C02-E3AB-2767-49DC9E8B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0" y="62330"/>
            <a:ext cx="2500331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EBE8BD39-7E74-98D2-D00F-8726749CF96C}"/>
              </a:ext>
            </a:extLst>
          </p:cNvPr>
          <p:cNvSpPr txBox="1">
            <a:spLocks/>
          </p:cNvSpPr>
          <p:nvPr/>
        </p:nvSpPr>
        <p:spPr bwMode="auto">
          <a:xfrm>
            <a:off x="570928" y="1217375"/>
            <a:ext cx="583264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gl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 as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realización dos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dicir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pronunciación real dos fonemas</a:t>
            </a:r>
          </a:p>
          <a:p>
            <a:pPr algn="just" eaLnBrk="1" hangingPunct="1"/>
            <a:r>
              <a:rPr lang="es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Os </a:t>
            </a:r>
            <a:r>
              <a:rPr lang="es-ES" altLang="gl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gl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ranscríbense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corchetes [‘teto]</a:t>
            </a:r>
            <a:endParaRPr lang="gl-ES" altLang="gl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B21852A4-2AE1-9322-94E8-BCD572E8FBDE}"/>
              </a:ext>
            </a:extLst>
          </p:cNvPr>
          <p:cNvSpPr txBox="1">
            <a:spLocks/>
          </p:cNvSpPr>
          <p:nvPr/>
        </p:nvSpPr>
        <p:spPr bwMode="auto">
          <a:xfrm>
            <a:off x="-1620688" y="270151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gl-ES" altLang="gl-ES" dirty="0">
                <a:latin typeface="Algerian" panose="04020705040A02060702" pitchFamily="82" charset="0"/>
              </a:rPr>
              <a:t>Fonoloxía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656EA39-386A-D75A-86A9-1C8AFE2FFCAD}"/>
              </a:ext>
            </a:extLst>
          </p:cNvPr>
          <p:cNvSpPr txBox="1">
            <a:spLocks/>
          </p:cNvSpPr>
          <p:nvPr/>
        </p:nvSpPr>
        <p:spPr bwMode="auto">
          <a:xfrm>
            <a:off x="606660" y="3598000"/>
            <a:ext cx="626023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Estuda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articulación dos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linguaxe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relación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significados: as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diferenzas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fónicas ligadas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diferenzas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significado. </a:t>
            </a:r>
            <a:r>
              <a:rPr lang="es-E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Estuda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fonemas.</a:t>
            </a:r>
            <a:endParaRPr lang="gl-ES" altLang="gl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997E9E-AB43-5EEA-7EFA-0391CA6E703D}"/>
              </a:ext>
            </a:extLst>
          </p:cNvPr>
          <p:cNvSpPr txBox="1"/>
          <p:nvPr/>
        </p:nvSpPr>
        <p:spPr>
          <a:xfrm>
            <a:off x="1547664" y="4941168"/>
            <a:ext cx="5036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exemplo,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teto está formada por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fonemas /t/ /e/ /t/ / o/, mais se cambiamos o fonema /t/ polo fonema /p/ obtemos unha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distinta: peto. </a:t>
            </a:r>
            <a:endParaRPr lang="gl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752A52-73A5-D13C-6361-6FA68D5EB8CE}"/>
              </a:ext>
            </a:extLst>
          </p:cNvPr>
          <p:cNvSpPr txBox="1"/>
          <p:nvPr/>
        </p:nvSpPr>
        <p:spPr>
          <a:xfrm>
            <a:off x="3099425" y="6077398"/>
            <a:ext cx="5528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Os fonemas </a:t>
            </a:r>
            <a:r>
              <a:rPr lang="pt-BR" dirty="0" err="1"/>
              <a:t>transcríbense</a:t>
            </a:r>
            <a:r>
              <a:rPr lang="pt-BR" dirty="0"/>
              <a:t> entre barras / ‘teto/ .</a:t>
            </a:r>
            <a:endParaRPr lang="gl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838A4D02-E640-E9AA-FB89-9F21907A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105"/>
            <a:ext cx="8352928" cy="65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EED20814-ADE6-4160-F4B7-DFFC1C3C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gl-ES"/>
              <a:t>Fonemas consonánticos</a:t>
            </a:r>
            <a:endParaRPr lang="gl-ES" altLang="gl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37B2C24B-88A4-7679-B43D-E9EE1267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gl-ES" sz="3200"/>
              <a:t>1. </a:t>
            </a:r>
            <a:r>
              <a:rPr lang="es-ES" altLang="gl-ES" sz="3200" b="1"/>
              <a:t>Punto</a:t>
            </a:r>
            <a:r>
              <a:rPr lang="es-ES" altLang="gl-ES" sz="3200"/>
              <a:t> de </a:t>
            </a:r>
            <a:r>
              <a:rPr lang="es-ES" altLang="gl-ES" sz="3200" b="1"/>
              <a:t>articulación</a:t>
            </a:r>
            <a:r>
              <a:rPr lang="es-ES" altLang="gl-ES" sz="3200"/>
              <a:t> (lugar no que se xuntan os órganos articuladores)</a:t>
            </a:r>
            <a:endParaRPr lang="gl-ES" altLang="gl-ES" sz="3200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A3A9F91-2FD1-3C85-4B59-4ADE71BE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2138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07DAE8-163E-746A-64A2-9FE17DC7A765}"/>
              </a:ext>
            </a:extLst>
          </p:cNvPr>
          <p:cNvSpPr/>
          <p:nvPr/>
        </p:nvSpPr>
        <p:spPr>
          <a:xfrm>
            <a:off x="0" y="1628800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09B9D2-E961-D65C-1062-9D3C7188814F}"/>
              </a:ext>
            </a:extLst>
          </p:cNvPr>
          <p:cNvSpPr/>
          <p:nvPr/>
        </p:nvSpPr>
        <p:spPr>
          <a:xfrm>
            <a:off x="1331640" y="1628800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C2B7AC-60EE-A689-B02C-0C983388DD79}"/>
              </a:ext>
            </a:extLst>
          </p:cNvPr>
          <p:cNvSpPr/>
          <p:nvPr/>
        </p:nvSpPr>
        <p:spPr>
          <a:xfrm>
            <a:off x="2645066" y="1628800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B48C53-A9AC-B8B5-1A5B-7EB8069ADAEE}"/>
              </a:ext>
            </a:extLst>
          </p:cNvPr>
          <p:cNvSpPr/>
          <p:nvPr/>
        </p:nvSpPr>
        <p:spPr>
          <a:xfrm>
            <a:off x="3977109" y="1619158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EE743C-F7DA-9311-596C-90B41DB9E1A7}"/>
              </a:ext>
            </a:extLst>
          </p:cNvPr>
          <p:cNvSpPr/>
          <p:nvPr/>
        </p:nvSpPr>
        <p:spPr>
          <a:xfrm>
            <a:off x="5299642" y="1619158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A60713-9DC4-9F16-9D31-143FB2B9C8F6}"/>
              </a:ext>
            </a:extLst>
          </p:cNvPr>
          <p:cNvSpPr/>
          <p:nvPr/>
        </p:nvSpPr>
        <p:spPr>
          <a:xfrm>
            <a:off x="6622175" y="1619158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C05596-EB3D-BC6C-EAAD-DE1E2980DB11}"/>
              </a:ext>
            </a:extLst>
          </p:cNvPr>
          <p:cNvSpPr/>
          <p:nvPr/>
        </p:nvSpPr>
        <p:spPr>
          <a:xfrm>
            <a:off x="7920626" y="1628800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87EEECB0-A02D-D1B8-42DD-19AD1D6A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gl-ES"/>
              <a:t>2. </a:t>
            </a:r>
            <a:r>
              <a:rPr lang="es-ES" altLang="gl-ES" sz="3200" b="1"/>
              <a:t>Modo de articulación </a:t>
            </a:r>
            <a:r>
              <a:rPr lang="es-ES" altLang="gl-ES" sz="3200"/>
              <a:t>(xeito en que sae o aire segundo a posición dos órganos articuladores)</a:t>
            </a:r>
            <a:endParaRPr lang="gl-ES" altLang="gl-ES" sz="320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D0BC253-DB3A-E88C-0FDA-CB980C45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088312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A32CE6C0-8227-9405-2CC5-82EB2E7133AC}"/>
              </a:ext>
            </a:extLst>
          </p:cNvPr>
          <p:cNvSpPr/>
          <p:nvPr/>
        </p:nvSpPr>
        <p:spPr>
          <a:xfrm>
            <a:off x="900113" y="1773238"/>
            <a:ext cx="13684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437104B-C3E4-0FDD-62EA-719AA4142CA3}"/>
              </a:ext>
            </a:extLst>
          </p:cNvPr>
          <p:cNvSpPr/>
          <p:nvPr/>
        </p:nvSpPr>
        <p:spPr>
          <a:xfrm>
            <a:off x="900113" y="2565400"/>
            <a:ext cx="13684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606F786-67EB-F978-75DC-0F2240A5BDA7}"/>
              </a:ext>
            </a:extLst>
          </p:cNvPr>
          <p:cNvSpPr/>
          <p:nvPr/>
        </p:nvSpPr>
        <p:spPr>
          <a:xfrm>
            <a:off x="900113" y="3429000"/>
            <a:ext cx="11509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4663E2D1-9EBC-DC12-48CC-33A67D4EE2AB}"/>
              </a:ext>
            </a:extLst>
          </p:cNvPr>
          <p:cNvSpPr/>
          <p:nvPr/>
        </p:nvSpPr>
        <p:spPr>
          <a:xfrm>
            <a:off x="900113" y="4724400"/>
            <a:ext cx="8636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0C3F67C1-B993-6D35-D8BF-D0A0C095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gl-ES" altLang="gl-ES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27BB1459-2542-0051-6049-9D7298AF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7614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CAEA9C3B-D8B7-FBCB-2CCF-AF49765F4767}"/>
              </a:ext>
            </a:extLst>
          </p:cNvPr>
          <p:cNvSpPr/>
          <p:nvPr/>
        </p:nvSpPr>
        <p:spPr>
          <a:xfrm>
            <a:off x="755650" y="1628775"/>
            <a:ext cx="12239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541435EE-71BE-881F-E859-F9C731E68AB2}"/>
              </a:ext>
            </a:extLst>
          </p:cNvPr>
          <p:cNvSpPr/>
          <p:nvPr/>
        </p:nvSpPr>
        <p:spPr>
          <a:xfrm>
            <a:off x="755650" y="2492375"/>
            <a:ext cx="13684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AC008E83-A2CD-9EC2-52EB-5F575C35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gl-ES" b="1"/>
              <a:t>3. Sonoridade</a:t>
            </a:r>
            <a:r>
              <a:rPr lang="es-ES" altLang="gl-ES"/>
              <a:t>: vibración das cordas vocais</a:t>
            </a:r>
            <a:endParaRPr lang="gl-ES" altLang="gl-E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F1DAF56-32FB-F244-B61F-8067E3D8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91297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8755CE39-8BF5-452D-29FC-2938725D53AF}"/>
              </a:ext>
            </a:extLst>
          </p:cNvPr>
          <p:cNvSpPr/>
          <p:nvPr/>
        </p:nvSpPr>
        <p:spPr>
          <a:xfrm>
            <a:off x="900113" y="2708275"/>
            <a:ext cx="15113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9E6D66E6-4B3E-B2D0-EB0B-DD3E34CE0447}"/>
              </a:ext>
            </a:extLst>
          </p:cNvPr>
          <p:cNvSpPr/>
          <p:nvPr/>
        </p:nvSpPr>
        <p:spPr>
          <a:xfrm>
            <a:off x="755650" y="3417888"/>
            <a:ext cx="15113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11F9C1-F8C9-5521-BF9D-ABFFA8873FB4}"/>
              </a:ext>
            </a:extLst>
          </p:cNvPr>
          <p:cNvSpPr txBox="1"/>
          <p:nvPr/>
        </p:nvSpPr>
        <p:spPr>
          <a:xfrm>
            <a:off x="755650" y="4501108"/>
            <a:ext cx="7931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Trucos </a:t>
            </a:r>
            <a:r>
              <a:rPr lang="pt-BR" dirty="0" err="1"/>
              <a:t>mnemotécnicos</a:t>
            </a:r>
            <a:r>
              <a:rPr lang="pt-BR" dirty="0"/>
              <a:t>: </a:t>
            </a:r>
          </a:p>
          <a:p>
            <a:pPr algn="just"/>
            <a:r>
              <a:rPr lang="pt-BR" dirty="0"/>
              <a:t>Sabendo as </a:t>
            </a:r>
            <a:r>
              <a:rPr lang="pt-BR" dirty="0" err="1"/>
              <a:t>palabras</a:t>
            </a:r>
            <a:r>
              <a:rPr lang="pt-BR" dirty="0"/>
              <a:t> “pataca” e “bodega” temos identificados todos os fonemas </a:t>
            </a:r>
            <a:r>
              <a:rPr lang="pt-BR" dirty="0" err="1"/>
              <a:t>consonánticos</a:t>
            </a:r>
            <a:r>
              <a:rPr lang="pt-BR" dirty="0"/>
              <a:t> oclusivos; </a:t>
            </a:r>
          </a:p>
          <a:p>
            <a:pPr algn="just"/>
            <a:r>
              <a:rPr lang="pt-BR" dirty="0"/>
              <a:t>Coas </a:t>
            </a:r>
            <a:r>
              <a:rPr lang="pt-BR" dirty="0" err="1"/>
              <a:t>palabras</a:t>
            </a:r>
            <a:r>
              <a:rPr lang="pt-BR" dirty="0"/>
              <a:t> “pataca”, “</a:t>
            </a:r>
            <a:r>
              <a:rPr lang="pt-BR" dirty="0" err="1"/>
              <a:t>xuízo</a:t>
            </a:r>
            <a:r>
              <a:rPr lang="pt-BR" dirty="0"/>
              <a:t>” e “</a:t>
            </a:r>
            <a:r>
              <a:rPr lang="pt-BR" dirty="0" err="1"/>
              <a:t>chafouse</a:t>
            </a:r>
            <a:r>
              <a:rPr lang="pt-BR" dirty="0"/>
              <a:t>” teremos todos os fonemas </a:t>
            </a:r>
            <a:r>
              <a:rPr lang="pt-BR" dirty="0" err="1"/>
              <a:t>consonánticos</a:t>
            </a:r>
            <a:r>
              <a:rPr lang="pt-BR" dirty="0"/>
              <a:t> </a:t>
            </a:r>
            <a:r>
              <a:rPr lang="pt-BR" dirty="0" err="1"/>
              <a:t>xordos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DF1A1CE9-E16F-125D-DA1F-C4FAFFE6C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3" y="954866"/>
            <a:ext cx="7849280" cy="1767993"/>
          </a:xfrm>
          <a:prstGeom prst="rect">
            <a:avLst/>
          </a:prstGeom>
        </p:spPr>
      </p:pic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02340C-06AF-B6AE-A82A-B12369EE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5" y="3670281"/>
            <a:ext cx="7567316" cy="22328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121BBA-9B35-9542-FBDF-81217028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" y="4165285"/>
            <a:ext cx="9645915" cy="111971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F9BFCFE-A1E9-9BFC-60C5-B39F8AF0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3" y="1026652"/>
            <a:ext cx="899739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A9733-B833-6E4D-0A26-C5C2190B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cap="smal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81447A-1EBD-8C09-05EE-27B2D1A5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495230"/>
          </a:xfrm>
        </p:spPr>
        <p:txBody>
          <a:bodyPr/>
          <a:lstStyle/>
          <a:p>
            <a:pPr marL="0" indent="0">
              <a:buNone/>
            </a:pPr>
            <a:r>
              <a:rPr lang="gl-ES" sz="2800" dirty="0"/>
              <a:t>1. Clasifica estas </a:t>
            </a:r>
            <a:r>
              <a:rPr lang="gl-ES" sz="2800" dirty="0" err="1"/>
              <a:t>palab</a:t>
            </a:r>
            <a:r>
              <a:rPr lang="pt-BR" sz="2800" dirty="0" err="1"/>
              <a:t>ras</a:t>
            </a:r>
            <a:r>
              <a:rPr lang="pt-BR" sz="2800" dirty="0"/>
              <a:t> </a:t>
            </a:r>
            <a:r>
              <a:rPr lang="pt-BR" sz="2800" dirty="0" err="1"/>
              <a:t>en</a:t>
            </a:r>
            <a:r>
              <a:rPr lang="pt-BR" sz="2800" dirty="0"/>
              <a:t> </a:t>
            </a:r>
            <a:r>
              <a:rPr lang="pt-BR" sz="2800" dirty="0" err="1"/>
              <a:t>semipechadas</a:t>
            </a:r>
            <a:r>
              <a:rPr lang="pt-BR" sz="2800" dirty="0"/>
              <a:t> e semiabertas: </a:t>
            </a:r>
          </a:p>
          <a:p>
            <a:pPr marL="0" indent="0" algn="just">
              <a:buNone/>
            </a:pPr>
            <a:r>
              <a:rPr lang="pt-BR" sz="2800" dirty="0" err="1"/>
              <a:t>Aconselle</a:t>
            </a:r>
            <a:r>
              <a:rPr lang="pt-BR" sz="2800" dirty="0"/>
              <a:t>, absorbe, </a:t>
            </a:r>
            <a:r>
              <a:rPr lang="pt-BR" sz="2800" dirty="0" err="1"/>
              <a:t>cean</a:t>
            </a:r>
            <a:r>
              <a:rPr lang="pt-BR" sz="2800" dirty="0"/>
              <a:t>, beba, anéis, cadela, célebre, código, </a:t>
            </a:r>
            <a:r>
              <a:rPr lang="pt-BR" sz="2800" dirty="0" err="1"/>
              <a:t>collo</a:t>
            </a:r>
            <a:r>
              <a:rPr lang="pt-BR" sz="2800" dirty="0"/>
              <a:t>, comité, </a:t>
            </a:r>
            <a:r>
              <a:rPr lang="pt-BR" sz="2800" dirty="0" err="1"/>
              <a:t>coman</a:t>
            </a:r>
            <a:r>
              <a:rPr lang="pt-BR" sz="2800" dirty="0"/>
              <a:t>, </a:t>
            </a:r>
            <a:r>
              <a:rPr lang="pt-BR" sz="2800" dirty="0" err="1"/>
              <a:t>corazón</a:t>
            </a:r>
            <a:r>
              <a:rPr lang="pt-BR" sz="2800" dirty="0"/>
              <a:t>, correr, correres, couberdes, depende, </a:t>
            </a:r>
            <a:r>
              <a:rPr lang="pt-BR" sz="2800" dirty="0" err="1"/>
              <a:t>dormen</a:t>
            </a:r>
            <a:r>
              <a:rPr lang="pt-BR" sz="2800" dirty="0"/>
              <a:t>, dormitório, episodio, </a:t>
            </a:r>
            <a:r>
              <a:rPr lang="pt-BR" sz="2800" dirty="0" err="1"/>
              <a:t>deber</a:t>
            </a:r>
            <a:r>
              <a:rPr lang="pt-BR" sz="2800" dirty="0"/>
              <a:t>, </a:t>
            </a:r>
            <a:r>
              <a:rPr lang="pt-BR" sz="2800" dirty="0" err="1"/>
              <a:t>entendesen</a:t>
            </a:r>
            <a:r>
              <a:rPr lang="pt-BR" sz="2800" dirty="0"/>
              <a:t>, </a:t>
            </a:r>
            <a:r>
              <a:rPr lang="pt-BR" sz="2800" dirty="0" err="1"/>
              <a:t>espello</a:t>
            </a:r>
            <a:r>
              <a:rPr lang="pt-BR" sz="2800" dirty="0"/>
              <a:t>, feroz, </a:t>
            </a:r>
            <a:r>
              <a:rPr lang="pt-BR" sz="2800" dirty="0" err="1"/>
              <a:t>gardapó</a:t>
            </a:r>
            <a:r>
              <a:rPr lang="pt-BR" sz="2800" dirty="0"/>
              <a:t>, incógnito, </a:t>
            </a:r>
            <a:r>
              <a:rPr lang="pt-BR" sz="2800" dirty="0" err="1"/>
              <a:t>legua</a:t>
            </a:r>
            <a:r>
              <a:rPr lang="pt-BR" sz="2800" dirty="0"/>
              <a:t>, </a:t>
            </a:r>
            <a:r>
              <a:rPr lang="pt-BR" sz="2800" dirty="0" err="1"/>
              <a:t>foren</a:t>
            </a:r>
            <a:r>
              <a:rPr lang="pt-BR" sz="2800" dirty="0"/>
              <a:t>, fora, </a:t>
            </a:r>
            <a:r>
              <a:rPr lang="pt-BR" sz="2800" dirty="0" err="1"/>
              <a:t>soñan</a:t>
            </a:r>
            <a:r>
              <a:rPr lang="pt-BR" sz="2800" dirty="0"/>
              <a:t>, ocorre, óptimo, </a:t>
            </a:r>
            <a:r>
              <a:rPr lang="pt-BR" sz="2800" dirty="0" err="1"/>
              <a:t>temese</a:t>
            </a:r>
            <a:r>
              <a:rPr lang="pt-BR" sz="2800" dirty="0"/>
              <a:t>, </a:t>
            </a:r>
            <a:r>
              <a:rPr lang="pt-BR" sz="2800" dirty="0" err="1"/>
              <a:t>recto</a:t>
            </a:r>
            <a:r>
              <a:rPr lang="pt-BR" sz="2800" dirty="0"/>
              <a:t>, </a:t>
            </a:r>
            <a:r>
              <a:rPr lang="pt-BR" sz="2800" dirty="0" err="1"/>
              <a:t>relocen</a:t>
            </a:r>
            <a:r>
              <a:rPr lang="pt-BR" sz="2800" dirty="0"/>
              <a:t>, </a:t>
            </a:r>
            <a:r>
              <a:rPr lang="pt-BR" sz="2800" dirty="0" err="1"/>
              <a:t>serven</a:t>
            </a:r>
            <a:r>
              <a:rPr lang="pt-BR" sz="2800" dirty="0"/>
              <a:t>, tristeza, </a:t>
            </a:r>
            <a:r>
              <a:rPr lang="pt-BR" sz="2800" dirty="0" err="1"/>
              <a:t>souberan</a:t>
            </a:r>
            <a:r>
              <a:rPr lang="pt-BR" sz="2800" dirty="0"/>
              <a:t>, </a:t>
            </a:r>
            <a:r>
              <a:rPr lang="pt-BR" sz="2800" dirty="0" err="1"/>
              <a:t>té</a:t>
            </a:r>
            <a:r>
              <a:rPr lang="pt-BR" sz="2800" dirty="0"/>
              <a:t>, técnica, </a:t>
            </a:r>
            <a:r>
              <a:rPr lang="pt-BR" sz="2800" dirty="0" err="1"/>
              <a:t>tivese</a:t>
            </a:r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110728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E2D9500D-947D-660C-4B34-4B481FEE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7" y="1654077"/>
            <a:ext cx="9093598" cy="35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D4937A42-E9D9-0C7F-8B09-9F62B829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919" y="5720197"/>
            <a:ext cx="6266097" cy="11378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fonolóxico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galego consta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fonemas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vocálicos 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gl-ES" altLang="gl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0F4884EC-384A-EB28-485B-D9ADB724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68" y="3629"/>
            <a:ext cx="6458064" cy="58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>
            <a:extLst>
              <a:ext uri="{FF2B5EF4-FFF2-40B4-BE49-F238E27FC236}">
                <a16:creationId xmlns:a16="http://schemas.microsoft.com/office/drawing/2014/main" id="{FC01728A-F988-8AD0-2CAE-8247B34D1DD3}"/>
              </a:ext>
            </a:extLst>
          </p:cNvPr>
          <p:cNvCxnSpPr/>
          <p:nvPr/>
        </p:nvCxnSpPr>
        <p:spPr>
          <a:xfrm flipV="1">
            <a:off x="1547813" y="2349500"/>
            <a:ext cx="71437" cy="71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2D333-AB11-7C47-D41E-6C512D667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l-ES" dirty="0"/>
              <a:t>2. T</a:t>
            </a:r>
            <a:r>
              <a:rPr lang="pt-BR" sz="3200" dirty="0" err="1"/>
              <a:t>ranscribe</a:t>
            </a:r>
            <a:r>
              <a:rPr lang="pt-BR" sz="3200" dirty="0"/>
              <a:t> cada </a:t>
            </a:r>
            <a:r>
              <a:rPr lang="pt-BR" sz="3200" dirty="0" err="1"/>
              <a:t>palabra</a:t>
            </a:r>
            <a:r>
              <a:rPr lang="pt-BR" sz="3200" dirty="0"/>
              <a:t> desta </a:t>
            </a:r>
            <a:r>
              <a:rPr lang="pt-BR" sz="3200" dirty="0" err="1"/>
              <a:t>oración</a:t>
            </a:r>
            <a:r>
              <a:rPr lang="pt-BR" sz="3200" dirty="0"/>
              <a:t>: 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2800" i="1" dirty="0"/>
              <a:t>O resultado da </a:t>
            </a:r>
            <a:r>
              <a:rPr lang="pt-BR" sz="2800" i="1" dirty="0" err="1"/>
              <a:t>combinación</a:t>
            </a:r>
            <a:r>
              <a:rPr lang="pt-BR" sz="2800" i="1" dirty="0"/>
              <a:t> de </a:t>
            </a:r>
            <a:r>
              <a:rPr lang="pt-BR" sz="2800" i="1" dirty="0" err="1"/>
              <a:t>osíxeno</a:t>
            </a:r>
            <a:r>
              <a:rPr lang="pt-BR" sz="2800" i="1" dirty="0"/>
              <a:t> </a:t>
            </a:r>
            <a:r>
              <a:rPr lang="pt-BR" sz="2800" i="1" dirty="0" err="1"/>
              <a:t>con</a:t>
            </a:r>
            <a:r>
              <a:rPr lang="pt-BR" sz="2800" i="1" dirty="0"/>
              <a:t> </a:t>
            </a:r>
            <a:r>
              <a:rPr lang="pt-BR" sz="2800" i="1" dirty="0" err="1"/>
              <a:t>calquera</a:t>
            </a:r>
            <a:r>
              <a:rPr lang="pt-BR" sz="2800" i="1" dirty="0"/>
              <a:t> elemento </a:t>
            </a:r>
            <a:r>
              <a:rPr lang="pt-BR" sz="2800" i="1" dirty="0" err="1"/>
              <a:t>chámase</a:t>
            </a:r>
            <a:r>
              <a:rPr lang="pt-BR" sz="2800" i="1" dirty="0"/>
              <a:t> óxido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dirty="0"/>
              <a:t>3. Define os fonemas da </a:t>
            </a:r>
            <a:r>
              <a:rPr lang="pt-BR" dirty="0" err="1"/>
              <a:t>palab</a:t>
            </a:r>
            <a:r>
              <a:rPr lang="pt-BR" sz="3200" dirty="0" err="1"/>
              <a:t>ra</a:t>
            </a:r>
            <a:r>
              <a:rPr lang="pt-BR" sz="3200" dirty="0"/>
              <a:t> </a:t>
            </a:r>
            <a:r>
              <a:rPr lang="pt-BR" sz="3200" i="1" dirty="0"/>
              <a:t>elemento</a:t>
            </a:r>
            <a:r>
              <a:rPr lang="pt-BR" sz="3200" dirty="0"/>
              <a:t> e </a:t>
            </a:r>
            <a:r>
              <a:rPr lang="pt-BR" sz="3200" i="1" dirty="0" err="1"/>
              <a:t>combinación</a:t>
            </a:r>
            <a:r>
              <a:rPr lang="pt-BR" sz="3200" i="1" dirty="0"/>
              <a:t>. </a:t>
            </a:r>
          </a:p>
          <a:p>
            <a:pPr marL="0" indent="0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3650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0CC6E2F-65E0-1982-2E08-929B8BEAE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629490" cy="4924402"/>
          </a:xfrm>
        </p:spPr>
      </p:pic>
    </p:spTree>
    <p:extLst>
      <p:ext uri="{BB962C8B-B14F-4D97-AF65-F5344CB8AC3E}">
        <p14:creationId xmlns:p14="http://schemas.microsoft.com/office/powerpoint/2010/main" val="187363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83FABDA-2E70-4B13-C1A0-1BB6D88D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548814" cy="1841021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1261EAB-0EAD-7269-6FB5-A9A6DDD60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1916832"/>
            <a:ext cx="5904656" cy="3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EAD0EFCC-C55A-7306-A4A1-23C4FE9F4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2728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">
            <a:extLst>
              <a:ext uri="{FF2B5EF4-FFF2-40B4-BE49-F238E27FC236}">
                <a16:creationId xmlns:a16="http://schemas.microsoft.com/office/drawing/2014/main" id="{8B46F849-5670-1173-6548-6C62AD4A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" y="260648"/>
            <a:ext cx="8983132" cy="50415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AD0C87-F84E-F42B-D942-821A83D655AE}"/>
              </a:ext>
            </a:extLst>
          </p:cNvPr>
          <p:cNvSpPr txBox="1"/>
          <p:nvPr/>
        </p:nvSpPr>
        <p:spPr>
          <a:xfrm>
            <a:off x="395536" y="5445224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Fonemas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constitúan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marxe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silábica (explosiva ou implosiva)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vogal para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sílaba. </a:t>
            </a:r>
            <a:endParaRPr 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4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F9077-A718-60DD-BD2D-FE0E9DAC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/>
              <a:t>Cómpre</a:t>
            </a:r>
            <a:r>
              <a:rPr lang="es-ES" dirty="0"/>
              <a:t> ter en conta que: </a:t>
            </a:r>
          </a:p>
          <a:p>
            <a:pPr algn="just"/>
            <a:r>
              <a:rPr lang="es-ES" dirty="0"/>
              <a:t>A un fonema </a:t>
            </a:r>
            <a:r>
              <a:rPr lang="es-ES" dirty="0" err="1"/>
              <a:t>lle</a:t>
            </a:r>
            <a:r>
              <a:rPr lang="es-ES" dirty="0"/>
              <a:t> poden corresponder varias grafías: base e vaso /</a:t>
            </a:r>
            <a:r>
              <a:rPr lang="es-ES" dirty="0" err="1"/>
              <a:t>b/</a:t>
            </a:r>
            <a:r>
              <a:rPr lang="es-ES" dirty="0"/>
              <a:t>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 </a:t>
            </a:r>
            <a:r>
              <a:rPr lang="es-ES" dirty="0" err="1"/>
              <a:t>unha</a:t>
            </a:r>
            <a:r>
              <a:rPr lang="es-ES" dirty="0"/>
              <a:t> grafía poden </a:t>
            </a:r>
            <a:r>
              <a:rPr lang="es-ES" dirty="0" err="1"/>
              <a:t>corresponderlle</a:t>
            </a:r>
            <a:r>
              <a:rPr lang="es-ES" dirty="0"/>
              <a:t> diferentes fonemas: casa /k/ cesta /</a:t>
            </a:r>
            <a:r>
              <a:rPr lang="el-GR" dirty="0"/>
              <a:t>θ/ 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A </a:t>
            </a:r>
            <a:r>
              <a:rPr lang="es-ES" dirty="0" err="1"/>
              <a:t>unha</a:t>
            </a:r>
            <a:r>
              <a:rPr lang="es-ES" dirty="0"/>
              <a:t> grafía non </a:t>
            </a:r>
            <a:r>
              <a:rPr lang="es-ES" dirty="0" err="1"/>
              <a:t>lle</a:t>
            </a:r>
            <a:r>
              <a:rPr lang="es-ES" dirty="0"/>
              <a:t> corresponde ningún fonema: </a:t>
            </a:r>
            <a:r>
              <a:rPr lang="es-ES" dirty="0" err="1"/>
              <a:t>hoxe</a:t>
            </a:r>
            <a:r>
              <a:rPr lang="es-ES" dirty="0"/>
              <a:t> Ø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51742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2E2EA99A-59CA-5168-1CCF-EB445099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gl-ES" cap="small" dirty="0"/>
              <a:t>Fonemas vocálicos</a:t>
            </a:r>
            <a:endParaRPr lang="gl-ES" altLang="gl-ES" cap="smal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102BDC-4AF5-1B36-31DB-77B243A27A1D}"/>
              </a:ext>
            </a:extLst>
          </p:cNvPr>
          <p:cNvSpPr txBox="1"/>
          <p:nvPr/>
        </p:nvSpPr>
        <p:spPr>
          <a:xfrm>
            <a:off x="1763688" y="1191152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Constitúen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núcleo silábico e poden formar sílaba por si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sós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gl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5AD17C-4584-B8D5-2CB3-DF5DC64A4848}"/>
              </a:ext>
            </a:extLst>
          </p:cNvPr>
          <p:cNvSpPr txBox="1"/>
          <p:nvPr/>
        </p:nvSpPr>
        <p:spPr>
          <a:xfrm>
            <a:off x="683568" y="1897387"/>
            <a:ext cx="7776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vogais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sonoras, polo que só se se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diferenciar entre si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 modo de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articulación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 os únicos fonemas que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núcleo de sílaba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tónicos ou átonos. </a:t>
            </a:r>
            <a:endParaRPr lang="gl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E8B40F4E-FE52-9472-499F-379D39C4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14" y="3692064"/>
            <a:ext cx="6917695" cy="2704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8C2D55A1-4DA6-DBAF-2663-91351002C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9" y="3631779"/>
            <a:ext cx="7757832" cy="2141406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ED55C8-CD37-F1A0-33E6-4527A9D1F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622"/>
            <a:ext cx="8769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6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D9DD94BD-67D7-5C10-6200-78AC47A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1" y="332656"/>
            <a:ext cx="8229600" cy="1143000"/>
          </a:xfrm>
        </p:spPr>
        <p:txBody>
          <a:bodyPr/>
          <a:lstStyle/>
          <a:p>
            <a:r>
              <a:rPr lang="es-ES" altLang="gl-ES" b="1" dirty="0">
                <a:solidFill>
                  <a:srgbClr val="0070C0"/>
                </a:solidFill>
              </a:rPr>
              <a:t>Como distinguir </a:t>
            </a:r>
            <a:r>
              <a:rPr lang="es-ES" altLang="gl-ES" b="1" dirty="0" err="1">
                <a:solidFill>
                  <a:srgbClr val="0070C0"/>
                </a:solidFill>
              </a:rPr>
              <a:t>vogais</a:t>
            </a:r>
            <a:r>
              <a:rPr lang="es-ES" altLang="gl-ES" b="1" dirty="0">
                <a:solidFill>
                  <a:srgbClr val="0070C0"/>
                </a:solidFill>
              </a:rPr>
              <a:t> </a:t>
            </a:r>
            <a:r>
              <a:rPr lang="es-ES" altLang="gl-ES" b="1" dirty="0" err="1">
                <a:solidFill>
                  <a:srgbClr val="0070C0"/>
                </a:solidFill>
              </a:rPr>
              <a:t>semipechadas</a:t>
            </a:r>
            <a:r>
              <a:rPr lang="es-ES" altLang="gl-ES" b="1" dirty="0">
                <a:solidFill>
                  <a:srgbClr val="0070C0"/>
                </a:solidFill>
              </a:rPr>
              <a:t> e </a:t>
            </a:r>
            <a:r>
              <a:rPr lang="es-ES" altLang="gl-ES" b="1" dirty="0" err="1">
                <a:solidFill>
                  <a:srgbClr val="0070C0"/>
                </a:solidFill>
              </a:rPr>
              <a:t>semiabertas</a:t>
            </a:r>
            <a:r>
              <a:rPr lang="es-ES" altLang="gl-ES" b="1" dirty="0">
                <a:solidFill>
                  <a:srgbClr val="0070C0"/>
                </a:solidFill>
              </a:rPr>
              <a:t>?</a:t>
            </a:r>
            <a:endParaRPr lang="gl-ES" altLang="gl-ES" b="1" dirty="0">
              <a:solidFill>
                <a:srgbClr val="0070C0"/>
              </a:solidFill>
            </a:endParaRP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347EF0D5-E9FA-DC92-5B37-1CF6C9A1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7920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sz="3600" dirty="0"/>
              <a:t>Non existe unha norma </a:t>
            </a:r>
            <a:r>
              <a:rPr lang="pt-BR" sz="3600" dirty="0" err="1"/>
              <a:t>infalible</a:t>
            </a:r>
            <a:r>
              <a:rPr lang="pt-BR" sz="3600" dirty="0"/>
              <a:t> para saber que </a:t>
            </a:r>
            <a:r>
              <a:rPr lang="pt-BR" sz="3600" dirty="0" err="1"/>
              <a:t>palabras</a:t>
            </a:r>
            <a:r>
              <a:rPr lang="pt-BR" sz="3600" dirty="0"/>
              <a:t> </a:t>
            </a:r>
            <a:r>
              <a:rPr lang="pt-BR" sz="3600" dirty="0" err="1"/>
              <a:t>presentan</a:t>
            </a:r>
            <a:r>
              <a:rPr lang="pt-BR" sz="3600" dirty="0"/>
              <a:t> unha vogal semiaberta ou semifechada, mais si </a:t>
            </a:r>
            <a:r>
              <a:rPr lang="pt-BR" sz="3600" dirty="0" err="1"/>
              <a:t>existen</a:t>
            </a:r>
            <a:r>
              <a:rPr lang="pt-BR" sz="3600" dirty="0"/>
              <a:t> unha serie de regularidades, que </a:t>
            </a:r>
            <a:r>
              <a:rPr lang="pt-BR" sz="3600" dirty="0" err="1"/>
              <a:t>son</a:t>
            </a:r>
            <a:r>
              <a:rPr lang="pt-BR" sz="3600" dirty="0"/>
              <a:t> as seguintes: </a:t>
            </a:r>
            <a:endParaRPr lang="es-ES" altLang="gl-E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">
            <a:extLst>
              <a:ext uri="{FF2B5EF4-FFF2-40B4-BE49-F238E27FC236}">
                <a16:creationId xmlns:a16="http://schemas.microsoft.com/office/drawing/2014/main" id="{9F8BE4FE-04A4-1053-DA7F-266520EE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32656"/>
            <a:ext cx="8136904" cy="60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CF710B-5016-54DB-99BE-D1922ADF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3" y="736499"/>
            <a:ext cx="8276613" cy="988593"/>
          </a:xfrm>
          <a:prstGeom prst="rect">
            <a:avLst/>
          </a:prstGeo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6868B361-1DC4-6BA7-693D-D3271A99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4" y="1556792"/>
            <a:ext cx="8249742" cy="16634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7DA328-5651-2740-4EEE-89D27495E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" y="458435"/>
            <a:ext cx="8306120" cy="3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483</Words>
  <Application>Microsoft Office PowerPoint</Application>
  <PresentationFormat>Presentación en pantalla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Calibri</vt:lpstr>
      <vt:lpstr>Arial</vt:lpstr>
      <vt:lpstr>Wingdings</vt:lpstr>
      <vt:lpstr>Tema de Office</vt:lpstr>
      <vt:lpstr>FONÉTICA</vt:lpstr>
      <vt:lpstr>Presentación de PowerPoint</vt:lpstr>
      <vt:lpstr>Presentación de PowerPoint</vt:lpstr>
      <vt:lpstr>Presentación de PowerPoint</vt:lpstr>
      <vt:lpstr>Fonemas vocálicos</vt:lpstr>
      <vt:lpstr>Presentación de PowerPoint</vt:lpstr>
      <vt:lpstr>Como distinguir vogais semipechadas e semiabertas?</vt:lpstr>
      <vt:lpstr>Presentación de PowerPoint</vt:lpstr>
      <vt:lpstr>Presentación de PowerPoint</vt:lpstr>
      <vt:lpstr>Presentación de PowerPoint</vt:lpstr>
      <vt:lpstr>Fonemas consonánticos</vt:lpstr>
      <vt:lpstr>1. Punto de articulación (lugar no que se xuntan os órganos articuladores)</vt:lpstr>
      <vt:lpstr>2. Modo de articulación (xeito en que sae o aire segundo a posición dos órganos articuladores)</vt:lpstr>
      <vt:lpstr>Presentación de PowerPoint</vt:lpstr>
      <vt:lpstr>3. Sonoridade: vibración das cordas vocais</vt:lpstr>
      <vt:lpstr>Presentación de PowerPoint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Vera Álvarez Suárez</cp:lastModifiedBy>
  <cp:revision>19</cp:revision>
  <dcterms:created xsi:type="dcterms:W3CDTF">2020-10-28T19:39:53Z</dcterms:created>
  <dcterms:modified xsi:type="dcterms:W3CDTF">2022-10-16T10:48:23Z</dcterms:modified>
</cp:coreProperties>
</file>