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3E9E5-6EA7-EBD0-3D66-CE7F6DE43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B48DDB-A721-2125-3CD5-2F6A9F8F4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D1F89-842A-35FF-DDE3-117BB8DD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02067-C9FA-CB3F-D3FA-E7642DD5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EDB68F-12B4-6A1A-2C59-93C4FD4E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416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EC8A6-B1E6-2F71-5B8D-06973F50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772248-841A-746A-F669-037CAD87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67217-FCE4-E9EF-A39D-928064B9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A87A7-F1DB-2393-BCB0-CAD5398E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C682C-226B-4952-FF71-FC221C53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2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375B35-5357-CDE4-B096-51030990A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FD7450-70C3-AB7F-7DAF-A4D959B80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5B0AD8-7429-E0ED-0965-667D06ED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AC2C6-FD2D-43F0-4935-B85A0458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5426A-ADA9-2C6C-FC5D-EB62186D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2720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11B45-E06E-D088-1BDE-B9C02C8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F2F99-D97B-F276-BC1D-79B118B7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46523-E9AD-CC56-20B9-E10858AA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35C4D-DE50-4EAF-3B05-9C6BDB89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E448A-A963-98A9-CA45-F1D2D62B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8971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B4490-EB97-4104-73D6-7797161E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4C75E-EA83-2BA8-429E-D9B59EFEE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06AA1-48D1-FF9C-A9DF-D63A658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06F86-801C-F3C9-D435-26554E18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7D7D3-BD4B-E5C6-661A-8DED77C3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8924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73C2A-F4C4-EB4F-EE22-AC90F773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A271A-4217-AD6A-67D6-B8A739401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2DEE3B-F000-3428-F692-B334646EE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D6621B-2A95-587D-5CF8-12C8F4E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567A3F-34F7-3974-79A7-33146641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6C5F05-00EB-BC6E-DA08-641DD722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338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96959-BAA5-031C-F003-0EFCEF8D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4F7DF1-37A3-41F7-1A04-34172ED2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C42FE1-3F2A-4C5A-5FFB-7B622A90A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F3183-5338-ADE6-D2A9-DC745019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DA7CF8-A938-4345-2196-E792E1F04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E8997E-09B7-B0AE-2705-ED263759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4B8246-CC55-3FFF-73D8-D4D9807F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79C57E-39A0-68BF-CBC5-A4A95CB8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456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D18D1-0E32-6E00-9E8C-0775DB51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78AF16-738B-DAFA-1A72-3A7416DC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6DD888-4085-98EB-B172-FF74F40B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D9619C-0657-AC46-2317-D4791518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902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99FDB-D3D2-4A1B-F986-95BB8F22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745C70-A150-B0E1-B7C4-003513B6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74CFD2-5C9C-B81F-12BC-E33ECF73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6520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E6CBB-C786-11BB-4019-1F75464A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E289D-EC8E-9E29-CBB4-B87F1C5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398D71-7D7F-2FE5-C513-80EC87C8C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A1A91-6CE8-773D-3CEC-19485415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8E609F-D870-DCAA-09F6-E74F41E0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F82C7-5F18-0983-6E71-53C4B968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0090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73C18-2A10-5BBF-967A-57BDDC6C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DD1B-A252-EC33-FA9F-EB9545FBD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641BD3-67A6-245A-D468-2064C0811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0ACEA-0276-8F36-C425-AC5E732D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278D01-459B-D0D3-D7AB-639598BC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B4D539-6ADC-536D-ABA1-EF6E606F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071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7F6A92-26F9-1AD7-3B30-D7EDB96D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B4982-153B-3903-9055-88C7FC02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06B309-8DA2-E2F6-A15E-9A92C4B54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8331-AD5B-47BE-A600-E09B20A1ECD4}" type="datetimeFigureOut">
              <a:rPr lang="gl-ES" smtClean="0"/>
              <a:t>27/03/2023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F7651-D2DA-EEC7-935A-18B91EF7F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25398-94CE-1312-9CAD-583681CE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69B3-A5E1-42E7-9E43-01E271922CD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8250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73CF9-63C8-66FF-C871-4F26CAAA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61" y="1330014"/>
            <a:ext cx="10459451" cy="3186423"/>
          </a:xfrm>
        </p:spPr>
        <p:txBody>
          <a:bodyPr>
            <a:noAutofit/>
          </a:bodyPr>
          <a:lstStyle/>
          <a:p>
            <a:r>
              <a:rPr lang="es-ES" sz="7200" b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TEMA 9. A literatura do exilio entre 1936 e 1975: </a:t>
            </a:r>
            <a:r>
              <a:rPr lang="es-ES" sz="7200" b="1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poesía</a:t>
            </a:r>
            <a:r>
              <a:rPr lang="es-ES" sz="7200" b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, </a:t>
            </a:r>
            <a:r>
              <a:rPr lang="es-ES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prosa</a:t>
            </a:r>
            <a:r>
              <a:rPr lang="es-ES" sz="7200" b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 </a:t>
            </a:r>
            <a:r>
              <a:rPr lang="es-ES" sz="7200" b="1" dirty="0">
                <a:solidFill>
                  <a:srgbClr val="92D05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teatro</a:t>
            </a:r>
            <a:endParaRPr lang="gl-ES" sz="7200" dirty="0">
              <a:solidFill>
                <a:srgbClr val="92D05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3BB8DA-6227-7F48-DBFE-B8EDCF443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287" y="4878866"/>
            <a:ext cx="9144000" cy="649120"/>
          </a:xfrm>
        </p:spPr>
        <p:txBody>
          <a:bodyPr>
            <a:normAutofit/>
          </a:bodyPr>
          <a:lstStyle/>
          <a:p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Palabras clave: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exilio americano, literatura social, realismo, Castelao.</a:t>
            </a:r>
            <a:endParaRPr lang="es-E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3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73A8949-04A5-0C59-C1FC-BD4BFE318E94}"/>
              </a:ext>
            </a:extLst>
          </p:cNvPr>
          <p:cNvSpPr txBox="1"/>
          <p:nvPr/>
        </p:nvSpPr>
        <p:spPr>
          <a:xfrm>
            <a:off x="657725" y="197228"/>
            <a:ext cx="8261685" cy="683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Emigrantes </a:t>
            </a:r>
            <a:r>
              <a:rPr lang="es-ES" sz="2400" b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nunha</a:t>
            </a:r>
            <a:r>
              <a:rPr lang="es-ES" sz="24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data </a:t>
            </a:r>
            <a:r>
              <a:rPr lang="es-ES" sz="2400" b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calquera</a:t>
            </a:r>
            <a:endParaRPr lang="es-ES" sz="24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De alá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saímos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senlleiros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os inadaptados,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condanados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inxustamente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os que procuran o pan,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xogadores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os perseguidos, 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arrichados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tamén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xusto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argalleiro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luxurioso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o san,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 as ponlas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florescentes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dos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linaxes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abafados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.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 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 vento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empurrou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as barcas dos emigrantes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na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mar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cara estas grises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lonxanas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cibdades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engano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feitas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présa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aceiro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de cemento, sen ar,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por almas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lixadas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númaros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ouro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estrano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enxoitas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polo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despoxo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i o constante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trafegar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.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[...]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1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DFCFEA-3E79-AFA3-F90C-76A03480AEF8}"/>
              </a:ext>
            </a:extLst>
          </p:cNvPr>
          <p:cNvSpPr txBox="1"/>
          <p:nvPr/>
        </p:nvSpPr>
        <p:spPr>
          <a:xfrm>
            <a:off x="497304" y="173991"/>
            <a:ext cx="11197391" cy="668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Apiñoados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polas rúas, nos subterráneos, da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cor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lourida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dos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ósos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amarelo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máis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ben das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caveiras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axúntanse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uns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cos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outros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empezándose, por mor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da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puntualidade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no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emprego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.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Sempre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ás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carreiras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nestas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cibdades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comerciais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patrias da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cubiza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sen amor.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 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Eiquí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viñemos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todos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ó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acaso,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vivindo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esgazados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das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costumes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coñecidas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do acento común, da canción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labrada polos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avoengos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i o tempo.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Vivindo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mudados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nunha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xeografía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difrente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polos negocios, a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corrución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,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que da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terra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de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orixen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farannos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cicais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pra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sempre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 marR="3032760" algn="r">
              <a:lnSpc>
                <a:spcPct val="115000"/>
              </a:lnSpc>
              <a:spcAft>
                <a:spcPts val="1200"/>
              </a:spcAft>
            </a:pP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[</a:t>
            </a:r>
            <a:r>
              <a:rPr lang="es-ES" sz="2800" dirty="0" err="1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desleigados</a:t>
            </a:r>
            <a:r>
              <a:rPr lang="es-ES" sz="2800" dirty="0"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.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  <a:p>
            <a:pPr marR="2942590" algn="r">
              <a:lnSpc>
                <a:spcPct val="120000"/>
              </a:lnSpc>
              <a:spcAft>
                <a:spcPts val="600"/>
              </a:spcAft>
            </a:pP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Luís Seoane, </a:t>
            </a:r>
            <a:r>
              <a:rPr lang="es-ES" sz="28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Fardel de </a:t>
            </a:r>
            <a:r>
              <a:rPr lang="es-ES" sz="2800" i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eisiliado</a:t>
            </a:r>
            <a:r>
              <a:rPr lang="es-ES" sz="28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(1952)</a:t>
            </a:r>
            <a:endParaRPr lang="es-ES" sz="36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0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8129-8614-FF88-229E-A4AC825F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8" y="0"/>
            <a:ext cx="10515600" cy="1325563"/>
          </a:xfrm>
        </p:spPr>
        <p:txBody>
          <a:bodyPr/>
          <a:lstStyle/>
          <a:p>
            <a:r>
              <a:rPr lang="gl-ES" dirty="0">
                <a:latin typeface="Bell MT" panose="02020503060305020303" pitchFamily="18" charset="0"/>
              </a:rPr>
              <a:t>LORENZO VARELA</a:t>
            </a:r>
          </a:p>
        </p:txBody>
      </p:sp>
      <p:pic>
        <p:nvPicPr>
          <p:cNvPr id="2050" name="Picture 2" descr="Lorenzo Varela, o compromiso do poeta do exilio - AC Alexandre Bóveda">
            <a:extLst>
              <a:ext uri="{FF2B5EF4-FFF2-40B4-BE49-F238E27FC236}">
                <a16:creationId xmlns:a16="http://schemas.microsoft.com/office/drawing/2014/main" id="{ED6F93C2-D9D7-D842-BFBD-1D5EEE5A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7" y="1044173"/>
            <a:ext cx="3753098" cy="50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94A4E2-FB83-D4AD-2CBF-6187302A7BD1}"/>
              </a:ext>
            </a:extLst>
          </p:cNvPr>
          <p:cNvSpPr txBox="1"/>
          <p:nvPr/>
        </p:nvSpPr>
        <p:spPr>
          <a:xfrm>
            <a:off x="770022" y="60988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1916, A Habana- 1978, Madrid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457077-2D83-5490-1B98-84A1F8A1ECEA}"/>
              </a:ext>
            </a:extLst>
          </p:cNvPr>
          <p:cNvSpPr txBox="1"/>
          <p:nvPr/>
        </p:nvSpPr>
        <p:spPr>
          <a:xfrm>
            <a:off x="4604085" y="935307"/>
            <a:ext cx="6593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Temas: vivencias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tráxicas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da Guerra Civil,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pasado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histórico das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clases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populares, 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reinvindicación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de figuras emblemáticas da Galiza e a saudade da terra.</a:t>
            </a: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9BDCBC-5B04-AB49-BDE3-9C7EB9322F4A}"/>
              </a:ext>
            </a:extLst>
          </p:cNvPr>
          <p:cNvSpPr txBox="1"/>
          <p:nvPr/>
        </p:nvSpPr>
        <p:spPr>
          <a:xfrm>
            <a:off x="8253663" y="25220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i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Lonxe</a:t>
            </a:r>
            <a:r>
              <a:rPr lang="es-ES" sz="3200" i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(1954)</a:t>
            </a:r>
            <a:endParaRPr lang="gl-ES" sz="3200" dirty="0">
              <a:latin typeface="Bell MT" panose="02020503060305020303" pitchFamily="18" charset="0"/>
            </a:endParaRPr>
          </a:p>
        </p:txBody>
      </p:sp>
      <p:pic>
        <p:nvPicPr>
          <p:cNvPr id="2052" name="Picture 4" descr="Unha lectura de Lonxe no centenario de Lorenzo Varela | crebas.gal">
            <a:extLst>
              <a:ext uri="{FF2B5EF4-FFF2-40B4-BE49-F238E27FC236}">
                <a16:creationId xmlns:a16="http://schemas.microsoft.com/office/drawing/2014/main" id="{1106EA9E-C8AE-F055-D1D0-99FD25CD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51" y="2522001"/>
            <a:ext cx="3046245" cy="40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123482-8B7A-CFA0-228A-E87B4B785DD5}"/>
              </a:ext>
            </a:extLst>
          </p:cNvPr>
          <p:cNvSpPr txBox="1"/>
          <p:nvPr/>
        </p:nvSpPr>
        <p:spPr>
          <a:xfrm>
            <a:off x="8186482" y="3405778"/>
            <a:ext cx="3625516" cy="2659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SzPts val="1400"/>
            </a:pPr>
            <a:r>
              <a:rPr lang="es-ES" sz="2000" dirty="0">
                <a:solidFill>
                  <a:srgbClr val="000000"/>
                </a:solidFill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D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úas temáticas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obra: </a:t>
            </a:r>
            <a:r>
              <a:rPr lang="es-ES" sz="2000" b="1" u="sng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a </a:t>
            </a:r>
            <a:r>
              <a:rPr lang="es-ES" sz="2000" b="1" u="sng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nostalxia</a:t>
            </a:r>
            <a:r>
              <a:rPr lang="es-ES" sz="2000" b="1" u="sng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propia do exilio</a:t>
            </a:r>
            <a:r>
              <a:rPr lang="es-ES" sz="20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e os </a:t>
            </a:r>
            <a:r>
              <a:rPr lang="es-ES" sz="2000" b="1" u="sng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mitos da historia de Galicia 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(canta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ós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guerrilleiros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antifranquistas e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ás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figuras destacadas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loita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pola democracia).</a:t>
            </a:r>
            <a:endParaRPr lang="es-ES" sz="2000" dirty="0">
              <a:effectLst/>
              <a:latin typeface="Bell MT" panose="02020503060305020303" pitchFamily="18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75671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D1DA870B-2B04-5229-984D-09A259A8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8" y="0"/>
            <a:ext cx="6764266" cy="70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36FCF-9EB0-26D6-EA26-B8E4E02A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4800" dirty="0">
                <a:latin typeface="Bell MT" panose="02020503060305020303" pitchFamily="18" charset="0"/>
              </a:rPr>
              <a:t>NARRATIVA-PROSA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54DA9B-F7BA-F245-FAA7-1BC7694B8718}"/>
              </a:ext>
            </a:extLst>
          </p:cNvPr>
          <p:cNvSpPr txBox="1"/>
          <p:nvPr/>
        </p:nvSpPr>
        <p:spPr>
          <a:xfrm>
            <a:off x="838200" y="1690688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Predomina a </a:t>
            </a:r>
            <a:r>
              <a:rPr lang="es-ES" sz="28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narrativa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8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realista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, con elementos </a:t>
            </a:r>
            <a:r>
              <a:rPr lang="es-ES" sz="28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autobiográficos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xeralmente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cun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narrador en </a:t>
            </a:r>
            <a:r>
              <a:rPr lang="es-ES" sz="28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1ª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persoa</a:t>
            </a:r>
            <a:r>
              <a:rPr lang="es-ES" sz="28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.</a:t>
            </a:r>
          </a:p>
          <a:p>
            <a:endParaRPr lang="es-ES" sz="28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Temas relacionados coa guerra: </a:t>
            </a:r>
            <a:r>
              <a:rPr lang="es-ES" sz="2800" dirty="0" err="1">
                <a:solidFill>
                  <a:srgbClr val="000000"/>
                </a:solidFill>
                <a:latin typeface="Bell MT" panose="02020503060305020303" pitchFamily="18" charset="0"/>
              </a:rPr>
              <a:t>sufrimento</a:t>
            </a:r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, </a:t>
            </a:r>
            <a:r>
              <a:rPr lang="es-ES" sz="2800" dirty="0" err="1">
                <a:solidFill>
                  <a:srgbClr val="000000"/>
                </a:solidFill>
                <a:latin typeface="Bell MT" panose="02020503060305020303" pitchFamily="18" charset="0"/>
              </a:rPr>
              <a:t>loita</a:t>
            </a:r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 dos </a:t>
            </a:r>
            <a:r>
              <a:rPr lang="es-ES" sz="2800" dirty="0" err="1">
                <a:solidFill>
                  <a:srgbClr val="000000"/>
                </a:solidFill>
                <a:latin typeface="Bell MT" panose="02020503060305020303" pitchFamily="18" charset="0"/>
              </a:rPr>
              <a:t>guerrilleiros</a:t>
            </a:r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 antifranquistas, represión e exilio</a:t>
            </a:r>
            <a:endParaRPr lang="gl-ES" sz="2800" dirty="0">
              <a:latin typeface="Bell MT" panose="02020503060305020303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05D578-9FAF-2C25-4961-9BF119E677FB}"/>
              </a:ext>
            </a:extLst>
          </p:cNvPr>
          <p:cNvSpPr txBox="1"/>
          <p:nvPr/>
        </p:nvSpPr>
        <p:spPr>
          <a:xfrm>
            <a:off x="577516" y="4385857"/>
            <a:ext cx="4957011" cy="191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No exilio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tamén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se publicaron dúas das grandes novelas da literatura galega: </a:t>
            </a:r>
            <a:r>
              <a:rPr lang="es-ES" sz="2000" b="1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esmorga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(1959), de Blanco Amor, e </a:t>
            </a:r>
            <a:r>
              <a:rPr lang="es-ES" sz="2000" b="1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Memorias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dun</a:t>
            </a:r>
            <a:r>
              <a:rPr lang="es-ES" sz="2000" b="1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neno</a:t>
            </a:r>
            <a:r>
              <a:rPr lang="es-ES" sz="2000" b="1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labrego</a:t>
            </a:r>
            <a:r>
              <a:rPr lang="es-ES" sz="2000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(1961), de Neira Vilas [</a:t>
            </a:r>
            <a:r>
              <a:rPr lang="es-ES" sz="2000" u="sng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ver tema 6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]. </a:t>
            </a:r>
            <a:endParaRPr lang="es-ES" sz="2000" dirty="0"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24ECC30-7665-915B-E2B2-E9D5B1164F49}"/>
              </a:ext>
            </a:extLst>
          </p:cNvPr>
          <p:cNvSpPr txBox="1"/>
          <p:nvPr/>
        </p:nvSpPr>
        <p:spPr>
          <a:xfrm>
            <a:off x="6096000" y="4447412"/>
            <a:ext cx="49570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En canto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ó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ensaio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, Castelao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publicou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no exilio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unha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obra fundamental: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Sempre</a:t>
            </a:r>
            <a:r>
              <a:rPr lang="es-ES" sz="2000" b="1" i="1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en </a:t>
            </a:r>
            <a:r>
              <a:rPr lang="es-ES" sz="2000" b="1" i="1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Galiza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(1944), un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ensaio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político que condensa o ideario nacionalista e que se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convertiu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na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“biblia” do </a:t>
            </a:r>
            <a:r>
              <a:rPr lang="es-ES" sz="2000" dirty="0" err="1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galeguismo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[</a:t>
            </a:r>
            <a:r>
              <a:rPr lang="es-ES" sz="2000" u="sng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ver tema 3</a:t>
            </a:r>
            <a:r>
              <a:rPr lang="es-ES" sz="2000" dirty="0"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]. </a:t>
            </a:r>
            <a:endParaRPr lang="gl-E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0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D1D8E46-D9F2-38C0-6746-B5105FC7D26B}"/>
              </a:ext>
            </a:extLst>
          </p:cNvPr>
          <p:cNvSpPr txBox="1"/>
          <p:nvPr/>
        </p:nvSpPr>
        <p:spPr>
          <a:xfrm>
            <a:off x="272716" y="3263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R</a:t>
            </a:r>
            <a:r>
              <a:rPr lang="es-ES" sz="2800" b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AMÓN DE </a:t>
            </a:r>
            <a:r>
              <a:rPr lang="es-ES" sz="2800" dirty="0">
                <a:solidFill>
                  <a:srgbClr val="000000"/>
                </a:solidFill>
                <a:latin typeface="Bell MT" panose="02020503060305020303" pitchFamily="18" charset="0"/>
              </a:rPr>
              <a:t>V</a:t>
            </a:r>
            <a:r>
              <a:rPr lang="es-ES" sz="2800" b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ALENZUELA</a:t>
            </a:r>
            <a:endParaRPr lang="gl-ES" sz="2800" dirty="0">
              <a:latin typeface="Bell MT" panose="02020503060305020303" pitchFamily="18" charset="0"/>
            </a:endParaRPr>
          </a:p>
        </p:txBody>
      </p:sp>
      <p:pic>
        <p:nvPicPr>
          <p:cNvPr id="3074" name="Picture 2" descr="Ramón de Valenzuela">
            <a:extLst>
              <a:ext uri="{FF2B5EF4-FFF2-40B4-BE49-F238E27FC236}">
                <a16:creationId xmlns:a16="http://schemas.microsoft.com/office/drawing/2014/main" id="{F39D7AA6-EA85-5C13-85C5-8943F212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1870230"/>
            <a:ext cx="2358189" cy="31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52B2A8-5B5B-1C5A-7944-A98C9EAE5454}"/>
              </a:ext>
            </a:extLst>
          </p:cNvPr>
          <p:cNvSpPr txBox="1"/>
          <p:nvPr/>
        </p:nvSpPr>
        <p:spPr>
          <a:xfrm>
            <a:off x="376976" y="5106815"/>
            <a:ext cx="1989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1914, Silleda – </a:t>
            </a:r>
          </a:p>
          <a:p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1980, Sanxenxo</a:t>
            </a:r>
            <a:endParaRPr lang="gl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96B1C3-DF08-CCD6-660C-645CC49ED63A}"/>
              </a:ext>
            </a:extLst>
          </p:cNvPr>
          <p:cNvSpPr txBox="1"/>
          <p:nvPr/>
        </p:nvSpPr>
        <p:spPr>
          <a:xfrm>
            <a:off x="2518610" y="947309"/>
            <a:ext cx="5311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Narra a vida de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fuxido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do protagonista, o seu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illamento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no exército franquista e 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deserción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na fronte da guerra para entrar no exército republicano.</a:t>
            </a:r>
            <a:endParaRPr lang="gl-ES" sz="2400" dirty="0">
              <a:latin typeface="Bell MT" panose="02020503060305020303" pitchFamily="18" charset="0"/>
            </a:endParaRPr>
          </a:p>
        </p:txBody>
      </p:sp>
      <p:pic>
        <p:nvPicPr>
          <p:cNvPr id="3076" name="Picture 4" descr="Ramón de Valenzuela Otero, Silleda (1914) - Sanxenxo (1980) / Imaxe.  Portada. Libro/ FONDOS DOCUMENTAIS / CONSELLO DA CULTURA GALEGA">
            <a:extLst>
              <a:ext uri="{FF2B5EF4-FFF2-40B4-BE49-F238E27FC236}">
                <a16:creationId xmlns:a16="http://schemas.microsoft.com/office/drawing/2014/main" id="{B22E0082-4F55-A60C-B294-CD34C76A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32" y="2614728"/>
            <a:ext cx="2921669" cy="4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ra tempo de apandar">
            <a:extLst>
              <a:ext uri="{FF2B5EF4-FFF2-40B4-BE49-F238E27FC236}">
                <a16:creationId xmlns:a16="http://schemas.microsoft.com/office/drawing/2014/main" id="{89E27B7A-BD6C-DD20-B8E7-2AA2DCD4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915" y="281435"/>
            <a:ext cx="2638950" cy="40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77B1D7-D034-4F57-8F17-DAD4AE7D5F7F}"/>
              </a:ext>
            </a:extLst>
          </p:cNvPr>
          <p:cNvSpPr txBox="1"/>
          <p:nvPr/>
        </p:nvSpPr>
        <p:spPr>
          <a:xfrm>
            <a:off x="6719673" y="4397395"/>
            <a:ext cx="5311906" cy="2286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SzPts val="1400"/>
            </a:pP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Complementa 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primeira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e relata a vida do protagonista no exilio francés, 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súa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repatriación e estancia en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cárceres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españois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e o regreso a Galicia, onde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traballará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nas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minas de volframio.</a:t>
            </a:r>
            <a:endParaRPr lang="es-ES" sz="2400" dirty="0">
              <a:effectLst/>
              <a:latin typeface="Bell MT" panose="02020503060305020303" pitchFamily="18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57961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623D70-B666-E1B1-BCDB-5A230790B65B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7" name="Imagen 6" descr="Tabla&#10;&#10;Descripción generada automáticamente con confianza media">
            <a:extLst>
              <a:ext uri="{FF2B5EF4-FFF2-40B4-BE49-F238E27FC236}">
                <a16:creationId xmlns:a16="http://schemas.microsoft.com/office/drawing/2014/main" id="{F93FC5FE-549E-A51C-E020-574C3388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4" y="-263295"/>
            <a:ext cx="10641950" cy="71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4CD663F-E122-2815-1B9B-0EB2DC3C1437}"/>
              </a:ext>
            </a:extLst>
          </p:cNvPr>
          <p:cNvSpPr txBox="1"/>
          <p:nvPr/>
        </p:nvSpPr>
        <p:spPr>
          <a:xfrm>
            <a:off x="208547" y="0"/>
            <a:ext cx="11983453" cy="658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Era tempo de apandar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Prisión Provincial de Ávila estaba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edificio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moi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vello. […]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tempo da República,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sendo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Directora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Xeral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Prisións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Victoria Kent,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decidiuse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prescindir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edificio por inhóspito e por considerar que non tiña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capacidade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dabondo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para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puidesen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estar nel, coa mínima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dignidade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humana,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vintasete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reclusos,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contanto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viviran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dous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en cada cela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dous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 medio por tres metros e tres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xuntos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nunha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máis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grande para os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facían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servicios internos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tamén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reclusos. 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sitio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deses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vintasete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había, o día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cheguei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doce celas, 1.200 (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vouno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escribir en letra para que non se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coide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é un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engano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mil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douscentos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reclusos no sitio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vintasete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dormitorio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maior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parte eran os anchos corredores que estaban onde daban as portas das celdas. […]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Durmían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tan apegados que, se 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calquera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lle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ocurría dar volta pola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noite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tíñana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dar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tamén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tódolos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daquela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parede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[…].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min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leváronme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unha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cela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privilexio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unha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das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dous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somente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estaban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dez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comigo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faciamos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once.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Foi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cuestión de clase social. Eu tiña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estudos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viña de familias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certo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aquel porque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meu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pai era médico e eso tíñase en conta.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[…]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Ávila 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era realmente espantosa. Tíñase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chegado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tal grao de desnutrición que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moitos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domingos,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misa,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obrigatoria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 en formación, caía algún recluso por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avitaminose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[…]</a:t>
            </a:r>
            <a:endParaRPr lang="es-E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Ramón de Valenzuela, </a:t>
            </a:r>
            <a:r>
              <a:rPr lang="es-E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 tempo de apandar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(1980)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62847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54A20B8-ED4D-E491-8F61-E01B8F5A5C6E}"/>
              </a:ext>
            </a:extLst>
          </p:cNvPr>
          <p:cNvSpPr txBox="1"/>
          <p:nvPr/>
        </p:nvSpPr>
        <p:spPr>
          <a:xfrm>
            <a:off x="144379" y="40889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Bell MT" panose="02020503060305020303" pitchFamily="18" charset="0"/>
              </a:rPr>
              <a:t>A</a:t>
            </a:r>
            <a:r>
              <a:rPr lang="es-ES" sz="3200" b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NTÓN ALONSO </a:t>
            </a:r>
            <a:r>
              <a:rPr lang="es-ES" sz="3200" dirty="0">
                <a:solidFill>
                  <a:srgbClr val="000000"/>
                </a:solidFill>
                <a:latin typeface="Bell MT" panose="02020503060305020303" pitchFamily="18" charset="0"/>
              </a:rPr>
              <a:t>R</a:t>
            </a:r>
            <a:r>
              <a:rPr lang="es-ES" sz="3200" b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ÍOS</a:t>
            </a:r>
            <a:endParaRPr lang="gl-ES" sz="3200" dirty="0">
              <a:latin typeface="Bell MT" panose="02020503060305020303" pitchFamily="18" charset="0"/>
            </a:endParaRPr>
          </a:p>
        </p:txBody>
      </p:sp>
      <p:pic>
        <p:nvPicPr>
          <p:cNvPr id="4100" name="Picture 4" descr="Antón Alonso Ríos, figura clave do galeguismo no exilio - Xornal de Vigo">
            <a:extLst>
              <a:ext uri="{FF2B5EF4-FFF2-40B4-BE49-F238E27FC236}">
                <a16:creationId xmlns:a16="http://schemas.microsoft.com/office/drawing/2014/main" id="{A9EFC8EC-DF7F-D025-193B-E64B2FDD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0" y="964590"/>
            <a:ext cx="3195888" cy="35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AD3979-81B3-94C7-F774-3F8A5F86DD6B}"/>
              </a:ext>
            </a:extLst>
          </p:cNvPr>
          <p:cNvSpPr txBox="1"/>
          <p:nvPr/>
        </p:nvSpPr>
        <p:spPr>
          <a:xfrm>
            <a:off x="814138" y="4543985"/>
            <a:ext cx="6104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1887, Silleda - 1980,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</a:rPr>
              <a:t>Bos</a:t>
            </a:r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 Aires</a:t>
            </a:r>
            <a:endParaRPr lang="gl-ES" dirty="0"/>
          </a:p>
        </p:txBody>
      </p:sp>
      <p:pic>
        <p:nvPicPr>
          <p:cNvPr id="11" name="Imagen 10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8AA2AFA5-6178-E05D-0BAD-A5283C18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29" y="1293144"/>
            <a:ext cx="3038475" cy="47529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3AFADCB-4069-9794-46D7-0CAB559F0802}"/>
              </a:ext>
            </a:extLst>
          </p:cNvPr>
          <p:cNvSpPr txBox="1"/>
          <p:nvPr/>
        </p:nvSpPr>
        <p:spPr>
          <a:xfrm>
            <a:off x="7575885" y="1989440"/>
            <a:ext cx="44877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Narra como o autor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fuxe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das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represalias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do bando franquista nos primeiros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días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da guerra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disfrazado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de mendigo </a:t>
            </a:r>
            <a:r>
              <a:rPr lang="pt-BR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portugués</a:t>
            </a:r>
            <a:endParaRPr lang="gl-ES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3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3F833D39-3F07-5050-2D62-4DCE12E5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85"/>
            <a:ext cx="12352421" cy="58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13A0F-A941-6D63-4852-BA9CF3A2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72326" cy="517191"/>
          </a:xfrm>
        </p:spPr>
        <p:txBody>
          <a:bodyPr>
            <a:normAutofit fontScale="90000"/>
          </a:bodyPr>
          <a:lstStyle/>
          <a:p>
            <a:r>
              <a:rPr lang="gl-ES" sz="4800" dirty="0">
                <a:solidFill>
                  <a:srgbClr val="FF0000"/>
                </a:solidFill>
                <a:latin typeface="Afterglow" panose="00000500000000000000" pitchFamily="2" charset="0"/>
                <a:ea typeface="Afterglow" panose="00000500000000000000" pitchFamily="2" charset="0"/>
              </a:rPr>
              <a:t>Contexto</a:t>
            </a:r>
            <a:r>
              <a:rPr lang="gl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E8CBD-B54E-4D49-21DF-D344FBEE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76" y="3641558"/>
            <a:ext cx="11774182" cy="4636169"/>
          </a:xfrm>
        </p:spPr>
        <p:txBody>
          <a:bodyPr>
            <a:noAutofit/>
          </a:bodyPr>
          <a:lstStyle/>
          <a:p>
            <a:pPr lvl="1" algn="just"/>
            <a:r>
              <a:rPr lang="gl-ES" sz="3600" dirty="0">
                <a:effectLst/>
                <a:latin typeface="Bell MT" panose="02020503060305020303" pitchFamily="18" charset="0"/>
                <a:ea typeface="Afterglow" panose="00000500000000000000" pitchFamily="2" charset="0"/>
              </a:rPr>
              <a:t>Pechan xornais</a:t>
            </a:r>
            <a:r>
              <a:rPr lang="gl-ES" sz="3600" dirty="0">
                <a:latin typeface="Bell MT" panose="02020503060305020303" pitchFamily="18" charset="0"/>
                <a:ea typeface="Afterglow" panose="00000500000000000000" pitchFamily="2" charset="0"/>
              </a:rPr>
              <a:t>, revistas e todo tipo de publicacións galegas -------- LONGA NOITE DE PEDRA</a:t>
            </a:r>
            <a:endParaRPr lang="gl-ES" sz="3600" dirty="0">
              <a:effectLst/>
              <a:latin typeface="Bell MT" panose="02020503060305020303" pitchFamily="18" charset="0"/>
              <a:ea typeface="Afterglow" panose="00000500000000000000" pitchFamily="2" charset="0"/>
            </a:endParaRPr>
          </a:p>
          <a:p>
            <a:pPr lvl="1" algn="just"/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Exilio dos contrarios ó réxime como Castelao, </a:t>
            </a:r>
            <a:r>
              <a:rPr lang="gl-ES" sz="3200" dirty="0" err="1">
                <a:latin typeface="Bell MT" panose="02020503060305020303" pitchFamily="18" charset="0"/>
                <a:ea typeface="Afterglow" panose="00000500000000000000" pitchFamily="2" charset="0"/>
              </a:rPr>
              <a:t>Gurriarán</a:t>
            </a: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, </a:t>
            </a:r>
            <a:r>
              <a:rPr lang="gl-ES" sz="3200" dirty="0" err="1">
                <a:latin typeface="Bell MT" panose="02020503060305020303" pitchFamily="18" charset="0"/>
                <a:ea typeface="Afterglow" panose="00000500000000000000" pitchFamily="2" charset="0"/>
              </a:rPr>
              <a:t>Dieste</a:t>
            </a: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, </a:t>
            </a:r>
            <a:r>
              <a:rPr lang="gl-ES" sz="3200" dirty="0" err="1">
                <a:latin typeface="Bell MT" panose="02020503060305020303" pitchFamily="18" charset="0"/>
                <a:ea typeface="Afterglow" panose="00000500000000000000" pitchFamily="2" charset="0"/>
              </a:rPr>
              <a:t>Blanco</a:t>
            </a: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 Amor, </a:t>
            </a:r>
            <a:r>
              <a:rPr lang="gl-ES" sz="3200" dirty="0" err="1">
                <a:latin typeface="Bell MT" panose="02020503060305020303" pitchFamily="18" charset="0"/>
                <a:ea typeface="Afterglow" panose="00000500000000000000" pitchFamily="2" charset="0"/>
              </a:rPr>
              <a:t>etc</a:t>
            </a:r>
            <a:endParaRPr lang="gl-ES" sz="3200" dirty="0">
              <a:latin typeface="Bell MT" panose="02020503060305020303" pitchFamily="18" charset="0"/>
              <a:ea typeface="Afterglow" panose="00000500000000000000" pitchFamily="2" charset="0"/>
            </a:endParaRPr>
          </a:p>
          <a:p>
            <a:pPr lvl="1" algn="just"/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Principais destinos: Arxentina, Uruguai, México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262C66-9A2D-B454-0DA5-2E92E599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967" y="365125"/>
            <a:ext cx="5025191" cy="32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CD7E1D-07CA-30F2-0B98-2D2CBB567682}"/>
              </a:ext>
            </a:extLst>
          </p:cNvPr>
          <p:cNvSpPr txBox="1"/>
          <p:nvPr/>
        </p:nvSpPr>
        <p:spPr>
          <a:xfrm>
            <a:off x="601579" y="1053458"/>
            <a:ext cx="59636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gl-ES" sz="3600" dirty="0">
                <a:latin typeface="Bell MT" panose="02020503060305020303" pitchFamily="18" charset="0"/>
                <a:ea typeface="Afterglow" panose="00000500000000000000" pitchFamily="2" charset="0"/>
              </a:rPr>
              <a:t>Os logros acadados pola literatura do 1º terzo do XX trúncanse debido á Guerra Civil</a:t>
            </a:r>
          </a:p>
        </p:txBody>
      </p:sp>
    </p:spTree>
    <p:extLst>
      <p:ext uri="{BB962C8B-B14F-4D97-AF65-F5344CB8AC3E}">
        <p14:creationId xmlns:p14="http://schemas.microsoft.com/office/powerpoint/2010/main" val="29385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DCEE0-DE6B-F8B1-1CC5-31373496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5400" dirty="0">
                <a:latin typeface="Bell MT" panose="02020503060305020303" pitchFamily="18" charset="0"/>
              </a:rPr>
              <a:t>TEATRO NO EXILIO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2D665-93D4-E921-1A93-9BAC504C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Creación de compañías teatrais como C</a:t>
            </a:r>
            <a:r>
              <a:rPr lang="gl-ES" sz="3600" u="sng" dirty="0">
                <a:latin typeface="Bell MT" panose="02020503060305020303" pitchFamily="18" charset="0"/>
              </a:rPr>
              <a:t>ompañía Maruxa Villanueva</a:t>
            </a:r>
            <a:r>
              <a:rPr lang="gl-ES" sz="3600" dirty="0">
                <a:latin typeface="Bell MT" panose="02020503060305020303" pitchFamily="18" charset="0"/>
              </a:rPr>
              <a:t> ou </a:t>
            </a:r>
            <a:r>
              <a:rPr lang="gl-ES" sz="3600" u="sng" dirty="0">
                <a:latin typeface="Bell MT" panose="02020503060305020303" pitchFamily="18" charset="0"/>
              </a:rPr>
              <a:t>Teatro Popular Galego</a:t>
            </a: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Dúas liñas básicas:</a:t>
            </a: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	a) Liña </a:t>
            </a:r>
            <a:r>
              <a:rPr lang="gl-ES" sz="3600" b="1" dirty="0">
                <a:latin typeface="Bell MT" panose="02020503060305020303" pitchFamily="18" charset="0"/>
              </a:rPr>
              <a:t>costumista</a:t>
            </a:r>
            <a:r>
              <a:rPr lang="gl-ES" sz="3600" dirty="0">
                <a:latin typeface="Bell MT" panose="02020503060305020303" pitchFamily="18" charset="0"/>
              </a:rPr>
              <a:t> e popular (evoca a terra, apela ó sentimentalismo para manter o orgullo da galeguidade).</a:t>
            </a:r>
          </a:p>
          <a:p>
            <a:pPr marL="0" indent="0">
              <a:buNone/>
            </a:pPr>
            <a:endParaRPr lang="gl-ES" sz="36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	b) Liña de </a:t>
            </a:r>
            <a:r>
              <a:rPr lang="gl-ES" sz="3600" b="1" dirty="0">
                <a:latin typeface="Bell MT" panose="02020503060305020303" pitchFamily="18" charset="0"/>
              </a:rPr>
              <a:t>teatro culto (</a:t>
            </a:r>
            <a:r>
              <a:rPr lang="gl-ES" sz="3600" dirty="0">
                <a:latin typeface="Bell MT" panose="02020503060305020303" pitchFamily="18" charset="0"/>
              </a:rPr>
              <a:t>emprega técnicas e temáticas innovadoras, procurando un teatro de validez universal). </a:t>
            </a:r>
          </a:p>
        </p:txBody>
      </p:sp>
    </p:spTree>
    <p:extLst>
      <p:ext uri="{BB962C8B-B14F-4D97-AF65-F5344CB8AC3E}">
        <p14:creationId xmlns:p14="http://schemas.microsoft.com/office/powerpoint/2010/main" val="256649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1D0D35-99CB-E507-A47A-BF92A6134F0E}"/>
              </a:ext>
            </a:extLst>
          </p:cNvPr>
          <p:cNvSpPr txBox="1"/>
          <p:nvPr/>
        </p:nvSpPr>
        <p:spPr>
          <a:xfrm>
            <a:off x="280485" y="357579"/>
            <a:ext cx="4652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Alfonso R. Castelao</a:t>
            </a:r>
            <a:r>
              <a:rPr lang="es-ES" sz="4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endParaRPr lang="gl-ES" sz="4000" dirty="0">
              <a:latin typeface="Bell MT" panose="02020503060305020303" pitchFamily="18" charset="0"/>
            </a:endParaRPr>
          </a:p>
        </p:txBody>
      </p:sp>
      <p:pic>
        <p:nvPicPr>
          <p:cNvPr id="5122" name="Picture 2" descr="OS VELLOS NON DEBEN DE NAMORARSE. Farsa en tres actos con un prólogo y un  epílogo, de CASTELAO (Alfonso Rodríguez Castelao). | Librería Anticuaria  Galgo">
            <a:extLst>
              <a:ext uri="{FF2B5EF4-FFF2-40B4-BE49-F238E27FC236}">
                <a16:creationId xmlns:a16="http://schemas.microsoft.com/office/drawing/2014/main" id="{B2A831BA-D59D-C8BB-1F27-A1E7FD78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6" y="1065465"/>
            <a:ext cx="31718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0CA2B57-2565-EB73-B608-B3A02F36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20" y="1148861"/>
            <a:ext cx="7808495" cy="49053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gl-ES" sz="2400" dirty="0">
                <a:latin typeface="Bell MT" panose="02020503060305020303" pitchFamily="18" charset="0"/>
              </a:rPr>
              <a:t>Liña de </a:t>
            </a:r>
            <a:r>
              <a:rPr lang="gl-ES" sz="2400" b="1" dirty="0">
                <a:latin typeface="Bell MT" panose="02020503060305020303" pitchFamily="18" charset="0"/>
              </a:rPr>
              <a:t>teatro culto (</a:t>
            </a:r>
            <a:r>
              <a:rPr lang="gl-ES" sz="2400" dirty="0">
                <a:latin typeface="Bell MT" panose="02020503060305020303" pitchFamily="18" charset="0"/>
              </a:rPr>
              <a:t>emprega técnicas e temáticas innovadoras, procurando un teatro de validez universal). </a:t>
            </a:r>
          </a:p>
          <a:p>
            <a:pPr marL="0" indent="0" algn="just">
              <a:buNone/>
            </a:pPr>
            <a:endParaRPr lang="gl-ES" sz="2400" dirty="0">
              <a:latin typeface="Bell MT" panose="02020503060305020303" pitchFamily="18" charset="0"/>
            </a:endParaRPr>
          </a:p>
          <a:p>
            <a:pPr marL="0" indent="0" algn="just">
              <a:buNone/>
            </a:pP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44F0B3-DA88-D6CF-C2B4-A75AB421B2D6}"/>
              </a:ext>
            </a:extLst>
          </p:cNvPr>
          <p:cNvSpPr txBox="1"/>
          <p:nvPr/>
        </p:nvSpPr>
        <p:spPr>
          <a:xfrm>
            <a:off x="564731" y="613763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1941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estreou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Bos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Aires </a:t>
            </a:r>
            <a:endParaRPr lang="gl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7D3056-1393-A212-99B5-340EBC3B01D7}"/>
              </a:ext>
            </a:extLst>
          </p:cNvPr>
          <p:cNvSpPr txBox="1"/>
          <p:nvPr/>
        </p:nvSpPr>
        <p:spPr>
          <a:xfrm>
            <a:off x="4247399" y="2365952"/>
            <a:ext cx="7190622" cy="212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SzPts val="1400"/>
            </a:pP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A obra, de ton humorístico,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tamén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agocha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unha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crítica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ós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valores da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sociedade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(o poder do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diñeiro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, a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obxectualización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 da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muller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, a </a:t>
            </a:r>
            <a:r>
              <a:rPr lang="es-ES" sz="28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hipocrisía</a:t>
            </a:r>
            <a:r>
              <a:rPr lang="es-ES" sz="28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Noto Sans Symbols"/>
              </a:rPr>
              <a:t>…).</a:t>
            </a:r>
            <a:endParaRPr lang="es-ES" sz="2800" dirty="0">
              <a:effectLst/>
              <a:latin typeface="Bell MT" panose="02020503060305020303" pitchFamily="18" charset="0"/>
              <a:ea typeface="Noto Sans Symbols"/>
              <a:cs typeface="Noto Sans Symbol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9E53BC-1421-31FF-65A9-C07EC982BA5D}"/>
              </a:ext>
            </a:extLst>
          </p:cNvPr>
          <p:cNvSpPr txBox="1"/>
          <p:nvPr/>
        </p:nvSpPr>
        <p:spPr>
          <a:xfrm>
            <a:off x="4247398" y="4903809"/>
            <a:ext cx="750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 autor </a:t>
            </a:r>
            <a:r>
              <a:rPr lang="es-ES" sz="24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concibiu</a:t>
            </a:r>
            <a:r>
              <a:rPr lang="es-ES" sz="24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o teatro como un espectáculo integral </a:t>
            </a:r>
            <a:endParaRPr lang="gl-ES" sz="2400" dirty="0">
              <a:latin typeface="Bell MT" panose="02020503060305020303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986DE2-3842-D610-2216-DD99178A6BA3}"/>
              </a:ext>
            </a:extLst>
          </p:cNvPr>
          <p:cNvSpPr txBox="1"/>
          <p:nvPr/>
        </p:nvSpPr>
        <p:spPr>
          <a:xfrm>
            <a:off x="5534526" y="4139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  <a:latin typeface="YADLjI9qxTA 0"/>
              </a:rPr>
              <a:t>Estética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YADLjI9qxTA 0"/>
              </a:rPr>
              <a:t>coidada</a:t>
            </a:r>
            <a:endParaRPr lang="es-ES" dirty="0">
              <a:solidFill>
                <a:srgbClr val="000000"/>
              </a:solidFill>
              <a:effectLst/>
              <a:latin typeface="YADLjI9qxTA 0"/>
            </a:endParaRPr>
          </a:p>
          <a:p>
            <a:r>
              <a:rPr lang="es-ES" b="0" i="0" u="none" strike="noStrike" dirty="0">
                <a:solidFill>
                  <a:srgbClr val="000000"/>
                </a:solidFill>
                <a:effectLst/>
                <a:latin typeface="YADLjI9qxTA 0"/>
              </a:rPr>
              <a:t>Técnicas modernas</a:t>
            </a:r>
            <a:endParaRPr lang="es-ES" dirty="0">
              <a:solidFill>
                <a:srgbClr val="000000"/>
              </a:solidFill>
              <a:effectLst/>
              <a:latin typeface="YADLjI9qxTA 0"/>
            </a:endParaRPr>
          </a:p>
        </p:txBody>
      </p:sp>
    </p:spTree>
    <p:extLst>
      <p:ext uri="{BB962C8B-B14F-4D97-AF65-F5344CB8AC3E}">
        <p14:creationId xmlns:p14="http://schemas.microsoft.com/office/powerpoint/2010/main" val="121407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6A10302-7355-C23B-10AF-B692C5AC8E1E}"/>
              </a:ext>
            </a:extLst>
          </p:cNvPr>
          <p:cNvSpPr txBox="1"/>
          <p:nvPr/>
        </p:nvSpPr>
        <p:spPr>
          <a:xfrm>
            <a:off x="532899" y="440976"/>
            <a:ext cx="4828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E. Blanco </a:t>
            </a:r>
          </a:p>
          <a:p>
            <a:r>
              <a:rPr lang="es-ES" sz="3600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Amor </a:t>
            </a:r>
            <a:endParaRPr lang="gl-ES" sz="3600" dirty="0">
              <a:latin typeface="Bell MT" panose="02020503060305020303" pitchFamily="18" charset="0"/>
            </a:endParaRPr>
          </a:p>
        </p:txBody>
      </p:sp>
      <p:pic>
        <p:nvPicPr>
          <p:cNvPr id="6146" name="Picture 2" descr="Eduardo Blanco Amor">
            <a:extLst>
              <a:ext uri="{FF2B5EF4-FFF2-40B4-BE49-F238E27FC236}">
                <a16:creationId xmlns:a16="http://schemas.microsoft.com/office/drawing/2014/main" id="{A6C6E8D3-FC0F-72AC-2F7E-DB7AC30C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4" y="1571273"/>
            <a:ext cx="2353762" cy="30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bro Teatro pra a xente, Blanco Amor, Eduardo, ISBN 48033307. Comprar en  Buscalibre">
            <a:extLst>
              <a:ext uri="{FF2B5EF4-FFF2-40B4-BE49-F238E27FC236}">
                <a16:creationId xmlns:a16="http://schemas.microsoft.com/office/drawing/2014/main" id="{D1055480-D17D-3342-05B4-5EC84F80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04" y="579475"/>
            <a:ext cx="2954003" cy="43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782CD3-DA1C-CFFB-194D-3FDFA8B73717}"/>
              </a:ext>
            </a:extLst>
          </p:cNvPr>
          <p:cNvSpPr txBox="1"/>
          <p:nvPr/>
        </p:nvSpPr>
        <p:spPr>
          <a:xfrm>
            <a:off x="4700209" y="2316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1975</a:t>
            </a:r>
            <a:endParaRPr lang="gl-ES" dirty="0"/>
          </a:p>
        </p:txBody>
      </p:sp>
      <p:pic>
        <p:nvPicPr>
          <p:cNvPr id="6150" name="Picture 6" descr="FARSAS PARA TÍTERES - Central Librera Real">
            <a:extLst>
              <a:ext uri="{FF2B5EF4-FFF2-40B4-BE49-F238E27FC236}">
                <a16:creationId xmlns:a16="http://schemas.microsoft.com/office/drawing/2014/main" id="{419B979B-68D6-2F16-5A2E-8A5A7299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05" y="600991"/>
            <a:ext cx="3072189" cy="44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EE4E5-0ABE-51CD-80C9-3E1BA011D10D}"/>
              </a:ext>
            </a:extLst>
          </p:cNvPr>
          <p:cNvSpPr txBox="1"/>
          <p:nvPr/>
        </p:nvSpPr>
        <p:spPr>
          <a:xfrm>
            <a:off x="9267697" y="231659"/>
            <a:ext cx="117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1973</a:t>
            </a:r>
            <a:endParaRPr lang="gl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119E4B-4093-31A8-F2F4-DB26E0ED8B33}"/>
              </a:ext>
            </a:extLst>
          </p:cNvPr>
          <p:cNvSpPr txBox="1"/>
          <p:nvPr/>
        </p:nvSpPr>
        <p:spPr>
          <a:xfrm>
            <a:off x="3230382" y="5086797"/>
            <a:ext cx="3682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Reúne obras non realistas, cheas de elementos fantásticos e satíricos e pensadas para un público culto</a:t>
            </a:r>
            <a:endParaRPr lang="gl-ES" sz="2000" dirty="0">
              <a:latin typeface="Bell MT" panose="02020503060305020303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E7027B-128B-FE59-9506-1267D50E2829}"/>
              </a:ext>
            </a:extLst>
          </p:cNvPr>
          <p:cNvSpPr txBox="1"/>
          <p:nvPr/>
        </p:nvSpPr>
        <p:spPr>
          <a:xfrm>
            <a:off x="7587788" y="5240684"/>
            <a:ext cx="4211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Bell MT" panose="02020503060305020303" pitchFamily="18" charset="0"/>
                <a:ea typeface="Calibri" panose="020F0502020204030204" pitchFamily="34" charset="0"/>
              </a:rPr>
              <a:t>C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ontén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pezas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de realismo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costumista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, menos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orixinais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e pensadas para un público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pouco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afeito 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ler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ou</a:t>
            </a:r>
            <a:r>
              <a:rPr lang="es-ES" sz="2000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 ver teatro.</a:t>
            </a:r>
            <a:endParaRPr lang="gl-E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7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D0AFCDF-6224-6728-2465-6F2FE2895E58}"/>
              </a:ext>
            </a:extLst>
          </p:cNvPr>
          <p:cNvSpPr txBox="1"/>
          <p:nvPr/>
        </p:nvSpPr>
        <p:spPr>
          <a:xfrm>
            <a:off x="529389" y="4772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TEATRO POPULAR 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769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1DA0C-4B45-D9A9-C7C2-66514212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73" y="654550"/>
            <a:ext cx="11145253" cy="5425407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gl-ES" sz="3600" dirty="0">
                <a:latin typeface="Bell MT" panose="02020503060305020303" pitchFamily="18" charset="0"/>
                <a:ea typeface="Afterglow" panose="00000500000000000000" pitchFamily="2" charset="0"/>
              </a:rPr>
              <a:t>Foi no exilio (diáspora) onde a cultura galega sobrevive.</a:t>
            </a:r>
          </a:p>
          <a:p>
            <a:pPr marL="0" indent="0" algn="just">
              <a:buNone/>
            </a:pP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INICIATIVAS:</a:t>
            </a:r>
            <a:endParaRPr lang="es-ES" sz="3200" dirty="0">
              <a:solidFill>
                <a:srgbClr val="000000"/>
              </a:solidFill>
              <a:effectLst/>
              <a:latin typeface="Bell MT" panose="02020503060305020303" pitchFamily="18" charset="0"/>
            </a:endParaRPr>
          </a:p>
          <a:p>
            <a:pPr lvl="1" algn="just"/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Creación de </a:t>
            </a:r>
            <a:r>
              <a:rPr lang="es-ES" sz="3200" b="1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xornais</a:t>
            </a:r>
            <a:r>
              <a:rPr lang="es-ES" sz="3200" b="1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 e revistas </a:t>
            </a:r>
            <a:r>
              <a:rPr lang="es-ES" sz="3200" b="1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culturais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como </a:t>
            </a:r>
            <a:r>
              <a:rPr lang="es-ES" sz="3200" b="0" i="1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Galicia libre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ou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</a:t>
            </a:r>
            <a:r>
              <a:rPr lang="es-ES" sz="3200" b="0" i="1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Galicia emigrante,</a:t>
            </a:r>
            <a:r>
              <a:rPr lang="es-ES" sz="3200" b="1" i="1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en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Bos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Aires</a:t>
            </a: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. </a:t>
            </a:r>
            <a:endParaRPr lang="es-ES" sz="3200" dirty="0">
              <a:latin typeface="Bell MT" panose="02020503060305020303" pitchFamily="18" charset="0"/>
            </a:endParaRPr>
          </a:p>
          <a:p>
            <a:pPr lvl="1" algn="just"/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Creación de </a:t>
            </a:r>
            <a:r>
              <a:rPr lang="es-ES" sz="3200" b="1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editoriais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como </a:t>
            </a:r>
            <a:r>
              <a:rPr lang="es-ES" sz="3200" b="0" i="1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Edicións</a:t>
            </a:r>
            <a:r>
              <a:rPr lang="es-ES" sz="3200" b="0" i="1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Galicia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no Centro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Galego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de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Bos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Aires. </a:t>
            </a:r>
            <a:endParaRPr lang="es-ES" sz="3200" dirty="0">
              <a:latin typeface="Bell MT" panose="02020503060305020303" pitchFamily="18" charset="0"/>
            </a:endParaRPr>
          </a:p>
          <a:p>
            <a:pPr lvl="1" algn="just"/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Creación de múltiples </a:t>
            </a:r>
            <a:r>
              <a:rPr lang="es-ES" sz="3200" b="1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compañías de teatro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e grupos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corais</a:t>
            </a:r>
            <a:endParaRPr lang="es-ES" sz="3200" dirty="0">
              <a:latin typeface="Bell MT" panose="02020503060305020303" pitchFamily="18" charset="0"/>
            </a:endParaRPr>
          </a:p>
          <a:p>
            <a:pPr lvl="1" algn="just"/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Emisións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de programas de </a:t>
            </a:r>
            <a:r>
              <a:rPr lang="es-ES" sz="3200" b="0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radio 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en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galego</a:t>
            </a:r>
            <a:endParaRPr lang="es-ES" sz="3200" dirty="0">
              <a:latin typeface="Bell MT" panose="02020503060305020303" pitchFamily="18" charset="0"/>
            </a:endParaRPr>
          </a:p>
          <a:p>
            <a:pPr lvl="1" algn="just"/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Impartición de</a:t>
            </a:r>
            <a:r>
              <a:rPr lang="es-ES" sz="3200" b="0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 cursos, </a:t>
            </a:r>
            <a:r>
              <a:rPr lang="es-ES" sz="3200" b="0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recitais</a:t>
            </a:r>
            <a:r>
              <a:rPr lang="es-ES" sz="3200" b="0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, </a:t>
            </a:r>
            <a:r>
              <a:rPr lang="es-ES" sz="3200" b="0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exposicións</a:t>
            </a:r>
            <a:r>
              <a:rPr lang="es-ES" sz="3200" b="0" i="0" u="none" strike="noStrike" dirty="0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 e actos </a:t>
            </a:r>
            <a:r>
              <a:rPr lang="es-ES" sz="3200" b="0" i="0" u="none" strike="noStrike" dirty="0" err="1">
                <a:solidFill>
                  <a:srgbClr val="FF1616"/>
                </a:solidFill>
                <a:effectLst/>
                <a:latin typeface="Bell MT" panose="02020503060305020303" pitchFamily="18" charset="0"/>
              </a:rPr>
              <a:t>culturais</a:t>
            </a:r>
            <a:r>
              <a:rPr lang="es-ES" sz="3200" b="0" i="0" u="none" strike="noStrike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 en </a:t>
            </a:r>
            <a:r>
              <a:rPr lang="es-ES" sz="3200" b="0" i="0" u="none" strike="noStrike" dirty="0" err="1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galego</a:t>
            </a:r>
            <a:endParaRPr lang="es-ES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3BCB4F-6458-B4BA-402E-384FDEBE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AF1DD9-CB53-495C-5C12-8DC01CC1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670592"/>
            <a:ext cx="11109158" cy="547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No exilio seguíronse publicando os tres grandes xéneros : teatro, prosa e poesía </a:t>
            </a:r>
          </a:p>
          <a:p>
            <a:pPr marL="0" indent="0">
              <a:buNone/>
            </a:pPr>
            <a:endParaRPr lang="gl-ES" sz="36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	</a:t>
            </a:r>
            <a:r>
              <a:rPr lang="gl-ES" sz="3600" b="1" cap="small" dirty="0">
                <a:latin typeface="Bell MT" panose="02020503060305020303" pitchFamily="18" charset="0"/>
              </a:rPr>
              <a:t>Pero sobresae a produción poética</a:t>
            </a:r>
          </a:p>
          <a:p>
            <a:pPr marL="0" indent="0">
              <a:buNone/>
            </a:pPr>
            <a:endParaRPr lang="gl-ES" sz="36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En </a:t>
            </a:r>
            <a:r>
              <a:rPr lang="gl-ES" sz="3600" b="1" dirty="0">
                <a:latin typeface="Bell MT" panose="02020503060305020303" pitchFamily="18" charset="0"/>
              </a:rPr>
              <a:t>Galicia</a:t>
            </a:r>
            <a:r>
              <a:rPr lang="gl-ES" sz="3600" dirty="0">
                <a:latin typeface="Bell MT" panose="02020503060305020303" pitchFamily="18" charset="0"/>
              </a:rPr>
              <a:t> a situación era ben distinta: </a:t>
            </a:r>
          </a:p>
          <a:p>
            <a:pPr marL="0" indent="0">
              <a:buNone/>
            </a:pPr>
            <a:r>
              <a:rPr lang="gl-ES" sz="3600" dirty="0">
                <a:latin typeface="Bell MT" panose="02020503060305020303" pitchFamily="18" charset="0"/>
              </a:rPr>
              <a:t>	A </a:t>
            </a:r>
            <a:r>
              <a:rPr lang="gl-ES" sz="3600" b="1" dirty="0">
                <a:latin typeface="Bell MT" panose="02020503060305020303" pitchFamily="18" charset="0"/>
              </a:rPr>
              <a:t>falta de liberdades </a:t>
            </a:r>
            <a:r>
              <a:rPr lang="gl-ES" sz="3600" dirty="0">
                <a:latin typeface="Bell MT" panose="02020503060305020303" pitchFamily="18" charset="0"/>
              </a:rPr>
              <a:t>e a censura provoca a desaparición literaria en lingua galega durante os anos 40 </a:t>
            </a:r>
          </a:p>
        </p:txBody>
      </p:sp>
    </p:spTree>
    <p:extLst>
      <p:ext uri="{BB962C8B-B14F-4D97-AF65-F5344CB8AC3E}">
        <p14:creationId xmlns:p14="http://schemas.microsoft.com/office/powerpoint/2010/main" val="34764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DBC33-A78A-EA39-4184-368FA9FD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6788"/>
            <a:ext cx="10515600" cy="1325563"/>
          </a:xfrm>
        </p:spPr>
        <p:txBody>
          <a:bodyPr/>
          <a:lstStyle/>
          <a:p>
            <a:r>
              <a:rPr lang="gl-ES" dirty="0">
                <a:latin typeface="Bell MT" panose="02020503060305020303" pitchFamily="18" charset="0"/>
              </a:rPr>
              <a:t>POESÍA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66B79-4327-48CA-351A-8180721B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47536"/>
            <a:ext cx="11353800" cy="4813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PREDOMINA A LIÑA </a:t>
            </a:r>
            <a:r>
              <a:rPr lang="gl-ES" sz="3200" b="1" dirty="0">
                <a:latin typeface="Bell MT" panose="02020503060305020303" pitchFamily="18" charset="0"/>
                <a:ea typeface="Afterglow" panose="00000500000000000000" pitchFamily="2" charset="0"/>
              </a:rPr>
              <a:t>CÍVICO-SOCIAL</a:t>
            </a:r>
          </a:p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Cultivan: </a:t>
            </a:r>
          </a:p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	Poesía crítica </a:t>
            </a:r>
          </a:p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	Poesía de compromiso</a:t>
            </a:r>
          </a:p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	Poesía de denuncia social </a:t>
            </a:r>
          </a:p>
          <a:p>
            <a:pPr marL="0" indent="0" algn="just">
              <a:buNone/>
            </a:pPr>
            <a:r>
              <a:rPr lang="gl-ES" sz="3200" dirty="0">
                <a:latin typeface="Bell MT" panose="02020503060305020303" pitchFamily="18" charset="0"/>
                <a:ea typeface="Afterglow" panose="00000500000000000000" pitchFamily="2" charset="0"/>
              </a:rPr>
              <a:t>		sobre temas vetados en España como: denuncia das consecuencias da guerra, patriotismo galego, saudade, falta de liberdades, censura, etc.</a:t>
            </a:r>
          </a:p>
        </p:txBody>
      </p:sp>
    </p:spTree>
    <p:extLst>
      <p:ext uri="{BB962C8B-B14F-4D97-AF65-F5344CB8AC3E}">
        <p14:creationId xmlns:p14="http://schemas.microsoft.com/office/powerpoint/2010/main" val="434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564672E-2845-8EC7-6E86-F9C59587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5" y="316999"/>
            <a:ext cx="3974431" cy="1325563"/>
          </a:xfrm>
        </p:spPr>
        <p:txBody>
          <a:bodyPr/>
          <a:lstStyle/>
          <a:p>
            <a:r>
              <a:rPr lang="gl-ES" dirty="0">
                <a:latin typeface="Bell MT" panose="02020503060305020303" pitchFamily="18" charset="0"/>
              </a:rPr>
              <a:t>LUIS SEOANE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89BA38-A720-9601-DD44-23EB9534EA5B}"/>
              </a:ext>
            </a:extLst>
          </p:cNvPr>
          <p:cNvSpPr txBox="1"/>
          <p:nvPr/>
        </p:nvSpPr>
        <p:spPr>
          <a:xfrm>
            <a:off x="4490537" y="967730"/>
            <a:ext cx="71853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Bell MT" panose="02020503060305020303" pitchFamily="18" charset="0"/>
              </a:rPr>
              <a:t>Estudou </a:t>
            </a:r>
            <a:r>
              <a:rPr lang="pt-BR" sz="3200" dirty="0" err="1">
                <a:latin typeface="Bell MT" panose="02020503060305020303" pitchFamily="18" charset="0"/>
              </a:rPr>
              <a:t>dereito</a:t>
            </a:r>
            <a:r>
              <a:rPr lang="pt-BR" sz="3200" dirty="0">
                <a:latin typeface="Bell MT" panose="02020503060305020303" pitchFamily="18" charset="0"/>
              </a:rPr>
              <a:t> e </a:t>
            </a:r>
            <a:r>
              <a:rPr lang="pt-BR" sz="3200" dirty="0" err="1">
                <a:latin typeface="Bell MT" panose="02020503060305020303" pitchFamily="18" charset="0"/>
              </a:rPr>
              <a:t>afiliouse</a:t>
            </a:r>
            <a:r>
              <a:rPr lang="pt-BR" sz="3200" dirty="0">
                <a:latin typeface="Bell MT" panose="02020503060305020303" pitchFamily="18" charset="0"/>
              </a:rPr>
              <a:t> ó Partido </a:t>
            </a:r>
            <a:r>
              <a:rPr lang="pt-BR" sz="3200" dirty="0" err="1">
                <a:latin typeface="Bell MT" panose="02020503060305020303" pitchFamily="18" charset="0"/>
              </a:rPr>
              <a:t>Galeguista</a:t>
            </a:r>
            <a:r>
              <a:rPr lang="pt-BR" sz="3200" dirty="0">
                <a:latin typeface="Bell MT" panose="02020503060305020303" pitchFamily="18" charset="0"/>
              </a:rPr>
              <a:t>, polo que, </a:t>
            </a:r>
            <a:r>
              <a:rPr lang="pt-BR" sz="3200" dirty="0" err="1">
                <a:latin typeface="Bell MT" panose="02020503060305020303" pitchFamily="18" charset="0"/>
              </a:rPr>
              <a:t>tivo</a:t>
            </a:r>
            <a:r>
              <a:rPr lang="pt-BR" sz="3200" dirty="0">
                <a:latin typeface="Bell MT" panose="02020503060305020303" pitchFamily="18" charset="0"/>
              </a:rPr>
              <a:t> que </a:t>
            </a:r>
            <a:r>
              <a:rPr lang="pt-BR" sz="3200" dirty="0" err="1">
                <a:latin typeface="Bell MT" panose="02020503060305020303" pitchFamily="18" charset="0"/>
              </a:rPr>
              <a:t>exiliarse</a:t>
            </a:r>
            <a:r>
              <a:rPr lang="pt-BR" sz="3200" dirty="0">
                <a:latin typeface="Bell MT" panose="02020503060305020303" pitchFamily="18" charset="0"/>
              </a:rPr>
              <a:t> </a:t>
            </a:r>
            <a:r>
              <a:rPr lang="pt-BR" sz="3200" dirty="0" err="1">
                <a:latin typeface="Bell MT" panose="02020503060305020303" pitchFamily="18" charset="0"/>
              </a:rPr>
              <a:t>en</a:t>
            </a:r>
            <a:r>
              <a:rPr lang="pt-BR" sz="3200" dirty="0">
                <a:latin typeface="Bell MT" panose="02020503060305020303" pitchFamily="18" charset="0"/>
              </a:rPr>
              <a:t> Bos Aires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E98301A-051C-250B-BFC1-A86C12A1263F}"/>
              </a:ext>
            </a:extLst>
          </p:cNvPr>
          <p:cNvSpPr txBox="1"/>
          <p:nvPr/>
        </p:nvSpPr>
        <p:spPr>
          <a:xfrm>
            <a:off x="817585" y="5586894"/>
            <a:ext cx="2711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Bell MT" panose="02020503060305020303" pitchFamily="18" charset="0"/>
              </a:rPr>
              <a:t>1910, </a:t>
            </a:r>
            <a:r>
              <a:rPr lang="es-ES" sz="2800" dirty="0" err="1">
                <a:latin typeface="Bell MT" panose="02020503060305020303" pitchFamily="18" charset="0"/>
              </a:rPr>
              <a:t>Bos</a:t>
            </a:r>
            <a:r>
              <a:rPr lang="es-ES" sz="2800" dirty="0">
                <a:latin typeface="Bell MT" panose="02020503060305020303" pitchFamily="18" charset="0"/>
              </a:rPr>
              <a:t> Aires- 1979, A Coruña</a:t>
            </a:r>
          </a:p>
        </p:txBody>
      </p:sp>
      <p:pic>
        <p:nvPicPr>
          <p:cNvPr id="1026" name="Picture 2" descr="Luís Seoane - Wikipedia, a enciclopedia libre">
            <a:extLst>
              <a:ext uri="{FF2B5EF4-FFF2-40B4-BE49-F238E27FC236}">
                <a16:creationId xmlns:a16="http://schemas.microsoft.com/office/drawing/2014/main" id="{1B4294AD-4E5B-EF6B-9175-EB4A08F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6" y="1356686"/>
            <a:ext cx="3314074" cy="41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is Seoane – Fundación Luis Seoane">
            <a:extLst>
              <a:ext uri="{FF2B5EF4-FFF2-40B4-BE49-F238E27FC236}">
                <a16:creationId xmlns:a16="http://schemas.microsoft.com/office/drawing/2014/main" id="{BE1E7013-E7FE-D53C-39F5-13253208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18" y="2926283"/>
            <a:ext cx="3572964" cy="278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seo Nacional de Bellas Artes">
            <a:extLst>
              <a:ext uri="{FF2B5EF4-FFF2-40B4-BE49-F238E27FC236}">
                <a16:creationId xmlns:a16="http://schemas.microsoft.com/office/drawing/2014/main" id="{3C8A0BE9-E98F-67B2-94C5-BD45079B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02" y="2237920"/>
            <a:ext cx="3212013" cy="44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794CD2-7657-1025-B78F-76E6C654AAF4}"/>
              </a:ext>
            </a:extLst>
          </p:cNvPr>
          <p:cNvSpPr txBox="1"/>
          <p:nvPr/>
        </p:nvSpPr>
        <p:spPr>
          <a:xfrm>
            <a:off x="898358" y="681037"/>
            <a:ext cx="107482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0" i="0" u="none" strike="noStrike" dirty="0">
                <a:solidFill>
                  <a:srgbClr val="000000"/>
                </a:solidFill>
                <a:effectLst/>
              </a:rPr>
              <a:t>Escribe </a:t>
            </a:r>
            <a:r>
              <a:rPr lang="es-ES" sz="3600" b="1" i="0" u="none" strike="noStrike" dirty="0">
                <a:solidFill>
                  <a:srgbClr val="000000"/>
                </a:solidFill>
                <a:effectLst/>
              </a:rPr>
              <a:t>poesía social e de denuncia</a:t>
            </a:r>
            <a:r>
              <a:rPr lang="es-ES" sz="3600" b="0" i="0" u="none" strike="noStrike" dirty="0">
                <a:solidFill>
                  <a:srgbClr val="000000"/>
                </a:solidFill>
                <a:effectLst/>
              </a:rPr>
              <a:t>, con temas como a </a:t>
            </a:r>
            <a:r>
              <a:rPr lang="es-ES" sz="3600" b="1" i="0" u="none" strike="noStrike" dirty="0">
                <a:solidFill>
                  <a:srgbClr val="000000"/>
                </a:solidFill>
                <a:effectLst/>
              </a:rPr>
              <a:t>emigración </a:t>
            </a:r>
            <a:r>
              <a:rPr lang="es-ES" sz="3600" b="0" i="0" u="none" strike="noStrike" dirty="0">
                <a:solidFill>
                  <a:srgbClr val="000000"/>
                </a:solidFill>
                <a:effectLst/>
              </a:rPr>
              <a:t>e o </a:t>
            </a:r>
            <a:r>
              <a:rPr lang="es-ES" sz="3600" b="1" i="0" u="none" strike="noStrike" dirty="0">
                <a:solidFill>
                  <a:srgbClr val="000000"/>
                </a:solidFill>
                <a:effectLst/>
              </a:rPr>
              <a:t>exilio</a:t>
            </a:r>
            <a:endParaRPr lang="gl-ES" sz="3600" dirty="0"/>
          </a:p>
        </p:txBody>
      </p:sp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8A1080F-4ABE-3244-41D1-494ED0B7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6" y="1905398"/>
            <a:ext cx="2999874" cy="4604806"/>
          </a:xfrm>
          <a:prstGeom prst="rect">
            <a:avLst/>
          </a:prstGeom>
        </p:spPr>
      </p:pic>
      <p:pic>
        <p:nvPicPr>
          <p:cNvPr id="9" name="Imagen 8" descr="Imagen que contiene Mapa&#10;&#10;Descripción generada automáticamente">
            <a:extLst>
              <a:ext uri="{FF2B5EF4-FFF2-40B4-BE49-F238E27FC236}">
                <a16:creationId xmlns:a16="http://schemas.microsoft.com/office/drawing/2014/main" id="{161D0C79-D200-C560-CFC9-54BD4780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27" y="1905398"/>
            <a:ext cx="3249638" cy="4604806"/>
          </a:xfrm>
          <a:prstGeom prst="rect">
            <a:avLst/>
          </a:prstGeom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105A4F2-7BFD-F175-3FF5-441767542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98" y="1881366"/>
            <a:ext cx="3041330" cy="462883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C228718-567A-1B39-959B-BCCE49796293}"/>
              </a:ext>
            </a:extLst>
          </p:cNvPr>
          <p:cNvSpPr txBox="1"/>
          <p:nvPr/>
        </p:nvSpPr>
        <p:spPr>
          <a:xfrm>
            <a:off x="2486527" y="6510204"/>
            <a:ext cx="83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1952</a:t>
            </a:r>
            <a:endParaRPr lang="gl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47B1FA-E621-20AF-A7C5-484901A0B69A}"/>
              </a:ext>
            </a:extLst>
          </p:cNvPr>
          <p:cNvSpPr txBox="1"/>
          <p:nvPr/>
        </p:nvSpPr>
        <p:spPr>
          <a:xfrm>
            <a:off x="5983705" y="648866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1956</a:t>
            </a:r>
            <a:endParaRPr lang="gl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A02766-FC29-30CB-347D-1BB88222B29D}"/>
              </a:ext>
            </a:extLst>
          </p:cNvPr>
          <p:cNvSpPr txBox="1"/>
          <p:nvPr/>
        </p:nvSpPr>
        <p:spPr>
          <a:xfrm>
            <a:off x="9561094" y="6484657"/>
            <a:ext cx="946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1972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19519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FB1BE-EEE1-81D1-BA1B-D63B4D1C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>
                <a:latin typeface="Bell MT" panose="02020503060305020303" pitchFamily="18" charset="0"/>
              </a:rPr>
              <a:t>Luis</a:t>
            </a:r>
            <a:r>
              <a:rPr lang="gl-ES" dirty="0">
                <a:latin typeface="Bell MT" panose="02020503060305020303" pitchFamily="18" charset="0"/>
              </a:rPr>
              <a:t> Seoane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6F4F6-5DDB-AD1D-3AFB-140287F5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9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20000"/>
              </a:lnSpc>
              <a:buSzPts val="1100"/>
              <a:buFont typeface="Symbol" panose="05050102010706020507" pitchFamily="18" charset="2"/>
              <a:buChar char="-"/>
            </a:pPr>
            <a:r>
              <a:rPr lang="es-ES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estilo realista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(case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xornalístico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e sobrio, pero cheo de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forza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cunha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linguaxe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sinxela</a:t>
            </a:r>
            <a:endParaRPr lang="es-ES" dirty="0">
              <a:effectLst/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buSzPts val="1100"/>
              <a:buFont typeface="Symbol" panose="05050102010706020507" pitchFamily="18" charset="2"/>
              <a:buChar char="-"/>
            </a:pP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dominio do </a:t>
            </a:r>
            <a:r>
              <a:rPr lang="es-ES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verso longo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(próximo á prosa)</a:t>
            </a:r>
            <a:endParaRPr lang="es-ES" dirty="0">
              <a:effectLst/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buSzPts val="1100"/>
              <a:buFont typeface="Symbol" panose="05050102010706020507" pitchFamily="18" charset="2"/>
              <a:buChar char="-"/>
            </a:pPr>
            <a:r>
              <a:rPr lang="es-ES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temática social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con predominio do tema da </a:t>
            </a:r>
            <a:r>
              <a:rPr lang="es-ES" b="1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emigración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tratada dende a perspectiva dos propios emigrantes.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Tamén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tratou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 tema da historia de Galicia</a:t>
            </a:r>
            <a:endParaRPr lang="es-ES" dirty="0">
              <a:effectLst/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buSzPts val="1100"/>
              <a:buFont typeface="Symbol" panose="05050102010706020507" pitchFamily="18" charset="2"/>
              <a:buChar char="-"/>
            </a:pP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escaseza de poemas líricos e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persoais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nos que o </a:t>
            </a:r>
            <a:r>
              <a:rPr lang="es-ES" i="1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corresponda </a:t>
            </a:r>
            <a:r>
              <a:rPr lang="es-ES" dirty="0" err="1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dirty="0">
                <a:solidFill>
                  <a:srgbClr val="00000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propio autor</a:t>
            </a:r>
            <a:endParaRPr lang="es-ES" dirty="0">
              <a:effectLst/>
              <a:latin typeface="Bell MT" panose="0202050306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767081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1301</Words>
  <Application>Microsoft Office PowerPoint</Application>
  <PresentationFormat>Panorámica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Afterglow</vt:lpstr>
      <vt:lpstr>Arial</vt:lpstr>
      <vt:lpstr>Bell MT</vt:lpstr>
      <vt:lpstr>Calibri</vt:lpstr>
      <vt:lpstr>Calibri Light</vt:lpstr>
      <vt:lpstr>Cambria</vt:lpstr>
      <vt:lpstr>Symbol</vt:lpstr>
      <vt:lpstr>YADLjI9qxTA 0</vt:lpstr>
      <vt:lpstr>Tema de Office</vt:lpstr>
      <vt:lpstr>TEMA 9. A literatura do exilio entre 1936 e 1975: poesía, prosa e teatro</vt:lpstr>
      <vt:lpstr>Contexto </vt:lpstr>
      <vt:lpstr>Presentación de PowerPoint</vt:lpstr>
      <vt:lpstr>Presentación de PowerPoint</vt:lpstr>
      <vt:lpstr>Presentación de PowerPoint</vt:lpstr>
      <vt:lpstr>POESÍA</vt:lpstr>
      <vt:lpstr>LUIS SEOANE</vt:lpstr>
      <vt:lpstr>Presentación de PowerPoint</vt:lpstr>
      <vt:lpstr>Luis Seoane</vt:lpstr>
      <vt:lpstr>Presentación de PowerPoint</vt:lpstr>
      <vt:lpstr>Presentación de PowerPoint</vt:lpstr>
      <vt:lpstr>LORENZO VARELA</vt:lpstr>
      <vt:lpstr>Presentación de PowerPoint</vt:lpstr>
      <vt:lpstr>NARRATIVA-PROSA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TEATRO NO EXILIO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9. A literatura do exilio entre 1936 e 1975: poesía, prosa e teatro</dc:title>
  <dc:creator>Vera Álvarez Suárez</dc:creator>
  <cp:lastModifiedBy>Vera Álvarez Suárez</cp:lastModifiedBy>
  <cp:revision>4</cp:revision>
  <dcterms:created xsi:type="dcterms:W3CDTF">2023-03-18T14:56:28Z</dcterms:created>
  <dcterms:modified xsi:type="dcterms:W3CDTF">2023-03-27T13:11:37Z</dcterms:modified>
</cp:coreProperties>
</file>