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17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4361F2B-4A85-460D-AFC5-8EFCB11F610C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10/01/23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3582C6-5204-44D1-A86F-4CEDEDF3F2DB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EEAD347-5AE4-4F6D-AB5C-AC701E17EB1D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10/01/23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E6F2C0-9BBA-4CDE-A9D5-BE07C19519D0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ítulo 1"/>
          <p:cNvSpPr txBox="1"/>
          <p:nvPr/>
        </p:nvSpPr>
        <p:spPr>
          <a:xfrm>
            <a:off x="1523880" y="0"/>
            <a:ext cx="9143640" cy="6410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Elementos constructivos del motor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Picture 4" descr="Ver las imágenes de origen"/>
          <p:cNvPicPr/>
          <p:nvPr/>
        </p:nvPicPr>
        <p:blipFill>
          <a:blip r:embed="rId1"/>
          <a:stretch/>
        </p:blipFill>
        <p:spPr>
          <a:xfrm>
            <a:off x="3452760" y="0"/>
            <a:ext cx="5285880" cy="477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9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Rectangle 19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Rectangle 193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Rectangle 194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Freeform: Shape 195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Título 1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El volante de inercia</a:t>
            </a:r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2" descr="Ver las imágenes de origen"/>
          <p:cNvPicPr/>
          <p:nvPr/>
        </p:nvPicPr>
        <p:blipFill>
          <a:blip r:embed="rId1"/>
          <a:stretch/>
        </p:blipFill>
        <p:spPr>
          <a:xfrm>
            <a:off x="8703720" y="1688760"/>
            <a:ext cx="3488040" cy="365652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4" descr="Ver las imágenes de origen"/>
          <p:cNvPicPr/>
          <p:nvPr/>
        </p:nvPicPr>
        <p:blipFill>
          <a:blip r:embed="rId2"/>
          <a:stretch/>
        </p:blipFill>
        <p:spPr>
          <a:xfrm>
            <a:off x="4502880" y="2107440"/>
            <a:ext cx="3987720" cy="2877480"/>
          </a:xfrm>
          <a:prstGeom prst="rect">
            <a:avLst/>
          </a:prstGeom>
          <a:ln w="0">
            <a:noFill/>
          </a:ln>
        </p:spPr>
      </p:pic>
      <p:sp>
        <p:nvSpPr>
          <p:cNvPr id="160" name="9 CuadroTexto"/>
          <p:cNvSpPr/>
          <p:nvPr/>
        </p:nvSpPr>
        <p:spPr>
          <a:xfrm>
            <a:off x="5341320" y="5065560"/>
            <a:ext cx="2975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CONVENCIONAL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1" name="10 CuadroTexto"/>
          <p:cNvSpPr/>
          <p:nvPr/>
        </p:nvSpPr>
        <p:spPr>
          <a:xfrm>
            <a:off x="9071280" y="5355720"/>
            <a:ext cx="28155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BIMASA 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consta de dos                 mitades independientes unidas por unos muelles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Título 1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La culata</a:t>
            </a:r>
            <a:endParaRPr b="0" lang="es-E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3858840" y="666000"/>
            <a:ext cx="7866000" cy="5526000"/>
          </a:xfrm>
          <a:prstGeom prst="rect">
            <a:avLst/>
          </a:prstGeom>
          <a:ln w="0">
            <a:noFill/>
          </a:ln>
        </p:spPr>
      </p:pic>
      <p:sp>
        <p:nvSpPr>
          <p:cNvPr id="166" name="Flecha derecha 6"/>
          <p:cNvSpPr/>
          <p:nvPr/>
        </p:nvSpPr>
        <p:spPr>
          <a:xfrm rot="2460000">
            <a:off x="5677920" y="665640"/>
            <a:ext cx="181368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BALANCINES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7" name="Flecha derecha 7"/>
          <p:cNvSpPr/>
          <p:nvPr/>
        </p:nvSpPr>
        <p:spPr>
          <a:xfrm>
            <a:off x="3289320" y="1932120"/>
            <a:ext cx="2452320" cy="456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MUELLE VÁLVULA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8" name="Flecha derecha 8"/>
          <p:cNvSpPr/>
          <p:nvPr/>
        </p:nvSpPr>
        <p:spPr>
          <a:xfrm>
            <a:off x="4515480" y="3195720"/>
            <a:ext cx="2669040" cy="64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ORIFICIO PARA BUJÍA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Título 1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El árbol de levas</a:t>
            </a:r>
            <a:endParaRPr b="0" lang="es-E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4094640" y="632520"/>
            <a:ext cx="7457040" cy="559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Título 1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Válvulas, muelles, guías y retenes</a:t>
            </a:r>
            <a:endParaRPr b="0" lang="es-E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2" descr="Ver las imágenes de origen"/>
          <p:cNvPicPr/>
          <p:nvPr/>
        </p:nvPicPr>
        <p:blipFill>
          <a:blip r:embed="rId1"/>
          <a:stretch/>
        </p:blipFill>
        <p:spPr>
          <a:xfrm>
            <a:off x="4027680" y="496080"/>
            <a:ext cx="7615080" cy="571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ítulo 1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Tapa de válvulas o de balancines</a:t>
            </a:r>
            <a:endParaRPr b="0" lang="es-E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Picture 2" descr="Resultado de imagen de tapa de balancines"/>
          <p:cNvPicPr/>
          <p:nvPr/>
        </p:nvPicPr>
        <p:blipFill>
          <a:blip r:embed="rId1"/>
          <a:stretch/>
        </p:blipFill>
        <p:spPr>
          <a:xfrm>
            <a:off x="7341840" y="291960"/>
            <a:ext cx="4457520" cy="285732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4" descr="Ver las imágenes de origen"/>
          <p:cNvPicPr/>
          <p:nvPr/>
        </p:nvPicPr>
        <p:blipFill>
          <a:blip r:embed="rId2"/>
          <a:stretch/>
        </p:blipFill>
        <p:spPr>
          <a:xfrm>
            <a:off x="3838680" y="3313080"/>
            <a:ext cx="4514400" cy="338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Título 1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Junta de culata</a:t>
            </a:r>
            <a:endParaRPr b="0" lang="es-E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3515400" y="1656000"/>
            <a:ext cx="8676360" cy="355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1"/>
          <p:cNvSpPr txBox="1"/>
          <p:nvPr/>
        </p:nvSpPr>
        <p:spPr>
          <a:xfrm>
            <a:off x="609480" y="4385160"/>
            <a:ext cx="10923120" cy="1317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ffffff"/>
                </a:solidFill>
                <a:latin typeface="Calibri Light"/>
              </a:rPr>
              <a:t>Cárter de aceite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Picture 2" descr="Ver las imágenes de origen"/>
          <p:cNvPicPr/>
          <p:nvPr/>
        </p:nvPicPr>
        <p:blipFill>
          <a:blip r:embed="rId1"/>
          <a:srcRect l="0" t="4970" r="0" b="2022"/>
          <a:stretch/>
        </p:blipFill>
        <p:spPr>
          <a:xfrm>
            <a:off x="0" y="0"/>
            <a:ext cx="6095520" cy="425232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4" descr="Ver las imágenes de origen"/>
          <p:cNvPicPr/>
          <p:nvPr/>
        </p:nvPicPr>
        <p:blipFill>
          <a:blip r:embed="rId2"/>
          <a:srcRect l="0" t="5071" r="0" b="0"/>
          <a:stretch/>
        </p:blipFill>
        <p:spPr>
          <a:xfrm>
            <a:off x="6095880" y="-720"/>
            <a:ext cx="6095520" cy="4252680"/>
          </a:xfrm>
          <a:prstGeom prst="rect">
            <a:avLst/>
          </a:prstGeom>
          <a:ln w="0">
            <a:noFill/>
          </a:ln>
        </p:spPr>
      </p:pic>
      <p:sp>
        <p:nvSpPr>
          <p:cNvPr id="189" name="Straight Connector 75"/>
          <p:cNvSpPr/>
          <p:nvPr/>
        </p:nvSpPr>
        <p:spPr>
          <a:xfrm>
            <a:off x="6095880" y="-360"/>
            <a:ext cx="360" cy="4242240"/>
          </a:xfrm>
          <a:prstGeom prst="line">
            <a:avLst/>
          </a:prstGeom>
          <a:ln w="1016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Straight Connector 77"/>
          <p:cNvSpPr/>
          <p:nvPr/>
        </p:nvSpPr>
        <p:spPr>
          <a:xfrm>
            <a:off x="0" y="4241880"/>
            <a:ext cx="12191760" cy="360"/>
          </a:xfrm>
          <a:prstGeom prst="line">
            <a:avLst/>
          </a:prstGeom>
          <a:ln w="1016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Ver las imágenes de origen"/>
          <p:cNvPicPr/>
          <p:nvPr/>
        </p:nvPicPr>
        <p:blipFill>
          <a:blip r:embed="rId1"/>
          <a:srcRect l="0" t="1577" r="0" b="14155"/>
          <a:stretch/>
        </p:blipFill>
        <p:spPr>
          <a:xfrm>
            <a:off x="2336760" y="0"/>
            <a:ext cx="9855000" cy="6857640"/>
          </a:xfrm>
          <a:prstGeom prst="rect">
            <a:avLst/>
          </a:prstGeom>
          <a:ln w="0">
            <a:noFill/>
          </a:ln>
        </p:spPr>
      </p:pic>
      <p:sp>
        <p:nvSpPr>
          <p:cNvPr id="192" name="Straight Connector 200"/>
          <p:cNvSpPr/>
          <p:nvPr/>
        </p:nvSpPr>
        <p:spPr>
          <a:xfrm>
            <a:off x="9480240" y="5123520"/>
            <a:ext cx="935280" cy="360"/>
          </a:xfrm>
          <a:prstGeom prst="line">
            <a:avLst/>
          </a:prstGeom>
          <a:ln cap="sq" w="25400">
            <a:solidFill>
              <a:srgbClr val="000000">
                <a:lumMod val="85000"/>
                <a:lumOff val="15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05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Título 1"/>
          <p:cNvSpPr/>
          <p:nvPr/>
        </p:nvSpPr>
        <p:spPr>
          <a:xfrm>
            <a:off x="654480" y="2059920"/>
            <a:ext cx="2751840" cy="2709000"/>
          </a:xfrm>
          <a:prstGeom prst="ellipse">
            <a:avLst/>
          </a:prstGeom>
          <a:solidFill>
            <a:srgbClr val="262626"/>
          </a:solidFill>
          <a:ln w="174625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Distribución por cadena</a:t>
            </a:r>
            <a:endParaRPr b="0" lang="es-E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05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Título 1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Distribución por correa</a:t>
            </a:r>
            <a:endParaRPr b="0" lang="es-E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3821760" y="931320"/>
            <a:ext cx="7940160" cy="499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https://i0.wp.com/www.yamovil.es/sobre-coches-y-concesionarios/wp-content/uploads/2017/09/sistema-distribucion-3.jpg?resize=800%2C450&amp;ssl=1"/>
          <p:cNvPicPr/>
          <p:nvPr/>
        </p:nvPicPr>
        <p:blipFill>
          <a:blip r:embed="rId1"/>
          <a:stretch/>
        </p:blipFill>
        <p:spPr>
          <a:xfrm>
            <a:off x="2826360" y="860040"/>
            <a:ext cx="9127440" cy="5133960"/>
          </a:xfrm>
          <a:prstGeom prst="rect">
            <a:avLst/>
          </a:prstGeom>
          <a:ln w="0">
            <a:noFill/>
          </a:ln>
        </p:spPr>
      </p:pic>
      <p:sp>
        <p:nvSpPr>
          <p:cNvPr id="200" name="Rectangle 136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705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Título 1"/>
          <p:cNvSpPr/>
          <p:nvPr/>
        </p:nvSpPr>
        <p:spPr>
          <a:xfrm>
            <a:off x="640080" y="2074320"/>
            <a:ext cx="2751840" cy="2709000"/>
          </a:xfrm>
          <a:prstGeom prst="ellipse">
            <a:avLst/>
          </a:prstGeom>
          <a:solidFill>
            <a:srgbClr val="262626"/>
          </a:solidFill>
          <a:ln w="174625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Calibri Light"/>
              </a:rPr>
              <a:t>Distribución por cascada de engranajes</a:t>
            </a:r>
            <a:endParaRPr b="0" lang="es-E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Rectangle 7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Rectangle 74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Rectangle 76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Freeform: Shape 78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Título 1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El bloque motor</a:t>
            </a:r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2" descr="Ver las imágenes de origen"/>
          <p:cNvPicPr/>
          <p:nvPr/>
        </p:nvPicPr>
        <p:blipFill>
          <a:blip r:embed="rId1"/>
          <a:stretch/>
        </p:blipFill>
        <p:spPr>
          <a:xfrm>
            <a:off x="4502520" y="1026360"/>
            <a:ext cx="7225560" cy="480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Rectangle 136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Rectangle 138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Rectangle 140"/>
          <p:cNvSpPr/>
          <p:nvPr/>
        </p:nvSpPr>
        <p:spPr>
          <a:xfrm flipH="1" rot="16200000">
            <a:off x="-949680" y="1407240"/>
            <a:ext cx="6857280" cy="4042800"/>
          </a:xfrm>
          <a:prstGeom prst="rect">
            <a:avLst/>
          </a:prstGeom>
          <a:pattFill prst="horz">
            <a:fgClr>
              <a:srgbClr val="000000"/>
            </a:fgClr>
            <a:bgClr>
              <a:srgbClr val="ffffff">
                <a:alpha val="0"/>
              </a:srgb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Freeform: Shape 142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"/>
          <p:cNvPicPr/>
          <p:nvPr/>
        </p:nvPicPr>
        <p:blipFill>
          <a:blip r:embed="rId1"/>
          <a:stretch/>
        </p:blipFill>
        <p:spPr>
          <a:xfrm>
            <a:off x="6156720" y="2172960"/>
            <a:ext cx="5829120" cy="4485960"/>
          </a:xfrm>
          <a:prstGeom prst="rect">
            <a:avLst/>
          </a:prstGeom>
          <a:ln w="9525"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4197600" y="217800"/>
            <a:ext cx="5296680" cy="3105720"/>
          </a:xfrm>
          <a:prstGeom prst="rect">
            <a:avLst/>
          </a:prstGeom>
          <a:ln w="0">
            <a:noFill/>
          </a:ln>
        </p:spPr>
      </p:pic>
      <p:sp>
        <p:nvSpPr>
          <p:cNvPr id="98" name="Título 1"/>
          <p:cNvSpPr txBox="1"/>
          <p:nvPr/>
        </p:nvSpPr>
        <p:spPr>
          <a:xfrm>
            <a:off x="659880" y="2766960"/>
            <a:ext cx="112557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La bancada</a:t>
            </a:r>
            <a:br/>
            <a:br/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                           </a:t>
            </a:r>
            <a:br/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13 Flecha derecha"/>
          <p:cNvSpPr/>
          <p:nvPr/>
        </p:nvSpPr>
        <p:spPr>
          <a:xfrm>
            <a:off x="4717080" y="5065560"/>
            <a:ext cx="2409120" cy="12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BANCADA ENTERA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0" name="14 Flecha derecha"/>
          <p:cNvSpPr/>
          <p:nvPr/>
        </p:nvSpPr>
        <p:spPr>
          <a:xfrm rot="17463000">
            <a:off x="3792240" y="2734560"/>
            <a:ext cx="2461680" cy="1669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SOMBRERETES DE BANCADA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1" name="15 Conector"/>
          <p:cNvSpPr/>
          <p:nvPr/>
        </p:nvSpPr>
        <p:spPr>
          <a:xfrm>
            <a:off x="4992840" y="1843200"/>
            <a:ext cx="159120" cy="2462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16 Conector"/>
          <p:cNvSpPr/>
          <p:nvPr/>
        </p:nvSpPr>
        <p:spPr>
          <a:xfrm>
            <a:off x="5972760" y="1850400"/>
            <a:ext cx="159120" cy="2462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17 Conector"/>
          <p:cNvSpPr/>
          <p:nvPr/>
        </p:nvSpPr>
        <p:spPr>
          <a:xfrm>
            <a:off x="6872400" y="1763640"/>
            <a:ext cx="159120" cy="2462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18 Conector"/>
          <p:cNvSpPr/>
          <p:nvPr/>
        </p:nvSpPr>
        <p:spPr>
          <a:xfrm>
            <a:off x="7699680" y="1661760"/>
            <a:ext cx="159120" cy="2462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19 Conector"/>
          <p:cNvSpPr/>
          <p:nvPr/>
        </p:nvSpPr>
        <p:spPr>
          <a:xfrm>
            <a:off x="8498160" y="1560240"/>
            <a:ext cx="159120" cy="2462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9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Rectangle 19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Rectangle 193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Rectangle 194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Freeform: Shape 195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Título 1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Los cilindros</a:t>
            </a:r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2" descr="Ver las imágenes de origen"/>
          <p:cNvPicPr/>
          <p:nvPr/>
        </p:nvPicPr>
        <p:blipFill>
          <a:blip r:embed="rId1"/>
          <a:stretch/>
        </p:blipFill>
        <p:spPr>
          <a:xfrm>
            <a:off x="4502520" y="719280"/>
            <a:ext cx="7225560" cy="54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Rectangle 136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Rectangle 138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Rectangle 140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Freeform: Shape 142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Título 1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Partes exteriores y plano de culata</a:t>
            </a:r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Picture 2" descr="Ver las imágenes de origen"/>
          <p:cNvPicPr/>
          <p:nvPr/>
        </p:nvPicPr>
        <p:blipFill>
          <a:blip r:embed="rId1"/>
          <a:stretch/>
        </p:blipFill>
        <p:spPr>
          <a:xfrm>
            <a:off x="4502520" y="719280"/>
            <a:ext cx="7225560" cy="54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Rectangle 136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Rectangle 138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Rectangle 140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Freeform: Shape 142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 descr="Resultado de imagen de cigüeñal"/>
          <p:cNvPicPr/>
          <p:nvPr/>
        </p:nvPicPr>
        <p:blipFill>
          <a:blip r:embed="rId1"/>
          <a:stretch/>
        </p:blipFill>
        <p:spPr>
          <a:xfrm>
            <a:off x="9236520" y="288720"/>
            <a:ext cx="2295000" cy="257148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4" descr="Ver las imágenes de origen"/>
          <p:cNvPicPr/>
          <p:nvPr/>
        </p:nvPicPr>
        <p:blipFill>
          <a:blip r:embed="rId2"/>
          <a:stretch/>
        </p:blipFill>
        <p:spPr>
          <a:xfrm>
            <a:off x="4221720" y="3120480"/>
            <a:ext cx="7019640" cy="3494160"/>
          </a:xfrm>
          <a:prstGeom prst="rect">
            <a:avLst/>
          </a:prstGeom>
          <a:ln w="0">
            <a:noFill/>
          </a:ln>
        </p:spPr>
      </p:pic>
      <p:sp>
        <p:nvSpPr>
          <p:cNvPr id="127" name="Título 1"/>
          <p:cNvSpPr txBox="1"/>
          <p:nvPr/>
        </p:nvSpPr>
        <p:spPr>
          <a:xfrm>
            <a:off x="659880" y="2380320"/>
            <a:ext cx="11531520" cy="3458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El cigüeñal                  </a:t>
            </a:r>
            <a:r>
              <a:rPr b="1" lang="en-US" sz="2000" spc="-1" strike="noStrike">
                <a:solidFill>
                  <a:srgbClr val="000000"/>
                </a:solidFill>
                <a:latin typeface="Calibri Light"/>
              </a:rPr>
              <a:t>POLICILINDRICO                                                         MONOCILINDRICO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Rectangle 136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Rectangle 138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Rectangle 140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Freeform: Shape 142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Título 1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Cojinetes de biela, bancada y axiales </a:t>
            </a:r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4" descr="Ver las imágenes de origen"/>
          <p:cNvPicPr/>
          <p:nvPr/>
        </p:nvPicPr>
        <p:blipFill>
          <a:blip r:embed="rId1"/>
          <a:stretch/>
        </p:blipFill>
        <p:spPr>
          <a:xfrm>
            <a:off x="4321080" y="900000"/>
            <a:ext cx="7587720" cy="4063680"/>
          </a:xfrm>
          <a:prstGeom prst="rect">
            <a:avLst/>
          </a:prstGeom>
          <a:ln w="0">
            <a:noFill/>
          </a:ln>
        </p:spPr>
      </p:pic>
      <p:sp>
        <p:nvSpPr>
          <p:cNvPr id="135" name="8 CuadroTexto"/>
          <p:cNvSpPr/>
          <p:nvPr/>
        </p:nvSpPr>
        <p:spPr>
          <a:xfrm>
            <a:off x="5225040" y="5297760"/>
            <a:ext cx="60375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COJINETE                            COJINETE CON ORIFICIOS Y            AXIAL                                CANALIZACIÓN PARA EL ACEITE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36" name="9 Flecha arriba"/>
          <p:cNvSpPr/>
          <p:nvPr/>
        </p:nvSpPr>
        <p:spPr>
          <a:xfrm>
            <a:off x="5704200" y="3004560"/>
            <a:ext cx="493200" cy="22057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10 Flecha arriba"/>
          <p:cNvSpPr/>
          <p:nvPr/>
        </p:nvSpPr>
        <p:spPr>
          <a:xfrm>
            <a:off x="8360280" y="3817080"/>
            <a:ext cx="376920" cy="14511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9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Rectangle 19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Rectangle 193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Rectangle 194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Freeform: Shape 195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Título 1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El pistón</a:t>
            </a:r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Picture 6" descr="Ver detalle de imagen relacionada"/>
          <p:cNvPicPr/>
          <p:nvPr/>
        </p:nvPicPr>
        <p:blipFill>
          <a:blip r:embed="rId1"/>
          <a:stretch/>
        </p:blipFill>
        <p:spPr>
          <a:xfrm>
            <a:off x="4502520" y="520560"/>
            <a:ext cx="7225560" cy="581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9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Rectangle 19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Rectangle 193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Rectangle 194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Freeform: Shape 195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ítulo 1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La biela</a:t>
            </a:r>
            <a:endParaRPr b="0" lang="es-E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Picture 2" descr="Resultado de imagen de lpartes de la biela"/>
          <p:cNvPicPr/>
          <p:nvPr/>
        </p:nvPicPr>
        <p:blipFill>
          <a:blip r:embed="rId1"/>
          <a:stretch/>
        </p:blipFill>
        <p:spPr>
          <a:xfrm>
            <a:off x="5756400" y="577080"/>
            <a:ext cx="4525200" cy="563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519</TotalTime>
  <Application>LibreOffice/7.1.4.2$Windows_X86_64 LibreOffice_project/a529a4fab45b75fefc5b6226684193eb000654f6</Application>
  <AppVersion>15.0000</AppVersion>
  <Words>105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2021-10-06T17:36:44Z</dcterms:created>
  <dc:creator>Jaime Villar Martínez</dc:creator>
  <dc:description/>
  <dc:language>es-ES</dc:language>
  <cp:lastModifiedBy/>
  <dcterms:modified xsi:type="dcterms:W3CDTF">2023-01-10T20:55:19Z</dcterms:modified>
  <cp:revision>21</cp:revision>
  <dc:subject/>
  <dc:title>Elementos constructivos del motor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19</vt:i4>
  </property>
</Properties>
</file>