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AB8DBBA-BE4C-4A4C-866A-84E0C0C6A906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30/09/2022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96754D5-4D4E-4E4D-A03D-931555077735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065B98A-E5FE-41C2-AE48-F279C664AA4F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30/09/2022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BB1061F-F1A8-4AAD-AAFD-CBE2EE8436F0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ítulo 1"/>
          <p:cNvSpPr txBox="1"/>
          <p:nvPr/>
        </p:nvSpPr>
        <p:spPr>
          <a:xfrm>
            <a:off x="7464600" y="1783800"/>
            <a:ext cx="4087080" cy="2888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400" b="0" strike="noStrike" spc="-1">
                <a:solidFill>
                  <a:srgbClr val="FFFFFF"/>
                </a:solidFill>
                <a:latin typeface="Calibri Light"/>
              </a:rPr>
              <a:t>El motor de combustión interna</a:t>
            </a:r>
            <a:endParaRPr lang="es-E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Subtítulo 2"/>
          <p:cNvSpPr txBox="1"/>
          <p:nvPr/>
        </p:nvSpPr>
        <p:spPr>
          <a:xfrm>
            <a:off x="7464600" y="4750920"/>
            <a:ext cx="4087080" cy="1147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  <p:sp>
        <p:nvSpPr>
          <p:cNvPr id="84" name="Freeform: Shape 134"/>
          <p:cNvSpPr/>
          <p:nvPr/>
        </p:nvSpPr>
        <p:spPr>
          <a:xfrm flipH="1" flipV="1">
            <a:off x="0" y="-360"/>
            <a:ext cx="7187760" cy="6857640"/>
          </a:xfrm>
          <a:custGeom>
            <a:avLst/>
            <a:gdLst/>
            <a:ahLst/>
            <a:cxnLst/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icture 2"/>
          <p:cNvSpPr/>
          <p:nvPr/>
        </p:nvSpPr>
        <p:spPr>
          <a:xfrm>
            <a:off x="0" y="0"/>
            <a:ext cx="7028280" cy="685764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Título 1"/>
          <p:cNvSpPr txBox="1"/>
          <p:nvPr/>
        </p:nvSpPr>
        <p:spPr>
          <a:xfrm>
            <a:off x="631080" y="640080"/>
            <a:ext cx="4818600" cy="1481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strike="noStrike" spc="-1">
                <a:solidFill>
                  <a:srgbClr val="000000"/>
                </a:solidFill>
                <a:latin typeface="Calibri Light"/>
              </a:rPr>
              <a:t>Características de los motores</a:t>
            </a:r>
            <a:endParaRPr lang="es-ES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sketch line"/>
          <p:cNvSpPr/>
          <p:nvPr/>
        </p:nvSpPr>
        <p:spPr>
          <a:xfrm>
            <a:off x="643320" y="2372760"/>
            <a:ext cx="3254760" cy="18000"/>
          </a:xfrm>
          <a:custGeom>
            <a:avLst/>
            <a:gdLst/>
            <a:ahLst/>
            <a:cxn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Marcador de contenido 2"/>
          <p:cNvSpPr txBox="1"/>
          <p:nvPr/>
        </p:nvSpPr>
        <p:spPr>
          <a:xfrm>
            <a:off x="553320" y="2921400"/>
            <a:ext cx="4818600" cy="3547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Diámetro del cilindro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Carrera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Distancia entre el punto muerto superior PMS y el punto muerto inferior PMI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Cilindrada unitaria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Cu=</a:t>
            </a: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π</a:t>
            </a: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 x d²/4 x L</a:t>
            </a:r>
          </a:p>
        </p:txBody>
      </p:sp>
      <p:pic>
        <p:nvPicPr>
          <p:cNvPr id="162" name="Picture 2" descr="Resultado de imagen de pms y pmi"/>
          <p:cNvPicPr/>
          <p:nvPr/>
        </p:nvPicPr>
        <p:blipFill>
          <a:blip r:embed="rId2" cstate="print"/>
          <a:stretch/>
        </p:blipFill>
        <p:spPr>
          <a:xfrm>
            <a:off x="6173640" y="640080"/>
            <a:ext cx="5309640" cy="55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Título 1"/>
          <p:cNvSpPr txBox="1"/>
          <p:nvPr/>
        </p:nvSpPr>
        <p:spPr>
          <a:xfrm>
            <a:off x="631080" y="640080"/>
            <a:ext cx="4818600" cy="1481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strike="noStrike" spc="-1">
                <a:solidFill>
                  <a:srgbClr val="000000"/>
                </a:solidFill>
                <a:latin typeface="Calibri Light"/>
              </a:rPr>
              <a:t>Características de los motores</a:t>
            </a:r>
            <a:endParaRPr lang="es-ES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sketch line"/>
          <p:cNvSpPr/>
          <p:nvPr/>
        </p:nvSpPr>
        <p:spPr>
          <a:xfrm>
            <a:off x="643320" y="2372760"/>
            <a:ext cx="3254760" cy="18000"/>
          </a:xfrm>
          <a:custGeom>
            <a:avLst/>
            <a:gdLst/>
            <a:ahLst/>
            <a:cxn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Marcador de contenido 2"/>
          <p:cNvSpPr txBox="1"/>
          <p:nvPr/>
        </p:nvSpPr>
        <p:spPr>
          <a:xfrm>
            <a:off x="553320" y="2636912"/>
            <a:ext cx="4818600" cy="3831928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Cilindrada total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Suma del volumen de todos los cilindros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Ej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: motor 6 cilindros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Vu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x 6  motor 2 cilindros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Vu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x 2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Se mide en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cc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/cm</a:t>
            </a:r>
            <a:r>
              <a:rPr lang="es-ES" sz="2400" b="0" strike="noStrike" spc="-1" baseline="33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o Litros.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Ej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2000cc o 2L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Cámara de combustión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Zona que queda libre cuando el pistón asciende a su punto más alto (PMS) donde se comprime el aire o la mezcla aire/gasolina.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Picture 2" descr="Resultado de imagen de pms y pmi"/>
          <p:cNvPicPr/>
          <p:nvPr/>
        </p:nvPicPr>
        <p:blipFill>
          <a:blip r:embed="rId2" cstate="print"/>
          <a:stretch/>
        </p:blipFill>
        <p:spPr>
          <a:xfrm>
            <a:off x="6173640" y="640080"/>
            <a:ext cx="5309640" cy="55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ítulo 1"/>
          <p:cNvSpPr txBox="1"/>
          <p:nvPr/>
        </p:nvSpPr>
        <p:spPr>
          <a:xfrm>
            <a:off x="631080" y="640080"/>
            <a:ext cx="4818600" cy="1481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strike="noStrike" spc="-1">
                <a:solidFill>
                  <a:srgbClr val="000000"/>
                </a:solidFill>
                <a:latin typeface="Calibri Light"/>
              </a:rPr>
              <a:t>Características de los motores</a:t>
            </a:r>
            <a:endParaRPr lang="es-ES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sketch line"/>
          <p:cNvSpPr/>
          <p:nvPr/>
        </p:nvSpPr>
        <p:spPr>
          <a:xfrm>
            <a:off x="643320" y="2372760"/>
            <a:ext cx="3254760" cy="18000"/>
          </a:xfrm>
          <a:custGeom>
            <a:avLst/>
            <a:gdLst/>
            <a:ahLst/>
            <a:cxn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Marcador de contenido 2"/>
          <p:cNvSpPr txBox="1"/>
          <p:nvPr/>
        </p:nvSpPr>
        <p:spPr>
          <a:xfrm>
            <a:off x="553320" y="2921400"/>
            <a:ext cx="4818600" cy="3547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Relación de compresión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Diesel (entre 15 y 25)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Otto (entre 7 y 13)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Existen motores con RC diferentes pero por el uso de ciclos de funcionamiento específicos.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Rc = Vu+Vc/Vc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600" b="0" strike="noStrike" spc="-1">
                <a:solidFill>
                  <a:srgbClr val="000000"/>
                </a:solidFill>
                <a:latin typeface="Calibri"/>
              </a:rPr>
              <a:t>R</a:t>
            </a: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c= relación de compresión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Vc= volumen cámara de combustión</a:t>
            </a:r>
            <a:r>
              <a:rPr lang="es-ES" sz="26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2" descr="Resultado de imagen de pms y pmi"/>
          <p:cNvPicPr/>
          <p:nvPr/>
        </p:nvPicPr>
        <p:blipFill>
          <a:blip r:embed="rId2" cstate="print"/>
          <a:stretch/>
        </p:blipFill>
        <p:spPr>
          <a:xfrm>
            <a:off x="6173640" y="640080"/>
            <a:ext cx="5309640" cy="55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Título 1"/>
          <p:cNvSpPr txBox="1"/>
          <p:nvPr/>
        </p:nvSpPr>
        <p:spPr>
          <a:xfrm>
            <a:off x="631080" y="640080"/>
            <a:ext cx="4818600" cy="1481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strike="noStrike" spc="-1">
                <a:solidFill>
                  <a:srgbClr val="000000"/>
                </a:solidFill>
                <a:latin typeface="Calibri Light"/>
              </a:rPr>
              <a:t>Características de los motores</a:t>
            </a:r>
            <a:endParaRPr lang="es-ES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sketch line"/>
          <p:cNvSpPr/>
          <p:nvPr/>
        </p:nvSpPr>
        <p:spPr>
          <a:xfrm>
            <a:off x="643320" y="2372760"/>
            <a:ext cx="3254760" cy="18000"/>
          </a:xfrm>
          <a:custGeom>
            <a:avLst/>
            <a:gdLst/>
            <a:ahLst/>
            <a:cxn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Marcador de contenido 2"/>
          <p:cNvSpPr txBox="1"/>
          <p:nvPr/>
        </p:nvSpPr>
        <p:spPr>
          <a:xfrm>
            <a:off x="553320" y="2636912"/>
            <a:ext cx="5182640" cy="3831928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Orden de encendido: es el orden en el cual se suceden las explosiones (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otto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) o las combustiones (diesel) en los motores de más de un cilindro.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Puede haber más de una posibilidad según el diseño.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Ej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motor 4 cilindros con orden de 1-3-4-2 o 1-2-4-3 ( no son conmutables)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</a:rPr>
              <a:t>Ex= explosión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</a:rPr>
              <a:t>A= admisión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</a:rPr>
              <a:t>C= compresión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</a:rPr>
              <a:t>E= escape</a:t>
            </a: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176 Imagen"/>
          <p:cNvPicPr/>
          <p:nvPr/>
        </p:nvPicPr>
        <p:blipFill>
          <a:blip r:embed="rId2" cstate="print"/>
          <a:stretch/>
        </p:blipFill>
        <p:spPr>
          <a:xfrm>
            <a:off x="5585400" y="1080000"/>
            <a:ext cx="5754600" cy="45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ítulo 1"/>
          <p:cNvSpPr txBox="1"/>
          <p:nvPr/>
        </p:nvSpPr>
        <p:spPr>
          <a:xfrm>
            <a:off x="631080" y="640080"/>
            <a:ext cx="4818600" cy="1481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strike="noStrike" spc="-1">
                <a:solidFill>
                  <a:srgbClr val="000000"/>
                </a:solidFill>
                <a:latin typeface="Calibri Light"/>
              </a:rPr>
              <a:t>Características de los motores</a:t>
            </a:r>
            <a:endParaRPr lang="es-ES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sketch line"/>
          <p:cNvSpPr/>
          <p:nvPr/>
        </p:nvSpPr>
        <p:spPr>
          <a:xfrm>
            <a:off x="643320" y="2372760"/>
            <a:ext cx="3254760" cy="18000"/>
          </a:xfrm>
          <a:custGeom>
            <a:avLst/>
            <a:gdLst/>
            <a:ahLst/>
            <a:cxn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Marcador de contenido 2"/>
          <p:cNvSpPr txBox="1"/>
          <p:nvPr/>
        </p:nvSpPr>
        <p:spPr>
          <a:xfrm>
            <a:off x="553320" y="2921400"/>
            <a:ext cx="4818600" cy="3547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600" b="0" strike="noStrike" spc="-1">
                <a:solidFill>
                  <a:srgbClr val="000000"/>
                </a:solidFill>
                <a:latin typeface="Calibri"/>
              </a:rPr>
              <a:t>Revoluciones por minuto (RPM)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600" b="0" strike="noStrike" spc="-1">
                <a:solidFill>
                  <a:srgbClr val="000000"/>
                </a:solidFill>
                <a:latin typeface="Calibri"/>
              </a:rPr>
              <a:t>Velocidad de giro del motor.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600" b="0" strike="noStrike" spc="-1">
                <a:solidFill>
                  <a:srgbClr val="000000"/>
                </a:solidFill>
                <a:latin typeface="Calibri"/>
              </a:rPr>
              <a:t>Par motor (momento de fuerza) es la capacidad de un motor para que no lo frenen.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200" b="0" strike="noStrike" spc="-1">
                <a:solidFill>
                  <a:srgbClr val="000000"/>
                </a:solidFill>
                <a:latin typeface="Calibri"/>
              </a:rPr>
              <a:t>Par (M)= F x 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Potencia es la capacidad de un motor para subir de revoluciones.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200" b="0" strike="noStrike" spc="-1">
                <a:solidFill>
                  <a:srgbClr val="000000"/>
                </a:solidFill>
                <a:latin typeface="Calibri"/>
              </a:rPr>
              <a:t>Potencia = Par x RPM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200" b="0" strike="noStrike" spc="-1">
                <a:solidFill>
                  <a:srgbClr val="000000"/>
                </a:solidFill>
                <a:latin typeface="Calibri"/>
              </a:rPr>
              <a:t>Se expresa en KW o CV</a:t>
            </a:r>
          </a:p>
        </p:txBody>
      </p:sp>
      <p:pic>
        <p:nvPicPr>
          <p:cNvPr id="182" name="Picture 2" descr="Ver las imágenes de origen"/>
          <p:cNvPicPr/>
          <p:nvPr/>
        </p:nvPicPr>
        <p:blipFill>
          <a:blip r:embed="rId2" cstate="print"/>
          <a:stretch/>
        </p:blipFill>
        <p:spPr>
          <a:xfrm>
            <a:off x="6507360" y="396720"/>
            <a:ext cx="4889520" cy="30319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4" descr="Resultado de imagen de cuadro de instrumentos"/>
          <p:cNvPicPr/>
          <p:nvPr/>
        </p:nvPicPr>
        <p:blipFill>
          <a:blip r:embed="rId3" cstate="print"/>
          <a:stretch/>
        </p:blipFill>
        <p:spPr>
          <a:xfrm>
            <a:off x="7173000" y="3429000"/>
            <a:ext cx="3953160" cy="303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4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Rectangle 76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8" name="Group 78"/>
          <p:cNvGrpSpPr/>
          <p:nvPr/>
        </p:nvGrpSpPr>
        <p:grpSpPr>
          <a:xfrm>
            <a:off x="0" y="2075760"/>
            <a:ext cx="12396240" cy="4440240"/>
            <a:chOff x="0" y="2075760"/>
            <a:chExt cx="12396240" cy="4440240"/>
          </a:xfrm>
        </p:grpSpPr>
        <p:sp>
          <p:nvSpPr>
            <p:cNvPr id="89" name="Oval 79"/>
            <p:cNvSpPr/>
            <p:nvPr/>
          </p:nvSpPr>
          <p:spPr>
            <a:xfrm rot="4500000">
              <a:off x="7942320" y="2507400"/>
              <a:ext cx="3563640" cy="3563640"/>
            </a:xfrm>
            <a:prstGeom prst="ellipse">
              <a:avLst/>
            </a:prstGeom>
            <a:noFill/>
            <a:ln w="31750">
              <a:solidFill>
                <a:srgbClr val="8497B0">
                  <a:alpha val="10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Oval 80"/>
            <p:cNvSpPr/>
            <p:nvPr/>
          </p:nvSpPr>
          <p:spPr>
            <a:xfrm rot="16200000">
              <a:off x="10434960" y="4049280"/>
              <a:ext cx="1381320" cy="1381320"/>
            </a:xfrm>
            <a:prstGeom prst="ellipse">
              <a:avLst/>
            </a:prstGeom>
            <a:noFill/>
            <a:ln w="31750">
              <a:solidFill>
                <a:srgbClr val="8497B0">
                  <a:alpha val="20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" name="Oval 81"/>
            <p:cNvSpPr/>
            <p:nvPr/>
          </p:nvSpPr>
          <p:spPr>
            <a:xfrm rot="16200000">
              <a:off x="0" y="2075760"/>
              <a:ext cx="3143880" cy="3143880"/>
            </a:xfrm>
            <a:prstGeom prst="ellipse">
              <a:avLst/>
            </a:prstGeom>
            <a:gradFill rotWithShape="0">
              <a:gsLst>
                <a:gs pos="0">
                  <a:srgbClr val="333F4F">
                    <a:alpha val="20000"/>
                  </a:srgbClr>
                </a:gs>
                <a:gs pos="100000">
                  <a:srgbClr val="222A35">
                    <a:alpha val="10196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" name="Oval 82"/>
            <p:cNvSpPr/>
            <p:nvPr/>
          </p:nvSpPr>
          <p:spPr>
            <a:xfrm rot="12600000">
              <a:off x="10150920" y="4271040"/>
              <a:ext cx="1897560" cy="1897560"/>
            </a:xfrm>
            <a:prstGeom prst="ellipse">
              <a:avLst/>
            </a:prstGeom>
            <a:gradFill rotWithShape="0">
              <a:gsLst>
                <a:gs pos="0">
                  <a:srgbClr val="333F4F">
                    <a:alpha val="10196"/>
                  </a:srgbClr>
                </a:gs>
                <a:gs pos="100000">
                  <a:srgbClr val="333F4F">
                    <a:alpha val="20000"/>
                  </a:srgbClr>
                </a:gs>
              </a:gsLst>
              <a:lin ang="18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Oval 83"/>
            <p:cNvSpPr/>
            <p:nvPr/>
          </p:nvSpPr>
          <p:spPr>
            <a:xfrm rot="4500000">
              <a:off x="2046960" y="3040560"/>
              <a:ext cx="2579040" cy="2579040"/>
            </a:xfrm>
            <a:prstGeom prst="ellipse">
              <a:avLst/>
            </a:prstGeom>
            <a:noFill/>
            <a:ln w="31750">
              <a:solidFill>
                <a:srgbClr val="8497B0">
                  <a:alpha val="20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" name="Oval 84"/>
            <p:cNvSpPr/>
            <p:nvPr/>
          </p:nvSpPr>
          <p:spPr>
            <a:xfrm rot="4500000">
              <a:off x="2224800" y="3193920"/>
              <a:ext cx="2242800" cy="2242800"/>
            </a:xfrm>
            <a:prstGeom prst="ellipse">
              <a:avLst/>
            </a:prstGeom>
            <a:noFill/>
            <a:ln w="31750">
              <a:solidFill>
                <a:srgbClr val="8497B0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95" name="Picture 6" descr="Resultado de imagen de turbina de avion"/>
          <p:cNvPicPr/>
          <p:nvPr/>
        </p:nvPicPr>
        <p:blipFill>
          <a:blip r:embed="rId2" cstate="print"/>
          <a:srcRect l="24822" r="998"/>
          <a:stretch/>
        </p:blipFill>
        <p:spPr>
          <a:xfrm>
            <a:off x="603360" y="417240"/>
            <a:ext cx="3549240" cy="3157560"/>
          </a:xfrm>
          <a:prstGeom prst="rect">
            <a:avLst/>
          </a:prstGeom>
          <a:ln w="0">
            <a:noFill/>
          </a:ln>
        </p:spPr>
      </p:pic>
      <p:grpSp>
        <p:nvGrpSpPr>
          <p:cNvPr id="96" name="Group 86"/>
          <p:cNvGrpSpPr/>
          <p:nvPr/>
        </p:nvGrpSpPr>
        <p:grpSpPr>
          <a:xfrm>
            <a:off x="411480" y="646920"/>
            <a:ext cx="429840" cy="305280"/>
            <a:chOff x="411480" y="646920"/>
            <a:chExt cx="429840" cy="305280"/>
          </a:xfrm>
        </p:grpSpPr>
        <p:sp>
          <p:nvSpPr>
            <p:cNvPr id="97" name="Straight Connector 87"/>
            <p:cNvSpPr/>
            <p:nvPr/>
          </p:nvSpPr>
          <p:spPr>
            <a:xfrm>
              <a:off x="411480" y="951840"/>
              <a:ext cx="429840" cy="360"/>
            </a:xfrm>
            <a:prstGeom prst="line">
              <a:avLst/>
            </a:prstGeom>
            <a:ln w="25400">
              <a:solidFill>
                <a:srgbClr val="E7E6E6">
                  <a:lumMod val="60000"/>
                  <a:lumOff val="40000"/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Straight Connector 88"/>
            <p:cNvSpPr/>
            <p:nvPr/>
          </p:nvSpPr>
          <p:spPr>
            <a:xfrm>
              <a:off x="411480" y="850320"/>
              <a:ext cx="429840" cy="360"/>
            </a:xfrm>
            <a:prstGeom prst="line">
              <a:avLst/>
            </a:prstGeom>
            <a:ln w="25400">
              <a:solidFill>
                <a:srgbClr val="E7E6E6">
                  <a:lumMod val="60000"/>
                  <a:lumOff val="40000"/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" name="Straight Connector 89"/>
            <p:cNvSpPr/>
            <p:nvPr/>
          </p:nvSpPr>
          <p:spPr>
            <a:xfrm>
              <a:off x="411480" y="748800"/>
              <a:ext cx="429840" cy="360"/>
            </a:xfrm>
            <a:prstGeom prst="line">
              <a:avLst/>
            </a:prstGeom>
            <a:ln w="25400">
              <a:solidFill>
                <a:srgbClr val="E7E6E6">
                  <a:lumMod val="60000"/>
                  <a:lumOff val="40000"/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" name="Straight Connector 90"/>
            <p:cNvSpPr/>
            <p:nvPr/>
          </p:nvSpPr>
          <p:spPr>
            <a:xfrm>
              <a:off x="411480" y="646920"/>
              <a:ext cx="429840" cy="360"/>
            </a:xfrm>
            <a:prstGeom prst="line">
              <a:avLst/>
            </a:prstGeom>
            <a:ln w="25400">
              <a:solidFill>
                <a:srgbClr val="E7E6E6">
                  <a:lumMod val="60000"/>
                  <a:lumOff val="40000"/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1" name="Picture 4" descr="Resultado de imagen de motor wankel"/>
          <p:cNvPicPr/>
          <p:nvPr/>
        </p:nvPicPr>
        <p:blipFill>
          <a:blip r:embed="rId3" cstate="print"/>
          <a:srcRect l="9245" r="9296"/>
          <a:stretch/>
        </p:blipFill>
        <p:spPr>
          <a:xfrm>
            <a:off x="4280400" y="406080"/>
            <a:ext cx="3549240" cy="3162600"/>
          </a:xfrm>
          <a:prstGeom prst="rect">
            <a:avLst/>
          </a:prstGeom>
          <a:ln w="0">
            <a:noFill/>
          </a:ln>
        </p:spPr>
      </p:pic>
      <p:sp>
        <p:nvSpPr>
          <p:cNvPr id="102" name="Rectangle 92"/>
          <p:cNvSpPr/>
          <p:nvPr/>
        </p:nvSpPr>
        <p:spPr>
          <a:xfrm rot="16200000">
            <a:off x="10438200" y="1042920"/>
            <a:ext cx="2796120" cy="711000"/>
          </a:xfrm>
          <a:prstGeom prst="rect">
            <a:avLst/>
          </a:prstGeom>
          <a:gradFill rotWithShape="0">
            <a:gsLst>
              <a:gs pos="0">
                <a:srgbClr val="ADB9CA">
                  <a:alpha val="0"/>
                </a:srgbClr>
              </a:gs>
              <a:gs pos="100000">
                <a:srgbClr val="333F4F">
                  <a:alpha val="10196"/>
                </a:srgbClr>
              </a:gs>
            </a:gsLst>
            <a:lin ang="3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3" name="Group 94"/>
          <p:cNvGrpSpPr/>
          <p:nvPr/>
        </p:nvGrpSpPr>
        <p:grpSpPr>
          <a:xfrm>
            <a:off x="11259360" y="317520"/>
            <a:ext cx="548640" cy="549360"/>
            <a:chOff x="11259360" y="317520"/>
            <a:chExt cx="548640" cy="549360"/>
          </a:xfrm>
        </p:grpSpPr>
        <p:sp>
          <p:nvSpPr>
            <p:cNvPr id="104" name="Straight Connector 95"/>
            <p:cNvSpPr/>
            <p:nvPr/>
          </p:nvSpPr>
          <p:spPr>
            <a:xfrm>
              <a:off x="11259360" y="317520"/>
              <a:ext cx="548640" cy="36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Straight Connector 96"/>
            <p:cNvSpPr/>
            <p:nvPr/>
          </p:nvSpPr>
          <p:spPr>
            <a:xfrm>
              <a:off x="11259360" y="500400"/>
              <a:ext cx="548640" cy="36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Straight Connector 97"/>
            <p:cNvSpPr/>
            <p:nvPr/>
          </p:nvSpPr>
          <p:spPr>
            <a:xfrm>
              <a:off x="11259360" y="683280"/>
              <a:ext cx="548640" cy="36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Straight Connector 98"/>
            <p:cNvSpPr/>
            <p:nvPr/>
          </p:nvSpPr>
          <p:spPr>
            <a:xfrm>
              <a:off x="11259360" y="866520"/>
              <a:ext cx="548640" cy="36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8" name="Picture 2" descr="Resultado de imagen de motores de combustión interna pdf"/>
          <p:cNvPicPr/>
          <p:nvPr/>
        </p:nvPicPr>
        <p:blipFill>
          <a:blip r:embed="rId4" cstate="print"/>
          <a:srcRect t="3880" b="7019"/>
          <a:stretch/>
        </p:blipFill>
        <p:spPr>
          <a:xfrm>
            <a:off x="7949160" y="406080"/>
            <a:ext cx="3549240" cy="3162600"/>
          </a:xfrm>
          <a:prstGeom prst="rect">
            <a:avLst/>
          </a:prstGeom>
          <a:ln w="0">
            <a:noFill/>
          </a:ln>
        </p:spPr>
      </p:pic>
      <p:sp>
        <p:nvSpPr>
          <p:cNvPr id="109" name="Rectangle 100"/>
          <p:cNvSpPr/>
          <p:nvPr/>
        </p:nvSpPr>
        <p:spPr>
          <a:xfrm rot="10800000">
            <a:off x="360" y="6140520"/>
            <a:ext cx="6095520" cy="711000"/>
          </a:xfrm>
          <a:prstGeom prst="rect">
            <a:avLst/>
          </a:prstGeom>
          <a:gradFill rotWithShape="0">
            <a:gsLst>
              <a:gs pos="10000">
                <a:srgbClr val="222A35">
                  <a:alpha val="10196"/>
                </a:srgbClr>
              </a:gs>
              <a:gs pos="100000">
                <a:srgbClr val="8497B0">
                  <a:alpha val="0"/>
                </a:srgbClr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0" name="Group 102"/>
          <p:cNvGrpSpPr/>
          <p:nvPr/>
        </p:nvGrpSpPr>
        <p:grpSpPr>
          <a:xfrm>
            <a:off x="984600" y="5572080"/>
            <a:ext cx="549360" cy="1285920"/>
            <a:chOff x="984600" y="5572080"/>
            <a:chExt cx="549360" cy="1285920"/>
          </a:xfrm>
        </p:grpSpPr>
        <p:sp>
          <p:nvSpPr>
            <p:cNvPr id="111" name="Straight Connector 103"/>
            <p:cNvSpPr/>
            <p:nvPr/>
          </p:nvSpPr>
          <p:spPr>
            <a:xfrm>
              <a:off x="1533600" y="5572080"/>
              <a:ext cx="360" cy="128592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" name="Straight Connector 104"/>
            <p:cNvSpPr/>
            <p:nvPr/>
          </p:nvSpPr>
          <p:spPr>
            <a:xfrm>
              <a:off x="1350720" y="5572080"/>
              <a:ext cx="360" cy="128592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" name="Straight Connector 105"/>
            <p:cNvSpPr/>
            <p:nvPr/>
          </p:nvSpPr>
          <p:spPr>
            <a:xfrm>
              <a:off x="1167480" y="5572080"/>
              <a:ext cx="360" cy="128592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" name="Straight Connector 106"/>
            <p:cNvSpPr/>
            <p:nvPr/>
          </p:nvSpPr>
          <p:spPr>
            <a:xfrm>
              <a:off x="984600" y="5572080"/>
              <a:ext cx="360" cy="1285920"/>
            </a:xfrm>
            <a:prstGeom prst="line">
              <a:avLst/>
            </a:prstGeom>
            <a:ln w="31750" cap="rnd">
              <a:solidFill>
                <a:srgbClr val="8497B0">
                  <a:alpha val="4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5" name="Título 1"/>
          <p:cNvSpPr txBox="1"/>
          <p:nvPr/>
        </p:nvSpPr>
        <p:spPr>
          <a:xfrm>
            <a:off x="631080" y="4017960"/>
            <a:ext cx="4550400" cy="2129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800" b="0" strike="noStrike" spc="-1">
                <a:solidFill>
                  <a:srgbClr val="FFFFFF"/>
                </a:solidFill>
                <a:latin typeface="Calibri Light"/>
              </a:rPr>
              <a:t>Motores térmicos</a:t>
            </a:r>
            <a:endParaRPr lang="es-E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Marcador de contenido 2"/>
          <p:cNvSpPr txBox="1"/>
          <p:nvPr/>
        </p:nvSpPr>
        <p:spPr>
          <a:xfrm>
            <a:off x="5486040" y="4018320"/>
            <a:ext cx="5994360" cy="2129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s-ES" sz="1700" b="0" strike="noStrike" spc="-1">
                <a:solidFill>
                  <a:srgbClr val="FFFFFF"/>
                </a:solidFill>
                <a:latin typeface="Calibri"/>
              </a:rPr>
              <a:t>Motores exotérmicos</a:t>
            </a:r>
            <a:endParaRPr lang="es-ES" sz="17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17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700" b="0" strike="noStrike" spc="-1">
                <a:solidFill>
                  <a:srgbClr val="FFFFFF"/>
                </a:solidFill>
                <a:latin typeface="Calibri"/>
              </a:rPr>
              <a:t>Motores endotérmicos </a:t>
            </a:r>
            <a:endParaRPr lang="es-ES" sz="17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s-ES" sz="1700" b="0" strike="noStrike" spc="-1">
                <a:solidFill>
                  <a:srgbClr val="FFFFFF"/>
                </a:solidFill>
                <a:latin typeface="Calibri"/>
              </a:rPr>
              <a:t>Alternativos</a:t>
            </a:r>
            <a:endParaRPr lang="es-ES" sz="17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s-ES" sz="1700" b="0" strike="noStrike" spc="-1">
                <a:solidFill>
                  <a:srgbClr val="FFFFFF"/>
                </a:solidFill>
                <a:latin typeface="Calibri"/>
              </a:rPr>
              <a:t>Rotativos </a:t>
            </a:r>
            <a:endParaRPr lang="es-ES" sz="17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s-ES" sz="1700" b="0" strike="noStrike" spc="-1">
                <a:solidFill>
                  <a:srgbClr val="FFFFFF"/>
                </a:solidFill>
                <a:latin typeface="Calibri"/>
              </a:rPr>
              <a:t>Turbinas de gas</a:t>
            </a:r>
            <a:endParaRPr lang="es-ES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76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Título 1"/>
          <p:cNvSpPr txBox="1"/>
          <p:nvPr/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600" b="0" strike="noStrike" spc="-1">
                <a:solidFill>
                  <a:srgbClr val="000000"/>
                </a:solidFill>
                <a:latin typeface="Calibri Light"/>
              </a:rPr>
              <a:t>Clasificación del motor alternativo</a:t>
            </a:r>
            <a:endParaRPr lang="es-E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cxnLst/>
            <a:rect l="l" t="t" r="r" b="b"/>
            <a:pathLst>
              <a:path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Marcador de contenido 2"/>
          <p:cNvSpPr txBox="1"/>
          <p:nvPr/>
        </p:nvSpPr>
        <p:spPr>
          <a:xfrm>
            <a:off x="640080" y="287280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Por la disposición de los cilindros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Motores de cilindros en línea</a:t>
            </a:r>
          </a:p>
        </p:txBody>
      </p:sp>
      <p:sp>
        <p:nvSpPr>
          <p:cNvPr id="121" name="Picture 8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7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Título 1"/>
          <p:cNvSpPr txBox="1"/>
          <p:nvPr/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600" b="0" strike="noStrike" spc="-1">
                <a:solidFill>
                  <a:srgbClr val="000000"/>
                </a:solidFill>
                <a:latin typeface="Calibri Light"/>
              </a:rPr>
              <a:t>Clasificación del motor alternativo</a:t>
            </a:r>
            <a:endParaRPr lang="es-E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cxnLst/>
            <a:rect l="l" t="t" r="r" b="b"/>
            <a:pathLst>
              <a:path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Marcador de contenido 2"/>
          <p:cNvSpPr txBox="1"/>
          <p:nvPr/>
        </p:nvSpPr>
        <p:spPr>
          <a:xfrm>
            <a:off x="640080" y="287280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Por la disposición de los cilindros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Motores de cilindros en V o W</a:t>
            </a:r>
          </a:p>
        </p:txBody>
      </p:sp>
      <p:sp>
        <p:nvSpPr>
          <p:cNvPr id="126" name="Picture 2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7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Título 1"/>
          <p:cNvSpPr txBox="1"/>
          <p:nvPr/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600" b="0" strike="noStrike" spc="-1">
                <a:solidFill>
                  <a:srgbClr val="000000"/>
                </a:solidFill>
                <a:latin typeface="Calibri Light"/>
              </a:rPr>
              <a:t>Clasificación del motor alternativo</a:t>
            </a:r>
            <a:endParaRPr lang="es-E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cxnLst/>
            <a:rect l="l" t="t" r="r" b="b"/>
            <a:pathLst>
              <a:path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Marcador de contenido 2"/>
          <p:cNvSpPr txBox="1"/>
          <p:nvPr/>
        </p:nvSpPr>
        <p:spPr>
          <a:xfrm>
            <a:off x="640080" y="291528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Por la disposición de los cilindros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Motores de cilindros horizontales o boxer opuestos</a:t>
            </a:r>
          </a:p>
        </p:txBody>
      </p:sp>
      <p:sp>
        <p:nvSpPr>
          <p:cNvPr id="131" name="Picture 2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7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ítulo 1"/>
          <p:cNvSpPr txBox="1"/>
          <p:nvPr/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600" b="0" strike="noStrike" spc="-1">
                <a:solidFill>
                  <a:srgbClr val="000000"/>
                </a:solidFill>
                <a:latin typeface="Calibri Light"/>
              </a:rPr>
              <a:t>Clasificación del motor alternativo</a:t>
            </a:r>
            <a:endParaRPr lang="es-E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cxnLst/>
            <a:rect l="l" t="t" r="r" b="b"/>
            <a:pathLst>
              <a:path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Marcador de contenido 2"/>
          <p:cNvSpPr txBox="1"/>
          <p:nvPr/>
        </p:nvSpPr>
        <p:spPr>
          <a:xfrm>
            <a:off x="640080" y="287280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Por el método de trabajo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Motores de 2 tiempos. Todo el proceso se hace en una vuelta del cigüeñal.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Motores de 4 tiempos. Todo el proceso requiere de 2 vueltas del cigüeñal.</a:t>
            </a:r>
          </a:p>
        </p:txBody>
      </p:sp>
      <p:pic>
        <p:nvPicPr>
          <p:cNvPr id="136" name="Picture 6" descr="Resultado de imagen de Motor Diesel 2 Tiempos"/>
          <p:cNvPicPr/>
          <p:nvPr/>
        </p:nvPicPr>
        <p:blipFill>
          <a:blip r:embed="rId2" cstate="print"/>
          <a:stretch/>
        </p:blipFill>
        <p:spPr>
          <a:xfrm>
            <a:off x="4902120" y="1608840"/>
            <a:ext cx="3543120" cy="314856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8" descr="Resultado de imagen de Motor Diesel 4 Tiempos"/>
          <p:cNvPicPr/>
          <p:nvPr/>
        </p:nvPicPr>
        <p:blipFill>
          <a:blip r:embed="rId3" cstate="print"/>
          <a:stretch/>
        </p:blipFill>
        <p:spPr>
          <a:xfrm>
            <a:off x="8180280" y="1590840"/>
            <a:ext cx="3695400" cy="316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7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Título 1"/>
          <p:cNvSpPr txBox="1"/>
          <p:nvPr/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600" b="0" strike="noStrike" spc="-1">
                <a:solidFill>
                  <a:srgbClr val="000000"/>
                </a:solidFill>
                <a:latin typeface="Calibri Light"/>
              </a:rPr>
              <a:t>Clasificación del motor alternativo</a:t>
            </a:r>
            <a:endParaRPr lang="es-E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cxnLst/>
            <a:rect l="l" t="t" r="r" b="b"/>
            <a:pathLst>
              <a:path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Marcador de contenido 2"/>
          <p:cNvSpPr txBox="1"/>
          <p:nvPr/>
        </p:nvSpPr>
        <p:spPr>
          <a:xfrm>
            <a:off x="191344" y="2872800"/>
            <a:ext cx="5254736" cy="3984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5000" lnSpcReduction="20000"/>
          </a:bodyPr>
          <a:lstStyle/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5400" b="0" strike="noStrike" spc="-1" dirty="0">
                <a:solidFill>
                  <a:srgbClr val="000000"/>
                </a:solidFill>
                <a:latin typeface="Calibri"/>
              </a:rPr>
              <a:t>Por el tipo de combustión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54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</a:rPr>
              <a:t>Motor Otto (gasolina) este motor se caracteriza por comprimir una mezcla de aire y combustible (generalmente gasolina)  e inflamarla gracias a un salto de chispa en la bujía.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</a:rPr>
              <a:t>Motor </a:t>
            </a:r>
            <a:r>
              <a:rPr lang="es-ES" sz="4000" b="0" strike="noStrike" spc="-1" dirty="0" err="1">
                <a:solidFill>
                  <a:srgbClr val="000000"/>
                </a:solidFill>
                <a:latin typeface="Calibri"/>
              </a:rPr>
              <a:t>Diesel</a:t>
            </a:r>
            <a:r>
              <a:rPr lang="es-ES" sz="4000" b="0" strike="noStrike" spc="-1" dirty="0">
                <a:solidFill>
                  <a:srgbClr val="000000"/>
                </a:solidFill>
                <a:latin typeface="Calibri"/>
              </a:rPr>
              <a:t> (gasoil) en este caso solo se comprime aire, la combustión se produce cuando el inyector pulveriza una cantidad concreta de </a:t>
            </a:r>
            <a:r>
              <a:rPr lang="es-ES" sz="4000" b="0" strike="noStrike" spc="-1" dirty="0" err="1">
                <a:solidFill>
                  <a:srgbClr val="000000"/>
                </a:solidFill>
                <a:latin typeface="Calibri"/>
              </a:rPr>
              <a:t>diesel</a:t>
            </a:r>
            <a:r>
              <a:rPr lang="es-ES" sz="4000" b="0" strike="noStrike" spc="-1" dirty="0">
                <a:solidFill>
                  <a:srgbClr val="000000"/>
                </a:solidFill>
                <a:latin typeface="Calibri"/>
              </a:rPr>
              <a:t> en la cámara de combustión</a:t>
            </a:r>
            <a:r>
              <a:rPr lang="es-ES" sz="3600" b="0" strike="noStrike" spc="-1" dirty="0">
                <a:solidFill>
                  <a:srgbClr val="000000"/>
                </a:solidFill>
                <a:latin typeface="Calibri"/>
              </a:rPr>
              <a:t>. </a:t>
            </a:r>
          </a:p>
        </p:txBody>
      </p:sp>
      <p:pic>
        <p:nvPicPr>
          <p:cNvPr id="142" name="Picture 2" descr="Ver detalle de imagen relacionada"/>
          <p:cNvPicPr/>
          <p:nvPr/>
        </p:nvPicPr>
        <p:blipFill>
          <a:blip r:embed="rId2" cstate="print"/>
          <a:stretch/>
        </p:blipFill>
        <p:spPr>
          <a:xfrm>
            <a:off x="5446440" y="868680"/>
            <a:ext cx="2916720" cy="512028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4" descr="Resultado de imagen de diagrama motor diesel"/>
          <p:cNvPicPr/>
          <p:nvPr/>
        </p:nvPicPr>
        <p:blipFill>
          <a:blip r:embed="rId3" cstate="print"/>
          <a:stretch/>
        </p:blipFill>
        <p:spPr>
          <a:xfrm>
            <a:off x="8363520" y="1249560"/>
            <a:ext cx="3643920" cy="360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Rectangle 136"/>
          <p:cNvSpPr/>
          <p:nvPr/>
        </p:nvSpPr>
        <p:spPr>
          <a:xfrm>
            <a:off x="551520" y="304920"/>
            <a:ext cx="11097000" cy="157284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effectLst>
            <a:outerShdw blurRad="50760" dist="37674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ítulo 1"/>
          <p:cNvSpPr txBox="1"/>
          <p:nvPr/>
        </p:nvSpPr>
        <p:spPr>
          <a:xfrm>
            <a:off x="901800" y="405720"/>
            <a:ext cx="642996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 Light"/>
              </a:rPr>
              <a:t>El motor de 2 tiempos</a:t>
            </a:r>
            <a:endParaRPr lang="es-E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Rectangle 138"/>
          <p:cNvSpPr/>
          <p:nvPr/>
        </p:nvSpPr>
        <p:spPr>
          <a:xfrm>
            <a:off x="494640" y="76428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Rectangle 140"/>
          <p:cNvSpPr/>
          <p:nvPr/>
        </p:nvSpPr>
        <p:spPr>
          <a:xfrm rot="5400000">
            <a:off x="7126560" y="1067040"/>
            <a:ext cx="102096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2" descr="Ver las imágenes de origen"/>
          <p:cNvPicPr/>
          <p:nvPr/>
        </p:nvPicPr>
        <p:blipFill>
          <a:blip r:embed="rId2" cstate="print"/>
          <a:stretch/>
        </p:blipFill>
        <p:spPr>
          <a:xfrm rot="9600">
            <a:off x="1823400" y="2099880"/>
            <a:ext cx="8563320" cy="3468240"/>
          </a:xfrm>
          <a:prstGeom prst="rect">
            <a:avLst/>
          </a:prstGeom>
          <a:ln w="0">
            <a:noFill/>
          </a:ln>
        </p:spPr>
      </p:pic>
      <p:sp>
        <p:nvSpPr>
          <p:cNvPr id="150" name="149 CuadroTexto"/>
          <p:cNvSpPr txBox="1"/>
          <p:nvPr/>
        </p:nvSpPr>
        <p:spPr>
          <a:xfrm>
            <a:off x="1968840" y="6322320"/>
            <a:ext cx="30888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ES" sz="1800" b="0" strike="noStrike" spc="-1">
                <a:latin typeface="Arial"/>
              </a:rPr>
              <a:t>  </a:t>
            </a:r>
          </a:p>
        </p:txBody>
      </p:sp>
      <p:sp>
        <p:nvSpPr>
          <p:cNvPr id="151" name="150 CuadroTexto"/>
          <p:cNvSpPr txBox="1"/>
          <p:nvPr/>
        </p:nvSpPr>
        <p:spPr>
          <a:xfrm>
            <a:off x="180000" y="5220000"/>
            <a:ext cx="11700000" cy="173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latin typeface="Arial"/>
              </a:rPr>
              <a:t>Gracias a la combustión anterior el </a:t>
            </a:r>
            <a:r>
              <a:rPr lang="es-ES" sz="1800" b="1" strike="noStrike" spc="-1">
                <a:latin typeface="Arial"/>
              </a:rPr>
              <a:t>pistón baja</a:t>
            </a:r>
            <a:r>
              <a:rPr lang="es-ES" sz="1800" b="0" strike="noStrike" spc="-1">
                <a:latin typeface="Arial"/>
              </a:rPr>
              <a:t> empujando la mezcla que se hallaba en el cárter hacia el interior del cilindro por un orificio específico, empujando los gases quemados a salir por la lumbrera de escape. Cuando el </a:t>
            </a:r>
            <a:r>
              <a:rPr lang="es-ES" sz="1800" b="1" strike="noStrike" spc="-1">
                <a:latin typeface="Arial"/>
              </a:rPr>
              <a:t>pistón sube</a:t>
            </a:r>
            <a:r>
              <a:rPr lang="es-ES" sz="1800" b="0" strike="noStrike" spc="-1">
                <a:latin typeface="Arial"/>
              </a:rPr>
              <a:t> cierra todas las lumbreras comprimiendo la mezcla para posteriormente quemarla gracias a un salto de chispa, al mismo tiempo gracias al vacío producido en el cárter del cigüeñal entra mezcla nueva por la lumbrera de admisión.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9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Rectangle 192"/>
          <p:cNvSpPr/>
          <p:nvPr/>
        </p:nvSpPr>
        <p:spPr>
          <a:xfrm>
            <a:off x="551520" y="304920"/>
            <a:ext cx="11097000" cy="157284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effectLst>
            <a:outerShdw blurRad="50760" dist="37674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Título 1"/>
          <p:cNvSpPr txBox="1"/>
          <p:nvPr/>
        </p:nvSpPr>
        <p:spPr>
          <a:xfrm>
            <a:off x="901800" y="405720"/>
            <a:ext cx="642996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 Light"/>
              </a:rPr>
              <a:t>El motor de 4 tiempos</a:t>
            </a:r>
            <a:endParaRPr lang="es-E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Rectangle 193"/>
          <p:cNvSpPr/>
          <p:nvPr/>
        </p:nvSpPr>
        <p:spPr>
          <a:xfrm>
            <a:off x="494640" y="76428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Rectangle 194"/>
          <p:cNvSpPr/>
          <p:nvPr/>
        </p:nvSpPr>
        <p:spPr>
          <a:xfrm rot="5400000">
            <a:off x="7126560" y="1067040"/>
            <a:ext cx="102096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Picture 2" descr="Ver las imágenes de origen"/>
          <p:cNvPicPr/>
          <p:nvPr/>
        </p:nvPicPr>
        <p:blipFill>
          <a:blip r:embed="rId2" cstate="print"/>
          <a:stretch/>
        </p:blipFill>
        <p:spPr>
          <a:xfrm>
            <a:off x="2532960" y="2091240"/>
            <a:ext cx="7128720" cy="420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555</Words>
  <Application>Microsoft Office PowerPoint</Application>
  <PresentationFormat>Panorámica</PresentationFormat>
  <Paragraphs>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motor de combustión interna</dc:title>
  <dc:subject/>
  <dc:creator>Jaime Villar Martínez</dc:creator>
  <dc:description/>
  <cp:lastModifiedBy>Usuario</cp:lastModifiedBy>
  <cp:revision>17</cp:revision>
  <dcterms:created xsi:type="dcterms:W3CDTF">2021-09-28T18:46:49Z</dcterms:created>
  <dcterms:modified xsi:type="dcterms:W3CDTF">2022-09-30T15:55:43Z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14</vt:i4>
  </property>
</Properties>
</file>