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ato Light" panose="020F05020202040302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Álvarez Suárez" userId="f2eee782bc06d2f6" providerId="LiveId" clId="{9299E6E5-B196-4377-8405-F5A78D45E547}"/>
    <pc:docChg chg="modSld">
      <pc:chgData name="Vera Álvarez Suárez" userId="f2eee782bc06d2f6" providerId="LiveId" clId="{9299E6E5-B196-4377-8405-F5A78D45E547}" dt="2023-03-05T20:15:37.305" v="3" actId="1076"/>
      <pc:docMkLst>
        <pc:docMk/>
      </pc:docMkLst>
      <pc:sldChg chg="modSp mod">
        <pc:chgData name="Vera Álvarez Suárez" userId="f2eee782bc06d2f6" providerId="LiveId" clId="{9299E6E5-B196-4377-8405-F5A78D45E547}" dt="2023-03-05T20:15:37.305" v="3" actId="1076"/>
        <pc:sldMkLst>
          <pc:docMk/>
          <pc:sldMk cId="0" sldId="256"/>
        </pc:sldMkLst>
        <pc:spChg chg="mod">
          <ac:chgData name="Vera Álvarez Suárez" userId="f2eee782bc06d2f6" providerId="LiveId" clId="{9299E6E5-B196-4377-8405-F5A78D45E547}" dt="2023-03-05T20:15:37.305" v="3" actId="1076"/>
          <ac:spMkLst>
            <pc:docMk/>
            <pc:sldMk cId="0" sldId="256"/>
            <ac:spMk id="55" creationId="{00000000-0000-0000-0000-000000000000}"/>
          </ac:spMkLst>
        </pc:spChg>
        <pc:spChg chg="mod">
          <ac:chgData name="Vera Álvarez Suárez" userId="f2eee782bc06d2f6" providerId="LiveId" clId="{9299E6E5-B196-4377-8405-F5A78D45E547}" dt="2023-03-05T20:15:30.140" v="1" actId="20577"/>
          <ac:spMkLst>
            <pc:docMk/>
            <pc:sldMk cId="0" sldId="256"/>
            <ac:spMk id="56" creationId="{00000000-0000-0000-0000-000000000000}"/>
          </ac:spMkLst>
        </pc:spChg>
      </pc:sldChg>
    </pc:docChg>
  </pc:docChgLst>
  <pc:docChgLst>
    <pc:chgData name="Vera Álvarez Suárez" userId="f2eee782bc06d2f6" providerId="LiveId" clId="{9D2D96FB-EE30-4DB4-A92C-6DC6D35F7DC0}"/>
    <pc:docChg chg="custSel addSld modSld sldOrd">
      <pc:chgData name="Vera Álvarez Suárez" userId="f2eee782bc06d2f6" providerId="LiveId" clId="{9D2D96FB-EE30-4DB4-A92C-6DC6D35F7DC0}" dt="2023-01-15T13:16:43.459" v="14"/>
      <pc:docMkLst>
        <pc:docMk/>
      </pc:docMkLst>
      <pc:sldChg chg="delSp modSp new mod ord">
        <pc:chgData name="Vera Álvarez Suárez" userId="f2eee782bc06d2f6" providerId="LiveId" clId="{9D2D96FB-EE30-4DB4-A92C-6DC6D35F7DC0}" dt="2023-01-15T13:16:43.459" v="14"/>
        <pc:sldMkLst>
          <pc:docMk/>
          <pc:sldMk cId="1648083021" sldId="267"/>
        </pc:sldMkLst>
        <pc:spChg chg="del">
          <ac:chgData name="Vera Álvarez Suárez" userId="f2eee782bc06d2f6" providerId="LiveId" clId="{9D2D96FB-EE30-4DB4-A92C-6DC6D35F7DC0}" dt="2023-01-15T13:14:50.402" v="3" actId="478"/>
          <ac:spMkLst>
            <pc:docMk/>
            <pc:sldMk cId="1648083021" sldId="267"/>
            <ac:spMk id="2" creationId="{34444C20-1941-C104-1E1F-553882C10548}"/>
          </ac:spMkLst>
        </pc:spChg>
        <pc:spChg chg="mod">
          <ac:chgData name="Vera Álvarez Suárez" userId="f2eee782bc06d2f6" providerId="LiveId" clId="{9D2D96FB-EE30-4DB4-A92C-6DC6D35F7DC0}" dt="2023-01-15T13:15:17.927" v="12" actId="20577"/>
          <ac:spMkLst>
            <pc:docMk/>
            <pc:sldMk cId="1648083021" sldId="267"/>
            <ac:spMk id="3" creationId="{9246A815-2BF4-64A7-F75C-C7BDAFEA8B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2d144e78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2d144e78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2d144e78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2d144e78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2d144e78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2d144e78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d8ab477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d8ab477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951b3bbc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951b3bbc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951b3bbc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951b3bbc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2d144e78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2d144e78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2d144e78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2d144e78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2d144e7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2d144e7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2d144e78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2d144e78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neofalantes.gal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225" y="1416000"/>
            <a:ext cx="4438950" cy="29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90282" y="406150"/>
            <a:ext cx="8520600" cy="12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sz="35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O galego, en vías de normalización</a:t>
            </a:r>
            <a:endParaRPr sz="35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4375300"/>
            <a:ext cx="8520600" cy="3873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sz="1600" dirty="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Lingua e sociedade </a:t>
            </a:r>
            <a:endParaRPr sz="1600" dirty="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223775"/>
            <a:ext cx="8520600" cy="198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/>
              <a:t>A Mesa denuncia “uso exclusivo do castelán” nas redes sociais de Turismo Rías Baixas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Considera especialmente grave que a Deputación de Pontevedra xustifique que a eliminación da lingua propia de Galiza por "dirixirse a un público potencial de fóra da comunidade". (</a:t>
            </a:r>
            <a:r>
              <a:rPr lang="gl" i="1"/>
              <a:t>Nós Diario</a:t>
            </a:r>
            <a:r>
              <a:rPr lang="gl"/>
              <a:t>, 13/07/2021)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2571750"/>
            <a:ext cx="8520600" cy="1557300"/>
          </a:xfrm>
          <a:prstGeom prst="rect">
            <a:avLst/>
          </a:prstGeom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/>
              <a:t>Só unha persoa entre máis de 6.400 fai a proba de acceso á avogacía en galego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Outra escolleu o eusquera e 41 o catalán. (</a:t>
            </a:r>
            <a:r>
              <a:rPr lang="gl" i="1"/>
              <a:t>Nós Diario</a:t>
            </a:r>
            <a:r>
              <a:rPr lang="gl"/>
              <a:t>, 09/07/2021)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223775"/>
            <a:ext cx="8520600" cy="148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/>
              <a:t>Tres de cada catro aulas da USC impártense en castelán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A lingua galega só chega ao 22% do alumnado. No Grao en Medicina emprégase o castelán no 97,64% das horas docentes.  (</a:t>
            </a:r>
            <a:r>
              <a:rPr lang="gl" i="1"/>
              <a:t>Nós Diario,</a:t>
            </a:r>
            <a:r>
              <a:rPr lang="gl"/>
              <a:t> 08/03/2021)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2038525"/>
            <a:ext cx="8520600" cy="2925600"/>
          </a:xfrm>
          <a:prstGeom prst="rect">
            <a:avLst/>
          </a:prstGeom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/>
              <a:t>Un de cada tres alumnos castelanfalante remata a ESO con “escasa competencia” en galego</a:t>
            </a:r>
            <a:endParaRPr b="1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O alumnado galegofalante domina galego e castelán, mentres que máis dun 35% do castelanfalante ten unha escasa competencia en galego. Esta é unha das conclusións do proxecto de avaliación da competencia bilingüe do alumnado de 4º da ESO realizado polo Seminario de Sociolingüística da Real Academia Galega e que se presentou hoxe na Deputación de Pontevedra. (</a:t>
            </a:r>
            <a:r>
              <a:rPr lang="gl" i="1"/>
              <a:t>Nós Diario</a:t>
            </a:r>
            <a:r>
              <a:rPr lang="gl"/>
              <a:t>, 27/04/2021)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223775"/>
            <a:ext cx="8520600" cy="158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/>
              <a:t>"Salvatierra de Miño": críticas a Renfe nas redes por castelanizar topónimos galegos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As Neves foi outro dos topónimos deturpados, recollido como 'Nieves'. (</a:t>
            </a:r>
            <a:r>
              <a:rPr lang="gl" i="1"/>
              <a:t>Galicia Confidencial</a:t>
            </a:r>
            <a:r>
              <a:rPr lang="gl"/>
              <a:t>, 25/12/2020)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2038525"/>
            <a:ext cx="8520600" cy="2925600"/>
          </a:xfrm>
          <a:prstGeom prst="rect">
            <a:avLst/>
          </a:prstGeom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/>
              <a:t>Movistar incumpre a súa palabra coa Mesa e non inclúe o galego na súa renovada páxina web</a:t>
            </a:r>
            <a:endParaRPr b="1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A pesar de que Movistar se comprometeu por escrito hai cinco anos coa Mesa pola Normalización Lingüística a incorporar a lingua de Galiza á súa páxina web, esta situación de “desconsideración” cara ao galego mantense na actualidade. A entdidade en defensa do galego denuncia que “a burla de Movistar vese con maior claridade cando observamos como acaba de renovar a súa páxina web e esta só está dispoñíbel en castelán e catalán. (AMNL, 23/04/2013)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375" y="80625"/>
            <a:ext cx="317842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73025" y="1742850"/>
            <a:ext cx="3791700" cy="1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2900" b="1">
                <a:solidFill>
                  <a:schemeClr val="accent1"/>
                </a:solidFill>
              </a:rPr>
              <a:t>QUE É A NORMALIZACIÓN LINGÜÍSTICA?</a:t>
            </a:r>
            <a:endParaRPr sz="29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>
                <a:solidFill>
                  <a:schemeClr val="accent1"/>
                </a:solidFill>
              </a:rPr>
              <a:t>Constitución española, 1978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3</a:t>
            </a:r>
            <a:endParaRPr>
              <a:solidFill>
                <a:schemeClr val="accent1"/>
              </a:solidFill>
            </a:endParaRPr>
          </a:p>
          <a:p>
            <a:pPr marL="914400" lvl="1" indent="-31115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gl" sz="1600"/>
              <a:t>El castellano es la lengua española oficial del Estado. Todos los españoles tienen el deber de conocerla y el derecho a usarla.</a:t>
            </a:r>
            <a:br>
              <a:rPr lang="gl" sz="1600"/>
            </a:br>
            <a:endParaRPr sz="1600"/>
          </a:p>
          <a:p>
            <a:pPr marL="914400" lvl="1" indent="-311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gl" sz="1600"/>
              <a:t>Las demás lenguas españolas serán también oficiales en las respectivas Comunidades Autónomas de acuerdo con sus Estatutos.</a:t>
            </a:r>
            <a:br>
              <a:rPr lang="gl" sz="1600"/>
            </a:br>
            <a:endParaRPr sz="160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gl" sz="1600"/>
              <a:t>La riqueza de las distintas modalidades lingüísticas de España es un patrimonio cultural que será objeto de especial respeto y protección.</a:t>
            </a:r>
            <a:br>
              <a:rPr lang="gl"/>
            </a:br>
            <a:endParaRPr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>
                <a:solidFill>
                  <a:schemeClr val="accent1"/>
                </a:solidFill>
              </a:rPr>
              <a:t>Estatuto de autonomía de Galicia, 1981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5</a:t>
            </a:r>
            <a:endParaRPr/>
          </a:p>
          <a:p>
            <a:pPr marL="457200" lvl="0" indent="-2857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gl" sz="1600"/>
              <a:t>A lingua propia de Galicia é o galego.</a:t>
            </a:r>
            <a:endParaRPr sz="1600"/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gl" sz="1600"/>
              <a:t>Os idiomas galego e castelán son oficiais en Galicia e todos teñen o dereito de os coñecer e de os usar.</a:t>
            </a:r>
            <a:endParaRPr sz="1600"/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gl" sz="1600"/>
              <a:t>Os poderes públicos de Galicia garantirán o uso normal e oficial dos dous idiomas e potenciarán o emprego do galego en tódolos planos da vida pública, cultural e informativa, e disporán os medios necesarios para facilita-lo seu coñecemento.</a:t>
            </a:r>
            <a:endParaRPr sz="1600"/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gl" sz="1600"/>
              <a:t>Ninguén poderá ser discriminado por causa da lingua.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>
                <a:solidFill>
                  <a:schemeClr val="accent1"/>
                </a:solidFill>
              </a:rPr>
              <a:t>Lei de normalización lingüística, 1983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1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gl" sz="1600"/>
              <a:t>O  galego  é  a  lingua  propia  de Galicia.Tódolos  galegos  teñen  o  deber de coñecelo e o dereito de usalo.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3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1600"/>
              <a:t>Os  poderes  públicos  de  Galicia adoptarán  as  medidas  oportunas para que ninguén sexa discriminado por razón de lingua.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6A815-2BF4-64A7-F75C-C7BDAFEA8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9" y="361925"/>
            <a:ext cx="8796582" cy="4419650"/>
          </a:xfrm>
        </p:spPr>
        <p:txBody>
          <a:bodyPr/>
          <a:lstStyle/>
          <a:p>
            <a:pPr marL="114300" indent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xeral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normalización da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lingua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galega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(non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lexislativo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que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recolle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máis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400 medidas para normalizar o idioma en sete sectores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sociais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estratéxicos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pPr marL="114300" indent="0"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Garantir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posibilidade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vivir en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galego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quen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así o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desexe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sabendo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conta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amparo da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das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institucións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E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Conseguir para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lingua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galega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máis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funcións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sociais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máis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espazos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uso, priorizando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presenza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 sectores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estratéxicos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E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Introducir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sociedade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oferta positiva de atender o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cidadán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cliente en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galego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como norma de cortesía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dun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espírito de convivencia lingüística.</a:t>
            </a:r>
            <a:endParaRPr lang="es-E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Promover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unha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visión afable, moderna e útil da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lingua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galega que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esfarele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prexuízos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reforce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estima e aumente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demanda.</a:t>
            </a:r>
            <a:endParaRPr lang="es-E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○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Dotar o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galego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dos recursos lingüísticos e técnicos necesarios que o capaciten para vehicular a vida moderna.</a:t>
            </a:r>
            <a:endParaRPr lang="es-E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8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300" b="1">
                <a:solidFill>
                  <a:schemeClr val="accent1"/>
                </a:solidFill>
              </a:rPr>
              <a:t>Carta Europea das linguas Rexionais ou Minoritarias, 1992</a:t>
            </a:r>
            <a:endParaRPr sz="220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Preámbulo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gl" sz="1600"/>
              <a:t>“o dereito de practicar unha lingua rexional ou minoritaria na vida privada e pública constitúe un dereito imprescritible”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7. Obxectivos e principios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1600"/>
              <a:t>c) A necesidade dunha acción decidida de promoción das linguas rexionais ou minoritarias co fin de salvagardalas.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1600"/>
              <a:t>d) A facilitación e/ou fomento do uso oral e escrito das linguas rexionais ou minoritarias na vida pública e na vida privada.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500" b="1">
                <a:solidFill>
                  <a:schemeClr val="accent1"/>
                </a:solidFill>
              </a:rPr>
              <a:t>Declaración Universal de Dereitos Lingüísticos, 1996</a:t>
            </a:r>
            <a:endParaRPr sz="240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10</a:t>
            </a:r>
            <a:endParaRPr>
              <a:solidFill>
                <a:schemeClr val="accent1"/>
              </a:solidFill>
            </a:endParaRPr>
          </a:p>
          <a:p>
            <a:pPr marL="457200" lvl="0" indent="-330200" algn="just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gl" sz="1600"/>
              <a:t>Todas as comunidades lingüísticas son iguais en dereito.</a:t>
            </a:r>
            <a:endParaRPr sz="1600"/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gl" sz="1600"/>
              <a:t>Esta declaración considera inadmisibles as discriminacións contras as comunidades lingüísticas baseadas en criterios como o seu grao de soberanía política, a súa situación social, económica ou calquera outra, así como o nivel de codificación, actualización ou modernización que conseguiron as súas linguas.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4600" y="1486625"/>
            <a:ext cx="3349700" cy="18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>
                <a:solidFill>
                  <a:schemeClr val="lt1"/>
                </a:solidFill>
              </a:rPr>
              <a:t>Cómpre actuar en 3 planos: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11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gl" sz="1900" b="1">
                <a:solidFill>
                  <a:schemeClr val="lt1"/>
                </a:solidFill>
              </a:rPr>
              <a:t>Plano institucional</a:t>
            </a:r>
            <a:endParaRPr sz="1900" b="1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gl" sz="1900" b="1">
                <a:solidFill>
                  <a:schemeClr val="lt1"/>
                </a:solidFill>
              </a:rPr>
              <a:t>Plano social</a:t>
            </a:r>
            <a:endParaRPr sz="1900" b="1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900"/>
              <a:buChar char="●"/>
            </a:pPr>
            <a:r>
              <a:rPr lang="gl" sz="1900" b="1">
                <a:solidFill>
                  <a:schemeClr val="lt1"/>
                </a:solidFill>
              </a:rPr>
              <a:t>Plano individual</a:t>
            </a:r>
            <a:endParaRPr sz="1900" b="1">
              <a:solidFill>
                <a:schemeClr val="lt1"/>
              </a:solidFill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7825" y="3168400"/>
            <a:ext cx="3908352" cy="20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9200" y="1831569"/>
            <a:ext cx="2551500" cy="148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125" y="3095800"/>
            <a:ext cx="2047700" cy="20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7738" y="3254337"/>
            <a:ext cx="2634425" cy="18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867</Words>
  <Application>Microsoft Office PowerPoint</Application>
  <PresentationFormat>Presentación en pantalla (16:9)</PresentationFormat>
  <Paragraphs>54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Lato</vt:lpstr>
      <vt:lpstr>Lato Light</vt:lpstr>
      <vt:lpstr>Calibri</vt:lpstr>
      <vt:lpstr>Arial</vt:lpstr>
      <vt:lpstr>Simple Light</vt:lpstr>
      <vt:lpstr>O galego, en vías de normalización</vt:lpstr>
      <vt:lpstr>Presentación de PowerPoint</vt:lpstr>
      <vt:lpstr>Constitución española, 1978</vt:lpstr>
      <vt:lpstr>Estatuto de autonomía de Galicia, 1981</vt:lpstr>
      <vt:lpstr>Lei de normalización lingüística, 1983</vt:lpstr>
      <vt:lpstr>Presentación de PowerPoint</vt:lpstr>
      <vt:lpstr>Carta Europea das linguas Rexionais ou Minoritarias, 1992</vt:lpstr>
      <vt:lpstr>Declaración Universal de Dereitos Lingüísticos, 1996</vt:lpstr>
      <vt:lpstr>Cómpre actuar en 3 planos: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3. O galego, en vías de normalización</dc:title>
  <cp:lastModifiedBy>Vera Álvarez Suárez</cp:lastModifiedBy>
  <cp:revision>1</cp:revision>
  <dcterms:modified xsi:type="dcterms:W3CDTF">2023-03-05T20:15:44Z</dcterms:modified>
</cp:coreProperties>
</file>