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imes New Roman" charset="1" panose="02030502070405020303"/>
      <p:regular r:id="rId10"/>
    </p:embeddedFont>
    <p:embeddedFont>
      <p:font typeface="Times New Roman Bold" charset="1" panose="02030802070405020303"/>
      <p:regular r:id="rId11"/>
    </p:embeddedFont>
    <p:embeddedFont>
      <p:font typeface="Times New Roman Italics" charset="1" panose="02030502070405090303"/>
      <p:regular r:id="rId12"/>
    </p:embeddedFont>
    <p:embeddedFont>
      <p:font typeface="Times New Roman Bold Italics" charset="1" panose="02030802070405090303"/>
      <p:regular r:id="rId13"/>
    </p:embeddedFont>
    <p:embeddedFont>
      <p:font typeface="Times New Roman Medium" charset="1" panose="02030502070405020303"/>
      <p:regular r:id="rId14"/>
    </p:embeddedFont>
    <p:embeddedFont>
      <p:font typeface="Times New Roman Medium Italics" charset="1" panose="02030502070405090303"/>
      <p:regular r:id="rId15"/>
    </p:embeddedFont>
    <p:embeddedFont>
      <p:font typeface="Times New Roman Semi-Bold" charset="1" panose="02030702070405020303"/>
      <p:regular r:id="rId16"/>
    </p:embeddedFont>
    <p:embeddedFont>
      <p:font typeface="Times New Roman Semi-Bold Italics" charset="1" panose="02030702070405090303"/>
      <p:regular r:id="rId17"/>
    </p:embeddedFont>
    <p:embeddedFont>
      <p:font typeface="Times New Roman Ultra-Bold" charset="1" panose="02030902070405020303"/>
      <p:regular r:id="rId18"/>
    </p:embeddedFont>
    <p:embeddedFont>
      <p:font typeface="TT Rounds Condensed" charset="1" panose="02000506030000020003"/>
      <p:regular r:id="rId19"/>
    </p:embeddedFont>
    <p:embeddedFont>
      <p:font typeface="TT Rounds Condensed Bold" charset="1" panose="02000806030000020003"/>
      <p:regular r:id="rId20"/>
    </p:embeddedFont>
    <p:embeddedFont>
      <p:font typeface="TT Rounds Condensed Italics" charset="1" panose="02000506030000090003"/>
      <p:regular r:id="rId21"/>
    </p:embeddedFont>
    <p:embeddedFont>
      <p:font typeface="TT Rounds Condensed Bold Italics" charset="1" panose="02000806030000090003"/>
      <p:regular r:id="rId22"/>
    </p:embeddedFont>
    <p:embeddedFont>
      <p:font typeface="TT Rounds Condensed Thin" charset="1" panose="02000503020000020003"/>
      <p:regular r:id="rId23"/>
    </p:embeddedFont>
    <p:embeddedFont>
      <p:font typeface="TT Rounds Condensed Thin Italics" charset="1" panose="02000503020000090003"/>
      <p:regular r:id="rId24"/>
    </p:embeddedFont>
    <p:embeddedFont>
      <p:font typeface="TT Rounds Condensed Heavy" charset="1" panose="02000506030000020003"/>
      <p:regular r:id="rId25"/>
    </p:embeddedFont>
    <p:embeddedFont>
      <p:font typeface="TT Rounds Condensed Heavy Italics" charset="1" panose="020005060000000900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slides/slide1.xml" Type="http://schemas.openxmlformats.org/officeDocument/2006/relationships/slide"/><Relationship Id="rId28" Target="slides/slide2.xml" Type="http://schemas.openxmlformats.org/officeDocument/2006/relationships/slide"/><Relationship Id="rId29" Target="slides/slide3.xml" Type="http://schemas.openxmlformats.org/officeDocument/2006/relationships/slide"/><Relationship Id="rId3" Target="viewProps.xml" Type="http://schemas.openxmlformats.org/officeDocument/2006/relationships/viewProps"/><Relationship Id="rId30" Target="slides/slide4.xml" Type="http://schemas.openxmlformats.org/officeDocument/2006/relationships/slide"/><Relationship Id="rId31" Target="slides/slide5.xml" Type="http://schemas.openxmlformats.org/officeDocument/2006/relationships/slide"/><Relationship Id="rId32" Target="slides/slide6.xml" Type="http://schemas.openxmlformats.org/officeDocument/2006/relationships/slide"/><Relationship Id="rId33" Target="slides/slide7.xml" Type="http://schemas.openxmlformats.org/officeDocument/2006/relationships/slide"/><Relationship Id="rId34" Target="slides/slide8.xml" Type="http://schemas.openxmlformats.org/officeDocument/2006/relationships/slide"/><Relationship Id="rId35" Target="slides/slide9.xml" Type="http://schemas.openxmlformats.org/officeDocument/2006/relationships/slide"/><Relationship Id="rId36" Target="slides/slide10.xml" Type="http://schemas.openxmlformats.org/officeDocument/2006/relationships/slide"/><Relationship Id="rId37" Target="slides/slide11.xml" Type="http://schemas.openxmlformats.org/officeDocument/2006/relationships/slide"/><Relationship Id="rId38" Target="slides/slide12.xml" Type="http://schemas.openxmlformats.org/officeDocument/2006/relationships/slide"/><Relationship Id="rId39" Target="slides/slide13.xml" Type="http://schemas.openxmlformats.org/officeDocument/2006/relationships/slide"/><Relationship Id="rId4" Target="theme/theme1.xml" Type="http://schemas.openxmlformats.org/officeDocument/2006/relationships/theme"/><Relationship Id="rId40" Target="slides/slide14.xml" Type="http://schemas.openxmlformats.org/officeDocument/2006/relationships/slide"/><Relationship Id="rId41" Target="slides/slide15.xml" Type="http://schemas.openxmlformats.org/officeDocument/2006/relationships/slide"/><Relationship Id="rId42" Target="slides/slide16.xml" Type="http://schemas.openxmlformats.org/officeDocument/2006/relationships/slide"/><Relationship Id="rId43" Target="slides/slide17.xml" Type="http://schemas.openxmlformats.org/officeDocument/2006/relationships/slide"/><Relationship Id="rId44" Target="slides/slide18.xml" Type="http://schemas.openxmlformats.org/officeDocument/2006/relationships/slide"/><Relationship Id="rId45" Target="slides/slide19.xml" Type="http://schemas.openxmlformats.org/officeDocument/2006/relationships/slide"/><Relationship Id="rId46" Target="slides/slide20.xml" Type="http://schemas.openxmlformats.org/officeDocument/2006/relationships/slide"/><Relationship Id="rId47" Target="slides/slide21.xml" Type="http://schemas.openxmlformats.org/officeDocument/2006/relationships/slide"/><Relationship Id="rId48" Target="slides/slide22.xml" Type="http://schemas.openxmlformats.org/officeDocument/2006/relationships/slide"/><Relationship Id="rId49" Target="slides/slide23.xml" Type="http://schemas.openxmlformats.org/officeDocument/2006/relationships/slide"/><Relationship Id="rId5" Target="tableStyles.xml" Type="http://schemas.openxmlformats.org/officeDocument/2006/relationships/tableStyles"/><Relationship Id="rId50" Target="slides/slide24.xml" Type="http://schemas.openxmlformats.org/officeDocument/2006/relationships/slide"/><Relationship Id="rId51" Target="slides/slide25.xml" Type="http://schemas.openxmlformats.org/officeDocument/2006/relationships/slide"/><Relationship Id="rId52" Target="slides/slide26.xml" Type="http://schemas.openxmlformats.org/officeDocument/2006/relationships/slide"/><Relationship Id="rId53" Target="slides/slide27.xml" Type="http://schemas.openxmlformats.org/officeDocument/2006/relationships/slide"/><Relationship Id="rId54" Target="slides/slide28.xml" Type="http://schemas.openxmlformats.org/officeDocument/2006/relationships/slide"/><Relationship Id="rId55" Target="slides/slide29.xml" Type="http://schemas.openxmlformats.org/officeDocument/2006/relationships/slide"/><Relationship Id="rId56" Target="slides/slide30.xml" Type="http://schemas.openxmlformats.org/officeDocument/2006/relationships/slide"/><Relationship Id="rId57" Target="slides/slide31.xml" Type="http://schemas.openxmlformats.org/officeDocument/2006/relationships/slide"/><Relationship Id="rId58" Target="slides/slide32.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0.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1.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2.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6.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7.jpe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5.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2.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46207" y="3258994"/>
            <a:ext cx="17695784" cy="2967185"/>
          </a:xfrm>
          <a:prstGeom prst="rect">
            <a:avLst/>
          </a:prstGeom>
        </p:spPr>
        <p:txBody>
          <a:bodyPr anchor="t" rtlCol="false" tIns="0" lIns="0" bIns="0" rIns="0">
            <a:spAutoFit/>
          </a:bodyPr>
          <a:lstStyle/>
          <a:p>
            <a:pPr algn="ctr">
              <a:lnSpc>
                <a:spcPts val="7775"/>
              </a:lnSpc>
            </a:pPr>
            <a:r>
              <a:rPr lang="en-US" sz="7199" spc="67">
                <a:solidFill>
                  <a:srgbClr val="000000"/>
                </a:solidFill>
                <a:latin typeface="TT Rounds Condensed Bold"/>
              </a:rPr>
              <a:t>Tema 6. A prosa entre 1936 e 1975: os renovadores da prosa (Fole, Blanco Amor, Cunqueiro e Neira Vilas)</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37397" y="789072"/>
            <a:ext cx="16613204" cy="7459589"/>
          </a:xfrm>
          <a:prstGeom prst="rect">
            <a:avLst/>
          </a:prstGeom>
        </p:spPr>
        <p:txBody>
          <a:bodyPr anchor="t" rtlCol="false" tIns="0" lIns="0" bIns="0" rIns="0">
            <a:spAutoFit/>
          </a:bodyPr>
          <a:lstStyle/>
          <a:p>
            <a:pPr algn="just">
              <a:lnSpc>
                <a:spcPts val="4967"/>
              </a:lnSpc>
            </a:pPr>
            <a:r>
              <a:rPr lang="en-US" sz="3600" spc="33">
                <a:solidFill>
                  <a:srgbClr val="000000"/>
                </a:solidFill>
                <a:latin typeface="TT Rounds Condensed Bold"/>
              </a:rPr>
              <a:t>1.</a:t>
            </a:r>
            <a:r>
              <a:rPr lang="en-US" sz="3600" spc="33">
                <a:solidFill>
                  <a:srgbClr val="000000"/>
                </a:solidFill>
                <a:latin typeface="TT Rounds Condensed"/>
              </a:rPr>
              <a:t> </a:t>
            </a:r>
            <a:r>
              <a:rPr lang="en-US" sz="3600" spc="33">
                <a:solidFill>
                  <a:srgbClr val="FF0000"/>
                </a:solidFill>
                <a:latin typeface="TT Rounds Condensed Bold"/>
              </a:rPr>
              <a:t>Contextualiza o texto de Ánxel Fole na época correspondente </a:t>
            </a:r>
            <a:r>
              <a:rPr lang="en-US" sz="3600" spc="33">
                <a:solidFill>
                  <a:srgbClr val="000000"/>
                </a:solidFill>
                <a:latin typeface="TT Rounds Condensed Bold"/>
              </a:rPr>
              <a:t>e </a:t>
            </a:r>
            <a:r>
              <a:rPr lang="en-US" sz="3600" spc="33">
                <a:solidFill>
                  <a:srgbClr val="00B0F0"/>
                </a:solidFill>
                <a:latin typeface="TT Rounds Condensed Bold"/>
              </a:rPr>
              <a:t>identifica e explica catro características do seu autor, recorrendo sempre a exemplos tirados do propio texto.</a:t>
            </a:r>
            <a:r>
              <a:rPr lang="en-US" sz="3600" spc="33">
                <a:solidFill>
                  <a:srgbClr val="000000"/>
                </a:solidFill>
                <a:latin typeface="TT Rounds Condensed Bold"/>
              </a:rPr>
              <a:t> </a:t>
            </a:r>
            <a:r>
              <a:rPr lang="en-US" sz="3600" spc="33">
                <a:solidFill>
                  <a:srgbClr val="548235"/>
                </a:solidFill>
                <a:latin typeface="TT Rounds Condensed Bold"/>
              </a:rPr>
              <a:t>Sinala dúas tendencias narrativas máis da mesma época, os seus autores máis representativos e dúas obras de cada un</a:t>
            </a:r>
            <a:r>
              <a:rPr lang="en-US" sz="3600" spc="33">
                <a:solidFill>
                  <a:srgbClr val="000000"/>
                </a:solidFill>
                <a:latin typeface="TT Rounds Condensed Bold"/>
              </a:rPr>
              <a:t>. (Extensión aprox. 250 palabras) </a:t>
            </a:r>
          </a:p>
          <a:p>
            <a:pPr algn="just">
              <a:lnSpc>
                <a:spcPts val="4967"/>
              </a:lnSpc>
            </a:pPr>
            <a:r>
              <a:rPr lang="en-US" sz="3600" spc="33">
                <a:solidFill>
                  <a:srgbClr val="000000"/>
                </a:solidFill>
                <a:latin typeface="TT Rounds Condensed"/>
              </a:rPr>
              <a:t>“Moitas veces ouvín decir que os lobos non atacan ás persoas. E isto non é certo. (…) Todos coñecedes coma min ó Emilio, o castrador de Rugando. Atendede ben e xa sabereis que é certo todo canto levo dito encol dos lobos. (…) Dous lobos grandismos fórono acompañando. Iban sempre de par dil, ás dúas maos. Cáseque parecían dous cas que foran con seu amo. Se il se paraba, tamén iles se paraban. Algunhas veces púñanselle diante. Entón, o capador guindáballes un coio.”</a:t>
            </a:r>
          </a:p>
          <a:p>
            <a:pPr algn="just">
              <a:lnSpc>
                <a:spcPts val="4967"/>
              </a:lnSpc>
            </a:pPr>
            <a:r>
              <a:rPr lang="en-US" sz="3600" spc="33">
                <a:solidFill>
                  <a:srgbClr val="000000"/>
                </a:solidFill>
                <a:latin typeface="TT Rounds Condensed"/>
              </a:rPr>
              <a:t>				 Ánxel Fole, “Os lobos”, </a:t>
            </a:r>
            <a:r>
              <a:rPr lang="en-US" sz="3600" spc="33">
                <a:solidFill>
                  <a:srgbClr val="000000"/>
                </a:solidFill>
                <a:latin typeface="TT Rounds Condensed Italics"/>
              </a:rPr>
              <a:t>Á lus do candil</a:t>
            </a:r>
            <a:r>
              <a:rPr lang="en-US" sz="3600" spc="33">
                <a:solidFill>
                  <a:srgbClr val="000000"/>
                </a:solidFill>
                <a:latin typeface="TT Rounds Condensed"/>
              </a:rPr>
              <a:t> (1953)</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414912" y="1225146"/>
            <a:ext cx="16348511" cy="7918760"/>
          </a:xfrm>
          <a:prstGeom prst="rect">
            <a:avLst/>
          </a:prstGeom>
        </p:spPr>
        <p:txBody>
          <a:bodyPr anchor="t" rtlCol="false" tIns="0" lIns="0" bIns="0" rIns="0">
            <a:spAutoFit/>
          </a:bodyPr>
          <a:lstStyle/>
          <a:p>
            <a:pPr algn="just">
              <a:lnSpc>
                <a:spcPts val="5795"/>
              </a:lnSpc>
            </a:pPr>
            <a:r>
              <a:rPr lang="en-US" sz="4200" spc="39">
                <a:solidFill>
                  <a:srgbClr val="000000"/>
                </a:solidFill>
                <a:latin typeface="TT Rounds Condensed"/>
              </a:rPr>
              <a:t>Cando baixan á ribeira débelles parecer que entran no paradiso. Alí medran as laranxeiras, as amendoeiras, as citroeiras. É a leda terra do viño, das froitas doces, das cántigas rexoubantes… […] Xa na Candeloria amósase a primavera, i os días son quentes i as noites tépedas. Todo é dondo, risoño, amantiño. (Á lus do candil, 1953)</a:t>
            </a:r>
          </a:p>
          <a:p>
            <a:pPr algn="just">
              <a:lnSpc>
                <a:spcPts val="5795"/>
              </a:lnSpc>
            </a:pPr>
          </a:p>
          <a:p>
            <a:pPr algn="just">
              <a:lnSpc>
                <a:spcPts val="5795"/>
              </a:lnSpc>
            </a:pPr>
            <a:r>
              <a:rPr lang="en-US" sz="4200" spc="39">
                <a:solidFill>
                  <a:srgbClr val="000000"/>
                </a:solidFill>
                <a:latin typeface="TT Rounds Condensed"/>
              </a:rPr>
              <a:t>Textos na escolma do tema 6. </a:t>
            </a:r>
          </a:p>
          <a:p>
            <a:pPr algn="just">
              <a:lnSpc>
                <a:spcPts val="5795"/>
              </a:lnSpc>
            </a:pPr>
          </a:p>
        </p:txBody>
      </p:sp>
      <p:sp>
        <p:nvSpPr>
          <p:cNvPr name="TextBox 3" id="3"/>
          <p:cNvSpPr txBox="true"/>
          <p:nvPr/>
        </p:nvSpPr>
        <p:spPr>
          <a:xfrm rot="0">
            <a:off x="11591438" y="5605878"/>
            <a:ext cx="3349561" cy="887582"/>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popular</a:t>
            </a:r>
            <a:r>
              <a:rPr lang="en-US" sz="2700" spc="25">
                <a:solidFill>
                  <a:srgbClr val="000000"/>
                </a:solidFill>
                <a:latin typeface="TT Rounds Condensed"/>
              </a:rPr>
              <a:t> ou </a:t>
            </a:r>
            <a:r>
              <a:rPr lang="en-US" sz="2700" spc="25">
                <a:solidFill>
                  <a:srgbClr val="000000"/>
                </a:solidFill>
                <a:latin typeface="TT Rounds Condensed Bold"/>
              </a:rPr>
              <a:t>etnográfico</a:t>
            </a:r>
            <a:r>
              <a:rPr lang="en-US" sz="2700" spc="25">
                <a:solidFill>
                  <a:srgbClr val="000000"/>
                </a:solidFill>
                <a:latin typeface="TT Rounds Condensed"/>
              </a:rPr>
              <a: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89509" y="2172832"/>
            <a:ext cx="4046402" cy="5941335"/>
          </a:xfrm>
          <a:custGeom>
            <a:avLst/>
            <a:gdLst/>
            <a:ahLst/>
            <a:cxnLst/>
            <a:rect r="r" b="b" t="t" l="l"/>
            <a:pathLst>
              <a:path h="5941335" w="4046402">
                <a:moveTo>
                  <a:pt x="0" y="0"/>
                </a:moveTo>
                <a:lnTo>
                  <a:pt x="4046401" y="0"/>
                </a:lnTo>
                <a:lnTo>
                  <a:pt x="4046401" y="5941336"/>
                </a:lnTo>
                <a:lnTo>
                  <a:pt x="0" y="5941336"/>
                </a:lnTo>
                <a:lnTo>
                  <a:pt x="0" y="0"/>
                </a:lnTo>
                <a:close/>
              </a:path>
            </a:pathLst>
          </a:custGeom>
          <a:blipFill>
            <a:blip r:embed="rId2"/>
            <a:stretch>
              <a:fillRect l="0" t="0" r="-17581" b="0"/>
            </a:stretch>
          </a:blipFill>
        </p:spPr>
      </p:sp>
      <p:sp>
        <p:nvSpPr>
          <p:cNvPr name="TextBox 4" id="4"/>
          <p:cNvSpPr txBox="true"/>
          <p:nvPr/>
        </p:nvSpPr>
        <p:spPr>
          <a:xfrm rot="0">
            <a:off x="712361" y="8018918"/>
            <a:ext cx="2830189"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Cunqueiro</a:t>
            </a:r>
          </a:p>
        </p:txBody>
      </p:sp>
      <p:sp>
        <p:nvSpPr>
          <p:cNvPr name="TextBox 5" id="5"/>
          <p:cNvSpPr txBox="true"/>
          <p:nvPr/>
        </p:nvSpPr>
        <p:spPr>
          <a:xfrm rot="0">
            <a:off x="5020296" y="2218553"/>
            <a:ext cx="8961120" cy="785722"/>
          </a:xfrm>
          <a:prstGeom prst="rect">
            <a:avLst/>
          </a:prstGeom>
        </p:spPr>
        <p:txBody>
          <a:bodyPr anchor="t" rtlCol="false" tIns="0" lIns="0" bIns="0" rIns="0">
            <a:spAutoFit/>
          </a:bodyPr>
          <a:lstStyle/>
          <a:p>
            <a:pPr algn="l">
              <a:lnSpc>
                <a:spcPts val="5759"/>
              </a:lnSpc>
            </a:pPr>
            <a:r>
              <a:rPr lang="en-US" sz="4800" spc="44">
                <a:solidFill>
                  <a:srgbClr val="000000"/>
                </a:solidFill>
                <a:latin typeface="TT Rounds Condensed Bold Italics"/>
              </a:rPr>
              <a:t>Merlín e familia</a:t>
            </a:r>
            <a:r>
              <a:rPr lang="en-US" sz="4800" spc="44">
                <a:solidFill>
                  <a:srgbClr val="000000"/>
                </a:solidFill>
                <a:latin typeface="TT Rounds Condensed Italics"/>
              </a:rPr>
              <a:t> </a:t>
            </a:r>
          </a:p>
        </p:txBody>
      </p:sp>
      <p:sp>
        <p:nvSpPr>
          <p:cNvPr name="TextBox 6" id="6"/>
          <p:cNvSpPr txBox="true"/>
          <p:nvPr/>
        </p:nvSpPr>
        <p:spPr>
          <a:xfrm rot="0">
            <a:off x="5292090" y="3329296"/>
            <a:ext cx="7110873" cy="3371046"/>
          </a:xfrm>
          <a:prstGeom prst="rect">
            <a:avLst/>
          </a:prstGeom>
        </p:spPr>
        <p:txBody>
          <a:bodyPr anchor="t" rtlCol="false" tIns="0" lIns="0" bIns="0" rIns="0">
            <a:spAutoFit/>
          </a:bodyPr>
          <a:lstStyle/>
          <a:p>
            <a:pPr algn="just">
              <a:lnSpc>
                <a:spcPts val="4320"/>
              </a:lnSpc>
            </a:pPr>
            <a:r>
              <a:rPr lang="en-US" sz="3600" spc="33">
                <a:solidFill>
                  <a:srgbClr val="000000"/>
                </a:solidFill>
                <a:latin typeface="TT Rounds Condensed Bold"/>
              </a:rPr>
              <a:t>Materia de Bretaña </a:t>
            </a:r>
            <a:r>
              <a:rPr lang="en-US" sz="3600" spc="33">
                <a:solidFill>
                  <a:srgbClr val="000000"/>
                </a:solidFill>
                <a:latin typeface="TT Rounds Condensed"/>
              </a:rPr>
              <a:t>(personaxes das lendas artúricas como Merlín e dona Xenebra)</a:t>
            </a:r>
          </a:p>
          <a:p>
            <a:pPr algn="just">
              <a:lnSpc>
                <a:spcPts val="4320"/>
              </a:lnSpc>
            </a:pPr>
            <a:r>
              <a:rPr lang="en-US" sz="3600" spc="33">
                <a:solidFill>
                  <a:srgbClr val="000000"/>
                </a:solidFill>
                <a:latin typeface="TT Rounds Condensed Bold"/>
              </a:rPr>
              <a:t>Galeguización</a:t>
            </a:r>
            <a:r>
              <a:rPr lang="en-US" sz="3600" spc="33">
                <a:solidFill>
                  <a:srgbClr val="000000"/>
                </a:solidFill>
                <a:latin typeface="TT Rounds Condensed"/>
              </a:rPr>
              <a:t> dos espazos e personaxes, mestura o real e o inventado</a:t>
            </a:r>
          </a:p>
        </p:txBody>
      </p:sp>
      <p:sp>
        <p:nvSpPr>
          <p:cNvPr name="Freeform 7" id="7"/>
          <p:cNvSpPr/>
          <p:nvPr/>
        </p:nvSpPr>
        <p:spPr>
          <a:xfrm flipH="false" flipV="false" rot="0">
            <a:off x="13087349" y="508397"/>
            <a:ext cx="4578800" cy="6969202"/>
          </a:xfrm>
          <a:custGeom>
            <a:avLst/>
            <a:gdLst/>
            <a:ahLst/>
            <a:cxnLst/>
            <a:rect r="r" b="b" t="t" l="l"/>
            <a:pathLst>
              <a:path h="6969202" w="4578800">
                <a:moveTo>
                  <a:pt x="0" y="0"/>
                </a:moveTo>
                <a:lnTo>
                  <a:pt x="4578799" y="0"/>
                </a:lnTo>
                <a:lnTo>
                  <a:pt x="4578799" y="6969202"/>
                </a:lnTo>
                <a:lnTo>
                  <a:pt x="0" y="6969202"/>
                </a:lnTo>
                <a:lnTo>
                  <a:pt x="0" y="0"/>
                </a:lnTo>
                <a:close/>
              </a:path>
            </a:pathLst>
          </a:custGeom>
          <a:blipFill>
            <a:blip r:embed="rId3"/>
            <a:stretch>
              <a:fillRect l="0" t="0" r="0" b="-910"/>
            </a:stretch>
          </a:blipFill>
        </p:spPr>
      </p:sp>
      <p:sp>
        <p:nvSpPr>
          <p:cNvPr name="TextBox 8" id="8"/>
          <p:cNvSpPr txBox="true"/>
          <p:nvPr/>
        </p:nvSpPr>
        <p:spPr>
          <a:xfrm rot="0">
            <a:off x="5122173" y="7747677"/>
            <a:ext cx="11732475" cy="1985206"/>
          </a:xfrm>
          <a:prstGeom prst="rect">
            <a:avLst/>
          </a:prstGeom>
        </p:spPr>
        <p:txBody>
          <a:bodyPr anchor="t" rtlCol="false" tIns="0" lIns="0" bIns="0" rIns="0">
            <a:spAutoFit/>
          </a:bodyPr>
          <a:lstStyle/>
          <a:p>
            <a:pPr algn="just">
              <a:lnSpc>
                <a:spcPts val="3726"/>
              </a:lnSpc>
            </a:pPr>
            <a:r>
              <a:rPr lang="en-US" sz="2700" spc="25">
                <a:solidFill>
                  <a:srgbClr val="000000"/>
                </a:solidFill>
                <a:latin typeface="TT Rounds Condensed"/>
              </a:rPr>
              <a:t>Felipe de Amancia, agora xa vello, que narra os feitos que presenciou de neno: unha serie de historias fantásticas con unidade espacial, as terras de Miranda en Galicia, e idéntica estrutura (visita ó mago, presentación do problema e resolución do mesmo). </a:t>
            </a:r>
          </a:p>
        </p:txBody>
      </p:sp>
      <p:sp>
        <p:nvSpPr>
          <p:cNvPr name="TextBox 9" id="9"/>
          <p:cNvSpPr txBox="true"/>
          <p:nvPr/>
        </p:nvSpPr>
        <p:spPr>
          <a:xfrm rot="0">
            <a:off x="973894" y="998177"/>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89509" y="2172832"/>
            <a:ext cx="4046402" cy="5941335"/>
          </a:xfrm>
          <a:custGeom>
            <a:avLst/>
            <a:gdLst/>
            <a:ahLst/>
            <a:cxnLst/>
            <a:rect r="r" b="b" t="t" l="l"/>
            <a:pathLst>
              <a:path h="5941335" w="4046402">
                <a:moveTo>
                  <a:pt x="0" y="0"/>
                </a:moveTo>
                <a:lnTo>
                  <a:pt x="4046401" y="0"/>
                </a:lnTo>
                <a:lnTo>
                  <a:pt x="4046401" y="5941336"/>
                </a:lnTo>
                <a:lnTo>
                  <a:pt x="0" y="5941336"/>
                </a:lnTo>
                <a:lnTo>
                  <a:pt x="0" y="0"/>
                </a:lnTo>
                <a:close/>
              </a:path>
            </a:pathLst>
          </a:custGeom>
          <a:blipFill>
            <a:blip r:embed="rId2"/>
            <a:stretch>
              <a:fillRect l="0" t="0" r="-17581" b="0"/>
            </a:stretch>
          </a:blipFill>
        </p:spPr>
      </p:sp>
      <p:sp>
        <p:nvSpPr>
          <p:cNvPr name="TextBox 4" id="4"/>
          <p:cNvSpPr txBox="true"/>
          <p:nvPr/>
        </p:nvSpPr>
        <p:spPr>
          <a:xfrm rot="0">
            <a:off x="973894" y="8064637"/>
            <a:ext cx="2917367"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Cunqueiro</a:t>
            </a:r>
          </a:p>
        </p:txBody>
      </p:sp>
      <p:sp>
        <p:nvSpPr>
          <p:cNvPr name="TextBox 5" id="5"/>
          <p:cNvSpPr txBox="true"/>
          <p:nvPr/>
        </p:nvSpPr>
        <p:spPr>
          <a:xfrm rot="0">
            <a:off x="4928135" y="2218553"/>
            <a:ext cx="8961120" cy="785722"/>
          </a:xfrm>
          <a:prstGeom prst="rect">
            <a:avLst/>
          </a:prstGeom>
        </p:spPr>
        <p:txBody>
          <a:bodyPr anchor="t" rtlCol="false" tIns="0" lIns="0" bIns="0" rIns="0">
            <a:spAutoFit/>
          </a:bodyPr>
          <a:lstStyle/>
          <a:p>
            <a:pPr algn="l">
              <a:lnSpc>
                <a:spcPts val="5759"/>
              </a:lnSpc>
            </a:pPr>
            <a:r>
              <a:rPr lang="en-US" sz="4800" spc="44">
                <a:solidFill>
                  <a:srgbClr val="000000"/>
                </a:solidFill>
                <a:latin typeface="TT Rounds Condensed Bold Italics"/>
              </a:rPr>
              <a:t>As crónicas do Sochantre</a:t>
            </a:r>
            <a:r>
              <a:rPr lang="en-US" sz="4800" spc="44">
                <a:solidFill>
                  <a:srgbClr val="000000"/>
                </a:solidFill>
                <a:latin typeface="TT Rounds Condensed Italics"/>
              </a:rPr>
              <a:t> </a:t>
            </a:r>
          </a:p>
        </p:txBody>
      </p:sp>
      <p:sp>
        <p:nvSpPr>
          <p:cNvPr name="TextBox 6" id="6"/>
          <p:cNvSpPr txBox="true"/>
          <p:nvPr/>
        </p:nvSpPr>
        <p:spPr>
          <a:xfrm rot="0">
            <a:off x="5890660" y="3198570"/>
            <a:ext cx="10741794" cy="601058"/>
          </a:xfrm>
          <a:prstGeom prst="rect">
            <a:avLst/>
          </a:prstGeom>
        </p:spPr>
        <p:txBody>
          <a:bodyPr anchor="t" rtlCol="false" tIns="0" lIns="0" bIns="0" rIns="0">
            <a:spAutoFit/>
          </a:bodyPr>
          <a:lstStyle/>
          <a:p>
            <a:pPr algn="l">
              <a:lnSpc>
                <a:spcPts val="4320"/>
              </a:lnSpc>
            </a:pPr>
            <a:r>
              <a:rPr lang="en-US" sz="3600" spc="33">
                <a:solidFill>
                  <a:srgbClr val="000000"/>
                </a:solidFill>
                <a:latin typeface="TT Rounds Condensed"/>
              </a:rPr>
              <a:t>Fins do século XVIII na Bretaña francesa</a:t>
            </a:r>
          </a:p>
        </p:txBody>
      </p:sp>
      <p:sp>
        <p:nvSpPr>
          <p:cNvPr name="TextBox 7" id="7"/>
          <p:cNvSpPr txBox="true"/>
          <p:nvPr/>
        </p:nvSpPr>
        <p:spPr>
          <a:xfrm rot="0">
            <a:off x="5020296" y="3984397"/>
            <a:ext cx="8067775" cy="5227230"/>
          </a:xfrm>
          <a:prstGeom prst="rect">
            <a:avLst/>
          </a:prstGeom>
        </p:spPr>
        <p:txBody>
          <a:bodyPr anchor="t" rtlCol="false" tIns="0" lIns="0" bIns="0" rIns="0">
            <a:spAutoFit/>
          </a:bodyPr>
          <a:lstStyle/>
          <a:p>
            <a:pPr algn="just">
              <a:lnSpc>
                <a:spcPts val="5040"/>
              </a:lnSpc>
            </a:pPr>
            <a:r>
              <a:rPr lang="en-US" sz="4200" spc="39">
                <a:solidFill>
                  <a:srgbClr val="000000"/>
                </a:solidFill>
                <a:latin typeface="TT Rounds Condensed"/>
              </a:rPr>
              <a:t>O Sochantre de Pontivy (músico de capela), chamado como outras veces para ir tocar a un enterro, monta na dilixencia onde se encontra con personaxes de ultratumba. A partir de aí, nárransenos as vidas pasadas deses viaxeiros, así como a do propio Sochantre. </a:t>
            </a:r>
          </a:p>
        </p:txBody>
      </p:sp>
      <p:sp>
        <p:nvSpPr>
          <p:cNvPr name="Freeform 8" id="8"/>
          <p:cNvSpPr/>
          <p:nvPr/>
        </p:nvSpPr>
        <p:spPr>
          <a:xfrm flipH="false" flipV="false" rot="0">
            <a:off x="13368133" y="1936575"/>
            <a:ext cx="4766402" cy="7320772"/>
          </a:xfrm>
          <a:custGeom>
            <a:avLst/>
            <a:gdLst/>
            <a:ahLst/>
            <a:cxnLst/>
            <a:rect r="r" b="b" t="t" l="l"/>
            <a:pathLst>
              <a:path h="7320772" w="4766402">
                <a:moveTo>
                  <a:pt x="0" y="0"/>
                </a:moveTo>
                <a:lnTo>
                  <a:pt x="4766402" y="0"/>
                </a:lnTo>
                <a:lnTo>
                  <a:pt x="4766402" y="7320773"/>
                </a:lnTo>
                <a:lnTo>
                  <a:pt x="0" y="7320773"/>
                </a:lnTo>
                <a:lnTo>
                  <a:pt x="0" y="0"/>
                </a:lnTo>
                <a:close/>
              </a:path>
            </a:pathLst>
          </a:custGeom>
          <a:blipFill>
            <a:blip r:embed="rId3"/>
            <a:stretch>
              <a:fillRect l="0" t="0" r="0" b="0"/>
            </a:stretch>
          </a:blipFill>
        </p:spPr>
      </p:sp>
      <p:sp>
        <p:nvSpPr>
          <p:cNvPr name="TextBox 9" id="9"/>
          <p:cNvSpPr txBox="true"/>
          <p:nvPr/>
        </p:nvSpPr>
        <p:spPr>
          <a:xfrm rot="0">
            <a:off x="1160090" y="998177"/>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81210" y="2367778"/>
            <a:ext cx="3780861" cy="5551441"/>
          </a:xfrm>
          <a:custGeom>
            <a:avLst/>
            <a:gdLst/>
            <a:ahLst/>
            <a:cxnLst/>
            <a:rect r="r" b="b" t="t" l="l"/>
            <a:pathLst>
              <a:path h="5551441" w="3780861">
                <a:moveTo>
                  <a:pt x="0" y="0"/>
                </a:moveTo>
                <a:lnTo>
                  <a:pt x="3780860" y="0"/>
                </a:lnTo>
                <a:lnTo>
                  <a:pt x="3780860" y="5551442"/>
                </a:lnTo>
                <a:lnTo>
                  <a:pt x="0" y="5551442"/>
                </a:lnTo>
                <a:lnTo>
                  <a:pt x="0" y="0"/>
                </a:lnTo>
                <a:close/>
              </a:path>
            </a:pathLst>
          </a:custGeom>
          <a:blipFill>
            <a:blip r:embed="rId2"/>
            <a:stretch>
              <a:fillRect l="0" t="0" r="-17581" b="0"/>
            </a:stretch>
          </a:blipFill>
        </p:spPr>
      </p:sp>
      <p:sp>
        <p:nvSpPr>
          <p:cNvPr name="TextBox 4" id="4"/>
          <p:cNvSpPr txBox="true"/>
          <p:nvPr/>
        </p:nvSpPr>
        <p:spPr>
          <a:xfrm rot="0">
            <a:off x="973894" y="8064637"/>
            <a:ext cx="2808394"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Cunqueiro</a:t>
            </a:r>
          </a:p>
        </p:txBody>
      </p:sp>
      <p:sp>
        <p:nvSpPr>
          <p:cNvPr name="TextBox 5" id="5"/>
          <p:cNvSpPr txBox="true"/>
          <p:nvPr/>
        </p:nvSpPr>
        <p:spPr>
          <a:xfrm rot="0">
            <a:off x="4173153" y="2173232"/>
            <a:ext cx="8961120" cy="785723"/>
          </a:xfrm>
          <a:prstGeom prst="rect">
            <a:avLst/>
          </a:prstGeom>
        </p:spPr>
        <p:txBody>
          <a:bodyPr anchor="t" rtlCol="false" tIns="0" lIns="0" bIns="0" rIns="0">
            <a:spAutoFit/>
          </a:bodyPr>
          <a:lstStyle/>
          <a:p>
            <a:pPr algn="l">
              <a:lnSpc>
                <a:spcPts val="5759"/>
              </a:lnSpc>
            </a:pPr>
            <a:r>
              <a:rPr lang="en-US" sz="4800" spc="44">
                <a:solidFill>
                  <a:srgbClr val="000000"/>
                </a:solidFill>
                <a:latin typeface="TT Rounds Condensed Bold Italics"/>
              </a:rPr>
              <a:t>Se o vello Sinbad volvese ás illas</a:t>
            </a:r>
            <a:r>
              <a:rPr lang="en-US" sz="4800" spc="44">
                <a:solidFill>
                  <a:srgbClr val="000000"/>
                </a:solidFill>
                <a:latin typeface="TT Rounds Condensed Italics"/>
              </a:rPr>
              <a:t> </a:t>
            </a:r>
          </a:p>
        </p:txBody>
      </p:sp>
      <p:sp>
        <p:nvSpPr>
          <p:cNvPr name="TextBox 6" id="6"/>
          <p:cNvSpPr txBox="true"/>
          <p:nvPr/>
        </p:nvSpPr>
        <p:spPr>
          <a:xfrm rot="0">
            <a:off x="5754615" y="2981553"/>
            <a:ext cx="5255394" cy="702915"/>
          </a:xfrm>
          <a:prstGeom prst="rect">
            <a:avLst/>
          </a:prstGeom>
        </p:spPr>
        <p:txBody>
          <a:bodyPr anchor="t" rtlCol="false" tIns="0" lIns="0" bIns="0" rIns="0">
            <a:spAutoFit/>
          </a:bodyPr>
          <a:lstStyle/>
          <a:p>
            <a:pPr algn="l">
              <a:lnSpc>
                <a:spcPts val="5040"/>
              </a:lnSpc>
            </a:pPr>
            <a:r>
              <a:rPr lang="en-US" sz="4200" spc="39">
                <a:solidFill>
                  <a:srgbClr val="000000"/>
                </a:solidFill>
                <a:latin typeface="TT Rounds Condensed Italics"/>
              </a:rPr>
              <a:t>As mil e unha noites</a:t>
            </a:r>
          </a:p>
        </p:txBody>
      </p:sp>
      <p:sp>
        <p:nvSpPr>
          <p:cNvPr name="TextBox 7" id="7"/>
          <p:cNvSpPr txBox="true"/>
          <p:nvPr/>
        </p:nvSpPr>
        <p:spPr>
          <a:xfrm rot="0">
            <a:off x="5292090" y="3971214"/>
            <a:ext cx="6723246" cy="4535814"/>
          </a:xfrm>
          <a:prstGeom prst="rect">
            <a:avLst/>
          </a:prstGeom>
        </p:spPr>
        <p:txBody>
          <a:bodyPr anchor="t" rtlCol="false" tIns="0" lIns="0" bIns="0" rIns="0">
            <a:spAutoFit/>
          </a:bodyPr>
          <a:lstStyle/>
          <a:p>
            <a:pPr algn="just">
              <a:lnSpc>
                <a:spcPts val="5795"/>
              </a:lnSpc>
            </a:pPr>
            <a:r>
              <a:rPr lang="en-US" sz="4200" spc="39">
                <a:solidFill>
                  <a:srgbClr val="000000"/>
                </a:solidFill>
                <a:latin typeface="TT Rounds Condensed"/>
              </a:rPr>
              <a:t>Narra as lembranzas e ilusións de Sinbad, un vello mariñeiro retirado que soña co seu regreso ao mar para facer reais os seus desexos de liberdade.</a:t>
            </a:r>
          </a:p>
        </p:txBody>
      </p:sp>
      <p:sp>
        <p:nvSpPr>
          <p:cNvPr name="Freeform 8" id="8"/>
          <p:cNvSpPr/>
          <p:nvPr/>
        </p:nvSpPr>
        <p:spPr>
          <a:xfrm flipH="false" flipV="false" rot="0">
            <a:off x="12682911" y="1515980"/>
            <a:ext cx="5425503" cy="8276192"/>
          </a:xfrm>
          <a:custGeom>
            <a:avLst/>
            <a:gdLst/>
            <a:ahLst/>
            <a:cxnLst/>
            <a:rect r="r" b="b" t="t" l="l"/>
            <a:pathLst>
              <a:path h="8276192" w="5425503">
                <a:moveTo>
                  <a:pt x="0" y="0"/>
                </a:moveTo>
                <a:lnTo>
                  <a:pt x="5425503" y="0"/>
                </a:lnTo>
                <a:lnTo>
                  <a:pt x="5425503" y="8276191"/>
                </a:lnTo>
                <a:lnTo>
                  <a:pt x="0" y="8276191"/>
                </a:lnTo>
                <a:lnTo>
                  <a:pt x="0" y="0"/>
                </a:lnTo>
                <a:close/>
              </a:path>
            </a:pathLst>
          </a:custGeom>
          <a:blipFill>
            <a:blip r:embed="rId3"/>
            <a:stretch>
              <a:fillRect l="0" t="0" r="0" b="0"/>
            </a:stretch>
          </a:blipFill>
        </p:spPr>
      </p:sp>
      <p:sp>
        <p:nvSpPr>
          <p:cNvPr name="TextBox 9" id="9"/>
          <p:cNvSpPr txBox="true"/>
          <p:nvPr/>
        </p:nvSpPr>
        <p:spPr>
          <a:xfrm rot="0">
            <a:off x="701299" y="1054866"/>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363703"/>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32749" y="2367780"/>
            <a:ext cx="2894223" cy="4249590"/>
          </a:xfrm>
          <a:custGeom>
            <a:avLst/>
            <a:gdLst/>
            <a:ahLst/>
            <a:cxnLst/>
            <a:rect r="r" b="b" t="t" l="l"/>
            <a:pathLst>
              <a:path h="4249590" w="2894223">
                <a:moveTo>
                  <a:pt x="0" y="0"/>
                </a:moveTo>
                <a:lnTo>
                  <a:pt x="2894223" y="0"/>
                </a:lnTo>
                <a:lnTo>
                  <a:pt x="2894223" y="4249590"/>
                </a:lnTo>
                <a:lnTo>
                  <a:pt x="0" y="4249590"/>
                </a:lnTo>
                <a:lnTo>
                  <a:pt x="0" y="0"/>
                </a:lnTo>
                <a:close/>
              </a:path>
            </a:pathLst>
          </a:custGeom>
          <a:blipFill>
            <a:blip r:embed="rId2"/>
            <a:stretch>
              <a:fillRect l="0" t="0" r="-17581" b="0"/>
            </a:stretch>
          </a:blipFill>
        </p:spPr>
      </p:sp>
      <p:sp>
        <p:nvSpPr>
          <p:cNvPr name="TextBox 4" id="4"/>
          <p:cNvSpPr txBox="true"/>
          <p:nvPr/>
        </p:nvSpPr>
        <p:spPr>
          <a:xfrm rot="0">
            <a:off x="324189" y="6567840"/>
            <a:ext cx="2677628" cy="790575"/>
          </a:xfrm>
          <a:prstGeom prst="rect">
            <a:avLst/>
          </a:prstGeom>
        </p:spPr>
        <p:txBody>
          <a:bodyPr anchor="t" rtlCol="false" tIns="0" lIns="0" bIns="0" rIns="0">
            <a:spAutoFit/>
          </a:bodyPr>
          <a:lstStyle/>
          <a:p>
            <a:pPr algn="l">
              <a:lnSpc>
                <a:spcPts val="5520"/>
              </a:lnSpc>
            </a:pPr>
            <a:r>
              <a:rPr lang="en-US" sz="4600">
                <a:solidFill>
                  <a:srgbClr val="000000"/>
                </a:solidFill>
                <a:latin typeface="Times New Roman"/>
              </a:rPr>
              <a:t>Cunqueiro</a:t>
            </a:r>
          </a:p>
        </p:txBody>
      </p:sp>
      <p:sp>
        <p:nvSpPr>
          <p:cNvPr name="TextBox 5" id="5"/>
          <p:cNvSpPr txBox="true"/>
          <p:nvPr/>
        </p:nvSpPr>
        <p:spPr>
          <a:xfrm rot="0">
            <a:off x="530218" y="1146497"/>
            <a:ext cx="17227563" cy="1037064"/>
          </a:xfrm>
          <a:prstGeom prst="rect">
            <a:avLst/>
          </a:prstGeom>
        </p:spPr>
        <p:txBody>
          <a:bodyPr anchor="t" rtlCol="false" tIns="0" lIns="0" bIns="0" rIns="0">
            <a:spAutoFit/>
          </a:bodyPr>
          <a:lstStyle/>
          <a:p>
            <a:pPr algn="l">
              <a:lnSpc>
                <a:spcPts val="3600"/>
              </a:lnSpc>
            </a:pPr>
            <a:r>
              <a:rPr lang="en-US" sz="3000">
                <a:solidFill>
                  <a:srgbClr val="000000"/>
                </a:solidFill>
                <a:latin typeface="Times New Roman Bold"/>
              </a:rPr>
              <a:t>Libros de relatos, </a:t>
            </a:r>
            <a:r>
              <a:rPr lang="en-US" sz="3000">
                <a:solidFill>
                  <a:srgbClr val="000000"/>
                </a:solidFill>
                <a:latin typeface="Times New Roman"/>
              </a:rPr>
              <a:t>personaxes populares con moito de real e bastante de inventado; </a:t>
            </a:r>
            <a:r>
              <a:rPr lang="en-US" sz="3000">
                <a:solidFill>
                  <a:srgbClr val="000000"/>
                </a:solidFill>
                <a:latin typeface="Times New Roman Bold"/>
              </a:rPr>
              <a:t>realidade</a:t>
            </a:r>
            <a:r>
              <a:rPr lang="en-US" sz="3000">
                <a:solidFill>
                  <a:srgbClr val="000000"/>
                </a:solidFill>
                <a:latin typeface="Times New Roman"/>
              </a:rPr>
              <a:t> </a:t>
            </a:r>
            <a:r>
              <a:rPr lang="en-US" sz="3000">
                <a:solidFill>
                  <a:srgbClr val="000000"/>
                </a:solidFill>
                <a:latin typeface="Times New Roman Bold"/>
              </a:rPr>
              <a:t>cotiá</a:t>
            </a:r>
            <a:r>
              <a:rPr lang="en-US" sz="3000">
                <a:solidFill>
                  <a:srgbClr val="000000"/>
                </a:solidFill>
                <a:latin typeface="Times New Roman"/>
              </a:rPr>
              <a:t> mestu</a:t>
            </a:r>
            <a:r>
              <a:rPr lang="en-US" sz="3000">
                <a:solidFill>
                  <a:srgbClr val="000000"/>
                </a:solidFill>
                <a:latin typeface="Times New Roman Bold"/>
              </a:rPr>
              <a:t>rada con fantasía</a:t>
            </a:r>
          </a:p>
        </p:txBody>
      </p:sp>
      <p:sp>
        <p:nvSpPr>
          <p:cNvPr name="Freeform 6" id="6"/>
          <p:cNvSpPr/>
          <p:nvPr/>
        </p:nvSpPr>
        <p:spPr>
          <a:xfrm flipH="false" flipV="false" rot="0">
            <a:off x="3826042" y="2367780"/>
            <a:ext cx="4499436" cy="6916164"/>
          </a:xfrm>
          <a:custGeom>
            <a:avLst/>
            <a:gdLst/>
            <a:ahLst/>
            <a:cxnLst/>
            <a:rect r="r" b="b" t="t" l="l"/>
            <a:pathLst>
              <a:path h="6916164" w="4499436">
                <a:moveTo>
                  <a:pt x="0" y="0"/>
                </a:moveTo>
                <a:lnTo>
                  <a:pt x="4499436" y="0"/>
                </a:lnTo>
                <a:lnTo>
                  <a:pt x="4499436" y="6916164"/>
                </a:lnTo>
                <a:lnTo>
                  <a:pt x="0" y="6916164"/>
                </a:lnTo>
                <a:lnTo>
                  <a:pt x="0" y="0"/>
                </a:lnTo>
                <a:close/>
              </a:path>
            </a:pathLst>
          </a:custGeom>
          <a:blipFill>
            <a:blip r:embed="rId3"/>
            <a:stretch>
              <a:fillRect l="0" t="0" r="0" b="0"/>
            </a:stretch>
          </a:blipFill>
        </p:spPr>
      </p:sp>
      <p:sp>
        <p:nvSpPr>
          <p:cNvPr name="Freeform 7" id="7"/>
          <p:cNvSpPr/>
          <p:nvPr/>
        </p:nvSpPr>
        <p:spPr>
          <a:xfrm flipH="false" flipV="false" rot="0">
            <a:off x="8575095" y="2367780"/>
            <a:ext cx="4512255" cy="6916164"/>
          </a:xfrm>
          <a:custGeom>
            <a:avLst/>
            <a:gdLst/>
            <a:ahLst/>
            <a:cxnLst/>
            <a:rect r="r" b="b" t="t" l="l"/>
            <a:pathLst>
              <a:path h="6916164" w="4512255">
                <a:moveTo>
                  <a:pt x="0" y="0"/>
                </a:moveTo>
                <a:lnTo>
                  <a:pt x="4512255" y="0"/>
                </a:lnTo>
                <a:lnTo>
                  <a:pt x="4512255" y="6916164"/>
                </a:lnTo>
                <a:lnTo>
                  <a:pt x="0" y="6916164"/>
                </a:lnTo>
                <a:lnTo>
                  <a:pt x="0" y="0"/>
                </a:lnTo>
                <a:close/>
              </a:path>
            </a:pathLst>
          </a:custGeom>
          <a:blipFill>
            <a:blip r:embed="rId4"/>
            <a:stretch>
              <a:fillRect l="0" t="0" r="0" b="0"/>
            </a:stretch>
          </a:blipFill>
        </p:spPr>
      </p:sp>
      <p:sp>
        <p:nvSpPr>
          <p:cNvPr name="Freeform 8" id="8"/>
          <p:cNvSpPr/>
          <p:nvPr/>
        </p:nvSpPr>
        <p:spPr>
          <a:xfrm flipH="false" flipV="false" rot="0">
            <a:off x="13349786" y="2367780"/>
            <a:ext cx="4499436" cy="6896516"/>
          </a:xfrm>
          <a:custGeom>
            <a:avLst/>
            <a:gdLst/>
            <a:ahLst/>
            <a:cxnLst/>
            <a:rect r="r" b="b" t="t" l="l"/>
            <a:pathLst>
              <a:path h="6896516" w="4499436">
                <a:moveTo>
                  <a:pt x="0" y="0"/>
                </a:moveTo>
                <a:lnTo>
                  <a:pt x="4499436" y="0"/>
                </a:lnTo>
                <a:lnTo>
                  <a:pt x="4499436" y="6896516"/>
                </a:lnTo>
                <a:lnTo>
                  <a:pt x="0" y="6896516"/>
                </a:lnTo>
                <a:lnTo>
                  <a:pt x="0" y="0"/>
                </a:lnTo>
                <a:close/>
              </a:path>
            </a:pathLst>
          </a:custGeom>
          <a:blipFill>
            <a:blip r:embed="rId5"/>
            <a:stretch>
              <a:fillRect l="0" t="0" r="0" b="0"/>
            </a:stretch>
          </a:blipFill>
        </p:spPr>
      </p:sp>
      <p:sp>
        <p:nvSpPr>
          <p:cNvPr name="TextBox 9" id="9"/>
          <p:cNvSpPr txBox="true"/>
          <p:nvPr/>
        </p:nvSpPr>
        <p:spPr>
          <a:xfrm rot="0">
            <a:off x="262170" y="7530727"/>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32749" y="2367780"/>
            <a:ext cx="2894223" cy="4249590"/>
          </a:xfrm>
          <a:custGeom>
            <a:avLst/>
            <a:gdLst/>
            <a:ahLst/>
            <a:cxnLst/>
            <a:rect r="r" b="b" t="t" l="l"/>
            <a:pathLst>
              <a:path h="4249590" w="2894223">
                <a:moveTo>
                  <a:pt x="0" y="0"/>
                </a:moveTo>
                <a:lnTo>
                  <a:pt x="2894223" y="0"/>
                </a:lnTo>
                <a:lnTo>
                  <a:pt x="2894223" y="4249590"/>
                </a:lnTo>
                <a:lnTo>
                  <a:pt x="0" y="4249590"/>
                </a:lnTo>
                <a:lnTo>
                  <a:pt x="0" y="0"/>
                </a:lnTo>
                <a:close/>
              </a:path>
            </a:pathLst>
          </a:custGeom>
          <a:blipFill>
            <a:blip r:embed="rId2"/>
            <a:stretch>
              <a:fillRect l="0" t="0" r="-17581" b="0"/>
            </a:stretch>
          </a:blipFill>
        </p:spPr>
      </p:sp>
      <p:sp>
        <p:nvSpPr>
          <p:cNvPr name="TextBox 4" id="4"/>
          <p:cNvSpPr txBox="true"/>
          <p:nvPr/>
        </p:nvSpPr>
        <p:spPr>
          <a:xfrm rot="0">
            <a:off x="324189" y="6567840"/>
            <a:ext cx="2677628" cy="790575"/>
          </a:xfrm>
          <a:prstGeom prst="rect">
            <a:avLst/>
          </a:prstGeom>
        </p:spPr>
        <p:txBody>
          <a:bodyPr anchor="t" rtlCol="false" tIns="0" lIns="0" bIns="0" rIns="0">
            <a:spAutoFit/>
          </a:bodyPr>
          <a:lstStyle/>
          <a:p>
            <a:pPr algn="l">
              <a:lnSpc>
                <a:spcPts val="5520"/>
              </a:lnSpc>
            </a:pPr>
            <a:r>
              <a:rPr lang="en-US" sz="4600">
                <a:solidFill>
                  <a:srgbClr val="000000"/>
                </a:solidFill>
                <a:latin typeface="Times New Roman"/>
              </a:rPr>
              <a:t>Cunqueiro</a:t>
            </a:r>
          </a:p>
        </p:txBody>
      </p:sp>
      <p:sp>
        <p:nvSpPr>
          <p:cNvPr name="TextBox 5" id="5"/>
          <p:cNvSpPr txBox="true"/>
          <p:nvPr/>
        </p:nvSpPr>
        <p:spPr>
          <a:xfrm rot="0">
            <a:off x="3580598" y="1835973"/>
            <a:ext cx="13966256" cy="7484313"/>
          </a:xfrm>
          <a:prstGeom prst="rect">
            <a:avLst/>
          </a:prstGeom>
        </p:spPr>
        <p:txBody>
          <a:bodyPr anchor="t" rtlCol="false" tIns="0" lIns="0" bIns="0" rIns="0">
            <a:spAutoFit/>
          </a:bodyPr>
          <a:lstStyle/>
          <a:p>
            <a:pPr algn="just" marL="760095" indent="-380048" lvl="1">
              <a:lnSpc>
                <a:spcPts val="5795"/>
              </a:lnSpc>
              <a:buFont typeface="Arial"/>
              <a:buChar char="•"/>
            </a:pPr>
            <a:r>
              <a:rPr lang="en-US" sz="4200" spc="39" u="sng">
                <a:solidFill>
                  <a:srgbClr val="000000"/>
                </a:solidFill>
                <a:latin typeface="TT Rounds Condensed Bold"/>
              </a:rPr>
              <a:t>Características xerais da narrativa de Cunqueiro</a:t>
            </a:r>
          </a:p>
          <a:p>
            <a:pPr algn="just" marL="760095" indent="-380048" lvl="1">
              <a:lnSpc>
                <a:spcPts val="5795"/>
              </a:lnSpc>
            </a:pPr>
            <a:r>
              <a:rPr lang="en-US" sz="4200" spc="39">
                <a:solidFill>
                  <a:srgbClr val="000000"/>
                </a:solidFill>
                <a:latin typeface="TT Rounds Condensed Bold"/>
              </a:rPr>
              <a:t>1.</a:t>
            </a:r>
            <a:r>
              <a:rPr lang="en-US" sz="4200" spc="39">
                <a:solidFill>
                  <a:srgbClr val="000000"/>
                </a:solidFill>
                <a:latin typeface="TT Rounds Condensed"/>
              </a:rPr>
              <a:t> </a:t>
            </a:r>
            <a:r>
              <a:rPr lang="en-US" sz="4200" spc="39">
                <a:solidFill>
                  <a:srgbClr val="000000"/>
                </a:solidFill>
                <a:latin typeface="TT Rounds Condensed Bold"/>
              </a:rPr>
              <a:t>Estrutura narrativa</a:t>
            </a:r>
            <a:r>
              <a:rPr lang="en-US" sz="4200" spc="39">
                <a:solidFill>
                  <a:srgbClr val="000000"/>
                </a:solidFill>
                <a:latin typeface="TT Rounds Condensed"/>
              </a:rPr>
              <a:t>. A súa prosa é unha historia dentro dunha historia e esta, á súa vez, dentro doutra. </a:t>
            </a:r>
          </a:p>
          <a:p>
            <a:pPr algn="just" marL="760095" indent="-380048" lvl="1">
              <a:lnSpc>
                <a:spcPts val="5795"/>
              </a:lnSpc>
            </a:pPr>
            <a:r>
              <a:rPr lang="en-US" sz="4200" spc="39">
                <a:solidFill>
                  <a:srgbClr val="000000"/>
                </a:solidFill>
                <a:latin typeface="TT Rounds Condensed Bold"/>
              </a:rPr>
              <a:t>2.</a:t>
            </a:r>
            <a:r>
              <a:rPr lang="en-US" sz="4200" spc="39">
                <a:solidFill>
                  <a:srgbClr val="000000"/>
                </a:solidFill>
                <a:latin typeface="TT Rounds Condensed"/>
              </a:rPr>
              <a:t> Proxección da súa obra cara a literaturas doutros lugares e épocas, </a:t>
            </a:r>
            <a:r>
              <a:rPr lang="en-US" sz="4200" spc="39">
                <a:solidFill>
                  <a:srgbClr val="000000"/>
                </a:solidFill>
                <a:latin typeface="TT Rounds Condensed Bold"/>
              </a:rPr>
              <a:t>actualizando mitos</a:t>
            </a:r>
            <a:r>
              <a:rPr lang="en-US" sz="4200" spc="39">
                <a:solidFill>
                  <a:srgbClr val="000000"/>
                </a:solidFill>
                <a:latin typeface="TT Rounds Condensed"/>
              </a:rPr>
              <a:t> como o de Merlín, a raíña Xenebra, Sinbad (de </a:t>
            </a:r>
            <a:r>
              <a:rPr lang="en-US" sz="4200" spc="39">
                <a:solidFill>
                  <a:srgbClr val="000000"/>
                </a:solidFill>
                <a:latin typeface="TT Rounds Condensed Italics"/>
              </a:rPr>
              <a:t>As mil e unha noites</a:t>
            </a:r>
            <a:r>
              <a:rPr lang="en-US" sz="4200" spc="39">
                <a:solidFill>
                  <a:srgbClr val="000000"/>
                </a:solidFill>
                <a:latin typeface="TT Rounds Condensed"/>
              </a:rPr>
              <a:t>), Ulises, Orestes etc.</a:t>
            </a:r>
          </a:p>
          <a:p>
            <a:pPr algn="just" marL="760095" indent="-380048" lvl="1">
              <a:lnSpc>
                <a:spcPts val="5795"/>
              </a:lnSpc>
            </a:pPr>
            <a:r>
              <a:rPr lang="en-US" sz="4200" spc="39">
                <a:solidFill>
                  <a:srgbClr val="000000"/>
                </a:solidFill>
                <a:latin typeface="TT Rounds Condensed Bold"/>
              </a:rPr>
              <a:t>3.</a:t>
            </a:r>
            <a:r>
              <a:rPr lang="en-US" sz="4200" spc="39">
                <a:solidFill>
                  <a:srgbClr val="000000"/>
                </a:solidFill>
                <a:latin typeface="TT Rounds Condensed"/>
              </a:rPr>
              <a:t> Presenza dun mundo onde o </a:t>
            </a:r>
            <a:r>
              <a:rPr lang="en-US" sz="4200" spc="39">
                <a:solidFill>
                  <a:srgbClr val="000000"/>
                </a:solidFill>
                <a:latin typeface="TT Rounds Condensed Bold"/>
              </a:rPr>
              <a:t>marabilloso</a:t>
            </a:r>
            <a:r>
              <a:rPr lang="en-US" sz="4200" spc="39">
                <a:solidFill>
                  <a:srgbClr val="000000"/>
                </a:solidFill>
                <a:latin typeface="TT Rounds Condensed"/>
              </a:rPr>
              <a:t> xoga un importante papel e ao que o autor pretende darlle estatuto de </a:t>
            </a:r>
            <a:r>
              <a:rPr lang="en-US" sz="4200" spc="39">
                <a:solidFill>
                  <a:srgbClr val="000000"/>
                </a:solidFill>
                <a:latin typeface="TT Rounds Condensed Bold"/>
              </a:rPr>
              <a:t>realidade</a:t>
            </a:r>
            <a:r>
              <a:rPr lang="en-US" sz="4200" spc="39">
                <a:solidFill>
                  <a:srgbClr val="000000"/>
                </a:solidFill>
                <a:latin typeface="TT Rounds Condensed"/>
              </a:rPr>
              <a:t>.</a:t>
            </a:r>
          </a:p>
        </p:txBody>
      </p:sp>
      <p:sp>
        <p:nvSpPr>
          <p:cNvPr name="TextBox 6" id="6"/>
          <p:cNvSpPr txBox="true"/>
          <p:nvPr/>
        </p:nvSpPr>
        <p:spPr>
          <a:xfrm rot="0">
            <a:off x="973658" y="680190"/>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32749" y="2367780"/>
            <a:ext cx="2894223" cy="4249590"/>
          </a:xfrm>
          <a:custGeom>
            <a:avLst/>
            <a:gdLst/>
            <a:ahLst/>
            <a:cxnLst/>
            <a:rect r="r" b="b" t="t" l="l"/>
            <a:pathLst>
              <a:path h="4249590" w="2894223">
                <a:moveTo>
                  <a:pt x="0" y="0"/>
                </a:moveTo>
                <a:lnTo>
                  <a:pt x="2894223" y="0"/>
                </a:lnTo>
                <a:lnTo>
                  <a:pt x="2894223" y="4249590"/>
                </a:lnTo>
                <a:lnTo>
                  <a:pt x="0" y="4249590"/>
                </a:lnTo>
                <a:lnTo>
                  <a:pt x="0" y="0"/>
                </a:lnTo>
                <a:close/>
              </a:path>
            </a:pathLst>
          </a:custGeom>
          <a:blipFill>
            <a:blip r:embed="rId2"/>
            <a:stretch>
              <a:fillRect l="0" t="0" r="-17581" b="0"/>
            </a:stretch>
          </a:blipFill>
        </p:spPr>
      </p:sp>
      <p:sp>
        <p:nvSpPr>
          <p:cNvPr name="TextBox 4" id="4"/>
          <p:cNvSpPr txBox="true"/>
          <p:nvPr/>
        </p:nvSpPr>
        <p:spPr>
          <a:xfrm rot="0">
            <a:off x="324189" y="6567840"/>
            <a:ext cx="2677628" cy="790575"/>
          </a:xfrm>
          <a:prstGeom prst="rect">
            <a:avLst/>
          </a:prstGeom>
        </p:spPr>
        <p:txBody>
          <a:bodyPr anchor="t" rtlCol="false" tIns="0" lIns="0" bIns="0" rIns="0">
            <a:spAutoFit/>
          </a:bodyPr>
          <a:lstStyle/>
          <a:p>
            <a:pPr algn="l">
              <a:lnSpc>
                <a:spcPts val="5520"/>
              </a:lnSpc>
            </a:pPr>
            <a:r>
              <a:rPr lang="en-US" sz="4600">
                <a:solidFill>
                  <a:srgbClr val="000000"/>
                </a:solidFill>
                <a:latin typeface="Times New Roman"/>
              </a:rPr>
              <a:t>Cunqueiro</a:t>
            </a:r>
          </a:p>
        </p:txBody>
      </p:sp>
      <p:sp>
        <p:nvSpPr>
          <p:cNvPr name="TextBox 5" id="5"/>
          <p:cNvSpPr txBox="true"/>
          <p:nvPr/>
        </p:nvSpPr>
        <p:spPr>
          <a:xfrm rot="0">
            <a:off x="3556533" y="1504550"/>
            <a:ext cx="14407278" cy="1975203"/>
          </a:xfrm>
          <a:prstGeom prst="rect">
            <a:avLst/>
          </a:prstGeom>
        </p:spPr>
        <p:txBody>
          <a:bodyPr anchor="t" rtlCol="false" tIns="0" lIns="0" bIns="0" rIns="0">
            <a:spAutoFit/>
          </a:bodyPr>
          <a:lstStyle/>
          <a:p>
            <a:pPr algn="just">
              <a:lnSpc>
                <a:spcPts val="4967"/>
              </a:lnSpc>
            </a:pPr>
            <a:r>
              <a:rPr lang="en-US" sz="3600" spc="33">
                <a:solidFill>
                  <a:srgbClr val="000000"/>
                </a:solidFill>
                <a:latin typeface="TT Rounds Condensed Bold"/>
              </a:rPr>
              <a:t>4.</a:t>
            </a:r>
            <a:r>
              <a:rPr lang="en-US" sz="3600" spc="33">
                <a:solidFill>
                  <a:srgbClr val="000000"/>
                </a:solidFill>
                <a:latin typeface="TT Rounds Condensed"/>
              </a:rPr>
              <a:t> O </a:t>
            </a:r>
            <a:r>
              <a:rPr lang="en-US" sz="3600" spc="33">
                <a:solidFill>
                  <a:srgbClr val="000000"/>
                </a:solidFill>
                <a:latin typeface="TT Rounds Condensed Bold"/>
              </a:rPr>
              <a:t>humor</a:t>
            </a:r>
            <a:r>
              <a:rPr lang="en-US" sz="3600" spc="33">
                <a:solidFill>
                  <a:srgbClr val="000000"/>
                </a:solidFill>
                <a:latin typeface="TT Rounds Condensed"/>
              </a:rPr>
              <a:t> que se reflicte cando Cunqueiro describe os personaxes míticos, ás veces con parodia, ás veces con ironía, caracterizándoos con personaxes do mundo cotián e popular que viven e senten como calquera outra persoa. </a:t>
            </a:r>
          </a:p>
        </p:txBody>
      </p:sp>
      <p:sp>
        <p:nvSpPr>
          <p:cNvPr name="TextBox 6" id="6"/>
          <p:cNvSpPr txBox="true"/>
          <p:nvPr/>
        </p:nvSpPr>
        <p:spPr>
          <a:xfrm rot="0">
            <a:off x="4150022" y="3840651"/>
            <a:ext cx="13220299" cy="3371046"/>
          </a:xfrm>
          <a:prstGeom prst="rect">
            <a:avLst/>
          </a:prstGeom>
        </p:spPr>
        <p:txBody>
          <a:bodyPr anchor="t" rtlCol="false" tIns="0" lIns="0" bIns="0" rIns="0">
            <a:spAutoFit/>
          </a:bodyPr>
          <a:lstStyle/>
          <a:p>
            <a:pPr algn="just">
              <a:lnSpc>
                <a:spcPts val="4320"/>
              </a:lnSpc>
            </a:pPr>
            <a:r>
              <a:rPr lang="en-US" sz="3600" spc="33">
                <a:solidFill>
                  <a:srgbClr val="000000"/>
                </a:solidFill>
                <a:latin typeface="TT Rounds Condensed Italics"/>
              </a:rPr>
              <a:t>A primeira na casa, despoixas de don Merlín, era mi ama doña Ginebra. Era unha señora mui sentada, verán e inverno coa súa peleriña negra mui bordada con abaloiros. Tampouco era do país, </a:t>
            </a:r>
            <a:r>
              <a:rPr lang="en-US" sz="3600" spc="33" u="sng">
                <a:solidFill>
                  <a:srgbClr val="000000"/>
                </a:solidFill>
                <a:latin typeface="TT Rounds Condensed Italics"/>
              </a:rPr>
              <a:t>e prendía algo na fala</a:t>
            </a:r>
            <a:r>
              <a:rPr lang="en-US" sz="3600" spc="33">
                <a:solidFill>
                  <a:srgbClr val="000000"/>
                </a:solidFill>
                <a:latin typeface="TT Rounds Condensed Italics"/>
              </a:rPr>
              <a:t>. (…) Outa, e </a:t>
            </a:r>
            <a:r>
              <a:rPr lang="en-US" sz="3600" spc="33" u="sng">
                <a:solidFill>
                  <a:srgbClr val="000000"/>
                </a:solidFill>
                <a:latin typeface="TT Rounds Condensed Italics"/>
              </a:rPr>
              <a:t>máis ben gorda, tiña gran andar, i era mui graciosa de seu no mando</a:t>
            </a:r>
            <a:r>
              <a:rPr lang="en-US" sz="3600" spc="33">
                <a:solidFill>
                  <a:srgbClr val="000000"/>
                </a:solidFill>
                <a:latin typeface="TT Rounds Condensed Italics"/>
              </a:rPr>
              <a:t> (…).  </a:t>
            </a:r>
            <a:r>
              <a:rPr lang="en-US" sz="3600" spc="33" u="sng">
                <a:solidFill>
                  <a:srgbClr val="000000"/>
                </a:solidFill>
                <a:latin typeface="TT Rounds Condensed Italics"/>
              </a:rPr>
              <a:t>De vez en cando paraba de bordar para rascarse cunha manciña de buxo que tiña</a:t>
            </a:r>
            <a:r>
              <a:rPr lang="en-US" sz="3600" spc="33">
                <a:solidFill>
                  <a:srgbClr val="000000"/>
                </a:solidFill>
                <a:latin typeface="TT Rounds Condensed Italics"/>
              </a:rPr>
              <a:t>.</a:t>
            </a:r>
            <a:r>
              <a:rPr lang="en-US" sz="3600" spc="33">
                <a:solidFill>
                  <a:srgbClr val="000000"/>
                </a:solidFill>
                <a:latin typeface="TT Rounds Condensed"/>
              </a:rPr>
              <a:t> (Merlín e familia)</a:t>
            </a:r>
          </a:p>
        </p:txBody>
      </p:sp>
      <p:sp>
        <p:nvSpPr>
          <p:cNvPr name="Freeform 7" id="7"/>
          <p:cNvSpPr/>
          <p:nvPr/>
        </p:nvSpPr>
        <p:spPr>
          <a:xfrm flipH="false" flipV="false" rot="0">
            <a:off x="3798862" y="7798618"/>
            <a:ext cx="14035049" cy="2009491"/>
          </a:xfrm>
          <a:custGeom>
            <a:avLst/>
            <a:gdLst/>
            <a:ahLst/>
            <a:cxnLst/>
            <a:rect r="r" b="b" t="t" l="l"/>
            <a:pathLst>
              <a:path h="2009491" w="14035049">
                <a:moveTo>
                  <a:pt x="0" y="0"/>
                </a:moveTo>
                <a:lnTo>
                  <a:pt x="14035049" y="0"/>
                </a:lnTo>
                <a:lnTo>
                  <a:pt x="14035049" y="2009492"/>
                </a:lnTo>
                <a:lnTo>
                  <a:pt x="0" y="2009492"/>
                </a:lnTo>
                <a:lnTo>
                  <a:pt x="0" y="0"/>
                </a:lnTo>
                <a:close/>
              </a:path>
            </a:pathLst>
          </a:custGeom>
          <a:blipFill>
            <a:blip r:embed="rId3"/>
            <a:stretch>
              <a:fillRect l="0" t="0" r="0" b="0"/>
            </a:stretch>
          </a:blipFill>
        </p:spPr>
      </p:sp>
      <p:sp>
        <p:nvSpPr>
          <p:cNvPr name="TextBox 8" id="8"/>
          <p:cNvSpPr txBox="true"/>
          <p:nvPr/>
        </p:nvSpPr>
        <p:spPr>
          <a:xfrm rot="0">
            <a:off x="324189" y="780144"/>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32749" y="2367780"/>
            <a:ext cx="2894223" cy="4249590"/>
          </a:xfrm>
          <a:custGeom>
            <a:avLst/>
            <a:gdLst/>
            <a:ahLst/>
            <a:cxnLst/>
            <a:rect r="r" b="b" t="t" l="l"/>
            <a:pathLst>
              <a:path h="4249590" w="2894223">
                <a:moveTo>
                  <a:pt x="0" y="0"/>
                </a:moveTo>
                <a:lnTo>
                  <a:pt x="2894223" y="0"/>
                </a:lnTo>
                <a:lnTo>
                  <a:pt x="2894223" y="4249590"/>
                </a:lnTo>
                <a:lnTo>
                  <a:pt x="0" y="4249590"/>
                </a:lnTo>
                <a:lnTo>
                  <a:pt x="0" y="0"/>
                </a:lnTo>
                <a:close/>
              </a:path>
            </a:pathLst>
          </a:custGeom>
          <a:blipFill>
            <a:blip r:embed="rId2"/>
            <a:stretch>
              <a:fillRect l="0" t="0" r="-17581" b="0"/>
            </a:stretch>
          </a:blipFill>
        </p:spPr>
      </p:sp>
      <p:sp>
        <p:nvSpPr>
          <p:cNvPr name="TextBox 4" id="4"/>
          <p:cNvSpPr txBox="true"/>
          <p:nvPr/>
        </p:nvSpPr>
        <p:spPr>
          <a:xfrm rot="0">
            <a:off x="324189" y="6567840"/>
            <a:ext cx="2677628" cy="781050"/>
          </a:xfrm>
          <a:prstGeom prst="rect">
            <a:avLst/>
          </a:prstGeom>
        </p:spPr>
        <p:txBody>
          <a:bodyPr anchor="t" rtlCol="false" tIns="0" lIns="0" bIns="0" rIns="0">
            <a:spAutoFit/>
          </a:bodyPr>
          <a:lstStyle/>
          <a:p>
            <a:pPr algn="l">
              <a:lnSpc>
                <a:spcPts val="5400"/>
              </a:lnSpc>
            </a:pPr>
            <a:r>
              <a:rPr lang="en-US" sz="4500">
                <a:solidFill>
                  <a:srgbClr val="000000"/>
                </a:solidFill>
                <a:latin typeface="Times New Roman"/>
              </a:rPr>
              <a:t>Cunqueiro</a:t>
            </a:r>
          </a:p>
        </p:txBody>
      </p:sp>
      <p:sp>
        <p:nvSpPr>
          <p:cNvPr name="TextBox 5" id="5"/>
          <p:cNvSpPr txBox="true"/>
          <p:nvPr/>
        </p:nvSpPr>
        <p:spPr>
          <a:xfrm rot="0">
            <a:off x="3588480" y="1504550"/>
            <a:ext cx="14375331" cy="8247690"/>
          </a:xfrm>
          <a:prstGeom prst="rect">
            <a:avLst/>
          </a:prstGeom>
        </p:spPr>
        <p:txBody>
          <a:bodyPr anchor="t" rtlCol="false" tIns="0" lIns="0" bIns="0" rIns="0">
            <a:spAutoFit/>
          </a:bodyPr>
          <a:lstStyle/>
          <a:p>
            <a:pPr algn="just">
              <a:lnSpc>
                <a:spcPts val="4967"/>
              </a:lnSpc>
            </a:pPr>
            <a:r>
              <a:rPr lang="en-US" sz="3600" spc="33">
                <a:solidFill>
                  <a:srgbClr val="000000"/>
                </a:solidFill>
                <a:latin typeface="TT Rounds Condensed Bold"/>
              </a:rPr>
              <a:t>5.Humanización dos personaxes protagonistas</a:t>
            </a:r>
            <a:r>
              <a:rPr lang="en-US" sz="3600" spc="33">
                <a:solidFill>
                  <a:srgbClr val="000000"/>
                </a:solidFill>
                <a:latin typeface="TT Rounds Condensed"/>
              </a:rPr>
              <a:t>. Coinciden varios deles en seren vellos, solitarios e sensibles. Así Felipe de Amancia, narrador ancián e </a:t>
            </a:r>
            <a:r>
              <a:rPr lang="en-US" sz="3600" spc="33">
                <a:solidFill>
                  <a:srgbClr val="000000"/>
                </a:solidFill>
                <a:latin typeface="TT Rounds Condensed Italics"/>
              </a:rPr>
              <a:t>Merlín e familia</a:t>
            </a:r>
            <a:r>
              <a:rPr lang="en-US" sz="3600" spc="33">
                <a:solidFill>
                  <a:srgbClr val="000000"/>
                </a:solidFill>
                <a:latin typeface="TT Rounds Condensed"/>
              </a:rPr>
              <a:t>, e Simbad </a:t>
            </a:r>
            <a:r>
              <a:rPr lang="en-US" sz="3600" spc="33">
                <a:solidFill>
                  <a:srgbClr val="000000"/>
                </a:solidFill>
                <a:latin typeface="TT Rounds Condensed Italics"/>
              </a:rPr>
              <a:t>en Si o velo Sinbad volvese ás illas</a:t>
            </a:r>
            <a:r>
              <a:rPr lang="en-US" sz="3600" spc="33">
                <a:solidFill>
                  <a:srgbClr val="000000"/>
                </a:solidFill>
                <a:latin typeface="TT Rounds Condensed"/>
              </a:rPr>
              <a:t>. Na narración de Felipe de Amancia destaca a </a:t>
            </a:r>
            <a:r>
              <a:rPr lang="en-US" sz="3600" spc="33">
                <a:solidFill>
                  <a:srgbClr val="000000"/>
                </a:solidFill>
                <a:latin typeface="TT Rounds Condensed Bold"/>
              </a:rPr>
              <a:t>melancolía e a tenrura</a:t>
            </a:r>
            <a:r>
              <a:rPr lang="en-US" sz="3600" spc="33">
                <a:solidFill>
                  <a:srgbClr val="000000"/>
                </a:solidFill>
                <a:latin typeface="TT Rounds Condensed"/>
              </a:rPr>
              <a:t> cando recorda o seu pasado, especie de paraíso perdido no que se refuxia. </a:t>
            </a:r>
          </a:p>
          <a:p>
            <a:pPr algn="just">
              <a:lnSpc>
                <a:spcPts val="4967"/>
              </a:lnSpc>
            </a:pPr>
            <a:r>
              <a:rPr lang="en-US" sz="3600" spc="33">
                <a:solidFill>
                  <a:srgbClr val="000000"/>
                </a:solidFill>
                <a:latin typeface="TT Rounds Condensed Italics"/>
              </a:rPr>
              <a:t>Os días parados, as nubes que os cobren, os outros pensamentos que me van e ven […] ben poidera compara/a coa neve que cae de mansiño, e póndose por alfombra diste mundo, tapa leiras e camiños, prados i airas […]. Pro, por veces, brinca o solciño raiolán dunha lembranza de xuventú, e nalgún logar derrete a neve, i é coma si na soedade do mundo un pasaxeiro descoñecido alcendese unha pequena fogueira, e ti vas e por unba hora arrequéntaste a ela... “</a:t>
            </a:r>
            <a:r>
              <a:rPr lang="en-US" sz="3600" spc="33" u="sng">
                <a:solidFill>
                  <a:srgbClr val="000000"/>
                </a:solidFill>
                <a:latin typeface="TT Rounds Condensed Italics"/>
              </a:rPr>
              <a:t>Memorias memorias memorias</a:t>
            </a:r>
            <a:r>
              <a:rPr lang="en-US" sz="3600" spc="33">
                <a:solidFill>
                  <a:srgbClr val="000000"/>
                </a:solidFill>
                <a:latin typeface="TT Rounds Condensed Italics"/>
              </a:rPr>
              <a:t>” (</a:t>
            </a:r>
            <a:r>
              <a:rPr lang="en-US" sz="3600" spc="33">
                <a:solidFill>
                  <a:srgbClr val="000000"/>
                </a:solidFill>
                <a:latin typeface="TT Rounds Condensed"/>
              </a:rPr>
              <a:t>Merlín e familia</a:t>
            </a:r>
            <a:r>
              <a:rPr lang="en-US" sz="3600" spc="33">
                <a:solidFill>
                  <a:srgbClr val="000000"/>
                </a:solidFill>
                <a:latin typeface="TT Rounds Condensed Italics"/>
              </a:rPr>
              <a:t>)</a:t>
            </a:r>
          </a:p>
        </p:txBody>
      </p:sp>
      <p:sp>
        <p:nvSpPr>
          <p:cNvPr name="TextBox 6" id="6"/>
          <p:cNvSpPr txBox="true"/>
          <p:nvPr/>
        </p:nvSpPr>
        <p:spPr>
          <a:xfrm rot="0">
            <a:off x="324189" y="954942"/>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32749" y="2367780"/>
            <a:ext cx="2894223" cy="4249590"/>
          </a:xfrm>
          <a:custGeom>
            <a:avLst/>
            <a:gdLst/>
            <a:ahLst/>
            <a:cxnLst/>
            <a:rect r="r" b="b" t="t" l="l"/>
            <a:pathLst>
              <a:path h="4249590" w="2894223">
                <a:moveTo>
                  <a:pt x="0" y="0"/>
                </a:moveTo>
                <a:lnTo>
                  <a:pt x="2894223" y="0"/>
                </a:lnTo>
                <a:lnTo>
                  <a:pt x="2894223" y="4249590"/>
                </a:lnTo>
                <a:lnTo>
                  <a:pt x="0" y="4249590"/>
                </a:lnTo>
                <a:lnTo>
                  <a:pt x="0" y="0"/>
                </a:lnTo>
                <a:close/>
              </a:path>
            </a:pathLst>
          </a:custGeom>
          <a:blipFill>
            <a:blip r:embed="rId2"/>
            <a:stretch>
              <a:fillRect l="0" t="0" r="-17581" b="0"/>
            </a:stretch>
          </a:blipFill>
        </p:spPr>
      </p:sp>
      <p:sp>
        <p:nvSpPr>
          <p:cNvPr name="TextBox 4" id="4"/>
          <p:cNvSpPr txBox="true"/>
          <p:nvPr/>
        </p:nvSpPr>
        <p:spPr>
          <a:xfrm rot="0">
            <a:off x="324189" y="6567840"/>
            <a:ext cx="2677628" cy="790575"/>
          </a:xfrm>
          <a:prstGeom prst="rect">
            <a:avLst/>
          </a:prstGeom>
        </p:spPr>
        <p:txBody>
          <a:bodyPr anchor="t" rtlCol="false" tIns="0" lIns="0" bIns="0" rIns="0">
            <a:spAutoFit/>
          </a:bodyPr>
          <a:lstStyle/>
          <a:p>
            <a:pPr algn="l">
              <a:lnSpc>
                <a:spcPts val="5520"/>
              </a:lnSpc>
            </a:pPr>
            <a:r>
              <a:rPr lang="en-US" sz="4600">
                <a:solidFill>
                  <a:srgbClr val="000000"/>
                </a:solidFill>
                <a:latin typeface="Times New Roman"/>
              </a:rPr>
              <a:t>Cunqueiro</a:t>
            </a:r>
          </a:p>
        </p:txBody>
      </p:sp>
      <p:sp>
        <p:nvSpPr>
          <p:cNvPr name="TextBox 5" id="5"/>
          <p:cNvSpPr txBox="true"/>
          <p:nvPr/>
        </p:nvSpPr>
        <p:spPr>
          <a:xfrm rot="0">
            <a:off x="3508408" y="1893634"/>
            <a:ext cx="13990318" cy="6442580"/>
          </a:xfrm>
          <a:prstGeom prst="rect">
            <a:avLst/>
          </a:prstGeom>
        </p:spPr>
        <p:txBody>
          <a:bodyPr anchor="t" rtlCol="false" tIns="0" lIns="0" bIns="0" rIns="0">
            <a:spAutoFit/>
          </a:bodyPr>
          <a:lstStyle/>
          <a:p>
            <a:pPr algn="just">
              <a:lnSpc>
                <a:spcPts val="4967"/>
              </a:lnSpc>
            </a:pPr>
            <a:r>
              <a:rPr lang="en-US" sz="3600" spc="33">
                <a:solidFill>
                  <a:srgbClr val="000000"/>
                </a:solidFill>
                <a:latin typeface="TT Rounds Condensed Bold"/>
              </a:rPr>
              <a:t>6.</a:t>
            </a:r>
            <a:r>
              <a:rPr lang="en-US" sz="3600" spc="33">
                <a:solidFill>
                  <a:srgbClr val="000000"/>
                </a:solidFill>
                <a:latin typeface="TT Rounds Condensed"/>
              </a:rPr>
              <a:t> Historias orixinais, fantásticas pero con </a:t>
            </a:r>
            <a:r>
              <a:rPr lang="en-US" sz="3600" spc="33">
                <a:solidFill>
                  <a:srgbClr val="000000"/>
                </a:solidFill>
                <a:latin typeface="TT Rounds Condensed Bold"/>
              </a:rPr>
              <a:t>raíces na cultura popular</a:t>
            </a:r>
            <a:r>
              <a:rPr lang="en-US" sz="3600" spc="33">
                <a:solidFill>
                  <a:srgbClr val="000000"/>
                </a:solidFill>
                <a:latin typeface="TT Rounds Condensed"/>
              </a:rPr>
              <a:t>. Así non faltan nas súas historias lobishomes, tesouro, mouros, demos, curandeiros e unha paisaxe xenuinamente galega.</a:t>
            </a:r>
          </a:p>
          <a:p>
            <a:pPr algn="just">
              <a:lnSpc>
                <a:spcPts val="4967"/>
              </a:lnSpc>
            </a:pPr>
            <a:r>
              <a:rPr lang="en-US" sz="3600" spc="33">
                <a:solidFill>
                  <a:srgbClr val="000000"/>
                </a:solidFill>
                <a:latin typeface="TT Rounds Condensed Bold"/>
              </a:rPr>
              <a:t>7.</a:t>
            </a:r>
            <a:r>
              <a:rPr lang="en-US" sz="3600" spc="33">
                <a:solidFill>
                  <a:srgbClr val="000000"/>
                </a:solidFill>
                <a:latin typeface="TT Rounds Condensed"/>
              </a:rPr>
              <a:t> A </a:t>
            </a:r>
            <a:r>
              <a:rPr lang="en-US" sz="3600" spc="33">
                <a:solidFill>
                  <a:srgbClr val="000000"/>
                </a:solidFill>
                <a:latin typeface="TT Rounds Condensed Bold"/>
              </a:rPr>
              <a:t>linguaxe</a:t>
            </a:r>
            <a:r>
              <a:rPr lang="en-US" sz="3600" spc="33">
                <a:solidFill>
                  <a:srgbClr val="000000"/>
                </a:solidFill>
                <a:latin typeface="TT Rounds Condensed"/>
              </a:rPr>
              <a:t> de Cunqueiro lémbranos a narración oral, principalmente na reiteración da conxunción copulativa coordinada </a:t>
            </a:r>
            <a:r>
              <a:rPr lang="en-US" sz="3600" spc="33">
                <a:solidFill>
                  <a:srgbClr val="000000"/>
                </a:solidFill>
                <a:latin typeface="TT Rounds Condensed Italics"/>
              </a:rPr>
              <a:t>e</a:t>
            </a:r>
            <a:r>
              <a:rPr lang="en-US" sz="3600" spc="33">
                <a:solidFill>
                  <a:srgbClr val="000000"/>
                </a:solidFill>
                <a:latin typeface="TT Rounds Condensed"/>
              </a:rPr>
              <a:t>. Tamén nel son frecuentes os </a:t>
            </a:r>
            <a:r>
              <a:rPr lang="en-US" sz="3600" spc="33">
                <a:solidFill>
                  <a:srgbClr val="000000"/>
                </a:solidFill>
                <a:latin typeface="TT Rounds Condensed Bold"/>
              </a:rPr>
              <a:t>préstamos</a:t>
            </a:r>
            <a:r>
              <a:rPr lang="en-US" sz="3600" spc="33">
                <a:solidFill>
                  <a:srgbClr val="000000"/>
                </a:solidFill>
                <a:latin typeface="TT Rounds Condensed"/>
              </a:rPr>
              <a:t> (galicismos, como </a:t>
            </a:r>
            <a:r>
              <a:rPr lang="en-US" sz="3600" spc="33">
                <a:solidFill>
                  <a:srgbClr val="000000"/>
                </a:solidFill>
                <a:latin typeface="TT Rounds Condensed Italics"/>
              </a:rPr>
              <a:t>sochrante</a:t>
            </a:r>
            <a:r>
              <a:rPr lang="en-US" sz="3600" spc="33">
                <a:solidFill>
                  <a:srgbClr val="000000"/>
                </a:solidFill>
                <a:latin typeface="TT Rounds Condensed"/>
              </a:rPr>
              <a:t> ou </a:t>
            </a:r>
            <a:r>
              <a:rPr lang="en-US" sz="3600" spc="33">
                <a:solidFill>
                  <a:srgbClr val="000000"/>
                </a:solidFill>
                <a:latin typeface="TT Rounds Condensed Italics"/>
              </a:rPr>
              <a:t>chapeu</a:t>
            </a:r>
            <a:r>
              <a:rPr lang="en-US" sz="3600" spc="33">
                <a:solidFill>
                  <a:srgbClr val="000000"/>
                </a:solidFill>
                <a:latin typeface="TT Rounds Condensed"/>
              </a:rPr>
              <a:t>, lusismos, arabismos e italianismos), e os </a:t>
            </a:r>
            <a:r>
              <a:rPr lang="en-US" sz="3600" spc="33">
                <a:solidFill>
                  <a:srgbClr val="000000"/>
                </a:solidFill>
                <a:latin typeface="TT Rounds Condensed Bold"/>
              </a:rPr>
              <a:t>dialectalismos</a:t>
            </a:r>
            <a:r>
              <a:rPr lang="en-US" sz="3600" spc="33">
                <a:solidFill>
                  <a:srgbClr val="000000"/>
                </a:solidFill>
                <a:latin typeface="TT Rounds Condensed"/>
              </a:rPr>
              <a:t> (</a:t>
            </a:r>
            <a:r>
              <a:rPr lang="en-US" sz="3600" spc="33">
                <a:solidFill>
                  <a:srgbClr val="000000"/>
                </a:solidFill>
                <a:latin typeface="TT Rounds Condensed Italics"/>
              </a:rPr>
              <a:t>il, iste, mui</a:t>
            </a:r>
            <a:r>
              <a:rPr lang="en-US" sz="3600" spc="33">
                <a:solidFill>
                  <a:srgbClr val="000000"/>
                </a:solidFill>
                <a:latin typeface="TT Rounds Condensed"/>
              </a:rPr>
              <a:t>, </a:t>
            </a:r>
            <a:r>
              <a:rPr lang="en-US" sz="3600" spc="33">
                <a:solidFill>
                  <a:srgbClr val="000000"/>
                </a:solidFill>
                <a:latin typeface="TT Rounds Condensed Italics"/>
              </a:rPr>
              <a:t>dou</a:t>
            </a:r>
            <a:r>
              <a:rPr lang="en-US" sz="3600" spc="33">
                <a:solidFill>
                  <a:srgbClr val="000000"/>
                </a:solidFill>
                <a:latin typeface="TT Rounds Condensed"/>
              </a:rPr>
              <a:t> por *</a:t>
            </a:r>
            <a:r>
              <a:rPr lang="en-US" sz="3600" spc="33">
                <a:solidFill>
                  <a:srgbClr val="000000"/>
                </a:solidFill>
                <a:latin typeface="TT Rounds Condensed Italics"/>
              </a:rPr>
              <a:t>deu</a:t>
            </a:r>
            <a:r>
              <a:rPr lang="en-US" sz="3600" spc="33">
                <a:solidFill>
                  <a:srgbClr val="000000"/>
                </a:solidFill>
                <a:latin typeface="TT Rounds Condensed"/>
              </a:rPr>
              <a:t>, así como a conxunción copulativa</a:t>
            </a:r>
            <a:r>
              <a:rPr lang="en-US" sz="3600" spc="33">
                <a:solidFill>
                  <a:srgbClr val="000000"/>
                </a:solidFill>
                <a:latin typeface="TT Rounds Condensed Italics"/>
              </a:rPr>
              <a:t> i</a:t>
            </a:r>
            <a:r>
              <a:rPr lang="en-US" sz="3600" spc="33">
                <a:solidFill>
                  <a:srgbClr val="000000"/>
                </a:solidFill>
                <a:latin typeface="TT Rounds Condensed"/>
              </a:rPr>
              <a:t> ante vogal e outros propios da súa zona mindoniense).</a:t>
            </a:r>
          </a:p>
        </p:txBody>
      </p:sp>
      <p:sp>
        <p:nvSpPr>
          <p:cNvPr name="TextBox 6" id="6"/>
          <p:cNvSpPr txBox="true"/>
          <p:nvPr/>
        </p:nvSpPr>
        <p:spPr>
          <a:xfrm rot="0">
            <a:off x="627430" y="771384"/>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94636" y="2084652"/>
            <a:ext cx="15484636" cy="7529456"/>
          </a:xfrm>
          <a:prstGeom prst="rect">
            <a:avLst/>
          </a:prstGeom>
        </p:spPr>
        <p:txBody>
          <a:bodyPr anchor="t" rtlCol="false" tIns="0" lIns="0" bIns="0" rIns="0">
            <a:spAutoFit/>
          </a:bodyPr>
          <a:lstStyle/>
          <a:p>
            <a:pPr algn="l">
              <a:lnSpc>
                <a:spcPts val="5406"/>
              </a:lnSpc>
            </a:pPr>
            <a:r>
              <a:rPr lang="en-US" sz="5005">
                <a:solidFill>
                  <a:srgbClr val="000000"/>
                </a:solidFill>
                <a:latin typeface="Times New Roman"/>
              </a:rPr>
              <a:t>Primeira obra narrativa de exilio: </a:t>
            </a:r>
          </a:p>
          <a:p>
            <a:pPr algn="l">
              <a:lnSpc>
                <a:spcPts val="5406"/>
              </a:lnSpc>
            </a:pPr>
            <a:r>
              <a:rPr lang="en-US" sz="5005">
                <a:solidFill>
                  <a:srgbClr val="000000"/>
                </a:solidFill>
                <a:latin typeface="Times New Roman Italics"/>
              </a:rPr>
              <a:t>A xente da Barreira </a:t>
            </a:r>
            <a:r>
              <a:rPr lang="en-US" sz="5005">
                <a:solidFill>
                  <a:srgbClr val="000000"/>
                </a:solidFill>
                <a:latin typeface="Times New Roman"/>
              </a:rPr>
              <a:t>de Carballo Calero. </a:t>
            </a:r>
          </a:p>
          <a:p>
            <a:pPr algn="l">
              <a:lnSpc>
                <a:spcPts val="5406"/>
              </a:lnSpc>
            </a:pPr>
          </a:p>
          <a:p>
            <a:pPr algn="l">
              <a:lnSpc>
                <a:spcPts val="5406"/>
              </a:lnSpc>
            </a:pPr>
          </a:p>
          <a:p>
            <a:pPr algn="l">
              <a:lnSpc>
                <a:spcPts val="5406"/>
              </a:lnSpc>
            </a:pPr>
            <a:r>
              <a:rPr lang="en-US" sz="5005">
                <a:solidFill>
                  <a:srgbClr val="000000"/>
                </a:solidFill>
                <a:latin typeface="Times New Roman"/>
              </a:rPr>
              <a:t>Fundación da editorial Galaxia en 1950 – </a:t>
            </a:r>
          </a:p>
          <a:p>
            <a:pPr algn="l">
              <a:lnSpc>
                <a:spcPts val="5406"/>
              </a:lnSpc>
            </a:pPr>
            <a:r>
              <a:rPr lang="en-US" sz="5005">
                <a:solidFill>
                  <a:srgbClr val="000000"/>
                </a:solidFill>
                <a:latin typeface="Times New Roman"/>
              </a:rPr>
              <a:t>impulsa á prosa en galego</a:t>
            </a:r>
          </a:p>
          <a:p>
            <a:pPr algn="l">
              <a:lnSpc>
                <a:spcPts val="5406"/>
              </a:lnSpc>
            </a:pPr>
          </a:p>
          <a:p>
            <a:pPr algn="l">
              <a:lnSpc>
                <a:spcPts val="5406"/>
              </a:lnSpc>
            </a:pPr>
          </a:p>
        </p:txBody>
      </p:sp>
      <p:sp>
        <p:nvSpPr>
          <p:cNvPr name="Freeform 3" id="3"/>
          <p:cNvSpPr/>
          <p:nvPr/>
        </p:nvSpPr>
        <p:spPr>
          <a:xfrm flipH="false" flipV="false" rot="0">
            <a:off x="12146572" y="464868"/>
            <a:ext cx="6141428" cy="9149240"/>
          </a:xfrm>
          <a:custGeom>
            <a:avLst/>
            <a:gdLst/>
            <a:ahLst/>
            <a:cxnLst/>
            <a:rect r="r" b="b" t="t" l="l"/>
            <a:pathLst>
              <a:path h="9149240" w="6141428">
                <a:moveTo>
                  <a:pt x="0" y="0"/>
                </a:moveTo>
                <a:lnTo>
                  <a:pt x="6141428" y="0"/>
                </a:lnTo>
                <a:lnTo>
                  <a:pt x="6141428" y="9149241"/>
                </a:lnTo>
                <a:lnTo>
                  <a:pt x="0" y="9149241"/>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68955" y="614212"/>
            <a:ext cx="17142594" cy="10299597"/>
          </a:xfrm>
          <a:prstGeom prst="rect">
            <a:avLst/>
          </a:prstGeom>
        </p:spPr>
        <p:txBody>
          <a:bodyPr anchor="t" rtlCol="false" tIns="0" lIns="0" bIns="0" rIns="0">
            <a:spAutoFit/>
          </a:bodyPr>
          <a:lstStyle/>
          <a:p>
            <a:pPr algn="just">
              <a:lnSpc>
                <a:spcPts val="4967"/>
              </a:lnSpc>
            </a:pPr>
            <a:r>
              <a:rPr lang="en-US" sz="3600" spc="33">
                <a:solidFill>
                  <a:srgbClr val="000000"/>
                </a:solidFill>
                <a:latin typeface="TT Rounds Condensed Bold"/>
              </a:rPr>
              <a:t>2.</a:t>
            </a:r>
            <a:r>
              <a:rPr lang="en-US" sz="3600" spc="33">
                <a:solidFill>
                  <a:srgbClr val="000000"/>
                </a:solidFill>
                <a:latin typeface="TT Rounds Condensed"/>
              </a:rPr>
              <a:t> </a:t>
            </a:r>
            <a:r>
              <a:rPr lang="en-US" sz="3600" spc="33">
                <a:solidFill>
                  <a:srgbClr val="FF0000"/>
                </a:solidFill>
                <a:latin typeface="TT Rounds Condensed Bold"/>
              </a:rPr>
              <a:t>Contextualiza o texto de Cunqueiro (“A voadora de Serantes”) na época correspondente</a:t>
            </a:r>
            <a:r>
              <a:rPr lang="en-US" sz="3600" spc="33">
                <a:solidFill>
                  <a:srgbClr val="000000"/>
                </a:solidFill>
                <a:latin typeface="TT Rounds Condensed Bold"/>
              </a:rPr>
              <a:t> e </a:t>
            </a:r>
            <a:r>
              <a:rPr lang="en-US" sz="3600" spc="33">
                <a:solidFill>
                  <a:srgbClr val="548235"/>
                </a:solidFill>
                <a:latin typeface="TT Rounds Condensed Bold"/>
              </a:rPr>
              <a:t>identifica e explica tres características da liña temática en que se insire a obra da que forma parte, recorrendo sempre a exemplos tirados do propio texto. </a:t>
            </a:r>
            <a:r>
              <a:rPr lang="en-US" sz="3600" spc="33">
                <a:solidFill>
                  <a:srgbClr val="00B0F0"/>
                </a:solidFill>
                <a:latin typeface="TT Rounds Condensed Bold"/>
              </a:rPr>
              <a:t>Sinala dúas tendencias narrativas máis da mesma época, os seus autores máis representativos e dúas obras de cada un.</a:t>
            </a:r>
            <a:r>
              <a:rPr lang="en-US" sz="3600" spc="33">
                <a:solidFill>
                  <a:srgbClr val="000000"/>
                </a:solidFill>
                <a:latin typeface="TT Rounds Condensed Bold"/>
              </a:rPr>
              <a:t> (Extensión aprox. 250 palabras) </a:t>
            </a:r>
          </a:p>
          <a:p>
            <a:pPr algn="just">
              <a:lnSpc>
                <a:spcPts val="3726"/>
              </a:lnSpc>
            </a:pPr>
            <a:r>
              <a:rPr lang="en-US" sz="2700" spc="25">
                <a:solidFill>
                  <a:srgbClr val="000000"/>
                </a:solidFill>
                <a:latin typeface="TT Rounds Condensed"/>
              </a:rPr>
              <a:t>Estaba Manuel Páramo botándolle un feixe de herba ás vacas, e a muller apoleirando as galiñas, caída dunha serán de verán, cando delambos auviron un asubío mesmo derriba das suas cabezas. Miraron pra o ceo, a ver de ónde viña aquelo, que pasaba de asubío a trono, e viron pasar voando, nunha banqueta, á señora María de Fontes, que era conocida pola Voadora de Serantes, ainda que ninguén sabía de ónde Ile viñera o apodo. Pro ben sabía que era acertado, que a señora María voaba. Manuel e a sua muller correron a darlle o parte aos veciños de deloutra banda do río. O señor Bastián de Cosme, liando despacio un cigarro, comentou:</a:t>
            </a:r>
          </a:p>
          <a:p>
            <a:pPr algn="just">
              <a:lnSpc>
                <a:spcPts val="3726"/>
              </a:lnSpc>
            </a:pPr>
            <a:r>
              <a:rPr lang="en-US" sz="2700" spc="25">
                <a:solidFill>
                  <a:srgbClr val="000000"/>
                </a:solidFill>
                <a:latin typeface="TT Rounds Condensed"/>
              </a:rPr>
              <a:t>-—iNon sabía que fose meiga!</a:t>
            </a:r>
          </a:p>
          <a:p>
            <a:pPr algn="just">
              <a:lnSpc>
                <a:spcPts val="3726"/>
              </a:lnSpc>
            </a:pPr>
            <a:r>
              <a:rPr lang="en-US" sz="2700" spc="25">
                <a:solidFill>
                  <a:srgbClr val="000000"/>
                </a:solidFill>
                <a:latin typeface="TT Rounds Condensed"/>
              </a:rPr>
              <a:t>E non Ile deu importancia ao asunto, recomendándolle a Manuel e máila muller que calesen o conto e non se metesen na vida de naide.</a:t>
            </a:r>
          </a:p>
          <a:p>
            <a:pPr algn="just">
              <a:lnSpc>
                <a:spcPts val="3726"/>
              </a:lnSpc>
            </a:pPr>
            <a:r>
              <a:rPr lang="en-US" sz="2700" spc="25">
                <a:solidFill>
                  <a:srgbClr val="000000"/>
                </a:solidFill>
                <a:latin typeface="TT Rounds Condensed"/>
              </a:rPr>
              <a:t>—Cadaquén gaña a vida como pode, sentenciou.</a:t>
            </a:r>
          </a:p>
          <a:p>
            <a:pPr algn="just">
              <a:lnSpc>
                <a:spcPts val="3726"/>
              </a:lnSpc>
            </a:pPr>
            <a:r>
              <a:rPr lang="en-US" sz="2700" spc="25">
                <a:solidFill>
                  <a:srgbClr val="000000"/>
                </a:solidFill>
                <a:latin typeface="TT Rounds Condensed"/>
              </a:rPr>
              <a:t> </a:t>
            </a:r>
          </a:p>
          <a:p>
            <a:pPr algn="just">
              <a:lnSpc>
                <a:spcPts val="3726"/>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43644" y="2040247"/>
            <a:ext cx="4073816" cy="6324717"/>
          </a:xfrm>
          <a:custGeom>
            <a:avLst/>
            <a:gdLst/>
            <a:ahLst/>
            <a:cxnLst/>
            <a:rect r="r" b="b" t="t" l="l"/>
            <a:pathLst>
              <a:path h="6324717" w="4073816">
                <a:moveTo>
                  <a:pt x="0" y="0"/>
                </a:moveTo>
                <a:lnTo>
                  <a:pt x="4073815" y="0"/>
                </a:lnTo>
                <a:lnTo>
                  <a:pt x="4073815" y="6324717"/>
                </a:lnTo>
                <a:lnTo>
                  <a:pt x="0" y="6324717"/>
                </a:lnTo>
                <a:lnTo>
                  <a:pt x="0" y="0"/>
                </a:lnTo>
                <a:close/>
              </a:path>
            </a:pathLst>
          </a:custGeom>
          <a:blipFill>
            <a:blip r:embed="rId2"/>
            <a:stretch>
              <a:fillRect l="0" t="0" r="0" b="0"/>
            </a:stretch>
          </a:blipFill>
        </p:spPr>
      </p:sp>
      <p:sp>
        <p:nvSpPr>
          <p:cNvPr name="TextBox 4" id="4"/>
          <p:cNvSpPr txBox="true"/>
          <p:nvPr/>
        </p:nvSpPr>
        <p:spPr>
          <a:xfrm rot="0">
            <a:off x="734763" y="8315434"/>
            <a:ext cx="3752790"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Freeform 5" id="5"/>
          <p:cNvSpPr/>
          <p:nvPr/>
        </p:nvSpPr>
        <p:spPr>
          <a:xfrm flipH="false" flipV="false" rot="0">
            <a:off x="12375222" y="1515980"/>
            <a:ext cx="5269455" cy="8030742"/>
          </a:xfrm>
          <a:custGeom>
            <a:avLst/>
            <a:gdLst/>
            <a:ahLst/>
            <a:cxnLst/>
            <a:rect r="r" b="b" t="t" l="l"/>
            <a:pathLst>
              <a:path h="8030742" w="5269455">
                <a:moveTo>
                  <a:pt x="0" y="0"/>
                </a:moveTo>
                <a:lnTo>
                  <a:pt x="5269455" y="0"/>
                </a:lnTo>
                <a:lnTo>
                  <a:pt x="5269455" y="8030742"/>
                </a:lnTo>
                <a:lnTo>
                  <a:pt x="0" y="8030742"/>
                </a:lnTo>
                <a:lnTo>
                  <a:pt x="0" y="0"/>
                </a:lnTo>
                <a:close/>
              </a:path>
            </a:pathLst>
          </a:custGeom>
          <a:blipFill>
            <a:blip r:embed="rId3"/>
            <a:stretch>
              <a:fillRect l="0" t="0" r="0" b="0"/>
            </a:stretch>
          </a:blipFill>
        </p:spPr>
      </p:sp>
      <p:sp>
        <p:nvSpPr>
          <p:cNvPr name="TextBox 6" id="6"/>
          <p:cNvSpPr txBox="true"/>
          <p:nvPr/>
        </p:nvSpPr>
        <p:spPr>
          <a:xfrm rot="0">
            <a:off x="5062354" y="2912234"/>
            <a:ext cx="6338236" cy="4523594"/>
          </a:xfrm>
          <a:prstGeom prst="rect">
            <a:avLst/>
          </a:prstGeom>
        </p:spPr>
        <p:txBody>
          <a:bodyPr anchor="t" rtlCol="false" tIns="0" lIns="0" bIns="0" rIns="0">
            <a:spAutoFit/>
          </a:bodyPr>
          <a:lstStyle/>
          <a:p>
            <a:pPr algn="just">
              <a:lnSpc>
                <a:spcPts val="4967"/>
              </a:lnSpc>
            </a:pPr>
            <a:r>
              <a:rPr lang="en-US" sz="3600" spc="33">
                <a:solidFill>
                  <a:srgbClr val="000000"/>
                </a:solidFill>
                <a:latin typeface="TT Rounds Condensed Bold"/>
              </a:rPr>
              <a:t>realismo</a:t>
            </a:r>
            <a:r>
              <a:rPr lang="en-US" sz="3600" spc="33">
                <a:solidFill>
                  <a:srgbClr val="000000"/>
                </a:solidFill>
                <a:latin typeface="TT Rounds Condensed"/>
              </a:rPr>
              <a:t> </a:t>
            </a:r>
            <a:r>
              <a:rPr lang="en-US" sz="3600" spc="33">
                <a:solidFill>
                  <a:srgbClr val="000000"/>
                </a:solidFill>
                <a:latin typeface="TT Rounds Condensed Bold"/>
              </a:rPr>
              <a:t>social</a:t>
            </a:r>
            <a:r>
              <a:rPr lang="en-US" sz="3600" spc="33">
                <a:solidFill>
                  <a:srgbClr val="000000"/>
                </a:solidFill>
                <a:latin typeface="TT Rounds Condensed"/>
              </a:rPr>
              <a:t> na que se ofrece unha visión pesimista tanto da condición humana como da propia estrutura e funcionamento dunha sociedade que crea individuos marxinais e que non é capaz de os asimilar. </a:t>
            </a:r>
          </a:p>
        </p:txBody>
      </p:sp>
      <p:sp>
        <p:nvSpPr>
          <p:cNvPr name="TextBox 7" id="7"/>
          <p:cNvSpPr txBox="true"/>
          <p:nvPr/>
        </p:nvSpPr>
        <p:spPr>
          <a:xfrm rot="0">
            <a:off x="1168604" y="1097093"/>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TextBox 3" id="3"/>
          <p:cNvSpPr txBox="true"/>
          <p:nvPr/>
        </p:nvSpPr>
        <p:spPr>
          <a:xfrm rot="0">
            <a:off x="903206" y="589287"/>
            <a:ext cx="3848629"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Freeform 4" id="4"/>
          <p:cNvSpPr/>
          <p:nvPr/>
        </p:nvSpPr>
        <p:spPr>
          <a:xfrm flipH="false" flipV="false" rot="0">
            <a:off x="271452" y="2012556"/>
            <a:ext cx="4647793" cy="7083318"/>
          </a:xfrm>
          <a:custGeom>
            <a:avLst/>
            <a:gdLst/>
            <a:ahLst/>
            <a:cxnLst/>
            <a:rect r="r" b="b" t="t" l="l"/>
            <a:pathLst>
              <a:path h="7083318" w="4647793">
                <a:moveTo>
                  <a:pt x="0" y="0"/>
                </a:moveTo>
                <a:lnTo>
                  <a:pt x="4647794" y="0"/>
                </a:lnTo>
                <a:lnTo>
                  <a:pt x="4647794" y="7083318"/>
                </a:lnTo>
                <a:lnTo>
                  <a:pt x="0" y="7083318"/>
                </a:lnTo>
                <a:lnTo>
                  <a:pt x="0" y="0"/>
                </a:lnTo>
                <a:close/>
              </a:path>
            </a:pathLst>
          </a:custGeom>
          <a:blipFill>
            <a:blip r:embed="rId2"/>
            <a:stretch>
              <a:fillRect l="0" t="0" r="0" b="0"/>
            </a:stretch>
          </a:blipFill>
        </p:spPr>
      </p:sp>
      <p:sp>
        <p:nvSpPr>
          <p:cNvPr name="TextBox 5" id="5"/>
          <p:cNvSpPr txBox="true"/>
          <p:nvPr/>
        </p:nvSpPr>
        <p:spPr>
          <a:xfrm rot="0">
            <a:off x="5292090" y="2279980"/>
            <a:ext cx="12038196" cy="6529418"/>
          </a:xfrm>
          <a:prstGeom prst="rect">
            <a:avLst/>
          </a:prstGeom>
        </p:spPr>
        <p:txBody>
          <a:bodyPr anchor="t" rtlCol="false" tIns="0" lIns="0" bIns="0" rIns="0">
            <a:spAutoFit/>
          </a:bodyPr>
          <a:lstStyle/>
          <a:p>
            <a:pPr algn="l">
              <a:lnSpc>
                <a:spcPts val="5040"/>
              </a:lnSpc>
            </a:pPr>
            <a:r>
              <a:rPr lang="en-US" sz="4200">
                <a:solidFill>
                  <a:srgbClr val="000000"/>
                </a:solidFill>
                <a:latin typeface="Arimo Bold"/>
              </a:rPr>
              <a:t>Novidades formais: </a:t>
            </a:r>
          </a:p>
          <a:p>
            <a:pPr algn="l" marL="760095" indent="-380048" lvl="1">
              <a:lnSpc>
                <a:spcPts val="5040"/>
              </a:lnSpc>
              <a:buFont typeface="Arial"/>
              <a:buChar char="•"/>
            </a:pPr>
            <a:r>
              <a:rPr lang="en-US" sz="4200">
                <a:solidFill>
                  <a:srgbClr val="000000"/>
                </a:solidFill>
                <a:latin typeface="Times New Roman Bold"/>
              </a:rPr>
              <a:t>Dous narradores</a:t>
            </a:r>
            <a:r>
              <a:rPr lang="en-US" sz="4200">
                <a:solidFill>
                  <a:srgbClr val="000000"/>
                </a:solidFill>
                <a:latin typeface="Times New Roman"/>
              </a:rPr>
              <a:t> (autor e protagonista) </a:t>
            </a:r>
          </a:p>
          <a:p>
            <a:pPr algn="l" marL="760095" indent="-380048" lvl="1">
              <a:lnSpc>
                <a:spcPts val="5040"/>
              </a:lnSpc>
              <a:buFont typeface="Arial"/>
              <a:buChar char="•"/>
            </a:pPr>
            <a:r>
              <a:rPr lang="en-US" sz="4200">
                <a:solidFill>
                  <a:srgbClr val="000000"/>
                </a:solidFill>
                <a:latin typeface="Times New Roman"/>
              </a:rPr>
              <a:t>Innovadora </a:t>
            </a:r>
            <a:r>
              <a:rPr lang="en-US" sz="4200">
                <a:solidFill>
                  <a:srgbClr val="000000"/>
                </a:solidFill>
                <a:latin typeface="Times New Roman Bold"/>
              </a:rPr>
              <a:t>técnica telefónica</a:t>
            </a:r>
            <a:r>
              <a:rPr lang="en-US" sz="4200">
                <a:solidFill>
                  <a:srgbClr val="000000"/>
                </a:solidFill>
                <a:latin typeface="Times New Roman"/>
              </a:rPr>
              <a:t> que caracteriza a declaración do protagonista</a:t>
            </a:r>
          </a:p>
          <a:p>
            <a:pPr algn="l" marL="760095" indent="-380048" lvl="1">
              <a:lnSpc>
                <a:spcPts val="5040"/>
              </a:lnSpc>
              <a:buFont typeface="Arial"/>
              <a:buChar char="•"/>
            </a:pPr>
            <a:r>
              <a:rPr lang="en-US" sz="4200">
                <a:solidFill>
                  <a:srgbClr val="000000"/>
                </a:solidFill>
                <a:latin typeface="Times New Roman"/>
              </a:rPr>
              <a:t>retrata </a:t>
            </a:r>
            <a:r>
              <a:rPr lang="en-US" sz="4200">
                <a:solidFill>
                  <a:srgbClr val="000000"/>
                </a:solidFill>
                <a:latin typeface="Times New Roman Bold"/>
              </a:rPr>
              <a:t>personaxes marxinais</a:t>
            </a:r>
            <a:r>
              <a:rPr lang="en-US" sz="4200">
                <a:solidFill>
                  <a:srgbClr val="000000"/>
                </a:solidFill>
                <a:latin typeface="Times New Roman"/>
              </a:rPr>
              <a:t> nun </a:t>
            </a:r>
            <a:r>
              <a:rPr lang="en-US" sz="4200">
                <a:solidFill>
                  <a:srgbClr val="000000"/>
                </a:solidFill>
                <a:latin typeface="Times New Roman Bold"/>
              </a:rPr>
              <a:t>ambiente</a:t>
            </a:r>
            <a:r>
              <a:rPr lang="en-US" sz="4200">
                <a:solidFill>
                  <a:srgbClr val="000000"/>
                </a:solidFill>
                <a:latin typeface="Times New Roman"/>
              </a:rPr>
              <a:t> </a:t>
            </a:r>
            <a:r>
              <a:rPr lang="en-US" sz="4200">
                <a:solidFill>
                  <a:srgbClr val="000000"/>
                </a:solidFill>
                <a:latin typeface="Times New Roman Bold"/>
              </a:rPr>
              <a:t>urbano</a:t>
            </a:r>
            <a:r>
              <a:rPr lang="en-US" sz="4200">
                <a:solidFill>
                  <a:srgbClr val="000000"/>
                </a:solidFill>
                <a:latin typeface="Times New Roman"/>
              </a:rPr>
              <a:t> e </a:t>
            </a:r>
            <a:r>
              <a:rPr lang="en-US" sz="4200">
                <a:solidFill>
                  <a:srgbClr val="000000"/>
                </a:solidFill>
                <a:latin typeface="Times New Roman Bold"/>
              </a:rPr>
              <a:t>suburbial</a:t>
            </a:r>
            <a:r>
              <a:rPr lang="en-US" sz="4200">
                <a:solidFill>
                  <a:srgbClr val="000000"/>
                </a:solidFill>
                <a:latin typeface="Times New Roman"/>
              </a:rPr>
              <a:t>. </a:t>
            </a:r>
          </a:p>
          <a:p>
            <a:pPr algn="l" marL="760095" indent="-380048" lvl="1">
              <a:lnSpc>
                <a:spcPts val="5040"/>
              </a:lnSpc>
              <a:buFont typeface="Arial"/>
              <a:buChar char="•"/>
            </a:pPr>
            <a:r>
              <a:rPr lang="en-US" sz="4200">
                <a:solidFill>
                  <a:srgbClr val="000000"/>
                </a:solidFill>
                <a:latin typeface="Times New Roman"/>
              </a:rPr>
              <a:t>Trátanse </a:t>
            </a:r>
            <a:r>
              <a:rPr lang="en-US" sz="4200">
                <a:solidFill>
                  <a:srgbClr val="000000"/>
                </a:solidFill>
                <a:latin typeface="Times New Roman Bold"/>
              </a:rPr>
              <a:t>temas</a:t>
            </a:r>
            <a:r>
              <a:rPr lang="en-US" sz="4200">
                <a:solidFill>
                  <a:srgbClr val="000000"/>
                </a:solidFill>
                <a:latin typeface="Times New Roman"/>
              </a:rPr>
              <a:t> como a violencia, o sexo e as frustracións dos protagonistas, antiheroes que viven marxinados. </a:t>
            </a:r>
          </a:p>
          <a:p>
            <a:pPr algn="l" marL="760095" indent="-380048" lvl="1">
              <a:lnSpc>
                <a:spcPts val="5040"/>
              </a:lnSpc>
            </a:pPr>
          </a:p>
        </p:txBody>
      </p:sp>
      <p:sp>
        <p:nvSpPr>
          <p:cNvPr name="TextBox 6" id="6"/>
          <p:cNvSpPr txBox="true"/>
          <p:nvPr/>
        </p:nvSpPr>
        <p:spPr>
          <a:xfrm rot="0">
            <a:off x="2128262" y="1293546"/>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TextBox 3" id="3"/>
          <p:cNvSpPr txBox="true"/>
          <p:nvPr/>
        </p:nvSpPr>
        <p:spPr>
          <a:xfrm rot="0">
            <a:off x="903206" y="589287"/>
            <a:ext cx="3774584"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Freeform 4" id="4"/>
          <p:cNvSpPr/>
          <p:nvPr/>
        </p:nvSpPr>
        <p:spPr>
          <a:xfrm flipH="false" flipV="false" rot="0">
            <a:off x="1811130" y="1907004"/>
            <a:ext cx="5349541" cy="7132722"/>
          </a:xfrm>
          <a:custGeom>
            <a:avLst/>
            <a:gdLst/>
            <a:ahLst/>
            <a:cxnLst/>
            <a:rect r="r" b="b" t="t" l="l"/>
            <a:pathLst>
              <a:path h="7132722" w="5349541">
                <a:moveTo>
                  <a:pt x="0" y="0"/>
                </a:moveTo>
                <a:lnTo>
                  <a:pt x="5349541" y="0"/>
                </a:lnTo>
                <a:lnTo>
                  <a:pt x="5349541" y="7132722"/>
                </a:lnTo>
                <a:lnTo>
                  <a:pt x="0" y="7132722"/>
                </a:lnTo>
                <a:lnTo>
                  <a:pt x="0" y="0"/>
                </a:lnTo>
                <a:close/>
              </a:path>
            </a:pathLst>
          </a:custGeom>
          <a:blipFill>
            <a:blip r:embed="rId2"/>
            <a:stretch>
              <a:fillRect l="0" t="0" r="0" b="0"/>
            </a:stretch>
          </a:blipFill>
        </p:spPr>
      </p:sp>
      <p:sp>
        <p:nvSpPr>
          <p:cNvPr name="TextBox 5" id="5"/>
          <p:cNvSpPr txBox="true"/>
          <p:nvPr/>
        </p:nvSpPr>
        <p:spPr>
          <a:xfrm rot="0">
            <a:off x="7984156" y="2294646"/>
            <a:ext cx="8961120" cy="6519893"/>
          </a:xfrm>
          <a:prstGeom prst="rect">
            <a:avLst/>
          </a:prstGeom>
        </p:spPr>
        <p:txBody>
          <a:bodyPr anchor="t" rtlCol="false" tIns="0" lIns="0" bIns="0" rIns="0">
            <a:spAutoFit/>
          </a:bodyPr>
          <a:lstStyle/>
          <a:p>
            <a:pPr algn="just">
              <a:lnSpc>
                <a:spcPts val="5040"/>
              </a:lnSpc>
            </a:pPr>
            <a:r>
              <a:rPr lang="en-US" sz="4200" spc="39">
                <a:solidFill>
                  <a:srgbClr val="000000"/>
                </a:solidFill>
                <a:latin typeface="TT Rounds Condensed"/>
              </a:rPr>
              <a:t>Un narrador en 1ªpersoa testemuña ou protagonista achéganos experiencias infantís ou adolescentes.</a:t>
            </a:r>
          </a:p>
          <a:p>
            <a:pPr algn="just">
              <a:lnSpc>
                <a:spcPts val="5040"/>
              </a:lnSpc>
            </a:pPr>
          </a:p>
          <a:p>
            <a:pPr algn="just">
              <a:lnSpc>
                <a:spcPts val="5040"/>
              </a:lnSpc>
            </a:pPr>
            <a:r>
              <a:rPr lang="en-US" sz="4200" spc="39">
                <a:solidFill>
                  <a:srgbClr val="000000"/>
                </a:solidFill>
                <a:latin typeface="TT Rounds Condensed"/>
              </a:rPr>
              <a:t>Os argumentos glosan de forma irónica cada un dos </a:t>
            </a:r>
            <a:r>
              <a:rPr lang="en-US" sz="4200" spc="39">
                <a:solidFill>
                  <a:srgbClr val="000000"/>
                </a:solidFill>
                <a:latin typeface="TT Rounds Condensed Bold"/>
              </a:rPr>
              <a:t>pecados capitais </a:t>
            </a:r>
            <a:r>
              <a:rPr lang="en-US" sz="4200" spc="39">
                <a:solidFill>
                  <a:srgbClr val="000000"/>
                </a:solidFill>
                <a:latin typeface="TT Rounds Condensed"/>
              </a:rPr>
              <a:t>como instrumentos dunha moral represora que salta en anacos ante a inxenuidade infantil ou as miserables condicións de vida dos protagonistas</a:t>
            </a:r>
          </a:p>
        </p:txBody>
      </p:sp>
      <p:sp>
        <p:nvSpPr>
          <p:cNvPr name="TextBox 6" id="6"/>
          <p:cNvSpPr txBox="true"/>
          <p:nvPr/>
        </p:nvSpPr>
        <p:spPr>
          <a:xfrm rot="0">
            <a:off x="2268176" y="1283469"/>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TextBox 3" id="3"/>
          <p:cNvSpPr txBox="true"/>
          <p:nvPr/>
        </p:nvSpPr>
        <p:spPr>
          <a:xfrm rot="0">
            <a:off x="903206" y="589287"/>
            <a:ext cx="3752790"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Freeform 4" id="4"/>
          <p:cNvSpPr/>
          <p:nvPr/>
        </p:nvSpPr>
        <p:spPr>
          <a:xfrm flipH="false" flipV="false" rot="0">
            <a:off x="1678038" y="2132882"/>
            <a:ext cx="4822407" cy="7142622"/>
          </a:xfrm>
          <a:custGeom>
            <a:avLst/>
            <a:gdLst/>
            <a:ahLst/>
            <a:cxnLst/>
            <a:rect r="r" b="b" t="t" l="l"/>
            <a:pathLst>
              <a:path h="7142622" w="4822407">
                <a:moveTo>
                  <a:pt x="0" y="0"/>
                </a:moveTo>
                <a:lnTo>
                  <a:pt x="4822407" y="0"/>
                </a:lnTo>
                <a:lnTo>
                  <a:pt x="4822407" y="7142622"/>
                </a:lnTo>
                <a:lnTo>
                  <a:pt x="0" y="7142622"/>
                </a:lnTo>
                <a:lnTo>
                  <a:pt x="0" y="0"/>
                </a:lnTo>
                <a:close/>
              </a:path>
            </a:pathLst>
          </a:custGeom>
          <a:blipFill>
            <a:blip r:embed="rId2"/>
            <a:stretch>
              <a:fillRect l="0" t="0" r="0" b="0"/>
            </a:stretch>
          </a:blipFill>
        </p:spPr>
      </p:sp>
      <p:sp>
        <p:nvSpPr>
          <p:cNvPr name="TextBox 5" id="5"/>
          <p:cNvSpPr txBox="true"/>
          <p:nvPr/>
        </p:nvSpPr>
        <p:spPr>
          <a:xfrm rot="0">
            <a:off x="6780996" y="4203336"/>
            <a:ext cx="9995837" cy="3001714"/>
          </a:xfrm>
          <a:prstGeom prst="rect">
            <a:avLst/>
          </a:prstGeom>
        </p:spPr>
        <p:txBody>
          <a:bodyPr anchor="t" rtlCol="false" tIns="0" lIns="0" bIns="0" rIns="0">
            <a:spAutoFit/>
          </a:bodyPr>
          <a:lstStyle/>
          <a:p>
            <a:pPr algn="just">
              <a:lnSpc>
                <a:spcPts val="5759"/>
              </a:lnSpc>
            </a:pPr>
            <a:r>
              <a:rPr lang="en-US" sz="4800" spc="44">
                <a:solidFill>
                  <a:srgbClr val="000000"/>
                </a:solidFill>
                <a:latin typeface="TT Rounds Condensed"/>
              </a:rPr>
              <a:t>reflicte o vivir das clases traballadoras de A. (Ourense de primeiro de século), as súas tarefas cotiás e as súas inquedanzas políticas e sindicais</a:t>
            </a:r>
          </a:p>
        </p:txBody>
      </p:sp>
      <p:sp>
        <p:nvSpPr>
          <p:cNvPr name="TextBox 6" id="6"/>
          <p:cNvSpPr txBox="true"/>
          <p:nvPr/>
        </p:nvSpPr>
        <p:spPr>
          <a:xfrm rot="0">
            <a:off x="2485636" y="1306627"/>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43644" y="2040247"/>
            <a:ext cx="4073816" cy="6324717"/>
          </a:xfrm>
          <a:custGeom>
            <a:avLst/>
            <a:gdLst/>
            <a:ahLst/>
            <a:cxnLst/>
            <a:rect r="r" b="b" t="t" l="l"/>
            <a:pathLst>
              <a:path h="6324717" w="4073816">
                <a:moveTo>
                  <a:pt x="0" y="0"/>
                </a:moveTo>
                <a:lnTo>
                  <a:pt x="4073815" y="0"/>
                </a:lnTo>
                <a:lnTo>
                  <a:pt x="4073815" y="6324717"/>
                </a:lnTo>
                <a:lnTo>
                  <a:pt x="0" y="6324717"/>
                </a:lnTo>
                <a:lnTo>
                  <a:pt x="0" y="0"/>
                </a:lnTo>
                <a:close/>
              </a:path>
            </a:pathLst>
          </a:custGeom>
          <a:blipFill>
            <a:blip r:embed="rId2"/>
            <a:stretch>
              <a:fillRect l="0" t="0" r="0" b="0"/>
            </a:stretch>
          </a:blipFill>
        </p:spPr>
      </p:sp>
      <p:sp>
        <p:nvSpPr>
          <p:cNvPr name="TextBox 4" id="4"/>
          <p:cNvSpPr txBox="true"/>
          <p:nvPr/>
        </p:nvSpPr>
        <p:spPr>
          <a:xfrm rot="0">
            <a:off x="734763" y="8315434"/>
            <a:ext cx="3752790"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TextBox 5" id="5"/>
          <p:cNvSpPr txBox="true"/>
          <p:nvPr/>
        </p:nvSpPr>
        <p:spPr>
          <a:xfrm rot="0">
            <a:off x="4621695" y="2367806"/>
            <a:ext cx="12979668" cy="6084021"/>
          </a:xfrm>
          <a:prstGeom prst="rect">
            <a:avLst/>
          </a:prstGeom>
        </p:spPr>
        <p:txBody>
          <a:bodyPr anchor="t" rtlCol="false" tIns="0" lIns="0" bIns="0" rIns="0">
            <a:spAutoFit/>
          </a:bodyPr>
          <a:lstStyle/>
          <a:p>
            <a:pPr algn="just" marL="651510" indent="-325755" lvl="1">
              <a:lnSpc>
                <a:spcPts val="4967"/>
              </a:lnSpc>
              <a:buFont typeface="Arial"/>
              <a:buChar char="•"/>
            </a:pPr>
            <a:r>
              <a:rPr lang="en-US" sz="3600" spc="33" u="sng">
                <a:solidFill>
                  <a:srgbClr val="000000"/>
                </a:solidFill>
                <a:latin typeface="TT Rounds Condensed Bold"/>
              </a:rPr>
              <a:t>Características xerais da obra en prosa de Blanco Amor</a:t>
            </a:r>
          </a:p>
          <a:p>
            <a:pPr algn="just" marL="651510" indent="-325755" lvl="1">
              <a:lnSpc>
                <a:spcPts val="4967"/>
              </a:lnSpc>
              <a:buFont typeface="Arial"/>
              <a:buChar char="•"/>
            </a:pPr>
            <a:r>
              <a:rPr lang="en-US" sz="3600" spc="33">
                <a:solidFill>
                  <a:srgbClr val="000000"/>
                </a:solidFill>
                <a:latin typeface="TT Rounds Condensed Bold"/>
              </a:rPr>
              <a:t>Escritura realista</a:t>
            </a:r>
            <a:r>
              <a:rPr lang="en-US" sz="3600" spc="33">
                <a:solidFill>
                  <a:srgbClr val="000000"/>
                </a:solidFill>
                <a:latin typeface="TT Rounds Condensed"/>
              </a:rPr>
              <a:t>, xa que o autor fai unha caracterización realista da sociedade galega de principios de século: a clase traballadora e a formación do sindicalismo, </a:t>
            </a:r>
          </a:p>
          <a:p>
            <a:pPr algn="just" marL="651510" indent="-325755" lvl="1">
              <a:lnSpc>
                <a:spcPts val="4967"/>
              </a:lnSpc>
            </a:pPr>
            <a:r>
              <a:rPr lang="en-US" sz="3600" spc="33">
                <a:solidFill>
                  <a:srgbClr val="000000"/>
                </a:solidFill>
                <a:latin typeface="TT Rounds Condensed"/>
              </a:rPr>
              <a:t>Principalmente en </a:t>
            </a:r>
            <a:r>
              <a:rPr lang="en-US" sz="3600" spc="33">
                <a:solidFill>
                  <a:srgbClr val="000000"/>
                </a:solidFill>
                <a:latin typeface="TT Rounds Condensed Italics"/>
              </a:rPr>
              <a:t>Xente ao lonxe</a:t>
            </a:r>
            <a:r>
              <a:rPr lang="en-US" sz="3600" spc="33">
                <a:solidFill>
                  <a:srgbClr val="000000"/>
                </a:solidFill>
                <a:latin typeface="TT Rounds Condensed"/>
              </a:rPr>
              <a:t>, e a vida marxinal e de suburbio da cidade de Ourense en </a:t>
            </a:r>
            <a:r>
              <a:rPr lang="en-US" sz="3600" spc="33">
                <a:solidFill>
                  <a:srgbClr val="000000"/>
                </a:solidFill>
                <a:latin typeface="TT Rounds Condensed Italics"/>
              </a:rPr>
              <a:t>A esmorga</a:t>
            </a:r>
            <a:r>
              <a:rPr lang="en-US" sz="3600" spc="33">
                <a:solidFill>
                  <a:srgbClr val="000000"/>
                </a:solidFill>
                <a:latin typeface="TT Rounds Condensed"/>
              </a:rPr>
              <a:t>. A través da súa obra coñecemos o modo de vivir en Ourense, nun tempo en un espazo concretos e definidos. </a:t>
            </a:r>
          </a:p>
        </p:txBody>
      </p:sp>
      <p:sp>
        <p:nvSpPr>
          <p:cNvPr name="TextBox 6" id="6"/>
          <p:cNvSpPr txBox="true"/>
          <p:nvPr/>
        </p:nvSpPr>
        <p:spPr>
          <a:xfrm rot="0">
            <a:off x="1296070" y="9140129"/>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43644" y="2040247"/>
            <a:ext cx="4073816" cy="6324717"/>
          </a:xfrm>
          <a:custGeom>
            <a:avLst/>
            <a:gdLst/>
            <a:ahLst/>
            <a:cxnLst/>
            <a:rect r="r" b="b" t="t" l="l"/>
            <a:pathLst>
              <a:path h="6324717" w="4073816">
                <a:moveTo>
                  <a:pt x="0" y="0"/>
                </a:moveTo>
                <a:lnTo>
                  <a:pt x="4073815" y="0"/>
                </a:lnTo>
                <a:lnTo>
                  <a:pt x="4073815" y="6324717"/>
                </a:lnTo>
                <a:lnTo>
                  <a:pt x="0" y="6324717"/>
                </a:lnTo>
                <a:lnTo>
                  <a:pt x="0" y="0"/>
                </a:lnTo>
                <a:close/>
              </a:path>
            </a:pathLst>
          </a:custGeom>
          <a:blipFill>
            <a:blip r:embed="rId2"/>
            <a:stretch>
              <a:fillRect l="0" t="0" r="0" b="0"/>
            </a:stretch>
          </a:blipFill>
        </p:spPr>
      </p:sp>
      <p:sp>
        <p:nvSpPr>
          <p:cNvPr name="TextBox 4" id="4"/>
          <p:cNvSpPr txBox="true"/>
          <p:nvPr/>
        </p:nvSpPr>
        <p:spPr>
          <a:xfrm rot="0">
            <a:off x="734763" y="8315434"/>
            <a:ext cx="3674135"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TextBox 5" id="5"/>
          <p:cNvSpPr txBox="true"/>
          <p:nvPr/>
        </p:nvSpPr>
        <p:spPr>
          <a:xfrm rot="0">
            <a:off x="4408898" y="1852569"/>
            <a:ext cx="13544018" cy="6879333"/>
          </a:xfrm>
          <a:prstGeom prst="rect">
            <a:avLst/>
          </a:prstGeom>
        </p:spPr>
        <p:txBody>
          <a:bodyPr anchor="t" rtlCol="false" tIns="0" lIns="0" bIns="0" rIns="0">
            <a:spAutoFit/>
          </a:bodyPr>
          <a:lstStyle/>
          <a:p>
            <a:pPr algn="just">
              <a:lnSpc>
                <a:spcPts val="4967"/>
              </a:lnSpc>
            </a:pPr>
            <a:r>
              <a:rPr lang="en-US" sz="3600" spc="33">
                <a:solidFill>
                  <a:srgbClr val="000000"/>
                </a:solidFill>
                <a:latin typeface="TT Rounds Condensed Bold"/>
              </a:rPr>
              <a:t>2. Predominio da narración en primeira persoa</a:t>
            </a:r>
            <a:r>
              <a:rPr lang="en-US" sz="3600" spc="33">
                <a:solidFill>
                  <a:srgbClr val="000000"/>
                </a:solidFill>
                <a:latin typeface="TT Rounds Condensed"/>
              </a:rPr>
              <a:t> mediante a cal o narrador se afasta ou distancia dos acontecementos de dúas maneiras:</a:t>
            </a:r>
          </a:p>
          <a:p>
            <a:pPr algn="l">
              <a:lnSpc>
                <a:spcPts val="4967"/>
              </a:lnSpc>
            </a:pPr>
            <a:r>
              <a:rPr lang="en-US" sz="3600" spc="33">
                <a:solidFill>
                  <a:srgbClr val="000000"/>
                </a:solidFill>
                <a:latin typeface="TT Rounds Condensed Bold"/>
              </a:rPr>
              <a:t>a)</a:t>
            </a:r>
            <a:r>
              <a:rPr lang="en-US" sz="3600" spc="33">
                <a:solidFill>
                  <a:srgbClr val="000000"/>
                </a:solidFill>
                <a:latin typeface="TT Rounds Condensed"/>
              </a:rPr>
              <a:t> Presentación de feitos </a:t>
            </a:r>
            <a:r>
              <a:rPr lang="en-US" sz="3600" spc="33">
                <a:solidFill>
                  <a:srgbClr val="000000"/>
                </a:solidFill>
                <a:latin typeface="TT Rounds Condensed Bold"/>
              </a:rPr>
              <a:t>autobiográficos</a:t>
            </a:r>
            <a:r>
              <a:rPr lang="en-US" sz="3600" spc="33">
                <a:solidFill>
                  <a:srgbClr val="000000"/>
                </a:solidFill>
                <a:latin typeface="TT Rounds Condensed"/>
              </a:rPr>
              <a:t> como recordos pasados da infancia en </a:t>
            </a:r>
            <a:r>
              <a:rPr lang="en-US" sz="3600" spc="33">
                <a:solidFill>
                  <a:srgbClr val="000000"/>
                </a:solidFill>
                <a:latin typeface="TT Rounds Condensed Italics"/>
              </a:rPr>
              <a:t>Xente ao lonxe</a:t>
            </a:r>
            <a:r>
              <a:rPr lang="en-US" sz="3600" spc="33">
                <a:solidFill>
                  <a:srgbClr val="000000"/>
                </a:solidFill>
                <a:latin typeface="TT Rounds Condensed"/>
              </a:rPr>
              <a:t>.</a:t>
            </a:r>
          </a:p>
          <a:p>
            <a:pPr algn="l">
              <a:lnSpc>
                <a:spcPts val="4967"/>
              </a:lnSpc>
            </a:pPr>
            <a:r>
              <a:rPr lang="en-US" sz="3600" spc="33">
                <a:solidFill>
                  <a:srgbClr val="000000"/>
                </a:solidFill>
                <a:latin typeface="TT Rounds Condensed Bold"/>
              </a:rPr>
              <a:t>b)</a:t>
            </a:r>
            <a:r>
              <a:rPr lang="en-US" sz="3600" spc="33">
                <a:solidFill>
                  <a:srgbClr val="000000"/>
                </a:solidFill>
                <a:latin typeface="TT Rounds Condensed"/>
              </a:rPr>
              <a:t> A través dun </a:t>
            </a:r>
            <a:r>
              <a:rPr lang="en-US" sz="3600" spc="33">
                <a:solidFill>
                  <a:srgbClr val="000000"/>
                </a:solidFill>
                <a:latin typeface="TT Rounds Condensed Bold"/>
              </a:rPr>
              <a:t>narrador editor-investigador</a:t>
            </a:r>
            <a:r>
              <a:rPr lang="en-US" sz="3600" spc="33">
                <a:solidFill>
                  <a:srgbClr val="000000"/>
                </a:solidFill>
                <a:latin typeface="TT Rounds Condensed"/>
              </a:rPr>
              <a:t> (o propio autor) que indica que os feitos que se mostran ocorreron moito tempo atrás e que el se preocupou de investigar como foron os sucesos. </a:t>
            </a:r>
          </a:p>
          <a:p>
            <a:pPr algn="l">
              <a:lnSpc>
                <a:spcPts val="5795"/>
              </a:lnSpc>
            </a:pPr>
            <a:r>
              <a:rPr lang="en-US" sz="4200" spc="39">
                <a:solidFill>
                  <a:srgbClr val="000000"/>
                </a:solidFill>
                <a:latin typeface="TT Rounds Condensed Bold"/>
              </a:rPr>
              <a:t>		Obxectividade</a:t>
            </a:r>
            <a:r>
              <a:rPr lang="en-US" sz="4200" spc="39">
                <a:solidFill>
                  <a:srgbClr val="000000"/>
                </a:solidFill>
                <a:latin typeface="TT Rounds Condensed"/>
              </a:rPr>
              <a:t> nos feitos narrados e </a:t>
            </a:r>
            <a:r>
              <a:rPr lang="en-US" sz="4200" spc="39">
                <a:solidFill>
                  <a:srgbClr val="000000"/>
                </a:solidFill>
                <a:latin typeface="TT Rounds Condensed Bold"/>
              </a:rPr>
              <a:t>verosimilitude</a:t>
            </a:r>
            <a:r>
              <a:rPr lang="en-US" sz="4200" spc="39">
                <a:solidFill>
                  <a:srgbClr val="000000"/>
                </a:solidFill>
                <a:latin typeface="TT Rounds Condensed"/>
              </a:rPr>
              <a:t> </a:t>
            </a:r>
          </a:p>
        </p:txBody>
      </p:sp>
      <p:sp>
        <p:nvSpPr>
          <p:cNvPr name="TextBox 6" id="6"/>
          <p:cNvSpPr txBox="true"/>
          <p:nvPr/>
        </p:nvSpPr>
        <p:spPr>
          <a:xfrm rot="0">
            <a:off x="968763" y="9001323"/>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243644" y="2040247"/>
            <a:ext cx="4073816" cy="6324717"/>
          </a:xfrm>
          <a:custGeom>
            <a:avLst/>
            <a:gdLst/>
            <a:ahLst/>
            <a:cxnLst/>
            <a:rect r="r" b="b" t="t" l="l"/>
            <a:pathLst>
              <a:path h="6324717" w="4073816">
                <a:moveTo>
                  <a:pt x="0" y="0"/>
                </a:moveTo>
                <a:lnTo>
                  <a:pt x="4073815" y="0"/>
                </a:lnTo>
                <a:lnTo>
                  <a:pt x="4073815" y="6324717"/>
                </a:lnTo>
                <a:lnTo>
                  <a:pt x="0" y="6324717"/>
                </a:lnTo>
                <a:lnTo>
                  <a:pt x="0" y="0"/>
                </a:lnTo>
                <a:close/>
              </a:path>
            </a:pathLst>
          </a:custGeom>
          <a:blipFill>
            <a:blip r:embed="rId2"/>
            <a:stretch>
              <a:fillRect l="0" t="0" r="0" b="0"/>
            </a:stretch>
          </a:blipFill>
        </p:spPr>
      </p:sp>
      <p:sp>
        <p:nvSpPr>
          <p:cNvPr name="TextBox 4" id="4"/>
          <p:cNvSpPr txBox="true"/>
          <p:nvPr/>
        </p:nvSpPr>
        <p:spPr>
          <a:xfrm rot="0">
            <a:off x="734763" y="8315434"/>
            <a:ext cx="3582696"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TextBox 5" id="5"/>
          <p:cNvSpPr txBox="true"/>
          <p:nvPr/>
        </p:nvSpPr>
        <p:spPr>
          <a:xfrm rot="0">
            <a:off x="4663438" y="4577586"/>
            <a:ext cx="12859352" cy="2627411"/>
          </a:xfrm>
          <a:prstGeom prst="rect">
            <a:avLst/>
          </a:prstGeom>
        </p:spPr>
        <p:txBody>
          <a:bodyPr anchor="t" rtlCol="false" tIns="0" lIns="0" bIns="0" rIns="0">
            <a:spAutoFit/>
          </a:bodyPr>
          <a:lstStyle/>
          <a:p>
            <a:pPr algn="just">
              <a:lnSpc>
                <a:spcPts val="6623"/>
              </a:lnSpc>
            </a:pPr>
            <a:r>
              <a:rPr lang="en-US" sz="4800" spc="44">
                <a:solidFill>
                  <a:srgbClr val="000000"/>
                </a:solidFill>
                <a:latin typeface="TT Rounds Condensed Bold"/>
              </a:rPr>
              <a:t>3.</a:t>
            </a:r>
            <a:r>
              <a:rPr lang="en-US" sz="4800" spc="44">
                <a:solidFill>
                  <a:srgbClr val="000000"/>
                </a:solidFill>
                <a:latin typeface="TT Rounds Condensed"/>
              </a:rPr>
              <a:t> </a:t>
            </a:r>
            <a:r>
              <a:rPr lang="en-US" sz="4800" spc="44">
                <a:solidFill>
                  <a:srgbClr val="000000"/>
                </a:solidFill>
                <a:latin typeface="TT Rounds Condensed Bold"/>
              </a:rPr>
              <a:t>Presenza do mundo infantil</a:t>
            </a:r>
            <a:r>
              <a:rPr lang="en-US" sz="4800" spc="44">
                <a:solidFill>
                  <a:srgbClr val="000000"/>
                </a:solidFill>
                <a:latin typeface="TT Rounds Condensed"/>
              </a:rPr>
              <a:t>. En </a:t>
            </a:r>
            <a:r>
              <a:rPr lang="en-US" sz="4800" spc="44">
                <a:solidFill>
                  <a:srgbClr val="000000"/>
                </a:solidFill>
                <a:latin typeface="TT Rounds Condensed Italics"/>
              </a:rPr>
              <a:t>Os biosbardos</a:t>
            </a:r>
            <a:r>
              <a:rPr lang="en-US" sz="4800" spc="44">
                <a:solidFill>
                  <a:srgbClr val="000000"/>
                </a:solidFill>
                <a:latin typeface="TT Rounds Condensed"/>
              </a:rPr>
              <a:t> e en </a:t>
            </a:r>
            <a:r>
              <a:rPr lang="en-US" sz="4800" spc="44">
                <a:solidFill>
                  <a:srgbClr val="000000"/>
                </a:solidFill>
                <a:latin typeface="TT Rounds Condensed Italics"/>
              </a:rPr>
              <a:t>Xente ao lonxe</a:t>
            </a:r>
            <a:r>
              <a:rPr lang="en-US" sz="4800" spc="44">
                <a:solidFill>
                  <a:srgbClr val="000000"/>
                </a:solidFill>
                <a:latin typeface="TT Rounds Condensed"/>
              </a:rPr>
              <a:t> nenos e adolescentes son os protagonista.  </a:t>
            </a:r>
          </a:p>
        </p:txBody>
      </p:sp>
      <p:sp>
        <p:nvSpPr>
          <p:cNvPr name="TextBox 6" id="6"/>
          <p:cNvSpPr txBox="true"/>
          <p:nvPr/>
        </p:nvSpPr>
        <p:spPr>
          <a:xfrm rot="0">
            <a:off x="968763" y="9001323"/>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17082" y="2125679"/>
            <a:ext cx="16059752" cy="6029207"/>
          </a:xfrm>
          <a:prstGeom prst="rect">
            <a:avLst/>
          </a:prstGeom>
        </p:spPr>
        <p:txBody>
          <a:bodyPr anchor="t" rtlCol="false" tIns="0" lIns="0" bIns="0" rIns="0">
            <a:spAutoFit/>
          </a:bodyPr>
          <a:lstStyle/>
          <a:p>
            <a:pPr algn="just">
              <a:lnSpc>
                <a:spcPts val="6623"/>
              </a:lnSpc>
            </a:pPr>
            <a:r>
              <a:rPr lang="en-US" sz="4800" spc="44">
                <a:solidFill>
                  <a:srgbClr val="000000"/>
                </a:solidFill>
                <a:latin typeface="TT Rounds Condensed Bold"/>
              </a:rPr>
              <a:t>3.</a:t>
            </a:r>
            <a:r>
              <a:rPr lang="en-US" sz="4800" spc="44">
                <a:solidFill>
                  <a:srgbClr val="000000"/>
                </a:solidFill>
                <a:latin typeface="TT Rounds Condensed"/>
              </a:rPr>
              <a:t> </a:t>
            </a:r>
            <a:r>
              <a:rPr lang="en-US" sz="4800" spc="44">
                <a:solidFill>
                  <a:srgbClr val="FF0000"/>
                </a:solidFill>
                <a:latin typeface="TT Rounds Condensed"/>
                <a:ea typeface="TT Rounds Condensed"/>
              </a:rPr>
              <a:t>Contextualiza o texto de Blanco Amor na época correspondente (ver análise do fragmento d´</a:t>
            </a:r>
            <a:r>
              <a:rPr lang="en-US" sz="4800" spc="44">
                <a:solidFill>
                  <a:srgbClr val="FF0000"/>
                </a:solidFill>
                <a:latin typeface="TT Rounds Condensed Italics"/>
              </a:rPr>
              <a:t>A esmorga</a:t>
            </a:r>
            <a:r>
              <a:rPr lang="en-US" sz="4800" spc="44">
                <a:solidFill>
                  <a:srgbClr val="FF0000"/>
                </a:solidFill>
                <a:latin typeface="TT Rounds Condensed"/>
              </a:rPr>
              <a:t>) </a:t>
            </a:r>
            <a:r>
              <a:rPr lang="en-US" sz="4800" spc="44">
                <a:solidFill>
                  <a:srgbClr val="000000"/>
                </a:solidFill>
                <a:latin typeface="TT Rounds Condensed"/>
              </a:rPr>
              <a:t>e </a:t>
            </a:r>
            <a:r>
              <a:rPr lang="en-US" sz="4800" spc="44">
                <a:solidFill>
                  <a:srgbClr val="00B0F0"/>
                </a:solidFill>
                <a:latin typeface="TT Rounds Condensed"/>
              </a:rPr>
              <a:t>identifica e explica tres características desta obra, recorrendo sempre a exemplos tirados do propio texto</a:t>
            </a:r>
            <a:r>
              <a:rPr lang="en-US" sz="4800" spc="44">
                <a:solidFill>
                  <a:srgbClr val="000000"/>
                </a:solidFill>
                <a:latin typeface="TT Rounds Condensed"/>
              </a:rPr>
              <a:t>. </a:t>
            </a:r>
            <a:r>
              <a:rPr lang="en-US" sz="4800" spc="44">
                <a:solidFill>
                  <a:srgbClr val="00B050"/>
                </a:solidFill>
                <a:latin typeface="TT Rounds Condensed"/>
              </a:rPr>
              <a:t>Sinala dúas tendencias narrativas máis da mesma época, os seus autores máis representativos e dúas obras de cada un.</a:t>
            </a:r>
            <a:r>
              <a:rPr lang="en-US" sz="4800" spc="44">
                <a:solidFill>
                  <a:srgbClr val="000000"/>
                </a:solidFill>
                <a:latin typeface="TT Rounds Condensed"/>
              </a:rPr>
              <a:t> (Extensión aprox. 250 palabras) </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64418" y="298779"/>
            <a:ext cx="17359162" cy="9202665"/>
          </a:xfrm>
          <a:prstGeom prst="rect">
            <a:avLst/>
          </a:prstGeom>
        </p:spPr>
        <p:txBody>
          <a:bodyPr anchor="t" rtlCol="false" tIns="0" lIns="0" bIns="0" rIns="0">
            <a:spAutoFit/>
          </a:bodyPr>
          <a:lstStyle/>
          <a:p>
            <a:pPr algn="just">
              <a:lnSpc>
                <a:spcPts val="4761"/>
              </a:lnSpc>
            </a:pPr>
            <a:r>
              <a:rPr lang="en-US" sz="3450" spc="32">
                <a:solidFill>
                  <a:srgbClr val="000000"/>
                </a:solidFill>
                <a:latin typeface="TT Rounds Condensed"/>
              </a:rPr>
              <a:t>Ó chegar perto do Posío entramos na taberna da tía Esquilacha, onde pararan tamén os tratantes. Había un bó lume na cociña, e estaban nela os arrieiros almorazando chourizos asados con pantigro e viño novo. A min, como xa dixen, andábame a rondar “o pensamento”, que decote me ven dapouco, cando escomezo a facer cousas que sei que non tería que facer. O certo é que me sentía magoado e tristeiro, co aquelo de non irme ó meu traballo, ó menos pra me cerciorar de que non habería choio por mor da chuvia, e quedar tranquío para non deixar, pola miña conta, sin comprimento a promesa que lle fixera á Raxada, que aínda cando saín da casa ía tan contento como facía moito que nono estivera. [...]</a:t>
            </a:r>
          </a:p>
          <a:p>
            <a:pPr algn="just">
              <a:lnSpc>
                <a:spcPts val="4761"/>
              </a:lnSpc>
            </a:pPr>
            <a:r>
              <a:rPr lang="en-US" sz="3450" spc="32">
                <a:solidFill>
                  <a:srgbClr val="000000"/>
                </a:solidFill>
                <a:latin typeface="TT Rounds Condensed"/>
              </a:rPr>
              <a:t>Afora debruzárase a chuvia, achoada e mesta, e o día, puñérase fusquento cmo si voltara pra atrás. Cando se abría a porta, entraban os refachos do vento até a cociña esparexendo o fumazo e facendo arrandear as restes dos chourizos dependurados encol da lareira...</a:t>
            </a:r>
          </a:p>
          <a:p>
            <a:pPr algn="just">
              <a:lnSpc>
                <a:spcPts val="4761"/>
              </a:lnSpc>
            </a:pPr>
            <a:r>
              <a:rPr lang="en-US" sz="3450" spc="32">
                <a:solidFill>
                  <a:srgbClr val="000000"/>
                </a:solidFill>
                <a:latin typeface="TT Rounds Condensed"/>
              </a:rPr>
              <a:t>-</a:t>
            </a:r>
          </a:p>
          <a:p>
            <a:pPr algn="just">
              <a:lnSpc>
                <a:spcPts val="4761"/>
              </a:lnSpc>
            </a:pPr>
            <a:r>
              <a:rPr lang="en-US" sz="3450" spc="32">
                <a:solidFill>
                  <a:srgbClr val="000000"/>
                </a:solidFill>
                <a:latin typeface="TT Rounds Condensed"/>
              </a:rPr>
              <a:t>-¿Cómo, señor? Non me aparto do conto nin un instante... Estou a decir as cousas polo seu comenzo, que unhas viñeron das outras e si unhas non houberan pasado as outras tampouco.</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68166" y="990600"/>
            <a:ext cx="17115778" cy="7824597"/>
          </a:xfrm>
          <a:prstGeom prst="rect">
            <a:avLst/>
          </a:prstGeom>
        </p:spPr>
        <p:txBody>
          <a:bodyPr anchor="t" rtlCol="false" tIns="0" lIns="0" bIns="0" rIns="0">
            <a:spAutoFit/>
          </a:bodyPr>
          <a:lstStyle/>
          <a:p>
            <a:pPr algn="l">
              <a:lnSpc>
                <a:spcPts val="4536"/>
              </a:lnSpc>
            </a:pPr>
            <a:r>
              <a:rPr lang="en-US" sz="4200">
                <a:solidFill>
                  <a:srgbClr val="000000"/>
                </a:solidFill>
                <a:latin typeface="Times New Roman"/>
              </a:rPr>
              <a:t>Conflúen varias liñas narrativas debido á guerra: </a:t>
            </a:r>
          </a:p>
          <a:p>
            <a:pPr algn="l">
              <a:lnSpc>
                <a:spcPts val="4212"/>
              </a:lnSpc>
            </a:pPr>
          </a:p>
          <a:p>
            <a:pPr algn="just" marL="705802" indent="-352901" lvl="1">
              <a:lnSpc>
                <a:spcPts val="5381"/>
              </a:lnSpc>
              <a:buFont typeface="Arial"/>
              <a:buChar char="•"/>
            </a:pPr>
            <a:r>
              <a:rPr lang="en-US" sz="3900" spc="35">
                <a:solidFill>
                  <a:srgbClr val="000000"/>
                </a:solidFill>
                <a:latin typeface="TT Rounds Condensed Bold"/>
              </a:rPr>
              <a:t>Os continuadores a tradición narrativa do Grupo</a:t>
            </a:r>
            <a:r>
              <a:rPr lang="en-US" sz="3900" spc="35">
                <a:solidFill>
                  <a:srgbClr val="000000"/>
                </a:solidFill>
                <a:latin typeface="TT Rounds Condensed"/>
              </a:rPr>
              <a:t> </a:t>
            </a:r>
            <a:r>
              <a:rPr lang="en-US" sz="3900" spc="35">
                <a:solidFill>
                  <a:srgbClr val="000000"/>
                </a:solidFill>
                <a:latin typeface="TT Rounds Condensed Bold"/>
              </a:rPr>
              <a:t>Nós</a:t>
            </a:r>
            <a:r>
              <a:rPr lang="en-US" sz="3900" spc="35">
                <a:solidFill>
                  <a:srgbClr val="000000"/>
                </a:solidFill>
                <a:latin typeface="TT Rounds Condensed"/>
              </a:rPr>
              <a:t>, como Carballo Calero e Otero Pedrayo.</a:t>
            </a:r>
          </a:p>
          <a:p>
            <a:pPr algn="just">
              <a:lnSpc>
                <a:spcPts val="5381"/>
              </a:lnSpc>
            </a:pPr>
          </a:p>
          <a:p>
            <a:pPr algn="just" marL="705802" indent="-352901" lvl="1">
              <a:lnSpc>
                <a:spcPts val="5381"/>
              </a:lnSpc>
              <a:buFont typeface="Arial"/>
              <a:buChar char="•"/>
            </a:pPr>
            <a:r>
              <a:rPr lang="en-US" sz="3900" spc="35">
                <a:solidFill>
                  <a:srgbClr val="000000"/>
                </a:solidFill>
                <a:latin typeface="TT Rounds Condensed Bold"/>
              </a:rPr>
              <a:t>O realismo popular</a:t>
            </a:r>
            <a:r>
              <a:rPr lang="en-US" sz="3900" spc="35">
                <a:solidFill>
                  <a:srgbClr val="000000"/>
                </a:solidFill>
                <a:latin typeface="TT Rounds Condensed"/>
              </a:rPr>
              <a:t> ou </a:t>
            </a:r>
            <a:r>
              <a:rPr lang="en-US" sz="3900" spc="35">
                <a:solidFill>
                  <a:srgbClr val="000000"/>
                </a:solidFill>
                <a:latin typeface="TT Rounds Condensed Bold"/>
              </a:rPr>
              <a:t>etnográfico</a:t>
            </a:r>
            <a:r>
              <a:rPr lang="en-US" sz="3900" spc="35">
                <a:solidFill>
                  <a:srgbClr val="000000"/>
                </a:solidFill>
                <a:latin typeface="TT Rounds Condensed"/>
              </a:rPr>
              <a:t> de Ánxel Fole, centrado na oralidade e na tradición contística galega. </a:t>
            </a:r>
          </a:p>
          <a:p>
            <a:pPr algn="just">
              <a:lnSpc>
                <a:spcPts val="5381"/>
              </a:lnSpc>
            </a:pPr>
          </a:p>
          <a:p>
            <a:pPr algn="just" marL="705802" indent="-352901" lvl="1">
              <a:lnSpc>
                <a:spcPts val="5381"/>
              </a:lnSpc>
              <a:buFont typeface="Arial"/>
              <a:buChar char="•"/>
            </a:pPr>
            <a:r>
              <a:rPr lang="en-US" sz="3900" spc="36">
                <a:solidFill>
                  <a:srgbClr val="000000"/>
                </a:solidFill>
                <a:latin typeface="TT Rounds Condensed Bold"/>
              </a:rPr>
              <a:t>O realismo fantástico</a:t>
            </a:r>
            <a:r>
              <a:rPr lang="en-US" sz="3900" spc="36">
                <a:solidFill>
                  <a:srgbClr val="000000"/>
                </a:solidFill>
                <a:latin typeface="TT Rounds Condensed"/>
              </a:rPr>
              <a:t> de Álvaro Cunqueiro, que mestura elementos culturalistas, de orixe árabe (Simbad), greco-latina (Orestes) ou nórdica (Merlín), con elementos populares; así como realidade cotiá con  fantasía. </a:t>
            </a:r>
          </a:p>
          <a:p>
            <a:pPr algn="l" marL="705802" indent="-352901" lvl="1">
              <a:lnSpc>
                <a:spcPts val="4212"/>
              </a:lnSpc>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2074" y="4890360"/>
            <a:ext cx="4758858" cy="4758858"/>
          </a:xfrm>
          <a:custGeom>
            <a:avLst/>
            <a:gdLst/>
            <a:ahLst/>
            <a:cxnLst/>
            <a:rect r="r" b="b" t="t" l="l"/>
            <a:pathLst>
              <a:path h="4758858" w="4758858">
                <a:moveTo>
                  <a:pt x="0" y="0"/>
                </a:moveTo>
                <a:lnTo>
                  <a:pt x="4758858" y="0"/>
                </a:lnTo>
                <a:lnTo>
                  <a:pt x="4758858" y="4758858"/>
                </a:lnTo>
                <a:lnTo>
                  <a:pt x="0" y="4758858"/>
                </a:lnTo>
                <a:lnTo>
                  <a:pt x="0" y="0"/>
                </a:lnTo>
                <a:close/>
              </a:path>
            </a:pathLst>
          </a:custGeom>
          <a:blipFill>
            <a:blip r:embed="rId2"/>
            <a:stretch>
              <a:fillRect l="0" t="0" r="0" b="0"/>
            </a:stretch>
          </a:blipFill>
        </p:spPr>
      </p:sp>
      <p:sp>
        <p:nvSpPr>
          <p:cNvPr name="TextBox 3" id="3"/>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4" id="4"/>
          <p:cNvSpPr/>
          <p:nvPr/>
        </p:nvSpPr>
        <p:spPr>
          <a:xfrm flipH="false" flipV="false" rot="0">
            <a:off x="377487" y="2201620"/>
            <a:ext cx="4311818" cy="6306351"/>
          </a:xfrm>
          <a:custGeom>
            <a:avLst/>
            <a:gdLst/>
            <a:ahLst/>
            <a:cxnLst/>
            <a:rect r="r" b="b" t="t" l="l"/>
            <a:pathLst>
              <a:path h="6306351" w="4311818">
                <a:moveTo>
                  <a:pt x="0" y="0"/>
                </a:moveTo>
                <a:lnTo>
                  <a:pt x="4311817" y="0"/>
                </a:lnTo>
                <a:lnTo>
                  <a:pt x="4311817" y="6306351"/>
                </a:lnTo>
                <a:lnTo>
                  <a:pt x="0" y="6306351"/>
                </a:lnTo>
                <a:lnTo>
                  <a:pt x="0" y="0"/>
                </a:lnTo>
                <a:close/>
              </a:path>
            </a:pathLst>
          </a:custGeom>
          <a:blipFill>
            <a:blip r:embed="rId3"/>
            <a:stretch>
              <a:fillRect l="0" t="0" r="0" b="-2558"/>
            </a:stretch>
          </a:blipFill>
        </p:spPr>
      </p:sp>
      <p:sp>
        <p:nvSpPr>
          <p:cNvPr name="TextBox 5" id="5"/>
          <p:cNvSpPr txBox="true"/>
          <p:nvPr/>
        </p:nvSpPr>
        <p:spPr>
          <a:xfrm rot="0">
            <a:off x="978766" y="8553832"/>
            <a:ext cx="2677628" cy="77911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a:rPr>
              <a:t>Neira Vilas</a:t>
            </a:r>
          </a:p>
        </p:txBody>
      </p:sp>
      <p:sp>
        <p:nvSpPr>
          <p:cNvPr name="TextBox 6" id="6"/>
          <p:cNvSpPr txBox="true"/>
          <p:nvPr/>
        </p:nvSpPr>
        <p:spPr>
          <a:xfrm rot="0">
            <a:off x="5172241" y="1985738"/>
            <a:ext cx="12378089" cy="1524387"/>
          </a:xfrm>
          <a:prstGeom prst="rect">
            <a:avLst/>
          </a:prstGeom>
        </p:spPr>
        <p:txBody>
          <a:bodyPr anchor="t" rtlCol="false" tIns="0" lIns="0" bIns="0" rIns="0">
            <a:spAutoFit/>
          </a:bodyPr>
          <a:lstStyle/>
          <a:p>
            <a:pPr algn="l">
              <a:lnSpc>
                <a:spcPts val="5759"/>
              </a:lnSpc>
            </a:pPr>
            <a:r>
              <a:rPr lang="en-US" sz="4800" spc="44">
                <a:solidFill>
                  <a:srgbClr val="000000"/>
                </a:solidFill>
                <a:latin typeface="TT Rounds Condensed"/>
              </a:rPr>
              <a:t>Dous focos: </a:t>
            </a:r>
            <a:r>
              <a:rPr lang="en-US" sz="4800" spc="44">
                <a:solidFill>
                  <a:srgbClr val="000000"/>
                </a:solidFill>
                <a:latin typeface="TT Rounds Condensed Bold"/>
              </a:rPr>
              <a:t>o mundo rural da Galicia interior</a:t>
            </a:r>
            <a:r>
              <a:rPr lang="en-US" sz="4800" spc="44">
                <a:solidFill>
                  <a:srgbClr val="000000"/>
                </a:solidFill>
                <a:latin typeface="TT Rounds Condensed"/>
              </a:rPr>
              <a:t> e a </a:t>
            </a:r>
            <a:r>
              <a:rPr lang="en-US" sz="4800" spc="44">
                <a:solidFill>
                  <a:srgbClr val="000000"/>
                </a:solidFill>
                <a:latin typeface="TT Rounds Condensed Bold"/>
              </a:rPr>
              <a:t>Galicia emigrante</a:t>
            </a:r>
          </a:p>
        </p:txBody>
      </p:sp>
      <p:sp>
        <p:nvSpPr>
          <p:cNvPr name="TextBox 7" id="7"/>
          <p:cNvSpPr txBox="true"/>
          <p:nvPr/>
        </p:nvSpPr>
        <p:spPr>
          <a:xfrm rot="0">
            <a:off x="6107229" y="3853643"/>
            <a:ext cx="8961120" cy="702915"/>
          </a:xfrm>
          <a:prstGeom prst="rect">
            <a:avLst/>
          </a:prstGeom>
        </p:spPr>
        <p:txBody>
          <a:bodyPr anchor="t" rtlCol="false" tIns="0" lIns="0" bIns="0" rIns="0">
            <a:spAutoFit/>
          </a:bodyPr>
          <a:lstStyle/>
          <a:p>
            <a:pPr algn="l">
              <a:lnSpc>
                <a:spcPts val="5040"/>
              </a:lnSpc>
            </a:pPr>
            <a:r>
              <a:rPr lang="en-US" sz="4200" spc="39">
                <a:solidFill>
                  <a:srgbClr val="000000"/>
                </a:solidFill>
                <a:latin typeface="TT Rounds Condensed Bold"/>
              </a:rPr>
              <a:t>a) Mundo rural da Galicia interior</a:t>
            </a:r>
            <a:r>
              <a:rPr lang="en-US" sz="4200" spc="39">
                <a:solidFill>
                  <a:srgbClr val="000000"/>
                </a:solidFill>
                <a:latin typeface="TT Rounds Condensed"/>
              </a:rPr>
              <a:t> </a:t>
            </a:r>
          </a:p>
        </p:txBody>
      </p:sp>
      <p:sp>
        <p:nvSpPr>
          <p:cNvPr name="Freeform 8" id="8"/>
          <p:cNvSpPr/>
          <p:nvPr/>
        </p:nvSpPr>
        <p:spPr>
          <a:xfrm flipH="false" flipV="false" rot="0">
            <a:off x="6015789" y="4881594"/>
            <a:ext cx="3191352" cy="4776390"/>
          </a:xfrm>
          <a:custGeom>
            <a:avLst/>
            <a:gdLst/>
            <a:ahLst/>
            <a:cxnLst/>
            <a:rect r="r" b="b" t="t" l="l"/>
            <a:pathLst>
              <a:path h="4776390" w="3191352">
                <a:moveTo>
                  <a:pt x="0" y="0"/>
                </a:moveTo>
                <a:lnTo>
                  <a:pt x="3191352" y="0"/>
                </a:lnTo>
                <a:lnTo>
                  <a:pt x="3191352" y="4776390"/>
                </a:lnTo>
                <a:lnTo>
                  <a:pt x="0" y="4776390"/>
                </a:lnTo>
                <a:lnTo>
                  <a:pt x="0" y="0"/>
                </a:lnTo>
                <a:close/>
              </a:path>
            </a:pathLst>
          </a:custGeom>
          <a:blipFill>
            <a:blip r:embed="rId4"/>
            <a:stretch>
              <a:fillRect l="0" t="0" r="0" b="0"/>
            </a:stretch>
          </a:blipFill>
        </p:spPr>
      </p:sp>
      <p:sp>
        <p:nvSpPr>
          <p:cNvPr name="Freeform 9" id="9"/>
          <p:cNvSpPr/>
          <p:nvPr/>
        </p:nvSpPr>
        <p:spPr>
          <a:xfrm flipH="false" flipV="false" rot="0">
            <a:off x="9992192" y="4899126"/>
            <a:ext cx="3159882" cy="4758858"/>
          </a:xfrm>
          <a:custGeom>
            <a:avLst/>
            <a:gdLst/>
            <a:ahLst/>
            <a:cxnLst/>
            <a:rect r="r" b="b" t="t" l="l"/>
            <a:pathLst>
              <a:path h="4758858" w="3159882">
                <a:moveTo>
                  <a:pt x="0" y="0"/>
                </a:moveTo>
                <a:lnTo>
                  <a:pt x="3159882" y="0"/>
                </a:lnTo>
                <a:lnTo>
                  <a:pt x="3159882" y="4758858"/>
                </a:lnTo>
                <a:lnTo>
                  <a:pt x="0" y="4758858"/>
                </a:lnTo>
                <a:lnTo>
                  <a:pt x="0" y="0"/>
                </a:lnTo>
                <a:close/>
              </a:path>
            </a:pathLst>
          </a:custGeom>
          <a:blipFill>
            <a:blip r:embed="rId5"/>
            <a:stretch>
              <a:fillRect l="0" t="0" r="0" b="0"/>
            </a:stretch>
          </a:blipFill>
        </p:spPr>
      </p:sp>
      <p:sp>
        <p:nvSpPr>
          <p:cNvPr name="TextBox 10" id="10"/>
          <p:cNvSpPr txBox="true"/>
          <p:nvPr/>
        </p:nvSpPr>
        <p:spPr>
          <a:xfrm rot="0">
            <a:off x="1023244" y="9223729"/>
            <a:ext cx="2450458"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rural</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377487" y="2201620"/>
            <a:ext cx="4311818" cy="6306351"/>
          </a:xfrm>
          <a:custGeom>
            <a:avLst/>
            <a:gdLst/>
            <a:ahLst/>
            <a:cxnLst/>
            <a:rect r="r" b="b" t="t" l="l"/>
            <a:pathLst>
              <a:path h="6306351" w="4311818">
                <a:moveTo>
                  <a:pt x="0" y="0"/>
                </a:moveTo>
                <a:lnTo>
                  <a:pt x="4311817" y="0"/>
                </a:lnTo>
                <a:lnTo>
                  <a:pt x="4311817" y="6306351"/>
                </a:lnTo>
                <a:lnTo>
                  <a:pt x="0" y="6306351"/>
                </a:lnTo>
                <a:lnTo>
                  <a:pt x="0" y="0"/>
                </a:lnTo>
                <a:close/>
              </a:path>
            </a:pathLst>
          </a:custGeom>
          <a:blipFill>
            <a:blip r:embed="rId2"/>
            <a:stretch>
              <a:fillRect l="0" t="0" r="0" b="-2558"/>
            </a:stretch>
          </a:blipFill>
        </p:spPr>
      </p:sp>
      <p:sp>
        <p:nvSpPr>
          <p:cNvPr name="TextBox 4" id="4"/>
          <p:cNvSpPr txBox="true"/>
          <p:nvPr/>
        </p:nvSpPr>
        <p:spPr>
          <a:xfrm rot="0">
            <a:off x="978766" y="8553832"/>
            <a:ext cx="2677628" cy="77911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a:rPr>
              <a:t>Neira Vilas</a:t>
            </a:r>
          </a:p>
        </p:txBody>
      </p:sp>
      <p:sp>
        <p:nvSpPr>
          <p:cNvPr name="TextBox 5" id="5"/>
          <p:cNvSpPr txBox="true"/>
          <p:nvPr/>
        </p:nvSpPr>
        <p:spPr>
          <a:xfrm rot="0">
            <a:off x="5051459" y="1489022"/>
            <a:ext cx="12378088" cy="1524387"/>
          </a:xfrm>
          <a:prstGeom prst="rect">
            <a:avLst/>
          </a:prstGeom>
        </p:spPr>
        <p:txBody>
          <a:bodyPr anchor="t" rtlCol="false" tIns="0" lIns="0" bIns="0" rIns="0">
            <a:spAutoFit/>
          </a:bodyPr>
          <a:lstStyle/>
          <a:p>
            <a:pPr algn="l">
              <a:lnSpc>
                <a:spcPts val="5759"/>
              </a:lnSpc>
            </a:pPr>
            <a:r>
              <a:rPr lang="en-US" sz="4800" spc="44">
                <a:solidFill>
                  <a:srgbClr val="000000"/>
                </a:solidFill>
                <a:latin typeface="TT Rounds Condensed"/>
              </a:rPr>
              <a:t>Dous focos: </a:t>
            </a:r>
            <a:r>
              <a:rPr lang="en-US" sz="4800" spc="44">
                <a:solidFill>
                  <a:srgbClr val="000000"/>
                </a:solidFill>
                <a:latin typeface="TT Rounds Condensed Bold"/>
              </a:rPr>
              <a:t>o mundo rural da Galicia interior</a:t>
            </a:r>
            <a:r>
              <a:rPr lang="en-US" sz="4800" spc="44">
                <a:solidFill>
                  <a:srgbClr val="000000"/>
                </a:solidFill>
                <a:latin typeface="TT Rounds Condensed"/>
              </a:rPr>
              <a:t> e a </a:t>
            </a:r>
            <a:r>
              <a:rPr lang="en-US" sz="4800" spc="44">
                <a:solidFill>
                  <a:srgbClr val="000000"/>
                </a:solidFill>
                <a:latin typeface="TT Rounds Condensed Bold"/>
              </a:rPr>
              <a:t>Galicia emigrante</a:t>
            </a:r>
          </a:p>
        </p:txBody>
      </p:sp>
      <p:sp>
        <p:nvSpPr>
          <p:cNvPr name="TextBox 6" id="6"/>
          <p:cNvSpPr txBox="true"/>
          <p:nvPr/>
        </p:nvSpPr>
        <p:spPr>
          <a:xfrm rot="0">
            <a:off x="6107229" y="3082068"/>
            <a:ext cx="8961120" cy="702915"/>
          </a:xfrm>
          <a:prstGeom prst="rect">
            <a:avLst/>
          </a:prstGeom>
        </p:spPr>
        <p:txBody>
          <a:bodyPr anchor="t" rtlCol="false" tIns="0" lIns="0" bIns="0" rIns="0">
            <a:spAutoFit/>
          </a:bodyPr>
          <a:lstStyle/>
          <a:p>
            <a:pPr algn="l">
              <a:lnSpc>
                <a:spcPts val="5040"/>
              </a:lnSpc>
            </a:pPr>
            <a:r>
              <a:rPr lang="en-US" sz="4200" spc="39">
                <a:solidFill>
                  <a:srgbClr val="000000"/>
                </a:solidFill>
                <a:latin typeface="TT Rounds Condensed Bold"/>
              </a:rPr>
              <a:t>b) Galicia emigrante</a:t>
            </a:r>
          </a:p>
        </p:txBody>
      </p:sp>
      <p:sp>
        <p:nvSpPr>
          <p:cNvPr name="Freeform 7" id="7"/>
          <p:cNvSpPr/>
          <p:nvPr/>
        </p:nvSpPr>
        <p:spPr>
          <a:xfrm flipH="false" flipV="false" rot="0">
            <a:off x="5200650" y="3782790"/>
            <a:ext cx="4066674" cy="6055809"/>
          </a:xfrm>
          <a:custGeom>
            <a:avLst/>
            <a:gdLst/>
            <a:ahLst/>
            <a:cxnLst/>
            <a:rect r="r" b="b" t="t" l="l"/>
            <a:pathLst>
              <a:path h="6055809" w="4066674">
                <a:moveTo>
                  <a:pt x="0" y="0"/>
                </a:moveTo>
                <a:lnTo>
                  <a:pt x="4066674" y="0"/>
                </a:lnTo>
                <a:lnTo>
                  <a:pt x="4066674" y="6055809"/>
                </a:lnTo>
                <a:lnTo>
                  <a:pt x="0" y="6055809"/>
                </a:lnTo>
                <a:lnTo>
                  <a:pt x="0" y="0"/>
                </a:lnTo>
                <a:close/>
              </a:path>
            </a:pathLst>
          </a:custGeom>
          <a:blipFill>
            <a:blip r:embed="rId3"/>
            <a:stretch>
              <a:fillRect l="0" t="0" r="0" b="0"/>
            </a:stretch>
          </a:blipFill>
        </p:spPr>
      </p:sp>
      <p:sp>
        <p:nvSpPr>
          <p:cNvPr name="Freeform 8" id="8"/>
          <p:cNvSpPr/>
          <p:nvPr/>
        </p:nvSpPr>
        <p:spPr>
          <a:xfrm flipH="false" flipV="false" rot="0">
            <a:off x="9934050" y="3979110"/>
            <a:ext cx="4145905" cy="5892479"/>
          </a:xfrm>
          <a:custGeom>
            <a:avLst/>
            <a:gdLst/>
            <a:ahLst/>
            <a:cxnLst/>
            <a:rect r="r" b="b" t="t" l="l"/>
            <a:pathLst>
              <a:path h="5892479" w="4145905">
                <a:moveTo>
                  <a:pt x="0" y="0"/>
                </a:moveTo>
                <a:lnTo>
                  <a:pt x="4145906" y="0"/>
                </a:lnTo>
                <a:lnTo>
                  <a:pt x="4145906" y="5892479"/>
                </a:lnTo>
                <a:lnTo>
                  <a:pt x="0" y="5892479"/>
                </a:lnTo>
                <a:lnTo>
                  <a:pt x="0" y="0"/>
                </a:lnTo>
                <a:close/>
              </a:path>
            </a:pathLst>
          </a:custGeom>
          <a:blipFill>
            <a:blip r:embed="rId4"/>
            <a:stretch>
              <a:fillRect l="0" t="0" r="0" b="0"/>
            </a:stretch>
          </a:blipFill>
        </p:spPr>
      </p:sp>
      <p:sp>
        <p:nvSpPr>
          <p:cNvPr name="TextBox 9" id="9"/>
          <p:cNvSpPr txBox="true"/>
          <p:nvPr/>
        </p:nvSpPr>
        <p:spPr>
          <a:xfrm rot="0">
            <a:off x="14560921" y="4492711"/>
            <a:ext cx="3258152" cy="4580899"/>
          </a:xfrm>
          <a:prstGeom prst="rect">
            <a:avLst/>
          </a:prstGeom>
        </p:spPr>
        <p:txBody>
          <a:bodyPr anchor="t" rtlCol="false" tIns="0" lIns="0" bIns="0" rIns="0">
            <a:spAutoFit/>
          </a:bodyPr>
          <a:lstStyle/>
          <a:p>
            <a:pPr algn="just">
              <a:lnSpc>
                <a:spcPts val="5040"/>
              </a:lnSpc>
            </a:pPr>
            <a:r>
              <a:rPr lang="en-US" sz="4200" spc="39">
                <a:solidFill>
                  <a:srgbClr val="000000"/>
                </a:solidFill>
                <a:latin typeface="TT Rounds Condensed"/>
              </a:rPr>
              <a:t>Adaptación ao  mundo urbano, a morriña da terra e unha vida de privacións </a:t>
            </a:r>
          </a:p>
        </p:txBody>
      </p:sp>
      <p:sp>
        <p:nvSpPr>
          <p:cNvPr name="TextBox 10" id="10"/>
          <p:cNvSpPr txBox="true"/>
          <p:nvPr/>
        </p:nvSpPr>
        <p:spPr>
          <a:xfrm rot="0">
            <a:off x="1008720" y="9223729"/>
            <a:ext cx="2450458"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rural</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350262" y="2658900"/>
            <a:ext cx="3397572" cy="4969200"/>
          </a:xfrm>
          <a:custGeom>
            <a:avLst/>
            <a:gdLst/>
            <a:ahLst/>
            <a:cxnLst/>
            <a:rect r="r" b="b" t="t" l="l"/>
            <a:pathLst>
              <a:path h="4969200" w="3397572">
                <a:moveTo>
                  <a:pt x="0" y="0"/>
                </a:moveTo>
                <a:lnTo>
                  <a:pt x="3397572" y="0"/>
                </a:lnTo>
                <a:lnTo>
                  <a:pt x="3397572" y="4969200"/>
                </a:lnTo>
                <a:lnTo>
                  <a:pt x="0" y="4969200"/>
                </a:lnTo>
                <a:lnTo>
                  <a:pt x="0" y="0"/>
                </a:lnTo>
                <a:close/>
              </a:path>
            </a:pathLst>
          </a:custGeom>
          <a:blipFill>
            <a:blip r:embed="rId2"/>
            <a:stretch>
              <a:fillRect l="0" t="0" r="0" b="-2558"/>
            </a:stretch>
          </a:blipFill>
        </p:spPr>
      </p:sp>
      <p:sp>
        <p:nvSpPr>
          <p:cNvPr name="TextBox 4" id="4"/>
          <p:cNvSpPr txBox="true"/>
          <p:nvPr/>
        </p:nvSpPr>
        <p:spPr>
          <a:xfrm rot="0">
            <a:off x="710233" y="7588095"/>
            <a:ext cx="2677628" cy="77911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a:rPr>
              <a:t>Neira Vilas</a:t>
            </a:r>
          </a:p>
        </p:txBody>
      </p:sp>
      <p:sp>
        <p:nvSpPr>
          <p:cNvPr name="TextBox 5" id="5"/>
          <p:cNvSpPr txBox="true"/>
          <p:nvPr/>
        </p:nvSpPr>
        <p:spPr>
          <a:xfrm rot="0">
            <a:off x="4182174" y="2743137"/>
            <a:ext cx="13275276" cy="5176665"/>
          </a:xfrm>
          <a:prstGeom prst="rect">
            <a:avLst/>
          </a:prstGeom>
        </p:spPr>
        <p:txBody>
          <a:bodyPr anchor="t" rtlCol="false" tIns="0" lIns="0" bIns="0" rIns="0">
            <a:spAutoFit/>
          </a:bodyPr>
          <a:lstStyle/>
          <a:p>
            <a:pPr algn="just" marL="868680" indent="-434340" lvl="1">
              <a:lnSpc>
                <a:spcPts val="6623"/>
              </a:lnSpc>
              <a:buFont typeface="Arial"/>
              <a:buChar char="•"/>
            </a:pPr>
            <a:r>
              <a:rPr lang="en-US" sz="4800" spc="44" u="sng">
                <a:solidFill>
                  <a:srgbClr val="000000"/>
                </a:solidFill>
                <a:latin typeface="TT Rounds Condensed Bold"/>
              </a:rPr>
              <a:t>Características da prosa de Neira Vilas</a:t>
            </a:r>
            <a:r>
              <a:rPr lang="en-US" sz="4800" spc="44" u="sng">
                <a:solidFill>
                  <a:srgbClr val="000000"/>
                </a:solidFill>
                <a:latin typeface="TT Rounds Condensed"/>
              </a:rPr>
              <a:t>:</a:t>
            </a:r>
          </a:p>
          <a:p>
            <a:pPr algn="just" marL="868680" indent="-434340" lvl="1">
              <a:lnSpc>
                <a:spcPts val="6623"/>
              </a:lnSpc>
            </a:pPr>
            <a:r>
              <a:rPr lang="en-US" sz="4800" spc="44">
                <a:solidFill>
                  <a:srgbClr val="000000"/>
                </a:solidFill>
                <a:latin typeface="TT Rounds Condensed"/>
              </a:rPr>
              <a:t>Emprego de diferentes </a:t>
            </a:r>
            <a:r>
              <a:rPr lang="en-US" sz="4800" spc="44">
                <a:solidFill>
                  <a:srgbClr val="000000"/>
                </a:solidFill>
                <a:latin typeface="TT Rounds Condensed Bold"/>
              </a:rPr>
              <a:t>técnicas narrativas</a:t>
            </a:r>
            <a:r>
              <a:rPr lang="en-US" sz="4800" spc="44">
                <a:solidFill>
                  <a:srgbClr val="000000"/>
                </a:solidFill>
                <a:latin typeface="TT Rounds Condensed"/>
              </a:rPr>
              <a:t>: desde diferentes puntos de vista (1ª, 3ª e incluso 2ª persoa)</a:t>
            </a:r>
          </a:p>
          <a:p>
            <a:pPr algn="just" marL="868680" indent="-434340" lvl="1">
              <a:lnSpc>
                <a:spcPts val="6623"/>
              </a:lnSpc>
            </a:pPr>
            <a:r>
              <a:rPr lang="en-US" sz="4800" spc="44">
                <a:solidFill>
                  <a:srgbClr val="000000"/>
                </a:solidFill>
                <a:latin typeface="TT Rounds Condensed"/>
              </a:rPr>
              <a:t>Diversas presentacións formais: o diario, a carta e a conversa.</a:t>
            </a:r>
          </a:p>
        </p:txBody>
      </p:sp>
      <p:sp>
        <p:nvSpPr>
          <p:cNvPr name="TextBox 6" id="6"/>
          <p:cNvSpPr txBox="true"/>
          <p:nvPr/>
        </p:nvSpPr>
        <p:spPr>
          <a:xfrm rot="0">
            <a:off x="710233" y="8295811"/>
            <a:ext cx="2450458"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rural</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48740" y="1897141"/>
            <a:ext cx="15590520" cy="6646711"/>
          </a:xfrm>
          <a:prstGeom prst="rect">
            <a:avLst/>
          </a:prstGeom>
        </p:spPr>
        <p:txBody>
          <a:bodyPr anchor="t" rtlCol="false" tIns="0" lIns="0" bIns="0" rIns="0">
            <a:spAutoFit/>
          </a:bodyPr>
          <a:lstStyle/>
          <a:p>
            <a:pPr algn="just" marL="703088" indent="-351544" lvl="1">
              <a:lnSpc>
                <a:spcPts val="4825"/>
              </a:lnSpc>
              <a:buFont typeface="Arial"/>
              <a:buChar char="•"/>
            </a:pPr>
            <a:r>
              <a:rPr lang="en-US" sz="3884" spc="34">
                <a:solidFill>
                  <a:srgbClr val="000000"/>
                </a:solidFill>
                <a:latin typeface="TT Rounds Condensed Bold"/>
              </a:rPr>
              <a:t>O realismo social</a:t>
            </a:r>
            <a:r>
              <a:rPr lang="en-US" sz="3884" spc="34">
                <a:solidFill>
                  <a:srgbClr val="000000"/>
                </a:solidFill>
                <a:latin typeface="TT Rounds Condensed"/>
              </a:rPr>
              <a:t> de Eduardo Blanco Amor, que recrea a vida das clases obreiras ou marxinais, denunciando as inxustizas que padecen. </a:t>
            </a:r>
          </a:p>
          <a:p>
            <a:pPr algn="just">
              <a:lnSpc>
                <a:spcPts val="4825"/>
              </a:lnSpc>
            </a:pPr>
          </a:p>
          <a:p>
            <a:pPr algn="just" marL="703088" indent="-351544" lvl="1">
              <a:lnSpc>
                <a:spcPts val="4825"/>
              </a:lnSpc>
              <a:buFont typeface="Arial"/>
              <a:buChar char="•"/>
            </a:pPr>
            <a:r>
              <a:rPr lang="en-US" sz="3884" spc="34">
                <a:solidFill>
                  <a:srgbClr val="000000"/>
                </a:solidFill>
                <a:latin typeface="TT Rounds Condensed Bold"/>
              </a:rPr>
              <a:t>O realismo rural: </a:t>
            </a:r>
            <a:r>
              <a:rPr lang="en-US" sz="3884" spc="34">
                <a:solidFill>
                  <a:srgbClr val="000000"/>
                </a:solidFill>
                <a:latin typeface="TT Rounds Condensed"/>
              </a:rPr>
              <a:t>Xosé Neira Vilas</a:t>
            </a:r>
            <a:r>
              <a:rPr lang="en-US" sz="3884" spc="34">
                <a:solidFill>
                  <a:srgbClr val="000000"/>
                </a:solidFill>
                <a:latin typeface="TT Rounds Condensed Bold"/>
              </a:rPr>
              <a:t> </a:t>
            </a:r>
            <a:r>
              <a:rPr lang="en-US" sz="3884" spc="34">
                <a:solidFill>
                  <a:srgbClr val="000000"/>
                </a:solidFill>
                <a:latin typeface="TT Rounds Condensed"/>
              </a:rPr>
              <a:t>denuncia  nas súas obras as penurias da vida labrega.</a:t>
            </a:r>
          </a:p>
          <a:p>
            <a:pPr algn="just">
              <a:lnSpc>
                <a:spcPts val="4825"/>
              </a:lnSpc>
            </a:pPr>
          </a:p>
          <a:p>
            <a:pPr algn="l" marL="703088" indent="-351544" lvl="1">
              <a:lnSpc>
                <a:spcPts val="4825"/>
              </a:lnSpc>
              <a:buFont typeface="Arial"/>
              <a:buChar char="•"/>
            </a:pPr>
            <a:r>
              <a:rPr lang="en-US" sz="3885" spc="36">
                <a:solidFill>
                  <a:srgbClr val="000000"/>
                </a:solidFill>
                <a:latin typeface="TT Rounds Condensed Bold"/>
              </a:rPr>
              <a:t>A innovación e renovación da prosa</a:t>
            </a:r>
            <a:r>
              <a:rPr lang="en-US" sz="3885" spc="36">
                <a:solidFill>
                  <a:srgbClr val="000000"/>
                </a:solidFill>
                <a:latin typeface="TT Rounds Condensed"/>
              </a:rPr>
              <a:t> cos autores/as da Nova Narrativa Galega.  A obra de Neira Vilas tamén se pode situar dentro do </a:t>
            </a:r>
            <a:r>
              <a:rPr lang="en-US" sz="3885" spc="36">
                <a:solidFill>
                  <a:srgbClr val="000000"/>
                </a:solidFill>
                <a:latin typeface="TT Rounds Condensed Bold"/>
              </a:rPr>
              <a:t>realismo social</a:t>
            </a:r>
            <a:r>
              <a:rPr lang="en-US" sz="3885" spc="36">
                <a:solidFill>
                  <a:srgbClr val="000000"/>
                </a:solidFill>
                <a:latin typeface="TT Rounds Condensed"/>
              </a:rPr>
              <a:t>, pois os conflitos dos personaxes deste autor están provocados pola guerra, pola ditadura e polas penurias da época.</a:t>
            </a:r>
          </a:p>
          <a:p>
            <a:pPr algn="l" marL="703088" indent="-351544" lvl="1">
              <a:lnSpc>
                <a:spcPts val="3776"/>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418505" y="1515980"/>
            <a:ext cx="4282490" cy="6206506"/>
          </a:xfrm>
          <a:custGeom>
            <a:avLst/>
            <a:gdLst/>
            <a:ahLst/>
            <a:cxnLst/>
            <a:rect r="r" b="b" t="t" l="l"/>
            <a:pathLst>
              <a:path h="6206506" w="4282490">
                <a:moveTo>
                  <a:pt x="0" y="0"/>
                </a:moveTo>
                <a:lnTo>
                  <a:pt x="4282489" y="0"/>
                </a:lnTo>
                <a:lnTo>
                  <a:pt x="4282489" y="6206506"/>
                </a:lnTo>
                <a:lnTo>
                  <a:pt x="0" y="6206506"/>
                </a:lnTo>
                <a:lnTo>
                  <a:pt x="0" y="0"/>
                </a:lnTo>
                <a:close/>
              </a:path>
            </a:pathLst>
          </a:custGeom>
          <a:blipFill>
            <a:blip r:embed="rId2"/>
            <a:stretch>
              <a:fillRect l="0" t="0" r="0" b="0"/>
            </a:stretch>
          </a:blipFill>
        </p:spPr>
      </p:sp>
      <p:sp>
        <p:nvSpPr>
          <p:cNvPr name="Freeform 4" id="4"/>
          <p:cNvSpPr/>
          <p:nvPr/>
        </p:nvSpPr>
        <p:spPr>
          <a:xfrm flipH="false" flipV="false" rot="0">
            <a:off x="4935781" y="1515980"/>
            <a:ext cx="4282491" cy="6287985"/>
          </a:xfrm>
          <a:custGeom>
            <a:avLst/>
            <a:gdLst/>
            <a:ahLst/>
            <a:cxnLst/>
            <a:rect r="r" b="b" t="t" l="l"/>
            <a:pathLst>
              <a:path h="6287985" w="4282491">
                <a:moveTo>
                  <a:pt x="0" y="0"/>
                </a:moveTo>
                <a:lnTo>
                  <a:pt x="4282491" y="0"/>
                </a:lnTo>
                <a:lnTo>
                  <a:pt x="4282491" y="6287984"/>
                </a:lnTo>
                <a:lnTo>
                  <a:pt x="0" y="6287984"/>
                </a:lnTo>
                <a:lnTo>
                  <a:pt x="0" y="0"/>
                </a:lnTo>
                <a:close/>
              </a:path>
            </a:pathLst>
          </a:custGeom>
          <a:blipFill>
            <a:blip r:embed="rId3"/>
            <a:stretch>
              <a:fillRect l="0" t="0" r="-17581" b="0"/>
            </a:stretch>
          </a:blipFill>
        </p:spPr>
      </p:sp>
      <p:sp>
        <p:nvSpPr>
          <p:cNvPr name="Freeform 5" id="5"/>
          <p:cNvSpPr/>
          <p:nvPr/>
        </p:nvSpPr>
        <p:spPr>
          <a:xfrm flipH="false" flipV="false" rot="0">
            <a:off x="9453060" y="1515980"/>
            <a:ext cx="4073816" cy="6324717"/>
          </a:xfrm>
          <a:custGeom>
            <a:avLst/>
            <a:gdLst/>
            <a:ahLst/>
            <a:cxnLst/>
            <a:rect r="r" b="b" t="t" l="l"/>
            <a:pathLst>
              <a:path h="6324717" w="4073816">
                <a:moveTo>
                  <a:pt x="0" y="0"/>
                </a:moveTo>
                <a:lnTo>
                  <a:pt x="4073816" y="0"/>
                </a:lnTo>
                <a:lnTo>
                  <a:pt x="4073816" y="6324717"/>
                </a:lnTo>
                <a:lnTo>
                  <a:pt x="0" y="6324717"/>
                </a:lnTo>
                <a:lnTo>
                  <a:pt x="0" y="0"/>
                </a:lnTo>
                <a:close/>
              </a:path>
            </a:pathLst>
          </a:custGeom>
          <a:blipFill>
            <a:blip r:embed="rId4"/>
            <a:stretch>
              <a:fillRect l="0" t="0" r="0" b="0"/>
            </a:stretch>
          </a:blipFill>
        </p:spPr>
      </p:sp>
      <p:sp>
        <p:nvSpPr>
          <p:cNvPr name="Freeform 6" id="6"/>
          <p:cNvSpPr/>
          <p:nvPr/>
        </p:nvSpPr>
        <p:spPr>
          <a:xfrm flipH="false" flipV="false" rot="0">
            <a:off x="13835936" y="1515980"/>
            <a:ext cx="4311818" cy="6306351"/>
          </a:xfrm>
          <a:custGeom>
            <a:avLst/>
            <a:gdLst/>
            <a:ahLst/>
            <a:cxnLst/>
            <a:rect r="r" b="b" t="t" l="l"/>
            <a:pathLst>
              <a:path h="6306351" w="4311818">
                <a:moveTo>
                  <a:pt x="0" y="0"/>
                </a:moveTo>
                <a:lnTo>
                  <a:pt x="4311817" y="0"/>
                </a:lnTo>
                <a:lnTo>
                  <a:pt x="4311817" y="6306350"/>
                </a:lnTo>
                <a:lnTo>
                  <a:pt x="0" y="6306350"/>
                </a:lnTo>
                <a:lnTo>
                  <a:pt x="0" y="0"/>
                </a:lnTo>
                <a:close/>
              </a:path>
            </a:pathLst>
          </a:custGeom>
          <a:blipFill>
            <a:blip r:embed="rId5"/>
            <a:stretch>
              <a:fillRect l="0" t="0" r="0" b="-2558"/>
            </a:stretch>
          </a:blipFill>
        </p:spPr>
      </p:sp>
      <p:sp>
        <p:nvSpPr>
          <p:cNvPr name="TextBox 7" id="7"/>
          <p:cNvSpPr txBox="true"/>
          <p:nvPr/>
        </p:nvSpPr>
        <p:spPr>
          <a:xfrm rot="0">
            <a:off x="1227862" y="7754434"/>
            <a:ext cx="3692038" cy="880972"/>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Anxel Fole</a:t>
            </a:r>
          </a:p>
        </p:txBody>
      </p:sp>
      <p:sp>
        <p:nvSpPr>
          <p:cNvPr name="TextBox 8" id="8"/>
          <p:cNvSpPr txBox="true"/>
          <p:nvPr/>
        </p:nvSpPr>
        <p:spPr>
          <a:xfrm rot="0">
            <a:off x="5513798" y="7772800"/>
            <a:ext cx="3087542"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Cunqueiro</a:t>
            </a:r>
          </a:p>
        </p:txBody>
      </p:sp>
      <p:sp>
        <p:nvSpPr>
          <p:cNvPr name="TextBox 9" id="9"/>
          <p:cNvSpPr txBox="true"/>
          <p:nvPr/>
        </p:nvSpPr>
        <p:spPr>
          <a:xfrm rot="0">
            <a:off x="9744339" y="7772800"/>
            <a:ext cx="3782536" cy="819150"/>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Blanco Amor</a:t>
            </a:r>
          </a:p>
        </p:txBody>
      </p:sp>
      <p:sp>
        <p:nvSpPr>
          <p:cNvPr name="TextBox 10" id="10"/>
          <p:cNvSpPr txBox="true"/>
          <p:nvPr/>
        </p:nvSpPr>
        <p:spPr>
          <a:xfrm rot="0">
            <a:off x="14382510" y="7828491"/>
            <a:ext cx="2677627" cy="77911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a:rPr>
              <a:t>Neira Vilas</a:t>
            </a:r>
          </a:p>
        </p:txBody>
      </p:sp>
      <p:sp>
        <p:nvSpPr>
          <p:cNvPr name="TextBox 11" id="11"/>
          <p:cNvSpPr txBox="true"/>
          <p:nvPr/>
        </p:nvSpPr>
        <p:spPr>
          <a:xfrm rot="0">
            <a:off x="884967" y="8775205"/>
            <a:ext cx="3349562" cy="887582"/>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popular</a:t>
            </a:r>
            <a:r>
              <a:rPr lang="en-US" sz="2700" spc="25">
                <a:solidFill>
                  <a:srgbClr val="000000"/>
                </a:solidFill>
                <a:latin typeface="TT Rounds Condensed"/>
              </a:rPr>
              <a:t> ou </a:t>
            </a:r>
            <a:r>
              <a:rPr lang="en-US" sz="2700" spc="25">
                <a:solidFill>
                  <a:srgbClr val="000000"/>
                </a:solidFill>
                <a:latin typeface="TT Rounds Condensed Bold"/>
              </a:rPr>
              <a:t>etnográfico</a:t>
            </a:r>
            <a:r>
              <a:rPr lang="en-US" sz="2700" spc="25">
                <a:solidFill>
                  <a:srgbClr val="000000"/>
                </a:solidFill>
                <a:latin typeface="TT Rounds Condensed"/>
              </a:rPr>
              <a:t> </a:t>
            </a:r>
          </a:p>
        </p:txBody>
      </p:sp>
      <p:sp>
        <p:nvSpPr>
          <p:cNvPr name="TextBox 12" id="12"/>
          <p:cNvSpPr txBox="true"/>
          <p:nvPr/>
        </p:nvSpPr>
        <p:spPr>
          <a:xfrm rot="0">
            <a:off x="5378523" y="8786217"/>
            <a:ext cx="3222816"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fantástico</a:t>
            </a:r>
            <a:r>
              <a:rPr lang="en-US" sz="2700" spc="25">
                <a:solidFill>
                  <a:srgbClr val="000000"/>
                </a:solidFill>
                <a:latin typeface="TT Rounds Condensed"/>
              </a:rPr>
              <a:t> </a:t>
            </a:r>
          </a:p>
        </p:txBody>
      </p:sp>
      <p:sp>
        <p:nvSpPr>
          <p:cNvPr name="TextBox 13" id="13"/>
          <p:cNvSpPr txBox="true"/>
          <p:nvPr/>
        </p:nvSpPr>
        <p:spPr>
          <a:xfrm rot="0">
            <a:off x="10178180" y="8807215"/>
            <a:ext cx="2623573"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social</a:t>
            </a:r>
            <a:r>
              <a:rPr lang="en-US" sz="2700" spc="25">
                <a:solidFill>
                  <a:srgbClr val="000000"/>
                </a:solidFill>
                <a:latin typeface="TT Rounds Condensed"/>
              </a:rPr>
              <a:t> </a:t>
            </a:r>
          </a:p>
        </p:txBody>
      </p:sp>
      <p:sp>
        <p:nvSpPr>
          <p:cNvPr name="TextBox 14" id="14"/>
          <p:cNvSpPr txBox="true"/>
          <p:nvPr/>
        </p:nvSpPr>
        <p:spPr>
          <a:xfrm rot="0">
            <a:off x="14609679" y="8775205"/>
            <a:ext cx="2450458" cy="472083"/>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rural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316579" y="2040246"/>
            <a:ext cx="4282490" cy="6206506"/>
          </a:xfrm>
          <a:custGeom>
            <a:avLst/>
            <a:gdLst/>
            <a:ahLst/>
            <a:cxnLst/>
            <a:rect r="r" b="b" t="t" l="l"/>
            <a:pathLst>
              <a:path h="6206506" w="4282490">
                <a:moveTo>
                  <a:pt x="0" y="0"/>
                </a:moveTo>
                <a:lnTo>
                  <a:pt x="4282490" y="0"/>
                </a:lnTo>
                <a:lnTo>
                  <a:pt x="4282490" y="6206506"/>
                </a:lnTo>
                <a:lnTo>
                  <a:pt x="0" y="6206506"/>
                </a:lnTo>
                <a:lnTo>
                  <a:pt x="0" y="0"/>
                </a:lnTo>
                <a:close/>
              </a:path>
            </a:pathLst>
          </a:custGeom>
          <a:blipFill>
            <a:blip r:embed="rId2"/>
            <a:stretch>
              <a:fillRect l="0" t="0" r="0" b="0"/>
            </a:stretch>
          </a:blipFill>
        </p:spPr>
      </p:sp>
      <p:sp>
        <p:nvSpPr>
          <p:cNvPr name="TextBox 4" id="4"/>
          <p:cNvSpPr txBox="true"/>
          <p:nvPr/>
        </p:nvSpPr>
        <p:spPr>
          <a:xfrm rot="0">
            <a:off x="1276554" y="8373882"/>
            <a:ext cx="3692038" cy="880972"/>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Anxel Fole</a:t>
            </a:r>
          </a:p>
        </p:txBody>
      </p:sp>
      <p:sp>
        <p:nvSpPr>
          <p:cNvPr name="TextBox 5" id="5"/>
          <p:cNvSpPr txBox="true"/>
          <p:nvPr/>
        </p:nvSpPr>
        <p:spPr>
          <a:xfrm rot="0">
            <a:off x="5292088" y="2000241"/>
            <a:ext cx="12587890" cy="142544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Italics"/>
              </a:rPr>
              <a:t>Á lus do candil </a:t>
            </a:r>
            <a:r>
              <a:rPr lang="en-US" sz="4200">
                <a:solidFill>
                  <a:srgbClr val="000000"/>
                </a:solidFill>
                <a:latin typeface="Times New Roman"/>
              </a:rPr>
              <a:t>(1953) colección de relatos relacionados entre si </a:t>
            </a:r>
          </a:p>
        </p:txBody>
      </p:sp>
      <p:sp>
        <p:nvSpPr>
          <p:cNvPr name="TextBox 6" id="6"/>
          <p:cNvSpPr txBox="true"/>
          <p:nvPr/>
        </p:nvSpPr>
        <p:spPr>
          <a:xfrm rot="0">
            <a:off x="14333818" y="8467967"/>
            <a:ext cx="2677627" cy="77911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a:rPr>
              <a:t>Neira Vilas</a:t>
            </a:r>
          </a:p>
        </p:txBody>
      </p:sp>
      <p:sp>
        <p:nvSpPr>
          <p:cNvPr name="TextBox 7" id="7"/>
          <p:cNvSpPr txBox="true"/>
          <p:nvPr/>
        </p:nvSpPr>
        <p:spPr>
          <a:xfrm rot="0">
            <a:off x="5292088" y="4041393"/>
            <a:ext cx="7069155" cy="3371046"/>
          </a:xfrm>
          <a:prstGeom prst="rect">
            <a:avLst/>
          </a:prstGeom>
        </p:spPr>
        <p:txBody>
          <a:bodyPr anchor="t" rtlCol="false" tIns="0" lIns="0" bIns="0" rIns="0">
            <a:spAutoFit/>
          </a:bodyPr>
          <a:lstStyle/>
          <a:p>
            <a:pPr algn="just">
              <a:lnSpc>
                <a:spcPts val="4320"/>
              </a:lnSpc>
            </a:pPr>
            <a:r>
              <a:rPr lang="en-US" sz="3600" spc="33">
                <a:solidFill>
                  <a:srgbClr val="000000"/>
                </a:solidFill>
                <a:latin typeface="TT Rounds Condensed"/>
              </a:rPr>
              <a:t>Catro fidalgos cos seus criados están reunidos ao carón do lume nunha vella torre incomunicada pola neve; entre eles relátanse as diferentes historias que compoñen o libro, transcritas por un dos presentes</a:t>
            </a:r>
          </a:p>
        </p:txBody>
      </p:sp>
      <p:sp>
        <p:nvSpPr>
          <p:cNvPr name="Freeform 8" id="8"/>
          <p:cNvSpPr/>
          <p:nvPr/>
        </p:nvSpPr>
        <p:spPr>
          <a:xfrm flipH="false" flipV="false" rot="0">
            <a:off x="12765506" y="2845167"/>
            <a:ext cx="4843462" cy="7143750"/>
          </a:xfrm>
          <a:custGeom>
            <a:avLst/>
            <a:gdLst/>
            <a:ahLst/>
            <a:cxnLst/>
            <a:rect r="r" b="b" t="t" l="l"/>
            <a:pathLst>
              <a:path h="7143750" w="4843462">
                <a:moveTo>
                  <a:pt x="0" y="0"/>
                </a:moveTo>
                <a:lnTo>
                  <a:pt x="4843462" y="0"/>
                </a:lnTo>
                <a:lnTo>
                  <a:pt x="4843462" y="7143750"/>
                </a:lnTo>
                <a:lnTo>
                  <a:pt x="0" y="7143750"/>
                </a:lnTo>
                <a:lnTo>
                  <a:pt x="0" y="0"/>
                </a:lnTo>
                <a:close/>
              </a:path>
            </a:pathLst>
          </a:custGeom>
          <a:blipFill>
            <a:blip r:embed="rId3"/>
            <a:stretch>
              <a:fillRect l="0" t="0" r="0" b="0"/>
            </a:stretch>
          </a:blipFill>
        </p:spPr>
      </p:sp>
      <p:sp>
        <p:nvSpPr>
          <p:cNvPr name="TextBox 9" id="9"/>
          <p:cNvSpPr txBox="true"/>
          <p:nvPr/>
        </p:nvSpPr>
        <p:spPr>
          <a:xfrm rot="0">
            <a:off x="671902" y="678771"/>
            <a:ext cx="3349562" cy="887582"/>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popular</a:t>
            </a:r>
            <a:r>
              <a:rPr lang="en-US" sz="2700" spc="25">
                <a:solidFill>
                  <a:srgbClr val="000000"/>
                </a:solidFill>
                <a:latin typeface="TT Rounds Condensed"/>
              </a:rPr>
              <a:t> ou </a:t>
            </a:r>
            <a:r>
              <a:rPr lang="en-US" sz="2700" spc="25">
                <a:solidFill>
                  <a:srgbClr val="000000"/>
                </a:solidFill>
                <a:latin typeface="TT Rounds Condensed Bold"/>
              </a:rPr>
              <a:t>etnográfico</a:t>
            </a:r>
            <a:r>
              <a:rPr lang="en-US" sz="2700" spc="25">
                <a:solidFill>
                  <a:srgbClr val="000000"/>
                </a:solidFill>
                <a:latin typeface="TT Rounds Condensed"/>
              </a:rPr>
              <a: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175958" y="2423414"/>
            <a:ext cx="5795462" cy="7793896"/>
          </a:xfrm>
          <a:custGeom>
            <a:avLst/>
            <a:gdLst/>
            <a:ahLst/>
            <a:cxnLst/>
            <a:rect r="r" b="b" t="t" l="l"/>
            <a:pathLst>
              <a:path h="7793896" w="5795462">
                <a:moveTo>
                  <a:pt x="0" y="0"/>
                </a:moveTo>
                <a:lnTo>
                  <a:pt x="5795461" y="0"/>
                </a:lnTo>
                <a:lnTo>
                  <a:pt x="5795461" y="7793896"/>
                </a:lnTo>
                <a:lnTo>
                  <a:pt x="0" y="7793896"/>
                </a:lnTo>
                <a:lnTo>
                  <a:pt x="0" y="0"/>
                </a:lnTo>
                <a:close/>
              </a:path>
            </a:pathLst>
          </a:custGeom>
          <a:blipFill>
            <a:blip r:embed="rId2"/>
            <a:stretch>
              <a:fillRect l="0" t="0" r="-344" b="0"/>
            </a:stretch>
          </a:blipFill>
        </p:spPr>
      </p:sp>
      <p:sp>
        <p:nvSpPr>
          <p:cNvPr name="TextBox 3" id="3"/>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4" id="4"/>
          <p:cNvSpPr/>
          <p:nvPr/>
        </p:nvSpPr>
        <p:spPr>
          <a:xfrm flipH="false" flipV="false" rot="0">
            <a:off x="316579" y="2040246"/>
            <a:ext cx="4282490" cy="6206506"/>
          </a:xfrm>
          <a:custGeom>
            <a:avLst/>
            <a:gdLst/>
            <a:ahLst/>
            <a:cxnLst/>
            <a:rect r="r" b="b" t="t" l="l"/>
            <a:pathLst>
              <a:path h="6206506" w="4282490">
                <a:moveTo>
                  <a:pt x="0" y="0"/>
                </a:moveTo>
                <a:lnTo>
                  <a:pt x="4282490" y="0"/>
                </a:lnTo>
                <a:lnTo>
                  <a:pt x="4282490" y="6206506"/>
                </a:lnTo>
                <a:lnTo>
                  <a:pt x="0" y="6206506"/>
                </a:lnTo>
                <a:lnTo>
                  <a:pt x="0" y="0"/>
                </a:lnTo>
                <a:close/>
              </a:path>
            </a:pathLst>
          </a:custGeom>
          <a:blipFill>
            <a:blip r:embed="rId3"/>
            <a:stretch>
              <a:fillRect l="0" t="0" r="0" b="0"/>
            </a:stretch>
          </a:blipFill>
        </p:spPr>
      </p:sp>
      <p:sp>
        <p:nvSpPr>
          <p:cNvPr name="TextBox 5" id="5"/>
          <p:cNvSpPr txBox="true"/>
          <p:nvPr/>
        </p:nvSpPr>
        <p:spPr>
          <a:xfrm rot="0">
            <a:off x="1276554" y="8373882"/>
            <a:ext cx="3692038" cy="880972"/>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Anxel Fole</a:t>
            </a:r>
          </a:p>
        </p:txBody>
      </p:sp>
      <p:sp>
        <p:nvSpPr>
          <p:cNvPr name="TextBox 6" id="6"/>
          <p:cNvSpPr txBox="true"/>
          <p:nvPr/>
        </p:nvSpPr>
        <p:spPr>
          <a:xfrm rot="0">
            <a:off x="5292088" y="2000241"/>
            <a:ext cx="12587890" cy="142544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Italics"/>
              </a:rPr>
              <a:t>Terra brava (1955) </a:t>
            </a:r>
            <a:r>
              <a:rPr lang="en-US" sz="4200">
                <a:solidFill>
                  <a:srgbClr val="000000"/>
                </a:solidFill>
                <a:latin typeface="Times New Roman"/>
              </a:rPr>
              <a:t>colección de relatos relacionados entre si </a:t>
            </a:r>
          </a:p>
        </p:txBody>
      </p:sp>
      <p:sp>
        <p:nvSpPr>
          <p:cNvPr name="TextBox 7" id="7"/>
          <p:cNvSpPr txBox="true"/>
          <p:nvPr/>
        </p:nvSpPr>
        <p:spPr>
          <a:xfrm rot="0">
            <a:off x="5292088" y="4031868"/>
            <a:ext cx="7069155" cy="3288238"/>
          </a:xfrm>
          <a:prstGeom prst="rect">
            <a:avLst/>
          </a:prstGeom>
        </p:spPr>
        <p:txBody>
          <a:bodyPr anchor="t" rtlCol="false" tIns="0" lIns="0" bIns="0" rIns="0">
            <a:spAutoFit/>
          </a:bodyPr>
          <a:lstStyle/>
          <a:p>
            <a:pPr algn="just">
              <a:lnSpc>
                <a:spcPts val="5040"/>
              </a:lnSpc>
            </a:pPr>
            <a:r>
              <a:rPr lang="en-US" sz="4200" spc="39">
                <a:solidFill>
                  <a:srgbClr val="000000"/>
                </a:solidFill>
                <a:latin typeface="TT Rounds Condensed"/>
              </a:rPr>
              <a:t>Un narrador informa do achado dun vello cartapacio escrito polo seu padriño que contén unha colección de contos que se reproducen a continuación</a:t>
            </a:r>
          </a:p>
        </p:txBody>
      </p:sp>
      <p:sp>
        <p:nvSpPr>
          <p:cNvPr name="TextBox 8" id="8"/>
          <p:cNvSpPr txBox="true"/>
          <p:nvPr/>
        </p:nvSpPr>
        <p:spPr>
          <a:xfrm rot="0">
            <a:off x="783042" y="582678"/>
            <a:ext cx="3349562" cy="887582"/>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popular</a:t>
            </a:r>
            <a:r>
              <a:rPr lang="en-US" sz="2700" spc="25">
                <a:solidFill>
                  <a:srgbClr val="000000"/>
                </a:solidFill>
                <a:latin typeface="TT Rounds Condensed"/>
              </a:rPr>
              <a:t> ou </a:t>
            </a:r>
            <a:r>
              <a:rPr lang="en-US" sz="2700" spc="25">
                <a:solidFill>
                  <a:srgbClr val="000000"/>
                </a:solidFill>
                <a:latin typeface="TT Rounds Condensed Bold"/>
              </a:rPr>
              <a:t>etnográfico</a:t>
            </a:r>
            <a:r>
              <a:rPr lang="en-US" sz="2700" spc="25">
                <a:solidFill>
                  <a:srgbClr val="000000"/>
                </a:solidFill>
                <a:latin typeface="TT Rounds Condensed"/>
              </a:rPr>
              <a: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92090" y="620791"/>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316579" y="2040246"/>
            <a:ext cx="4282490" cy="6206506"/>
          </a:xfrm>
          <a:custGeom>
            <a:avLst/>
            <a:gdLst/>
            <a:ahLst/>
            <a:cxnLst/>
            <a:rect r="r" b="b" t="t" l="l"/>
            <a:pathLst>
              <a:path h="6206506" w="4282490">
                <a:moveTo>
                  <a:pt x="0" y="0"/>
                </a:moveTo>
                <a:lnTo>
                  <a:pt x="4282490" y="0"/>
                </a:lnTo>
                <a:lnTo>
                  <a:pt x="4282490" y="6206506"/>
                </a:lnTo>
                <a:lnTo>
                  <a:pt x="0" y="6206506"/>
                </a:lnTo>
                <a:lnTo>
                  <a:pt x="0" y="0"/>
                </a:lnTo>
                <a:close/>
              </a:path>
            </a:pathLst>
          </a:custGeom>
          <a:blipFill>
            <a:blip r:embed="rId2"/>
            <a:stretch>
              <a:fillRect l="0" t="0" r="0" b="0"/>
            </a:stretch>
          </a:blipFill>
        </p:spPr>
      </p:sp>
      <p:sp>
        <p:nvSpPr>
          <p:cNvPr name="TextBox 4" id="4"/>
          <p:cNvSpPr txBox="true"/>
          <p:nvPr/>
        </p:nvSpPr>
        <p:spPr>
          <a:xfrm rot="0">
            <a:off x="1276554" y="8373882"/>
            <a:ext cx="3692038" cy="880972"/>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Anxel Fole</a:t>
            </a:r>
          </a:p>
        </p:txBody>
      </p:sp>
      <p:sp>
        <p:nvSpPr>
          <p:cNvPr name="TextBox 5" id="5"/>
          <p:cNvSpPr txBox="true"/>
          <p:nvPr/>
        </p:nvSpPr>
        <p:spPr>
          <a:xfrm rot="0">
            <a:off x="5246970" y="2000241"/>
            <a:ext cx="12587890" cy="1425445"/>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Bold Italics"/>
              </a:rPr>
              <a:t>Contos da néboa</a:t>
            </a:r>
            <a:r>
              <a:rPr lang="en-US" sz="4200">
                <a:solidFill>
                  <a:srgbClr val="000000"/>
                </a:solidFill>
                <a:latin typeface="Times New Roman"/>
              </a:rPr>
              <a:t> (1973) e </a:t>
            </a:r>
            <a:r>
              <a:rPr lang="en-US" sz="4200">
                <a:solidFill>
                  <a:srgbClr val="000000"/>
                </a:solidFill>
                <a:latin typeface="Times New Roman Bold Italics"/>
              </a:rPr>
              <a:t>Historias que ninguén cre </a:t>
            </a:r>
            <a:r>
              <a:rPr lang="en-US" sz="4200">
                <a:solidFill>
                  <a:srgbClr val="000000"/>
                </a:solidFill>
                <a:latin typeface="Times New Roman"/>
              </a:rPr>
              <a:t>(1981) coleccións de relatos relacionados entre si </a:t>
            </a:r>
          </a:p>
        </p:txBody>
      </p:sp>
      <p:sp>
        <p:nvSpPr>
          <p:cNvPr name="TextBox 6" id="6"/>
          <p:cNvSpPr txBox="true"/>
          <p:nvPr/>
        </p:nvSpPr>
        <p:spPr>
          <a:xfrm rot="0">
            <a:off x="5292090" y="3383776"/>
            <a:ext cx="12375081" cy="1403534"/>
          </a:xfrm>
          <a:prstGeom prst="rect">
            <a:avLst/>
          </a:prstGeom>
        </p:spPr>
        <p:txBody>
          <a:bodyPr anchor="t" rtlCol="false" tIns="0" lIns="0" bIns="0" rIns="0">
            <a:spAutoFit/>
          </a:bodyPr>
          <a:lstStyle/>
          <a:p>
            <a:pPr algn="just">
              <a:lnSpc>
                <a:spcPts val="4967"/>
              </a:lnSpc>
            </a:pPr>
            <a:r>
              <a:rPr lang="en-US" sz="3600">
                <a:solidFill>
                  <a:srgbClr val="000000"/>
                </a:solidFill>
                <a:latin typeface="Times New Roman"/>
              </a:rPr>
              <a:t>Continua presenza do misterio e o marco preferentemente urbano ou vilego no que se sitúan.</a:t>
            </a:r>
          </a:p>
        </p:txBody>
      </p:sp>
      <p:sp>
        <p:nvSpPr>
          <p:cNvPr name="Freeform 7" id="7"/>
          <p:cNvSpPr/>
          <p:nvPr/>
        </p:nvSpPr>
        <p:spPr>
          <a:xfrm flipH="false" flipV="false" rot="0">
            <a:off x="6624141" y="4904346"/>
            <a:ext cx="3152505" cy="4874258"/>
          </a:xfrm>
          <a:custGeom>
            <a:avLst/>
            <a:gdLst/>
            <a:ahLst/>
            <a:cxnLst/>
            <a:rect r="r" b="b" t="t" l="l"/>
            <a:pathLst>
              <a:path h="4874258" w="3152505">
                <a:moveTo>
                  <a:pt x="0" y="0"/>
                </a:moveTo>
                <a:lnTo>
                  <a:pt x="3152505" y="0"/>
                </a:lnTo>
                <a:lnTo>
                  <a:pt x="3152505" y="4874258"/>
                </a:lnTo>
                <a:lnTo>
                  <a:pt x="0" y="4874258"/>
                </a:lnTo>
                <a:lnTo>
                  <a:pt x="0" y="0"/>
                </a:lnTo>
                <a:close/>
              </a:path>
            </a:pathLst>
          </a:custGeom>
          <a:blipFill>
            <a:blip r:embed="rId3"/>
            <a:stretch>
              <a:fillRect l="0" t="0" r="0" b="-248"/>
            </a:stretch>
          </a:blipFill>
        </p:spPr>
      </p:sp>
      <p:sp>
        <p:nvSpPr>
          <p:cNvPr name="Freeform 8" id="8"/>
          <p:cNvSpPr/>
          <p:nvPr/>
        </p:nvSpPr>
        <p:spPr>
          <a:xfrm flipH="false" flipV="false" rot="0">
            <a:off x="12056019" y="4342812"/>
            <a:ext cx="4282488" cy="5503790"/>
          </a:xfrm>
          <a:custGeom>
            <a:avLst/>
            <a:gdLst/>
            <a:ahLst/>
            <a:cxnLst/>
            <a:rect r="r" b="b" t="t" l="l"/>
            <a:pathLst>
              <a:path h="5503790" w="4282488">
                <a:moveTo>
                  <a:pt x="0" y="0"/>
                </a:moveTo>
                <a:lnTo>
                  <a:pt x="4282488" y="0"/>
                </a:lnTo>
                <a:lnTo>
                  <a:pt x="4282488" y="5503790"/>
                </a:lnTo>
                <a:lnTo>
                  <a:pt x="0" y="5503790"/>
                </a:lnTo>
                <a:lnTo>
                  <a:pt x="0" y="0"/>
                </a:lnTo>
                <a:close/>
              </a:path>
            </a:pathLst>
          </a:custGeom>
          <a:blipFill>
            <a:blip r:embed="rId4"/>
            <a:stretch>
              <a:fillRect l="0" t="0" r="0" b="0"/>
            </a:stretch>
          </a:blipFill>
        </p:spPr>
      </p:sp>
      <p:sp>
        <p:nvSpPr>
          <p:cNvPr name="TextBox 9" id="9"/>
          <p:cNvSpPr txBox="true"/>
          <p:nvPr/>
        </p:nvSpPr>
        <p:spPr>
          <a:xfrm rot="0">
            <a:off x="783042" y="582678"/>
            <a:ext cx="3349562" cy="887582"/>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popular</a:t>
            </a:r>
            <a:r>
              <a:rPr lang="en-US" sz="2700" spc="25">
                <a:solidFill>
                  <a:srgbClr val="000000"/>
                </a:solidFill>
                <a:latin typeface="TT Rounds Condensed"/>
              </a:rPr>
              <a:t> ou </a:t>
            </a:r>
            <a:r>
              <a:rPr lang="en-US" sz="2700" spc="25">
                <a:solidFill>
                  <a:srgbClr val="000000"/>
                </a:solidFill>
                <a:latin typeface="TT Rounds Condensed Bold"/>
              </a:rPr>
              <a:t>etnográfico</a:t>
            </a:r>
            <a:r>
              <a:rPr lang="en-US" sz="2700" spc="25">
                <a:solidFill>
                  <a:srgbClr val="000000"/>
                </a:solidFill>
                <a:latin typeface="TT Rounds Condensed"/>
              </a:rPr>
              <a: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011308" y="446436"/>
            <a:ext cx="7703820" cy="849468"/>
          </a:xfrm>
          <a:prstGeom prst="rect">
            <a:avLst/>
          </a:prstGeom>
        </p:spPr>
        <p:txBody>
          <a:bodyPr anchor="t" rtlCol="false" tIns="0" lIns="0" bIns="0" rIns="0">
            <a:spAutoFit/>
          </a:bodyPr>
          <a:lstStyle/>
          <a:p>
            <a:pPr algn="l">
              <a:lnSpc>
                <a:spcPts val="6593"/>
              </a:lnSpc>
            </a:pPr>
            <a:r>
              <a:rPr lang="en-US" sz="6105" spc="57">
                <a:solidFill>
                  <a:srgbClr val="000000"/>
                </a:solidFill>
                <a:latin typeface="TT Rounds Condensed Bold"/>
              </a:rPr>
              <a:t>"renovadores da prosa" </a:t>
            </a:r>
          </a:p>
        </p:txBody>
      </p:sp>
      <p:sp>
        <p:nvSpPr>
          <p:cNvPr name="Freeform 3" id="3"/>
          <p:cNvSpPr/>
          <p:nvPr/>
        </p:nvSpPr>
        <p:spPr>
          <a:xfrm flipH="false" flipV="false" rot="0">
            <a:off x="316579" y="1920398"/>
            <a:ext cx="3177236" cy="4604689"/>
          </a:xfrm>
          <a:custGeom>
            <a:avLst/>
            <a:gdLst/>
            <a:ahLst/>
            <a:cxnLst/>
            <a:rect r="r" b="b" t="t" l="l"/>
            <a:pathLst>
              <a:path h="4604689" w="3177236">
                <a:moveTo>
                  <a:pt x="0" y="0"/>
                </a:moveTo>
                <a:lnTo>
                  <a:pt x="3177236" y="0"/>
                </a:lnTo>
                <a:lnTo>
                  <a:pt x="3177236" y="4604689"/>
                </a:lnTo>
                <a:lnTo>
                  <a:pt x="0" y="4604689"/>
                </a:lnTo>
                <a:lnTo>
                  <a:pt x="0" y="0"/>
                </a:lnTo>
                <a:close/>
              </a:path>
            </a:pathLst>
          </a:custGeom>
          <a:blipFill>
            <a:blip r:embed="rId2"/>
            <a:stretch>
              <a:fillRect l="0" t="0" r="0" b="0"/>
            </a:stretch>
          </a:blipFill>
        </p:spPr>
      </p:sp>
      <p:sp>
        <p:nvSpPr>
          <p:cNvPr name="TextBox 4" id="4"/>
          <p:cNvSpPr txBox="true"/>
          <p:nvPr/>
        </p:nvSpPr>
        <p:spPr>
          <a:xfrm rot="0">
            <a:off x="408019" y="6412812"/>
            <a:ext cx="3692038" cy="880972"/>
          </a:xfrm>
          <a:prstGeom prst="rect">
            <a:avLst/>
          </a:prstGeom>
        </p:spPr>
        <p:txBody>
          <a:bodyPr anchor="t" rtlCol="false" tIns="0" lIns="0" bIns="0" rIns="0">
            <a:spAutoFit/>
          </a:bodyPr>
          <a:lstStyle/>
          <a:p>
            <a:pPr algn="l">
              <a:lnSpc>
                <a:spcPts val="5759"/>
              </a:lnSpc>
            </a:pPr>
            <a:r>
              <a:rPr lang="en-US" sz="4800">
                <a:solidFill>
                  <a:srgbClr val="000000"/>
                </a:solidFill>
                <a:latin typeface="Times New Roman"/>
              </a:rPr>
              <a:t>Anxel Fole</a:t>
            </a:r>
          </a:p>
        </p:txBody>
      </p:sp>
      <p:sp>
        <p:nvSpPr>
          <p:cNvPr name="TextBox 5" id="5"/>
          <p:cNvSpPr txBox="true"/>
          <p:nvPr/>
        </p:nvSpPr>
        <p:spPr>
          <a:xfrm rot="0">
            <a:off x="4099709" y="1475975"/>
            <a:ext cx="14096852" cy="7981088"/>
          </a:xfrm>
          <a:prstGeom prst="rect">
            <a:avLst/>
          </a:prstGeom>
        </p:spPr>
        <p:txBody>
          <a:bodyPr anchor="t" rtlCol="false" tIns="0" lIns="0" bIns="0" rIns="0">
            <a:spAutoFit/>
          </a:bodyPr>
          <a:lstStyle/>
          <a:p>
            <a:pPr algn="l">
              <a:lnSpc>
                <a:spcPts val="5040"/>
              </a:lnSpc>
            </a:pPr>
            <a:r>
              <a:rPr lang="en-US" sz="4200">
                <a:solidFill>
                  <a:srgbClr val="000000"/>
                </a:solidFill>
                <a:latin typeface="Times New Roman Bold"/>
              </a:rPr>
              <a:t>Características da súa obra:</a:t>
            </a:r>
          </a:p>
          <a:p>
            <a:pPr algn="l" marL="651510" indent="-325755" lvl="1">
              <a:lnSpc>
                <a:spcPts val="4320"/>
              </a:lnSpc>
              <a:buFont typeface="Arial"/>
              <a:buChar char="•"/>
            </a:pPr>
            <a:r>
              <a:rPr lang="en-US" sz="3600" spc="33">
                <a:solidFill>
                  <a:srgbClr val="000000"/>
                </a:solidFill>
                <a:latin typeface="TT Rounds Condensed Bold"/>
              </a:rPr>
              <a:t>Técnica narrativa semellante á narración dos contos populares</a:t>
            </a:r>
          </a:p>
          <a:p>
            <a:pPr algn="l" marL="1594485" indent="-398621" lvl="3">
              <a:lnSpc>
                <a:spcPts val="4320"/>
              </a:lnSpc>
              <a:buFont typeface="Arial"/>
              <a:buChar char="￭"/>
            </a:pPr>
            <a:r>
              <a:rPr lang="en-US" sz="3600" spc="33">
                <a:solidFill>
                  <a:srgbClr val="000000"/>
                </a:solidFill>
                <a:latin typeface="TT Rounds Condensed"/>
              </a:rPr>
              <a:t>Localizacións espazo-temporais precisas</a:t>
            </a:r>
          </a:p>
          <a:p>
            <a:pPr algn="l" marL="1594485" indent="-398621" lvl="3">
              <a:lnSpc>
                <a:spcPts val="4320"/>
              </a:lnSpc>
              <a:buFont typeface="Arial"/>
              <a:buChar char="￭"/>
            </a:pPr>
            <a:r>
              <a:rPr lang="en-US" sz="3600" spc="33">
                <a:solidFill>
                  <a:srgbClr val="000000"/>
                </a:solidFill>
                <a:latin typeface="TT Rounds Condensed"/>
              </a:rPr>
              <a:t>Testemuños de autoridade</a:t>
            </a:r>
          </a:p>
          <a:p>
            <a:pPr algn="l" marL="1594485" indent="-398621" lvl="3">
              <a:lnSpc>
                <a:spcPts val="4320"/>
              </a:lnSpc>
              <a:buFont typeface="Arial"/>
              <a:buChar char="￭"/>
            </a:pPr>
            <a:r>
              <a:rPr lang="en-US" sz="3600" spc="33">
                <a:solidFill>
                  <a:srgbClr val="000000"/>
                </a:solidFill>
                <a:latin typeface="TT Rounds Condensed"/>
              </a:rPr>
              <a:t>Narrador en 1ª persoa, que presenciou os feitos ou foi informado deles pola transmisión oral do suceso</a:t>
            </a:r>
          </a:p>
          <a:p>
            <a:pPr algn="l" marL="1594485" indent="-398621" lvl="3">
              <a:lnSpc>
                <a:spcPts val="4320"/>
              </a:lnSpc>
              <a:buFont typeface="Arial"/>
              <a:buChar char="￭"/>
            </a:pPr>
            <a:r>
              <a:rPr lang="en-US" sz="3600" spc="33">
                <a:solidFill>
                  <a:srgbClr val="000000"/>
                </a:solidFill>
                <a:latin typeface="TT Rounds Condensed"/>
              </a:rPr>
              <a:t>Interpelacións aos oíntes (</a:t>
            </a:r>
            <a:r>
              <a:rPr lang="en-US" sz="3600" spc="33">
                <a:solidFill>
                  <a:srgbClr val="000000"/>
                </a:solidFill>
                <a:latin typeface="TT Rounds Condensed Italics"/>
              </a:rPr>
              <a:t>captatio benevolentiae</a:t>
            </a:r>
            <a:r>
              <a:rPr lang="en-US" sz="3600" spc="33">
                <a:solidFill>
                  <a:srgbClr val="000000"/>
                </a:solidFill>
                <a:latin typeface="TT Rounds Condensed"/>
              </a:rPr>
              <a:t>)</a:t>
            </a:r>
          </a:p>
          <a:p>
            <a:pPr algn="l" marL="1594485" indent="-398621" lvl="3">
              <a:lnSpc>
                <a:spcPts val="4320"/>
              </a:lnSpc>
              <a:buFont typeface="Arial"/>
              <a:buChar char="￭"/>
            </a:pPr>
            <a:r>
              <a:rPr lang="en-US" sz="3600" spc="33">
                <a:solidFill>
                  <a:srgbClr val="000000"/>
                </a:solidFill>
                <a:latin typeface="TT Rounds Condensed"/>
              </a:rPr>
              <a:t>Discurso lineal</a:t>
            </a:r>
          </a:p>
          <a:p>
            <a:pPr algn="l" marL="1594485" indent="-398621" lvl="3">
              <a:lnSpc>
                <a:spcPts val="4320"/>
              </a:lnSpc>
            </a:pPr>
            <a:r>
              <a:rPr lang="en-US" sz="3600" spc="33">
                <a:solidFill>
                  <a:srgbClr val="000000"/>
                </a:solidFill>
                <a:latin typeface="TT Rounds Condensed Bold"/>
              </a:rPr>
              <a:t>2. Fala popular: </a:t>
            </a:r>
            <a:r>
              <a:rPr lang="en-US" sz="3600" spc="33">
                <a:solidFill>
                  <a:srgbClr val="000000"/>
                </a:solidFill>
                <a:latin typeface="TT Rounds Condensed"/>
              </a:rPr>
              <a:t>vulgarismos, refráns, arcaísmos, frases feitas, etc.</a:t>
            </a:r>
          </a:p>
          <a:p>
            <a:pPr algn="l" marL="1594485" indent="-398621" lvl="3">
              <a:lnSpc>
                <a:spcPts val="4320"/>
              </a:lnSpc>
            </a:pPr>
            <a:r>
              <a:rPr lang="en-US" sz="3600" spc="33">
                <a:solidFill>
                  <a:srgbClr val="000000"/>
                </a:solidFill>
                <a:latin typeface="TT Rounds Condensed"/>
              </a:rPr>
              <a:t>3. Temas da</a:t>
            </a:r>
            <a:r>
              <a:rPr lang="en-US" sz="3600" spc="33">
                <a:solidFill>
                  <a:srgbClr val="000000"/>
                </a:solidFill>
                <a:latin typeface="TT Rounds Condensed Bold"/>
              </a:rPr>
              <a:t> tradición oral galega:</a:t>
            </a:r>
            <a:r>
              <a:rPr lang="en-US" sz="3600" spc="33">
                <a:solidFill>
                  <a:srgbClr val="000000"/>
                </a:solidFill>
                <a:latin typeface="TT Rounds Condensed"/>
              </a:rPr>
              <a:t> mitos (lobos, meigas, premonicións, etc) con atmosferas de misterio e tensión cun final racional</a:t>
            </a:r>
          </a:p>
          <a:p>
            <a:pPr algn="l" marL="1594485" indent="-398621" lvl="3">
              <a:lnSpc>
                <a:spcPts val="4320"/>
              </a:lnSpc>
            </a:pPr>
            <a:r>
              <a:rPr lang="en-US" sz="3600" spc="33">
                <a:solidFill>
                  <a:srgbClr val="000000"/>
                </a:solidFill>
                <a:latin typeface="TT Rounds Condensed"/>
              </a:rPr>
              <a:t>4. </a:t>
            </a:r>
            <a:r>
              <a:rPr lang="en-US" sz="3600" spc="33">
                <a:solidFill>
                  <a:srgbClr val="000000"/>
                </a:solidFill>
                <a:latin typeface="TT Rounds Condensed Bold"/>
              </a:rPr>
              <a:t>reflicte a realidade do pobo galego de montaña </a:t>
            </a:r>
            <a:r>
              <a:rPr lang="en-US" sz="3600" spc="33">
                <a:solidFill>
                  <a:srgbClr val="000000"/>
                </a:solidFill>
                <a:latin typeface="TT Rounds Condensed"/>
              </a:rPr>
              <a:t>(incomunicado, illado, pobre)</a:t>
            </a:r>
          </a:p>
          <a:p>
            <a:pPr algn="l" marL="1594485" indent="-398621" lvl="3">
              <a:lnSpc>
                <a:spcPts val="4320"/>
              </a:lnSpc>
            </a:pPr>
            <a:r>
              <a:rPr lang="en-US" sz="3600" spc="33">
                <a:solidFill>
                  <a:srgbClr val="000000"/>
                </a:solidFill>
                <a:latin typeface="TT Rounds Condensed"/>
              </a:rPr>
              <a:t>5. </a:t>
            </a:r>
            <a:r>
              <a:rPr lang="en-US" sz="3600" spc="33">
                <a:solidFill>
                  <a:srgbClr val="000000"/>
                </a:solidFill>
                <a:latin typeface="TT Rounds Condensed Bold"/>
              </a:rPr>
              <a:t>Paisaxe rural propia da arte romántica</a:t>
            </a:r>
          </a:p>
        </p:txBody>
      </p:sp>
      <p:sp>
        <p:nvSpPr>
          <p:cNvPr name="TextBox 6" id="6"/>
          <p:cNvSpPr txBox="true"/>
          <p:nvPr/>
        </p:nvSpPr>
        <p:spPr>
          <a:xfrm rot="0">
            <a:off x="612106" y="579985"/>
            <a:ext cx="3349562" cy="887582"/>
          </a:xfrm>
          <a:prstGeom prst="rect">
            <a:avLst/>
          </a:prstGeom>
        </p:spPr>
        <p:txBody>
          <a:bodyPr anchor="t" rtlCol="false" tIns="0" lIns="0" bIns="0" rIns="0">
            <a:spAutoFit/>
          </a:bodyPr>
          <a:lstStyle/>
          <a:p>
            <a:pPr algn="l">
              <a:lnSpc>
                <a:spcPts val="3240"/>
              </a:lnSpc>
            </a:pPr>
            <a:r>
              <a:rPr lang="en-US" sz="2700" spc="25">
                <a:solidFill>
                  <a:srgbClr val="000000"/>
                </a:solidFill>
                <a:latin typeface="TT Rounds Condensed Bold"/>
              </a:rPr>
              <a:t>O realismo popular</a:t>
            </a:r>
            <a:r>
              <a:rPr lang="en-US" sz="2700" spc="25">
                <a:solidFill>
                  <a:srgbClr val="000000"/>
                </a:solidFill>
                <a:latin typeface="TT Rounds Condensed"/>
              </a:rPr>
              <a:t> ou </a:t>
            </a:r>
            <a:r>
              <a:rPr lang="en-US" sz="2700" spc="25">
                <a:solidFill>
                  <a:srgbClr val="000000"/>
                </a:solidFill>
                <a:latin typeface="TT Rounds Condensed Bold"/>
              </a:rPr>
              <a:t>etnográfico</a:t>
            </a:r>
            <a:r>
              <a:rPr lang="en-US" sz="2700" spc="25">
                <a:solidFill>
                  <a:srgbClr val="000000"/>
                </a:solidFill>
                <a:latin typeface="TT Rounds Condense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DAF4AV6fqwM</dc:identifier>
  <dcterms:modified xsi:type="dcterms:W3CDTF">2011-08-01T06:04:30Z</dcterms:modified>
  <cp:revision>1</cp:revision>
  <dc:title>Tema 6 Presentación 2023.pptx</dc:title>
</cp:coreProperties>
</file>