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452E0-9FC8-4289-839C-87BBB54F698F}" v="2" dt="2022-11-22T16:36:52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a Álvarez Suárez" userId="f2eee782bc06d2f6" providerId="LiveId" clId="{742452E0-9FC8-4289-839C-87BBB54F698F}"/>
    <pc:docChg chg="undo custSel modSld">
      <pc:chgData name="Vera Álvarez Suárez" userId="f2eee782bc06d2f6" providerId="LiveId" clId="{742452E0-9FC8-4289-839C-87BBB54F698F}" dt="2022-11-22T16:36:52.224" v="10" actId="27636"/>
      <pc:docMkLst>
        <pc:docMk/>
      </pc:docMkLst>
      <pc:sldChg chg="modSp mod modNotes">
        <pc:chgData name="Vera Álvarez Suárez" userId="f2eee782bc06d2f6" providerId="LiveId" clId="{742452E0-9FC8-4289-839C-87BBB54F698F}" dt="2022-11-22T16:36:52.169" v="7" actId="27636"/>
        <pc:sldMkLst>
          <pc:docMk/>
          <pc:sldMk cId="0" sldId="258"/>
        </pc:sldMkLst>
        <pc:spChg chg="mod">
          <ac:chgData name="Vera Álvarez Suárez" userId="f2eee782bc06d2f6" providerId="LiveId" clId="{742452E0-9FC8-4289-839C-87BBB54F698F}" dt="2022-11-22T16:36:52.169" v="7" actId="27636"/>
          <ac:spMkLst>
            <pc:docMk/>
            <pc:sldMk cId="0" sldId="258"/>
            <ac:spMk id="67" creationId="{00000000-0000-0000-0000-000000000000}"/>
          </ac:spMkLst>
        </pc:spChg>
      </pc:sldChg>
      <pc:sldChg chg="modSp mod">
        <pc:chgData name="Vera Álvarez Suárez" userId="f2eee782bc06d2f6" providerId="LiveId" clId="{742452E0-9FC8-4289-839C-87BBB54F698F}" dt="2022-11-22T16:36:52.210" v="8" actId="27636"/>
        <pc:sldMkLst>
          <pc:docMk/>
          <pc:sldMk cId="0" sldId="259"/>
        </pc:sldMkLst>
        <pc:spChg chg="mod">
          <ac:chgData name="Vera Álvarez Suárez" userId="f2eee782bc06d2f6" providerId="LiveId" clId="{742452E0-9FC8-4289-839C-87BBB54F698F}" dt="2022-11-22T16:36:52.210" v="8" actId="27636"/>
          <ac:spMkLst>
            <pc:docMk/>
            <pc:sldMk cId="0" sldId="259"/>
            <ac:spMk id="73" creationId="{00000000-0000-0000-0000-000000000000}"/>
          </ac:spMkLst>
        </pc:spChg>
      </pc:sldChg>
      <pc:sldChg chg="modSp mod">
        <pc:chgData name="Vera Álvarez Suárez" userId="f2eee782bc06d2f6" providerId="LiveId" clId="{742452E0-9FC8-4289-839C-87BBB54F698F}" dt="2022-11-22T16:36:52.224" v="10" actId="27636"/>
        <pc:sldMkLst>
          <pc:docMk/>
          <pc:sldMk cId="0" sldId="263"/>
        </pc:sldMkLst>
        <pc:spChg chg="mod">
          <ac:chgData name="Vera Álvarez Suárez" userId="f2eee782bc06d2f6" providerId="LiveId" clId="{742452E0-9FC8-4289-839C-87BBB54F698F}" dt="2022-11-22T16:36:52.224" v="10" actId="27636"/>
          <ac:spMkLst>
            <pc:docMk/>
            <pc:sldMk cId="0" sldId="263"/>
            <ac:spMk id="95" creationId="{00000000-0000-0000-0000-000000000000}"/>
          </ac:spMkLst>
        </pc:spChg>
        <pc:spChg chg="mod">
          <ac:chgData name="Vera Álvarez Suárez" userId="f2eee782bc06d2f6" providerId="LiveId" clId="{742452E0-9FC8-4289-839C-87BBB54F698F}" dt="2022-11-22T16:36:52.220" v="9" actId="27636"/>
          <ac:spMkLst>
            <pc:docMk/>
            <pc:sldMk cId="0" sldId="263"/>
            <ac:spMk id="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0194983b3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0194983b3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0194983b3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0194983b3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0194983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0194983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0194983b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0194983b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0194983b3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0194983b3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0194983b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0194983b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0194983b3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0194983b3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b="1">
                <a:solidFill>
                  <a:srgbClr val="674EA7"/>
                </a:solidFill>
              </a:rPr>
              <a:t>Castelanismos e desviacións da norma culta</a:t>
            </a:r>
            <a:endParaRPr b="1">
              <a:solidFill>
                <a:srgbClr val="674EA7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700"/>
              <a:t>Tema 2. Historia da normativización: a construción da variedade estándar. Interferencias e desviacións da norma.</a:t>
            </a:r>
            <a:endParaRPr sz="3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solidFill>
                  <a:srgbClr val="674EA7"/>
                </a:solidFill>
              </a:rPr>
              <a:t>Castelanismos</a:t>
            </a:r>
            <a:endParaRPr>
              <a:solidFill>
                <a:srgbClr val="674EA7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808025"/>
            <a:ext cx="8520600" cy="310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1800"/>
              <a:buAutoNum type="alphaLcParenR"/>
            </a:pPr>
            <a:r>
              <a:rPr lang="gl">
                <a:solidFill>
                  <a:srgbClr val="674EA7"/>
                </a:solidFill>
              </a:rPr>
              <a:t>Castelanismos ortográficos</a:t>
            </a:r>
            <a:endParaRPr>
              <a:solidFill>
                <a:srgbClr val="674EA7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*abogado    *armonía     *ademáis</a:t>
            </a:r>
            <a:endParaRPr sz="150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674EA7"/>
              </a:buClr>
              <a:buSzPts val="1800"/>
              <a:buAutoNum type="alphaLcParenR"/>
            </a:pPr>
            <a:r>
              <a:rPr lang="gl">
                <a:solidFill>
                  <a:srgbClr val="674EA7"/>
                </a:solidFill>
              </a:rPr>
              <a:t>Castelanismos léxicos</a:t>
            </a:r>
            <a:endParaRPr>
              <a:solidFill>
                <a:srgbClr val="674EA7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R"/>
            </a:pPr>
            <a:r>
              <a:rPr lang="gl">
                <a:solidFill>
                  <a:srgbClr val="000000"/>
                </a:solidFill>
              </a:rPr>
              <a:t>Maior uso do termo castelán en termos sinónimos: </a:t>
            </a:r>
            <a:r>
              <a:rPr lang="gl" i="1">
                <a:solidFill>
                  <a:srgbClr val="000000"/>
                </a:solidFill>
              </a:rPr>
              <a:t>levantar/erguer, lágrima/bágoa…</a:t>
            </a:r>
            <a:endParaRPr i="1">
              <a:solidFill>
                <a:srgbClr val="000000"/>
              </a:solidFill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R"/>
            </a:pPr>
            <a:r>
              <a:rPr lang="gl">
                <a:solidFill>
                  <a:srgbClr val="000000"/>
                </a:solidFill>
              </a:rPr>
              <a:t>Restrición de significado nos termos galegos: </a:t>
            </a:r>
            <a:r>
              <a:rPr lang="gl" i="1">
                <a:solidFill>
                  <a:srgbClr val="000000"/>
                </a:solidFill>
              </a:rPr>
              <a:t>vasoira/*escoba, billa/*grifo…</a:t>
            </a:r>
            <a:endParaRPr i="1">
              <a:solidFill>
                <a:srgbClr val="000000"/>
              </a:solidFill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R"/>
            </a:pPr>
            <a:r>
              <a:rPr lang="gl">
                <a:solidFill>
                  <a:srgbClr val="000000"/>
                </a:solidFill>
              </a:rPr>
              <a:t>Substitución total pola forma castelá: </a:t>
            </a:r>
            <a:r>
              <a:rPr lang="gl" i="1">
                <a:solidFill>
                  <a:srgbClr val="000000"/>
                </a:solidFill>
              </a:rPr>
              <a:t>*carretera, *acera, *pasillo, *parexa, *lexos</a:t>
            </a:r>
            <a:r>
              <a:rPr lang="gl">
                <a:solidFill>
                  <a:srgbClr val="000000"/>
                </a:solidFill>
              </a:rPr>
              <a:t>...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000"/>
              </a:spcBef>
              <a:spcAft>
                <a:spcPts val="1200"/>
              </a:spcAft>
              <a:buNone/>
            </a:pPr>
            <a:endParaRPr sz="1500">
              <a:solidFill>
                <a:srgbClr val="000000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318125" y="992725"/>
            <a:ext cx="8440500" cy="400200"/>
          </a:xfrm>
          <a:prstGeom prst="rect">
            <a:avLst/>
          </a:prstGeom>
          <a:noFill/>
          <a:ln w="9525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Son as interferencias lingüísticas, innecesarias, do castelán na lingua galega.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452900"/>
            <a:ext cx="8520600" cy="41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dirty="0">
                <a:solidFill>
                  <a:srgbClr val="674EA7"/>
                </a:solidFill>
              </a:rPr>
              <a:t>c)   Castelanismos morfosintácticos</a:t>
            </a:r>
            <a:endParaRPr dirty="0">
              <a:solidFill>
                <a:srgbClr val="674EA7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romanLcPeriod"/>
            </a:pPr>
            <a:r>
              <a:rPr lang="gl" sz="1500" dirty="0">
                <a:solidFill>
                  <a:srgbClr val="000000"/>
                </a:solidFill>
              </a:rPr>
              <a:t>Xénero dos substantivos</a:t>
            </a:r>
            <a:endParaRPr sz="1500" dirty="0">
              <a:solidFill>
                <a:srgbClr val="000000"/>
              </a:solidFill>
            </a:endParaRP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AutoNum type="romanLcPeriod"/>
            </a:pPr>
            <a:r>
              <a:rPr lang="gl" sz="1500" dirty="0">
                <a:solidFill>
                  <a:srgbClr val="000000"/>
                </a:solidFill>
              </a:rPr>
              <a:t>Colocación errónea do pronome</a:t>
            </a:r>
            <a:endParaRPr sz="1500" dirty="0">
              <a:solidFill>
                <a:srgbClr val="000000"/>
              </a:solidFill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romanLcPeriod"/>
            </a:pPr>
            <a:r>
              <a:rPr lang="gl" sz="1500" dirty="0">
                <a:solidFill>
                  <a:srgbClr val="000000"/>
                </a:solidFill>
              </a:rPr>
              <a:t>Confusión entre te/che</a:t>
            </a:r>
            <a:endParaRPr sz="1500" dirty="0">
              <a:solidFill>
                <a:srgbClr val="000000"/>
              </a:solidFill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romanLcPeriod"/>
            </a:pPr>
            <a:r>
              <a:rPr lang="gl" sz="1500" dirty="0">
                <a:solidFill>
                  <a:srgbClr val="000000"/>
                </a:solidFill>
              </a:rPr>
              <a:t>Verbos: conxugación verbal e uso de formas compostas</a:t>
            </a:r>
            <a:endParaRPr sz="1500" dirty="0">
              <a:solidFill>
                <a:srgbClr val="000000"/>
              </a:solidFill>
            </a:endParaRPr>
          </a:p>
          <a:p>
            <a:pPr marL="457200" lvl="0" indent="-32385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AutoNum type="romanLcPeriod"/>
            </a:pPr>
            <a:r>
              <a:rPr lang="gl" sz="1500" dirty="0">
                <a:solidFill>
                  <a:srgbClr val="000000"/>
                </a:solidFill>
              </a:rPr>
              <a:t>etc. </a:t>
            </a:r>
            <a:endParaRPr sz="15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 dirty="0">
                <a:solidFill>
                  <a:srgbClr val="674EA7"/>
                </a:solidFill>
              </a:rPr>
              <a:t>d)   Castelanismos fónicos</a:t>
            </a:r>
            <a:endParaRPr dirty="0">
              <a:solidFill>
                <a:srgbClr val="674EA7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 dirty="0">
                <a:solidFill>
                  <a:schemeClr val="dk1"/>
                </a:solidFill>
              </a:rPr>
              <a:t>   i.   Non distinción das 7 vogais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 sz="1500" dirty="0">
                <a:solidFill>
                  <a:schemeClr val="dk1"/>
                </a:solidFill>
              </a:rPr>
              <a:t>   ii. Non palatalización (x)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 sz="1500" dirty="0">
                <a:solidFill>
                  <a:schemeClr val="dk1"/>
                </a:solidFill>
              </a:rPr>
              <a:t>   iii. Confusión entre n velar e n alveolar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1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solidFill>
                  <a:srgbClr val="674EA7"/>
                </a:solidFill>
              </a:rPr>
              <a:t>Vulgarismos</a:t>
            </a:r>
            <a:endParaRPr>
              <a:solidFill>
                <a:srgbClr val="674EA7"/>
              </a:solidFill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808025"/>
            <a:ext cx="8520600" cy="310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1800"/>
              <a:buAutoNum type="alphaLcParenR"/>
            </a:pPr>
            <a:r>
              <a:rPr lang="gl">
                <a:solidFill>
                  <a:srgbClr val="674EA7"/>
                </a:solidFill>
              </a:rPr>
              <a:t>Alteracións no vocalismo</a:t>
            </a:r>
            <a:endParaRPr>
              <a:solidFill>
                <a:srgbClr val="674EA7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R"/>
            </a:pPr>
            <a:r>
              <a:rPr lang="gl">
                <a:solidFill>
                  <a:srgbClr val="000000"/>
                </a:solidFill>
              </a:rPr>
              <a:t>Fenómenos de adición</a:t>
            </a:r>
            <a:endParaRPr>
              <a:solidFill>
                <a:srgbClr val="000000"/>
              </a:solidFill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gl">
                <a:solidFill>
                  <a:srgbClr val="000000"/>
                </a:solidFill>
              </a:rPr>
              <a:t>Prótese: suma dunha vogal, normalmente a-, ao inicio dunha palabra.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*arradio           *adivertirse </a:t>
            </a:r>
            <a:endParaRPr sz="1500">
              <a:solidFill>
                <a:srgbClr val="000000"/>
              </a:solidFill>
            </a:endParaRPr>
          </a:p>
          <a:p>
            <a:pPr marL="1371600" lvl="2" indent="-3175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gl">
                <a:solidFill>
                  <a:srgbClr val="000000"/>
                </a:solidFill>
              </a:rPr>
              <a:t>Epéntese: introdución dunha vogal no interior dunha palabra ou entre o artigo “a” e un substantivo que comeza por esa mesma vogal.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*ceio       *aldeia      *a ialma</a:t>
            </a:r>
            <a:endParaRPr sz="1500">
              <a:solidFill>
                <a:srgbClr val="000000"/>
              </a:solidFill>
            </a:endParaRPr>
          </a:p>
          <a:p>
            <a:pPr marL="1371600" lvl="2" indent="-3175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gl">
                <a:solidFill>
                  <a:srgbClr val="000000"/>
                </a:solidFill>
              </a:rPr>
              <a:t>Paragoxe: adición dunha vogal (-e) ao final dunha palabra.</a:t>
            </a:r>
            <a:endParaRPr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*mullere      *mare       *falare</a:t>
            </a:r>
            <a:endParaRPr sz="1500">
              <a:solidFill>
                <a:srgbClr val="000000"/>
              </a:solidFill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318125" y="992725"/>
            <a:ext cx="8440500" cy="648000"/>
          </a:xfrm>
          <a:prstGeom prst="rect">
            <a:avLst/>
          </a:prstGeom>
          <a:noFill/>
          <a:ln w="9525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Son deformacións fonéticas de palabras que se producen no rexistro coloquial e informal da lingua. Transmítense por aprendizaxe espontánea.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884400"/>
            <a:ext cx="8520600" cy="337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romanLcPeriod"/>
            </a:pPr>
            <a:r>
              <a:rPr lang="gl" sz="1600">
                <a:solidFill>
                  <a:srgbClr val="000000"/>
                </a:solidFill>
              </a:rPr>
              <a:t>Fenómenos de supresión</a:t>
            </a:r>
            <a:endParaRPr sz="1600">
              <a:solidFill>
                <a:srgbClr val="000000"/>
              </a:solidFill>
            </a:endParaRPr>
          </a:p>
          <a:p>
            <a:pPr marL="1371600" lvl="2" indent="-330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○"/>
            </a:pPr>
            <a:r>
              <a:rPr lang="gl" sz="1600">
                <a:solidFill>
                  <a:srgbClr val="000000"/>
                </a:solidFill>
              </a:rPr>
              <a:t>Aférese: supresión dunha vogal ao inicio de palabra.</a:t>
            </a:r>
            <a:endParaRPr sz="16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*inda      *zucre     *partar</a:t>
            </a:r>
            <a:endParaRPr sz="1500">
              <a:solidFill>
                <a:srgbClr val="000000"/>
              </a:solidFill>
            </a:endParaRPr>
          </a:p>
          <a:p>
            <a:pPr marL="1371600" lvl="2" indent="-3302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Char char="○"/>
            </a:pPr>
            <a:r>
              <a:rPr lang="gl" sz="1600">
                <a:solidFill>
                  <a:srgbClr val="000000"/>
                </a:solidFill>
              </a:rPr>
              <a:t>Síncopa: supresión dunha vogal no interior de palabra.</a:t>
            </a:r>
            <a:endParaRPr sz="16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*pra    *esprito    *difrente     *vran    *grandismo</a:t>
            </a:r>
            <a:endParaRPr sz="1500">
              <a:solidFill>
                <a:srgbClr val="000000"/>
              </a:solidFill>
            </a:endParaRPr>
          </a:p>
          <a:p>
            <a:pPr marL="1371600" lvl="2" indent="-3302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Char char="○"/>
            </a:pPr>
            <a:r>
              <a:rPr lang="gl" sz="1600">
                <a:solidFill>
                  <a:srgbClr val="000000"/>
                </a:solidFill>
              </a:rPr>
              <a:t>Apócope: supresión da vogal ou sílaba final.</a:t>
            </a:r>
            <a:endParaRPr sz="16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rgbClr val="000000"/>
                </a:solidFill>
              </a:rPr>
              <a:t>*tranquilidá      *clas      *libertá</a:t>
            </a:r>
            <a:endParaRPr sz="15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550825"/>
            <a:ext cx="8520600" cy="4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solidFill>
                  <a:srgbClr val="674EA7"/>
                </a:solidFill>
              </a:rPr>
              <a:t>b)    Alteracións no timbre das vogais</a:t>
            </a:r>
            <a:endParaRPr>
              <a:solidFill>
                <a:srgbClr val="674EA7"/>
              </a:solidFill>
            </a:endParaRPr>
          </a:p>
          <a:p>
            <a:pPr marL="914400" lvl="1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arenR"/>
            </a:pPr>
            <a:r>
              <a:rPr lang="gl">
                <a:solidFill>
                  <a:schemeClr val="dk1"/>
                </a:solidFill>
              </a:rPr>
              <a:t>Disimilación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chemeClr val="dk1"/>
                </a:solidFill>
              </a:rPr>
              <a:t>*delor    *marmurar     *sagredo     *teléfano</a:t>
            </a:r>
            <a:endParaRPr sz="15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arenR"/>
            </a:pPr>
            <a:r>
              <a:rPr lang="gl">
                <a:solidFill>
                  <a:schemeClr val="dk1"/>
                </a:solidFill>
              </a:rPr>
              <a:t>Labialización [de -e-]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chemeClr val="dk1"/>
                </a:solidFill>
              </a:rPr>
              <a:t>*mamoria    *romate    *formento    *númaro</a:t>
            </a:r>
            <a:endParaRPr sz="15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arenR"/>
            </a:pPr>
            <a:r>
              <a:rPr lang="gl">
                <a:solidFill>
                  <a:schemeClr val="dk1"/>
                </a:solidFill>
              </a:rPr>
              <a:t>Asimilación: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gl" sz="1500">
                <a:solidFill>
                  <a:schemeClr val="dk1"/>
                </a:solidFill>
              </a:rPr>
              <a:t>*torrón     *Curuña     *dazaseis</a:t>
            </a:r>
            <a:endParaRPr sz="15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romanLcParenR"/>
            </a:pPr>
            <a:r>
              <a:rPr lang="gl">
                <a:solidFill>
                  <a:schemeClr val="dk1"/>
                </a:solidFill>
              </a:rPr>
              <a:t>Harmonización de -e- e -o- ante -i-  -u-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gl" sz="1500">
                <a:solidFill>
                  <a:schemeClr val="dk1"/>
                </a:solidFill>
              </a:rPr>
              <a:t>*bunito    *fuciño     *vindimar    *pidir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311700" y="229375"/>
            <a:ext cx="8520600" cy="47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solidFill>
                  <a:srgbClr val="674EA7"/>
                </a:solidFill>
              </a:rPr>
              <a:t>c)     Alteracións no consonantismo</a:t>
            </a:r>
            <a:endParaRPr>
              <a:solidFill>
                <a:srgbClr val="674EA7"/>
              </a:solidFill>
            </a:endParaRPr>
          </a:p>
          <a:p>
            <a:pPr marL="914400" lvl="1" indent="-330200" algn="just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romanLcParenR"/>
            </a:pPr>
            <a:r>
              <a:rPr lang="gl" sz="1600">
                <a:solidFill>
                  <a:schemeClr val="dk1"/>
                </a:solidFill>
              </a:rPr>
              <a:t>Metátase  de fonemas consonánticos (cambio de posición).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600">
                <a:solidFill>
                  <a:schemeClr val="dk1"/>
                </a:solidFill>
              </a:rPr>
              <a:t>*probe    *cocreta    *nónima    *cadavre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romanLcParenR"/>
            </a:pPr>
            <a:r>
              <a:rPr lang="gl" sz="1600">
                <a:solidFill>
                  <a:schemeClr val="dk1"/>
                </a:solidFill>
              </a:rPr>
              <a:t>Vocalización de grupos cultos.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600">
                <a:solidFill>
                  <a:schemeClr val="dk1"/>
                </a:solidFill>
              </a:rPr>
              <a:t>*ouservar    *direito    *aspeuto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romanLcParenR"/>
            </a:pPr>
            <a:r>
              <a:rPr lang="gl" sz="1600">
                <a:solidFill>
                  <a:schemeClr val="dk1"/>
                </a:solidFill>
              </a:rPr>
              <a:t>Pronuncia interdental do grupo culto -ct-.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600">
                <a:solidFill>
                  <a:schemeClr val="dk1"/>
                </a:solidFill>
              </a:rPr>
              <a:t>*práztica   *impazto   *viztoria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romanLcParenR"/>
            </a:pPr>
            <a:r>
              <a:rPr lang="gl" sz="1600">
                <a:solidFill>
                  <a:schemeClr val="dk1"/>
                </a:solidFill>
              </a:rPr>
              <a:t>Redución de grupos consonánticos.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600">
                <a:solidFill>
                  <a:schemeClr val="dk1"/>
                </a:solidFill>
              </a:rPr>
              <a:t>*coluna      *correto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romanLcParenR"/>
            </a:pPr>
            <a:r>
              <a:rPr lang="gl" sz="1600">
                <a:solidFill>
                  <a:schemeClr val="dk1"/>
                </a:solidFill>
              </a:rPr>
              <a:t>Rotacismo: consiste na realización como /r/ dun /s/ implosivo seguido de consoante sonora ou fricativa.</a:t>
            </a:r>
            <a:endParaRPr sz="1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sz="1600">
                <a:solidFill>
                  <a:schemeClr val="dk1"/>
                </a:solidFill>
              </a:rPr>
              <a:t>*derde     *lerma      *grandirmo     *or nenos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solidFill>
                  <a:srgbClr val="674EA7"/>
                </a:solidFill>
              </a:rPr>
              <a:t>Arcaísmos</a:t>
            </a:r>
            <a:endParaRPr>
              <a:solidFill>
                <a:srgbClr val="674EA7"/>
              </a:solidFill>
            </a:endParaRPr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1"/>
          </p:nvPr>
        </p:nvSpPr>
        <p:spPr>
          <a:xfrm>
            <a:off x="311700" y="1808025"/>
            <a:ext cx="8520600" cy="4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gl" sz="1500" i="1">
                <a:solidFill>
                  <a:srgbClr val="000000"/>
                </a:solidFill>
              </a:rPr>
              <a:t>ren, conquerir, vegada, tíduo, cor...</a:t>
            </a:r>
            <a:endParaRPr sz="1500" i="1">
              <a:solidFill>
                <a:srgbClr val="000000"/>
              </a:solidFill>
            </a:endParaRPr>
          </a:p>
        </p:txBody>
      </p:sp>
      <p:sp>
        <p:nvSpPr>
          <p:cNvPr id="96" name="Google Shape;96;p20"/>
          <p:cNvSpPr txBox="1"/>
          <p:nvPr/>
        </p:nvSpPr>
        <p:spPr>
          <a:xfrm>
            <a:off x="318125" y="992725"/>
            <a:ext cx="8440500" cy="648000"/>
          </a:xfrm>
          <a:prstGeom prst="rect">
            <a:avLst/>
          </a:prstGeom>
          <a:noFill/>
          <a:ln w="9525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Elemento lingüístico que está en desuso ou anticuado nun momento determinado nunha lingua. Pertencen ao rexistro culto e adoitan substituír palabras próximas ao castelán.</a:t>
            </a:r>
            <a:endParaRPr/>
          </a:p>
        </p:txBody>
      </p:sp>
      <p:sp>
        <p:nvSpPr>
          <p:cNvPr id="97" name="Google Shape;97;p20"/>
          <p:cNvSpPr txBox="1"/>
          <p:nvPr/>
        </p:nvSpPr>
        <p:spPr>
          <a:xfrm>
            <a:off x="236275" y="2471650"/>
            <a:ext cx="85959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gl" sz="2500">
                <a:solidFill>
                  <a:srgbClr val="674EA7"/>
                </a:solidFill>
              </a:rPr>
              <a:t>Hipergaleguismos ou hiperenxebrismos</a:t>
            </a:r>
            <a:endParaRPr sz="2500"/>
          </a:p>
        </p:txBody>
      </p:sp>
      <p:sp>
        <p:nvSpPr>
          <p:cNvPr id="98" name="Google Shape;98;p20"/>
          <p:cNvSpPr txBox="1"/>
          <p:nvPr/>
        </p:nvSpPr>
        <p:spPr>
          <a:xfrm>
            <a:off x="351750" y="3066325"/>
            <a:ext cx="8440500" cy="895800"/>
          </a:xfrm>
          <a:prstGeom prst="rect">
            <a:avLst/>
          </a:prstGeom>
          <a:noFill/>
          <a:ln w="9525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Formas creadas artificialmente e usadas no rexistro culto, preferentemente, no século XX. Créanse modificando palabras próximas ao castelán, aplicándolles analoxías na evolución patrimonial das voces galegas. O obxectivo é diferenciarse do castelán. 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51750" y="4250275"/>
            <a:ext cx="8520600" cy="4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gl" sz="1500" i="1">
                <a:solidFill>
                  <a:srgbClr val="000000"/>
                </a:solidFill>
              </a:rPr>
              <a:t>*ambente  *zoa   *fror   *sinceiro   *oficiña</a:t>
            </a:r>
            <a:endParaRPr sz="1500" i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Presentación en pantalla (16:9)</PresentationFormat>
  <Paragraphs>63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Castelanismos e desviacións da norma culta</vt:lpstr>
      <vt:lpstr>Castelanismos</vt:lpstr>
      <vt:lpstr>Presentación de PowerPoint</vt:lpstr>
      <vt:lpstr>Vulgarismos</vt:lpstr>
      <vt:lpstr>Presentación de PowerPoint</vt:lpstr>
      <vt:lpstr>Presentación de PowerPoint</vt:lpstr>
      <vt:lpstr>Presentación de PowerPoint</vt:lpstr>
      <vt:lpstr>Arcaísmos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Castelanismos e desviacións da norma culta</dc:title>
  <cp:lastModifiedBy>Vera Álvarez Suárez</cp:lastModifiedBy>
  <cp:revision>1</cp:revision>
  <dcterms:modified xsi:type="dcterms:W3CDTF">2022-11-22T16:36:59Z</dcterms:modified>
</cp:coreProperties>
</file>