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Rockwell" panose="02060603020205020403" pitchFamily="18" charset="0"/>
      <p:regular r:id="rId16"/>
      <p:bold r:id="rId17"/>
      <p:italic r:id="rId18"/>
      <p:boldItalic r:id="rId19"/>
    </p:embeddedFont>
    <p:embeddedFont>
      <p:font typeface="Teko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Garamond" panose="02020404030301010803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zIIgFcfyelwwVXzcSkMN0sZc+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69D39E-5135-4DEF-BF95-A779D1A54040}">
  <a:tblStyle styleId="{1D69D39E-5135-4DEF-BF95-A779D1A54040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EE7E6"/>
          </a:solidFill>
        </a:fill>
      </a:tcStyle>
    </a:wholeTbl>
    <a:band1H>
      <a:tcTxStyle/>
      <a:tcStyle>
        <a:tcBdr/>
        <a:fill>
          <a:solidFill>
            <a:srgbClr val="FCCB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CCB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15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Google Shape;13;p15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5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5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5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5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5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5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5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5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5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5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5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5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5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5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5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5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5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5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15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3" name="Google Shape;33;p15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5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5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15"/>
          <p:cNvSpPr txBox="1"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5400"/>
              <a:buFont typeface="Calibri"/>
              <a:buNone/>
              <a:defRPr sz="5400"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sz="1800" b="0">
                <a:solidFill>
                  <a:srgbClr val="FFFEF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2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72" name="Google Shape;272;p24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4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24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94" name="Google Shape;294;p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4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7" name="Google Shape;297;p24"/>
          <p:cNvSpPr txBox="1"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4"/>
          <p:cNvSpPr txBox="1">
            <a:spLocks noGrp="1"/>
          </p:cNvSpPr>
          <p:nvPr>
            <p:ph type="body" idx="1"/>
          </p:nvPr>
        </p:nvSpPr>
        <p:spPr>
          <a:xfrm rot="5400000">
            <a:off x="5618955" y="285747"/>
            <a:ext cx="5257090" cy="627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marL="3200400" lvl="6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marL="3657600" lvl="7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marL="4114800" lvl="8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299" name="Google Shape;299;p24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4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4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25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304" name="Google Shape;304;p25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5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5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5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25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326" name="Google Shape;326;p25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5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25"/>
          <p:cNvSpPr txBox="1">
            <a:spLocks noGrp="1"/>
          </p:cNvSpPr>
          <p:nvPr>
            <p:ph type="title"/>
          </p:nvPr>
        </p:nvSpPr>
        <p:spPr>
          <a:xfrm rot="5400000">
            <a:off x="8329814" y="1827549"/>
            <a:ext cx="2456442" cy="3501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5"/>
          <p:cNvSpPr txBox="1">
            <a:spLocks noGrp="1"/>
          </p:cNvSpPr>
          <p:nvPr>
            <p:ph type="body" idx="1"/>
          </p:nvPr>
        </p:nvSpPr>
        <p:spPr>
          <a:xfrm rot="5400000">
            <a:off x="1308407" y="292785"/>
            <a:ext cx="5257303" cy="626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marL="3200400" lvl="6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marL="3657600" lvl="7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marL="4114800" lvl="8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331" name="Google Shape;331;p25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25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25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1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3" name="Google Shape;43;p16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6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6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6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6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6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6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6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6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6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6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6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6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6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6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6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6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6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6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6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6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1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5" name="Google Shape;65;p16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6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marL="3200400" lvl="6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marL="3657600" lvl="7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marL="4114800" lvl="8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7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5" name="Google Shape;75;p17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7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7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7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7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7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7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7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7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7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7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7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7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7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7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7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7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17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5" name="Google Shape;95;p17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400"/>
              <a:buFont typeface="Calibri"/>
              <a:buNone/>
              <a:defRPr sz="4400"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FFFEF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9" name="Google Shape;109;p19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9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9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9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9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9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19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31" name="Google Shape;131;p1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20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0" name="Google Shape;140;p20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62" name="Google Shape;162;p20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0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1"/>
          </p:nvPr>
        </p:nvSpPr>
        <p:spPr>
          <a:xfrm>
            <a:off x="5120878" y="803187"/>
            <a:ext cx="6269591" cy="238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marL="3200400" lvl="6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marL="3657600" lvl="7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marL="4114800" lvl="8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body" idx="2"/>
          </p:nvPr>
        </p:nvSpPr>
        <p:spPr>
          <a:xfrm>
            <a:off x="5118447" y="3672162"/>
            <a:ext cx="6272022" cy="238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marL="3200400" lvl="6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marL="3657600" lvl="7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marL="4114800" lvl="8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21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73" name="Google Shape;173;p21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1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1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1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95" name="Google Shape;195;p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1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21"/>
          <p:cNvSpPr txBox="1"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2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body" idx="2"/>
          </p:nvPr>
        </p:nvSpPr>
        <p:spPr>
          <a:xfrm>
            <a:off x="5125305" y="1488985"/>
            <a:ext cx="6264350" cy="169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marL="3200400" lvl="6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marL="3657600" lvl="7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marL="4114800" lvl="8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body" idx="3"/>
          </p:nvPr>
        </p:nvSpPr>
        <p:spPr>
          <a:xfrm>
            <a:off x="5118653" y="3665887"/>
            <a:ext cx="6264414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2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body" idx="4"/>
          </p:nvPr>
        </p:nvSpPr>
        <p:spPr>
          <a:xfrm>
            <a:off x="5118447" y="4351687"/>
            <a:ext cx="6265588" cy="170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marL="3200400" lvl="6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marL="3657600" lvl="7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marL="4114800" lvl="8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1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1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22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08" name="Google Shape;208;p22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2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2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2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2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2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22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0" name="Google Shape;230;p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2"/>
          <p:cNvSpPr txBox="1"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200"/>
              <a:buFont typeface="Calibri"/>
              <a:buNone/>
              <a:defRPr sz="3200"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body" idx="1"/>
          </p:nvPr>
        </p:nvSpPr>
        <p:spPr>
          <a:xfrm>
            <a:off x="5109983" y="802809"/>
            <a:ext cx="6275035" cy="524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marL="3200400" lvl="6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marL="3657600" lvl="7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marL="4114800" lvl="8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body" idx="2"/>
          </p:nvPr>
        </p:nvSpPr>
        <p:spPr>
          <a:xfrm>
            <a:off x="888631" y="3580186"/>
            <a:ext cx="3501197" cy="122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FFFEF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23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41" name="Google Shape;241;p23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23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261" name="Google Shape;261;p23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3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23"/>
          <p:cNvSpPr>
            <a:spLocks noGrp="1"/>
          </p:cNvSpPr>
          <p:nvPr>
            <p:ph type="pic" idx="2"/>
          </p:nvPr>
        </p:nvSpPr>
        <p:spPr>
          <a:xfrm>
            <a:off x="7543510" y="0"/>
            <a:ext cx="4648490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265" name="Google Shape;265;p23"/>
          <p:cNvSpPr txBox="1"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600"/>
              <a:buFont typeface="Calibri"/>
              <a:buNone/>
              <a:defRPr sz="3600"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3"/>
          <p:cNvSpPr txBox="1">
            <a:spLocks noGrp="1"/>
          </p:cNvSpPr>
          <p:nvPr>
            <p:ph type="body" idx="1"/>
          </p:nvPr>
        </p:nvSpPr>
        <p:spPr>
          <a:xfrm>
            <a:off x="885443" y="3545012"/>
            <a:ext cx="5776646" cy="127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FFFEF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9pPr>
          </a:lstStyle>
          <a:p>
            <a:endParaRPr/>
          </a:p>
        </p:txBody>
      </p:sp>
      <p:sp>
        <p:nvSpPr>
          <p:cNvPr id="267" name="Google Shape;267;p23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3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5942203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3"/>
          <p:cNvSpPr txBox="1">
            <a:spLocks noGrp="1"/>
          </p:cNvSpPr>
          <p:nvPr>
            <p:ph type="sldNum" idx="12"/>
          </p:nvPr>
        </p:nvSpPr>
        <p:spPr>
          <a:xfrm>
            <a:off x="5828377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433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0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2638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241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"/>
          <p:cNvSpPr txBox="1">
            <a:spLocks noGrp="1"/>
          </p:cNvSpPr>
          <p:nvPr>
            <p:ph type="ctrTitle"/>
          </p:nvPr>
        </p:nvSpPr>
        <p:spPr>
          <a:xfrm>
            <a:off x="1759237" y="2269255"/>
            <a:ext cx="8679915" cy="174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200"/>
              <a:buFont typeface="Century Gothic"/>
              <a:buNone/>
            </a:pPr>
            <a:r>
              <a:rPr lang="es-ES" sz="4200" dirty="0">
                <a:latin typeface="Century Gothic"/>
                <a:ea typeface="Century Gothic"/>
                <a:cs typeface="Century Gothic"/>
                <a:sym typeface="Century Gothic"/>
              </a:rPr>
              <a:t>FUNCIONES DEL DEPARTAMENTO DE RECURSOS HUMANOS </a:t>
            </a:r>
            <a:endParaRPr sz="42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1"/>
          <p:cNvSpPr txBox="1">
            <a:spLocks noGrp="1"/>
          </p:cNvSpPr>
          <p:nvPr>
            <p:ph type="subTitle" idx="1"/>
          </p:nvPr>
        </p:nvSpPr>
        <p:spPr>
          <a:xfrm>
            <a:off x="1759237" y="4134866"/>
            <a:ext cx="8673427" cy="58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</a:pPr>
            <a:r>
              <a:rPr lang="es-E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PRINCIPALES ACTIVIDADES 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7" name="Google Shape;427;p10"/>
          <p:cNvGraphicFramePr/>
          <p:nvPr/>
        </p:nvGraphicFramePr>
        <p:xfrm>
          <a:off x="1254610" y="403532"/>
          <a:ext cx="9537225" cy="60809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953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/>
                        <a:t>FUNCIONES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Rockwell"/>
                        <a:buNone/>
                      </a:pPr>
                      <a:r>
                        <a:rPr lang="es-ES" sz="2400"/>
                        <a:t>Planificación, reclutamiento y selección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0" i="0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Administración de personal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>
                        <a:solidFill>
                          <a:schemeClr val="dk1"/>
                        </a:solidFill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0" i="0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Relaciones laborales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>
                        <a:solidFill>
                          <a:schemeClr val="dk1"/>
                        </a:solidFill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0" i="0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Seguridad y salud laboral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>
                        <a:solidFill>
                          <a:schemeClr val="dk1"/>
                        </a:solidFill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0" i="0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Retribución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b="0" i="0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Beneficios sociales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 dirty="0"/>
                        <a:t>Desarrollo de los recursos humanos </a:t>
                      </a: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2" name="Google Shape;432;p11"/>
          <p:cNvGraphicFramePr/>
          <p:nvPr/>
        </p:nvGraphicFramePr>
        <p:xfrm>
          <a:off x="1327389" y="118038"/>
          <a:ext cx="9537225" cy="656859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953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DESCRIPCIÓN DE LAS FUNCIONES</a:t>
                      </a:r>
                      <a:endParaRPr sz="24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ockwell"/>
                        <a:buNone/>
                      </a:pPr>
                      <a:r>
                        <a:rPr lang="es-ES" sz="1600" b="0" i="0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Por un lado,  agrupa las medidas técnicas, formativas, médicas y psicológicas para prevenir accidentes en el trabajo y por otro lado, hace referencia al diagnóstico y prevención de las enfermedades laborales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Rockwell"/>
                        <a:buNone/>
                      </a:pPr>
                      <a:endParaRPr sz="1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 dirty="0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La estrategia de detección de las necesidades de personal, la búsqueda del talento adecuado para ocupar los diferentes  puestos  y la adaptación precisa para desempeñar el trabajo de forma eficaz </a:t>
                      </a:r>
                      <a:endParaRPr sz="1600" b="0" i="0" dirty="0">
                        <a:solidFill>
                          <a:schemeClr val="dk1"/>
                        </a:solidFill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b="0" i="0">
                        <a:solidFill>
                          <a:schemeClr val="dk1"/>
                        </a:solidFill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ockwell"/>
                        <a:buNone/>
                      </a:pPr>
                      <a:r>
                        <a:rPr lang="es-ES" sz="1600" b="0" i="0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Establecer las </a:t>
                      </a:r>
                      <a:r>
                        <a:rPr lang="es-ES" sz="1600"/>
                        <a:t>fórmulas</a:t>
                      </a:r>
                      <a:r>
                        <a:rPr lang="es-ES" sz="1600" b="0" i="0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 salariales, componentes variables y fijos,, los niveles salariales según las categorías o puestos, y la política de incentivos.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b="0" i="0">
                        <a:solidFill>
                          <a:schemeClr val="dk1"/>
                        </a:solidFill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Consiste en gestionar todos los trámites jurídico-administrativos que comporta el personal de la empresa, desde la contratación al pago del salario, </a:t>
                      </a:r>
                      <a:r>
                        <a:rPr lang="es-ES" sz="1600"/>
                        <a:t>incluyendo</a:t>
                      </a:r>
                      <a:r>
                        <a:rPr lang="es-ES" sz="1600" b="0" i="0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 por todas las relaciones de la empresa con organismos públicos como la Agencia Tributaria o la Tesorería General de la Seguridad Social</a:t>
                      </a:r>
                      <a:endParaRPr sz="1600" b="0" i="0">
                        <a:solidFill>
                          <a:schemeClr val="dk1"/>
                        </a:solidFill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b="0" i="0">
                        <a:solidFill>
                          <a:schemeClr val="dk1"/>
                        </a:solidFill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Comprende la organización y gestión de las retribuciones no dinerarias que tienen como fin mejorar la satisfacción laboral e incrementar la motivación de las personas empleadas, teniendo como consecuencia un mayor rendimiento y productividad.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0" i="0">
                          <a:solidFill>
                            <a:schemeClr val="dk1"/>
                          </a:solidFill>
                          <a:latin typeface="Rockwell"/>
                          <a:ea typeface="Rockwell"/>
                          <a:cs typeface="Rockwell"/>
                          <a:sym typeface="Rockwell"/>
                        </a:rPr>
                        <a:t>Vela por la satisfacción de las personas trabajadoras y se encarga de fomentar un buen clima de trabajo para minimizar la ocurrencia de conflictos</a:t>
                      </a:r>
                      <a:endParaRPr sz="1600" b="0" i="0">
                        <a:solidFill>
                          <a:schemeClr val="dk1"/>
                        </a:solidFill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b="0" i="0">
                        <a:solidFill>
                          <a:schemeClr val="dk1"/>
                        </a:solidFill>
                        <a:latin typeface="Rockwell"/>
                        <a:ea typeface="Rockwell"/>
                        <a:cs typeface="Rockwell"/>
                        <a:sym typeface="Rockwel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" sz="1600"/>
                        <a:t>Tiene por objeto crear, mantener y desarrollar un recurso humano con habilidades, motivación y satisfacción suficientes para conseguir los objetivos y metas de la organización.</a:t>
                      </a:r>
                      <a:endParaRPr sz="16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2"/>
          <p:cNvSpPr txBox="1"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endParaRPr/>
          </a:p>
        </p:txBody>
      </p:sp>
      <p:sp>
        <p:nvSpPr>
          <p:cNvPr id="438" name="Google Shape;438;p12"/>
          <p:cNvSpPr/>
          <p:nvPr/>
        </p:nvSpPr>
        <p:spPr>
          <a:xfrm>
            <a:off x="791910" y="465185"/>
            <a:ext cx="10428718" cy="62324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s-E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Detección de las necesidades de formación 	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s-E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Flexibilidad Horaria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 b="0" i="0" u="none" strike="noStrike" cap="none" dirty="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Revisiones médicas periódicas. </a:t>
            </a:r>
            <a:endParaRPr sz="1400" b="0" i="0" u="none" strike="noStrike" cap="none" dirty="0">
              <a:solidFill>
                <a:srgbClr val="21252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 b="0" i="0" u="none" strike="noStrike" cap="none" dirty="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Gestión de la disciplina, quejas y reclamaciones de las personas empleadas.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 b="0" i="0" u="none" strike="noStrike" cap="none" dirty="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Estudio de la motivación laboral.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 b="0" i="0" u="none" strike="noStrike" cap="none" dirty="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Elaboración de recibos de salarios o nóminas.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 b="0" i="0" u="none" strike="noStrike" cap="none" dirty="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Detección de las necesidades de formación de la plantilla.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 b="0" i="0" u="none" strike="noStrike" cap="none" dirty="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Evaluación del desempeño de cada trabajador o trabajadora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 b="0" i="0" u="none" strike="noStrike" cap="none" dirty="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Campañas de sensibilización para prevenir los accidentes y enfermedades laborales. 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 b="0" i="0" u="none" strike="noStrike" cap="none" dirty="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Guarderías y cuidado de niños y niñas.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 b="0" i="0" u="none" strike="noStrike" cap="none" dirty="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Acogida e inserción de las nuevas personas empleadas 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 b="0" i="0" u="none" strike="noStrike" cap="none" dirty="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Valoración de los puestos de trabajo.</a:t>
            </a:r>
            <a:endParaRPr sz="1400" b="0" i="0" u="none" strike="noStrike" cap="none" dirty="0">
              <a:solidFill>
                <a:srgbClr val="21252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 b="0" i="0" u="none" strike="noStrike" cap="none" dirty="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Elección y formalización de los contratos 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 b="0" i="0" u="none" strike="noStrike" cap="none" dirty="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Diseño de la política de incentivos económicos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 b="0" i="0" u="none" strike="noStrike" cap="none" dirty="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Comedores de empresa.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 b="0" i="0" u="none" strike="noStrike" cap="none" dirty="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Gestión del expediente personal de los trabajadores. </a:t>
            </a:r>
            <a:endParaRPr sz="1400" b="0" i="0" u="none" strike="noStrike" cap="none" dirty="0">
              <a:solidFill>
                <a:srgbClr val="21252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 b="0" i="0" u="none" strike="noStrike" cap="none" dirty="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Establecimiento de medidas de prevención de accidentes laborales y enfermedades profesionales. </a:t>
            </a:r>
            <a:endParaRPr sz="1400" b="0" i="0" u="none" strike="noStrike" cap="none" dirty="0">
              <a:solidFill>
                <a:srgbClr val="21252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 b="0" i="0" u="none" strike="noStrike" cap="none" dirty="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Negociación de los convenios colectivos.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 b="0" i="0" u="none" strike="noStrike" cap="none" dirty="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Implantación de métodos de motivación.</a:t>
            </a:r>
            <a:endParaRPr dirty="0"/>
          </a:p>
        </p:txBody>
      </p:sp>
      <p:sp>
        <p:nvSpPr>
          <p:cNvPr id="439" name="Google Shape;439;p12"/>
          <p:cNvSpPr txBox="1"/>
          <p:nvPr/>
        </p:nvSpPr>
        <p:spPr>
          <a:xfrm>
            <a:off x="1726251" y="95853"/>
            <a:ext cx="89474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Principales actividades en la gestión de Recursos Humanos </a:t>
            </a:r>
            <a:endParaRPr sz="18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3"/>
          <p:cNvSpPr txBox="1"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endParaRPr/>
          </a:p>
        </p:txBody>
      </p:sp>
      <p:sp>
        <p:nvSpPr>
          <p:cNvPr id="445" name="Google Shape;445;p13"/>
          <p:cNvSpPr/>
          <p:nvPr/>
        </p:nvSpPr>
        <p:spPr>
          <a:xfrm>
            <a:off x="791910" y="465185"/>
            <a:ext cx="10428718" cy="62324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s-E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Diseño de planes formativos generales o específicos.	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s-E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Seguros colectivos de vida.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Gestión de los documentos de cotización a la Seguridad Social y retenciones a cuenta del IRPF.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Establecimiento de medidas de prevención de accidentes laborales y enfermedades profesionales.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Becas de estudios para el personal y sus hijas e hijos.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Diseño y establecimiento de planes de carrera profesional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Realización de los perfiles profesionales de los puestos de trabajo.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Relaciones con los representantes de los trabajadores. </a:t>
            </a:r>
            <a:endParaRPr sz="1400">
              <a:solidFill>
                <a:srgbClr val="21252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Establecimiento de sistemas retributivos. </a:t>
            </a:r>
            <a:endParaRPr sz="1400">
              <a:solidFill>
                <a:srgbClr val="21252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Préstamos y anticipos.</a:t>
            </a:r>
            <a:endParaRPr sz="1400">
              <a:solidFill>
                <a:srgbClr val="21252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Seguros complementarios de jubilación y enfermedad.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Negociación y tramitación de los paros y las huelgas.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sociales y recreativas.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Establecimiento de sistemas retributivos.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Acciones tendentes a la recolocación (outplacement).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Gestión de las incidencias: absentismo, permisos, vacaciones, horas extraordinarias, excedencias, etc.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Asistencia en caso de enfermedad y accidente durante la jornada laboral.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Estudios del mercado laboral.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alibri"/>
              <a:buAutoNum type="arabicPeriod"/>
            </a:pPr>
            <a:r>
              <a:rPr lang="es-ES" sz="1400">
                <a:solidFill>
                  <a:srgbClr val="21252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Tratamiento de los despidos.</a:t>
            </a:r>
            <a:endParaRPr/>
          </a:p>
        </p:txBody>
      </p:sp>
      <p:sp>
        <p:nvSpPr>
          <p:cNvPr id="446" name="Google Shape;446;p13"/>
          <p:cNvSpPr txBox="1"/>
          <p:nvPr/>
        </p:nvSpPr>
        <p:spPr>
          <a:xfrm>
            <a:off x="1726251" y="95853"/>
            <a:ext cx="89474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Principales actividades en la gestión de Recursos Humanos </a:t>
            </a:r>
            <a:endParaRPr sz="18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"/>
          <p:cNvSpPr txBox="1"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2400"/>
              <a:buFont typeface="Garamond"/>
              <a:buNone/>
            </a:pPr>
            <a:r>
              <a:rPr lang="es-ES" sz="2400">
                <a:latin typeface="Garamond"/>
                <a:ea typeface="Garamond"/>
                <a:cs typeface="Garamond"/>
                <a:sym typeface="Garamond"/>
              </a:rPr>
              <a:t>Descripción de este sistema o función del departamento de recursos humanos 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345" name="Google Shape;345;p2"/>
          <p:cNvGraphicFramePr/>
          <p:nvPr/>
        </p:nvGraphicFramePr>
        <p:xfrm>
          <a:off x="5777346" y="1736590"/>
          <a:ext cx="5286900" cy="7417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 u="none" strike="noStrike" cap="none"/>
                        <a:t>…………………….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6" name="Google Shape;346;p2"/>
          <p:cNvGraphicFramePr/>
          <p:nvPr/>
        </p:nvGraphicFramePr>
        <p:xfrm>
          <a:off x="5777345" y="2853267"/>
          <a:ext cx="5286900" cy="7417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……………….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7" name="Google Shape;347;p2"/>
          <p:cNvGraphicFramePr/>
          <p:nvPr/>
        </p:nvGraphicFramePr>
        <p:xfrm>
          <a:off x="5713615" y="4083550"/>
          <a:ext cx="5286900" cy="7417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" name="Google Shape;348;p2"/>
          <p:cNvSpPr txBox="1"/>
          <p:nvPr/>
        </p:nvSpPr>
        <p:spPr>
          <a:xfrm>
            <a:off x="796435" y="1736590"/>
            <a:ext cx="36833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PONER FUNCIÓN 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2"/>
          <p:cNvSpPr txBox="1"/>
          <p:nvPr/>
        </p:nvSpPr>
        <p:spPr>
          <a:xfrm>
            <a:off x="5777346" y="1072342"/>
            <a:ext cx="52868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Principales actividades de esta función de RRHH</a:t>
            </a:r>
            <a:endParaRPr sz="2000" b="0" i="0" u="none" strike="noStrike" cap="none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graphicFrame>
        <p:nvGraphicFramePr>
          <p:cNvPr id="350" name="Google Shape;350;p2"/>
          <p:cNvGraphicFramePr/>
          <p:nvPr/>
        </p:nvGraphicFramePr>
        <p:xfrm>
          <a:off x="5713614" y="5089368"/>
          <a:ext cx="5286900" cy="7417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"/>
          <p:cNvSpPr txBox="1"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2400"/>
              <a:buFont typeface="Garamond"/>
              <a:buNone/>
            </a:pPr>
            <a:r>
              <a:rPr lang="es-ES" sz="2400">
                <a:latin typeface="Garamond"/>
                <a:ea typeface="Garamond"/>
                <a:cs typeface="Garamond"/>
                <a:sym typeface="Garamond"/>
              </a:rPr>
              <a:t>Descripción de este sistema o función del departamento de recursos humanos 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356" name="Google Shape;356;p3"/>
          <p:cNvGraphicFramePr/>
          <p:nvPr/>
        </p:nvGraphicFramePr>
        <p:xfrm>
          <a:off x="5777346" y="173659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…………………….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7" name="Google Shape;357;p3"/>
          <p:cNvGraphicFramePr/>
          <p:nvPr/>
        </p:nvGraphicFramePr>
        <p:xfrm>
          <a:off x="5777345" y="285326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……………….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8" name="Google Shape;358;p3"/>
          <p:cNvGraphicFramePr/>
          <p:nvPr/>
        </p:nvGraphicFramePr>
        <p:xfrm>
          <a:off x="5713615" y="408355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9" name="Google Shape;359;p3"/>
          <p:cNvSpPr txBox="1"/>
          <p:nvPr/>
        </p:nvSpPr>
        <p:spPr>
          <a:xfrm>
            <a:off x="796435" y="1736590"/>
            <a:ext cx="36833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PONER FUNCIÓN 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3"/>
          <p:cNvSpPr txBox="1"/>
          <p:nvPr/>
        </p:nvSpPr>
        <p:spPr>
          <a:xfrm>
            <a:off x="5777346" y="1072342"/>
            <a:ext cx="52868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Principales actividades de esta función de RRHH</a:t>
            </a:r>
            <a:endParaRPr sz="2000" b="0" i="0" u="none" strike="noStrike" cap="none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graphicFrame>
        <p:nvGraphicFramePr>
          <p:cNvPr id="361" name="Google Shape;361;p3"/>
          <p:cNvGraphicFramePr/>
          <p:nvPr/>
        </p:nvGraphicFramePr>
        <p:xfrm>
          <a:off x="5713614" y="531383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"/>
          <p:cNvSpPr txBox="1"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2400"/>
              <a:buFont typeface="Garamond"/>
              <a:buNone/>
            </a:pPr>
            <a:r>
              <a:rPr lang="es-ES" sz="2400">
                <a:latin typeface="Garamond"/>
                <a:ea typeface="Garamond"/>
                <a:cs typeface="Garamond"/>
                <a:sym typeface="Garamond"/>
              </a:rPr>
              <a:t>Descripción de este sistema o función del departamento de recursos humanos 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367" name="Google Shape;367;p4"/>
          <p:cNvGraphicFramePr/>
          <p:nvPr/>
        </p:nvGraphicFramePr>
        <p:xfrm>
          <a:off x="5777346" y="173659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…………………….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8" name="Google Shape;368;p4"/>
          <p:cNvGraphicFramePr/>
          <p:nvPr/>
        </p:nvGraphicFramePr>
        <p:xfrm>
          <a:off x="5777345" y="285326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……………….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9" name="Google Shape;369;p4"/>
          <p:cNvGraphicFramePr/>
          <p:nvPr/>
        </p:nvGraphicFramePr>
        <p:xfrm>
          <a:off x="5713615" y="408355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0" name="Google Shape;370;p4"/>
          <p:cNvSpPr txBox="1"/>
          <p:nvPr/>
        </p:nvSpPr>
        <p:spPr>
          <a:xfrm>
            <a:off x="796435" y="1736590"/>
            <a:ext cx="36833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PONER FUNCIÓN 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1" name="Google Shape;371;p4"/>
          <p:cNvSpPr txBox="1"/>
          <p:nvPr/>
        </p:nvSpPr>
        <p:spPr>
          <a:xfrm>
            <a:off x="5777346" y="1072342"/>
            <a:ext cx="52868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Principales actividades de esta función de RRHH</a:t>
            </a:r>
            <a:endParaRPr sz="2000" b="0" i="0" u="none" strike="noStrike" cap="none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graphicFrame>
        <p:nvGraphicFramePr>
          <p:cNvPr id="372" name="Google Shape;372;p4"/>
          <p:cNvGraphicFramePr/>
          <p:nvPr/>
        </p:nvGraphicFramePr>
        <p:xfrm>
          <a:off x="5713614" y="531383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"/>
          <p:cNvSpPr txBox="1"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2400"/>
              <a:buFont typeface="Garamond"/>
              <a:buNone/>
            </a:pPr>
            <a:r>
              <a:rPr lang="es-ES" sz="2400">
                <a:latin typeface="Garamond"/>
                <a:ea typeface="Garamond"/>
                <a:cs typeface="Garamond"/>
                <a:sym typeface="Garamond"/>
              </a:rPr>
              <a:t>Descripción de este sistema o función del departamento de recursos humanos 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378" name="Google Shape;378;p5"/>
          <p:cNvGraphicFramePr/>
          <p:nvPr/>
        </p:nvGraphicFramePr>
        <p:xfrm>
          <a:off x="5777346" y="173659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…………………….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9" name="Google Shape;379;p5"/>
          <p:cNvGraphicFramePr/>
          <p:nvPr/>
        </p:nvGraphicFramePr>
        <p:xfrm>
          <a:off x="5777345" y="285326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……………….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0" name="Google Shape;380;p5"/>
          <p:cNvGraphicFramePr/>
          <p:nvPr/>
        </p:nvGraphicFramePr>
        <p:xfrm>
          <a:off x="5713615" y="408355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1" name="Google Shape;381;p5"/>
          <p:cNvSpPr txBox="1"/>
          <p:nvPr/>
        </p:nvSpPr>
        <p:spPr>
          <a:xfrm>
            <a:off x="796435" y="1736590"/>
            <a:ext cx="36833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PONER FUNCIÓN 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5"/>
          <p:cNvSpPr txBox="1"/>
          <p:nvPr/>
        </p:nvSpPr>
        <p:spPr>
          <a:xfrm>
            <a:off x="5777346" y="1072342"/>
            <a:ext cx="52868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Principales actividades de esta función de RRHH</a:t>
            </a:r>
            <a:endParaRPr sz="2000" b="0" i="0" u="none" strike="noStrike" cap="none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graphicFrame>
        <p:nvGraphicFramePr>
          <p:cNvPr id="383" name="Google Shape;383;p5"/>
          <p:cNvGraphicFramePr/>
          <p:nvPr/>
        </p:nvGraphicFramePr>
        <p:xfrm>
          <a:off x="5713614" y="520022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"/>
          <p:cNvSpPr txBox="1"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2400"/>
              <a:buFont typeface="Garamond"/>
              <a:buNone/>
            </a:pPr>
            <a:r>
              <a:rPr lang="es-ES" sz="2400">
                <a:latin typeface="Garamond"/>
                <a:ea typeface="Garamond"/>
                <a:cs typeface="Garamond"/>
                <a:sym typeface="Garamond"/>
              </a:rPr>
              <a:t>Descripción de este sistema o función del departamento de recursos humanos 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389" name="Google Shape;389;p6"/>
          <p:cNvGraphicFramePr/>
          <p:nvPr/>
        </p:nvGraphicFramePr>
        <p:xfrm>
          <a:off x="5777346" y="173659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…………………….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0" name="Google Shape;390;p6"/>
          <p:cNvGraphicFramePr/>
          <p:nvPr/>
        </p:nvGraphicFramePr>
        <p:xfrm>
          <a:off x="5777345" y="285326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……………….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1" name="Google Shape;391;p6"/>
          <p:cNvGraphicFramePr/>
          <p:nvPr/>
        </p:nvGraphicFramePr>
        <p:xfrm>
          <a:off x="5713615" y="408355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2" name="Google Shape;392;p6"/>
          <p:cNvSpPr txBox="1"/>
          <p:nvPr/>
        </p:nvSpPr>
        <p:spPr>
          <a:xfrm>
            <a:off x="796435" y="1736590"/>
            <a:ext cx="36833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PONER FUNCIÓN 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6"/>
          <p:cNvSpPr txBox="1"/>
          <p:nvPr/>
        </p:nvSpPr>
        <p:spPr>
          <a:xfrm>
            <a:off x="5777346" y="1072342"/>
            <a:ext cx="52868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Principales actividades de esta función de RRHH</a:t>
            </a:r>
            <a:endParaRPr sz="2000" b="0" i="0" u="none" strike="noStrike" cap="none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graphicFrame>
        <p:nvGraphicFramePr>
          <p:cNvPr id="394" name="Google Shape;394;p6"/>
          <p:cNvGraphicFramePr/>
          <p:nvPr/>
        </p:nvGraphicFramePr>
        <p:xfrm>
          <a:off x="5713615" y="520022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"/>
          <p:cNvSpPr txBox="1"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2400"/>
              <a:buFont typeface="Garamond"/>
              <a:buNone/>
            </a:pPr>
            <a:r>
              <a:rPr lang="es-ES" sz="2400">
                <a:latin typeface="Garamond"/>
                <a:ea typeface="Garamond"/>
                <a:cs typeface="Garamond"/>
                <a:sym typeface="Garamond"/>
              </a:rPr>
              <a:t>Descripción de este sistema o función del departamento de recursos humanos 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400" name="Google Shape;400;p7"/>
          <p:cNvGraphicFramePr/>
          <p:nvPr/>
        </p:nvGraphicFramePr>
        <p:xfrm>
          <a:off x="5777346" y="1736590"/>
          <a:ext cx="5286900" cy="7417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…………………….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1" name="Google Shape;401;p7"/>
          <p:cNvGraphicFramePr/>
          <p:nvPr/>
        </p:nvGraphicFramePr>
        <p:xfrm>
          <a:off x="5777345" y="2853267"/>
          <a:ext cx="5286900" cy="7417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……………….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2" name="Google Shape;402;p7"/>
          <p:cNvGraphicFramePr/>
          <p:nvPr/>
        </p:nvGraphicFramePr>
        <p:xfrm>
          <a:off x="5713615" y="4083550"/>
          <a:ext cx="5286900" cy="7417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3" name="Google Shape;403;p7"/>
          <p:cNvSpPr txBox="1"/>
          <p:nvPr/>
        </p:nvSpPr>
        <p:spPr>
          <a:xfrm>
            <a:off x="796435" y="1736590"/>
            <a:ext cx="36833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PONER FUNCIÓN 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7"/>
          <p:cNvSpPr txBox="1"/>
          <p:nvPr/>
        </p:nvSpPr>
        <p:spPr>
          <a:xfrm>
            <a:off x="5777346" y="1072342"/>
            <a:ext cx="52868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Principales actividades de esta función de RRHH</a:t>
            </a:r>
            <a:endParaRPr sz="2000" b="0" i="0" u="none" strike="noStrike" cap="none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graphicFrame>
        <p:nvGraphicFramePr>
          <p:cNvPr id="405" name="Google Shape;405;p7"/>
          <p:cNvGraphicFramePr/>
          <p:nvPr/>
        </p:nvGraphicFramePr>
        <p:xfrm>
          <a:off x="5713615" y="5200227"/>
          <a:ext cx="5286900" cy="7417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8"/>
          <p:cNvSpPr txBox="1"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2400"/>
              <a:buFont typeface="Garamond"/>
              <a:buNone/>
            </a:pPr>
            <a:r>
              <a:rPr lang="es-ES" sz="2400">
                <a:latin typeface="Garamond"/>
                <a:ea typeface="Garamond"/>
                <a:cs typeface="Garamond"/>
                <a:sym typeface="Garamond"/>
              </a:rPr>
              <a:t>Descripción de este sistema o función del departamento de recursos humanos 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411" name="Google Shape;411;p8"/>
          <p:cNvGraphicFramePr/>
          <p:nvPr/>
        </p:nvGraphicFramePr>
        <p:xfrm>
          <a:off x="5777346" y="173659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…………………….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2" name="Google Shape;412;p8"/>
          <p:cNvGraphicFramePr/>
          <p:nvPr/>
        </p:nvGraphicFramePr>
        <p:xfrm>
          <a:off x="5777345" y="285326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……………….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3" name="Google Shape;413;p8"/>
          <p:cNvGraphicFramePr/>
          <p:nvPr/>
        </p:nvGraphicFramePr>
        <p:xfrm>
          <a:off x="5713615" y="408355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4" name="Google Shape;414;p8"/>
          <p:cNvSpPr txBox="1"/>
          <p:nvPr/>
        </p:nvSpPr>
        <p:spPr>
          <a:xfrm>
            <a:off x="796435" y="1736590"/>
            <a:ext cx="36833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PONER FUNCIÓN 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8"/>
          <p:cNvSpPr txBox="1"/>
          <p:nvPr/>
        </p:nvSpPr>
        <p:spPr>
          <a:xfrm>
            <a:off x="5777346" y="1072342"/>
            <a:ext cx="52868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Principales actividades de esta función de RRHH</a:t>
            </a:r>
            <a:endParaRPr sz="2000" b="0" i="0" u="none" strike="noStrike" cap="none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graphicFrame>
        <p:nvGraphicFramePr>
          <p:cNvPr id="416" name="Google Shape;416;p8"/>
          <p:cNvGraphicFramePr/>
          <p:nvPr/>
        </p:nvGraphicFramePr>
        <p:xfrm>
          <a:off x="5713615" y="520022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{1D69D39E-5135-4DEF-BF95-A779D1A54040}</a:tableStyleId>
              </a:tblPr>
              <a:tblGrid>
                <a:gridCol w="528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800"/>
                        <a:t>…………..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9"/>
          <p:cNvSpPr txBox="1"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rmAutofit fontScale="90000"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ct val="100000"/>
              <a:buFont typeface="Century Gothic"/>
              <a:buNone/>
            </a:pPr>
            <a:r>
              <a:rPr lang="es-ES">
                <a:latin typeface="Century Gothic"/>
                <a:ea typeface="Century Gothic"/>
                <a:cs typeface="Century Gothic"/>
                <a:sym typeface="Century Gothic"/>
              </a:rPr>
              <a:t>DATOS PARA HACER LA ACTIVIDAD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9"/>
          <p:cNvSpPr txBox="1"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</a:pPr>
            <a:r>
              <a:rPr lang="es-ES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Utiliza los datos de las siguientes diapositivas para completar la actividad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rgbClr val="000000"/>
      </a:dk1>
      <a:lt1>
        <a:srgbClr val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472</Words>
  <Application>Microsoft Office PowerPoint</Application>
  <PresentationFormat>Panorámica</PresentationFormat>
  <Paragraphs>137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Rockwell</vt:lpstr>
      <vt:lpstr>Teko</vt:lpstr>
      <vt:lpstr>Calibri</vt:lpstr>
      <vt:lpstr>Century Gothic</vt:lpstr>
      <vt:lpstr>Noto Sans Symbols</vt:lpstr>
      <vt:lpstr>Garamond</vt:lpstr>
      <vt:lpstr>Atlas</vt:lpstr>
      <vt:lpstr>FUNCIONES DEL DEPARTAMENTO DE RECURSOS HUMANOS </vt:lpstr>
      <vt:lpstr>Descripción de este sistema o función del departamento de recursos humanos </vt:lpstr>
      <vt:lpstr>Descripción de este sistema o función del departamento de recursos humanos </vt:lpstr>
      <vt:lpstr>Descripción de este sistema o función del departamento de recursos humanos </vt:lpstr>
      <vt:lpstr>Descripción de este sistema o función del departamento de recursos humanos </vt:lpstr>
      <vt:lpstr>Descripción de este sistema o función del departamento de recursos humanos </vt:lpstr>
      <vt:lpstr>Descripción de este sistema o función del departamento de recursos humanos </vt:lpstr>
      <vt:lpstr>Descripción de este sistema o función del departamento de recursos humanos </vt:lpstr>
      <vt:lpstr>DATOS PARA HACER LA ACTIVIDAD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FUNCIONES DEL DEPARTAMENTO DE RECURSOS HUMANOS </dc:title>
  <dc:creator>MiguelSantos</dc:creator>
  <cp:lastModifiedBy>MiguelSantos</cp:lastModifiedBy>
  <cp:revision>1</cp:revision>
  <dcterms:created xsi:type="dcterms:W3CDTF">2022-09-16T08:17:29Z</dcterms:created>
  <dcterms:modified xsi:type="dcterms:W3CDTF">2022-11-04T08:49:49Z</dcterms:modified>
</cp:coreProperties>
</file>