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1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1299" autoAdjust="0"/>
  </p:normalViewPr>
  <p:slideViewPr>
    <p:cSldViewPr snapToGrid="0">
      <p:cViewPr varScale="1">
        <p:scale>
          <a:sx n="54" d="100"/>
          <a:sy n="54" d="100"/>
        </p:scale>
        <p:origin x="108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C2F4B-F113-4030-BD2C-9787B15EC7B0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00ED5-F927-477D-80A3-47903B30D1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690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510AC-5F7B-417A-802E-BBE892871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0118AF-0157-4EBF-B146-832736F7F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4586A1-921B-4193-B61D-AB47AE1E7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CBE360-592B-44FF-9B7E-0F2E1B6BB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00E82C-693A-4CA3-B3AA-35153C3D9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20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BF01EF-584D-4CAA-AA0D-61DDA940E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CD1291-FBCF-43FB-B8BD-E2CE37B46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B33D1E-917F-4A6F-B270-51234939B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67A6A2-4BDC-43FB-88F2-39A503441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FCCC09-9919-4AB0-B5FA-EDFCDB6B3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501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F504AC3-8EAC-4C11-8B8C-ADDBEDF424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245B2E-F702-47B3-894A-FAB1809C7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143D1C-4A2F-4854-92B7-C41C7792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ABC845-E2A5-4E40-9332-3E0AE7096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8211DD-8F7F-4E32-B101-877FA2B1D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025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858656-5C8C-4CDF-B3B6-30B949D8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1C5D4-928C-4015-8172-6F48438C0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CF60AE-EBE4-4031-A027-ACE7B45C5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FBD8C4-BF10-4FBF-A26A-0E3BDE719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5E025B-8B1F-483E-95FF-6FE0C950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99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B8A60-D38F-45B8-8FA8-3CA20E392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994CE6-2F59-4DAD-8225-3AEC44CF4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16DAE6-F17B-4DB6-B194-5B6DD6091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8C3AF0-F95C-473A-B6F5-E0F123DB7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9B91FD-898F-4EC2-9FD8-3F46615F4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9529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E5393D-C955-4F84-83A6-C6D5EC932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B23D7B-E1E5-47AD-BF94-867FC06ACF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E133FD-755B-40E4-A89A-D34D65472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FE2FE0-8C4B-4167-82B0-C91AF35BF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13D11E-E5B9-40CE-AC57-A0773D72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C3F97D-04BA-41A6-ACA0-B9790395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555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11456-869D-4BBE-A6A9-35D088C28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0F6CBE-E67C-498D-8550-85C6E1CFC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98E58D-F51D-480A-874C-3C4BAF294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65BCF8D-972C-4393-B5FC-EA451DD08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EC17590-55BC-4192-801F-08CD8DF483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EB24E47-F2E6-493D-A88C-A9DC00FFF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6E06B87-4C58-4DBF-883B-6DE80A6B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35DEFB-74DF-42A5-9D02-DA1FD5AE9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966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C7E76-F822-40BC-BB21-9DBD789E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696C0F1-CB37-4C0C-8C1A-4ACF358E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166464-6448-4189-B88B-38B5875A1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458C9D-1D6F-41A0-9523-ABA25945A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95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BFC6541-0ED7-4847-A87D-151036A18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3EF4EF3-D2F6-4442-8BFE-F6772A11F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9D87812-3984-4B7F-B5D1-713DF6C73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26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7DE3E6-D4C0-4CE7-8D0E-758686FA0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731B0C-F083-45B8-B7F3-C8C3C6321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ABF5DA-29C3-4A61-BFBB-2269098F4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33F6BA-2ECA-4663-AFB1-03E309624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92DB3C-F9DD-4B78-B9A2-68BD9F1B0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FE421F-3B3E-482E-880D-1399FE0F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836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080E40-6FCD-49C6-AC26-805B1D94E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56CDBA-36E6-4A22-B4BF-3BF9322A8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758A94E-AE8C-4CF3-A067-33CEC205B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E4EF63-8105-4DF9-855E-47E107FAD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CFABE3-B6A1-450E-91D8-DD1CA1E1A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95F696-3B54-406A-AAA2-ED9FDC04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341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E84F4BD-6958-4986-8C15-7BE080E8D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201E54-7C40-44B0-8E7D-A12D5D30F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918620-A96B-4669-A2AA-09CD511F8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4AD96-7B1C-4BDD-AF99-1735E8C7C2DE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2DE75F-2CDE-4898-A64D-9348BB7BC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CF4BD5-9634-452F-9BC0-6D401ADC0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717E4-0461-41DE-B2BA-E0C53880C0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81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61AD4A-E27B-4575-B28A-53B271B8D6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4512" y="1373927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s-ES" sz="6600" dirty="0"/>
              <a:t>Instalación y Mantenimiento de Redes para Transmisión de Datos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5F4787-4273-427B-8F0B-B49F0A94DA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9452" y="4043548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es-ES" sz="3600" dirty="0" err="1">
                <a:latin typeface="+mj-lt"/>
              </a:rPr>
              <a:t>IMRD</a:t>
            </a:r>
            <a:r>
              <a:rPr lang="es-ES" sz="3600" dirty="0"/>
              <a:t> </a:t>
            </a:r>
            <a:r>
              <a:rPr lang="es-ES" sz="3600" dirty="0" smtClean="0">
                <a:latin typeface="+mj-lt"/>
              </a:rPr>
              <a:t>2022/23</a:t>
            </a:r>
            <a:endParaRPr lang="es-ES" sz="3600" dirty="0">
              <a:latin typeface="+mj-lt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1A837A-95D4-4074-ABFF-76891396611A}"/>
              </a:ext>
            </a:extLst>
          </p:cNvPr>
          <p:cNvSpPr/>
          <p:nvPr/>
        </p:nvSpPr>
        <p:spPr>
          <a:xfrm>
            <a:off x="0" y="5465135"/>
            <a:ext cx="12192000" cy="139286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Manuel Prado</a:t>
            </a:r>
            <a:endParaRPr lang="es-ES" sz="2400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59E2570-BC83-48B4-928A-33F9FAD0A5C7}"/>
              </a:ext>
            </a:extLst>
          </p:cNvPr>
          <p:cNvCxnSpPr/>
          <p:nvPr/>
        </p:nvCxnSpPr>
        <p:spPr>
          <a:xfrm>
            <a:off x="659219" y="3905767"/>
            <a:ext cx="10823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644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58CC7-5D16-4E0D-928F-F87EF76A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353800" cy="83635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" dirty="0"/>
              <a:t>¿Qué </a:t>
            </a:r>
            <a:r>
              <a:rPr lang="es-ES" dirty="0" err="1"/>
              <a:t>imos</a:t>
            </a:r>
            <a:r>
              <a:rPr lang="es-ES" dirty="0"/>
              <a:t> aprender?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4D663A9-E00A-48DC-BF70-1E5FC872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366"/>
            <a:ext cx="10512972" cy="4498427"/>
          </a:xfrm>
        </p:spPr>
        <p:txBody>
          <a:bodyPr>
            <a:normAutofit/>
          </a:bodyPr>
          <a:lstStyle/>
          <a:p>
            <a:pPr>
              <a:buClr>
                <a:schemeClr val="accent5"/>
              </a:buClr>
            </a:pPr>
            <a:r>
              <a:rPr lang="es-ES" sz="2800" dirty="0"/>
              <a:t>Instalar redes para transmisión de datos</a:t>
            </a:r>
          </a:p>
          <a:p>
            <a:pPr>
              <a:buClr>
                <a:schemeClr val="accent5"/>
              </a:buClr>
            </a:pPr>
            <a:r>
              <a:rPr lang="es-ES" sz="2800" dirty="0"/>
              <a:t>Reunir os </a:t>
            </a:r>
            <a:r>
              <a:rPr lang="es-ES" sz="2800" dirty="0" err="1"/>
              <a:t>materiais</a:t>
            </a:r>
            <a:r>
              <a:rPr lang="es-ES" sz="2800" dirty="0"/>
              <a:t> e as </a:t>
            </a:r>
            <a:r>
              <a:rPr lang="es-ES" sz="2800" dirty="0" err="1"/>
              <a:t>ferramentas</a:t>
            </a:r>
            <a:endParaRPr lang="es-ES" sz="2800" dirty="0"/>
          </a:p>
          <a:p>
            <a:pPr>
              <a:buClr>
                <a:schemeClr val="accent5"/>
              </a:buClr>
            </a:pPr>
            <a:r>
              <a:rPr lang="es-ES" sz="2800" dirty="0"/>
              <a:t>Montar </a:t>
            </a:r>
            <a:r>
              <a:rPr lang="es-ES" sz="2800" dirty="0" err="1"/>
              <a:t>canalizacións</a:t>
            </a:r>
            <a:r>
              <a:rPr lang="es-ES" sz="2800" dirty="0"/>
              <a:t> e tubos</a:t>
            </a:r>
          </a:p>
          <a:p>
            <a:pPr>
              <a:buClr>
                <a:schemeClr val="accent5"/>
              </a:buClr>
            </a:pPr>
            <a:r>
              <a:rPr lang="es-ES" sz="2800" dirty="0"/>
              <a:t>Tender o </a:t>
            </a:r>
            <a:r>
              <a:rPr lang="es-ES" sz="2800" dirty="0" err="1"/>
              <a:t>cableamento</a:t>
            </a:r>
            <a:endParaRPr lang="es-ES" sz="2800" dirty="0"/>
          </a:p>
          <a:p>
            <a:pPr>
              <a:buClr>
                <a:schemeClr val="accent5"/>
              </a:buClr>
            </a:pPr>
            <a:r>
              <a:rPr lang="es-ES" sz="2800" dirty="0"/>
              <a:t>Montar </a:t>
            </a:r>
            <a:r>
              <a:rPr lang="es-ES" sz="2800" dirty="0" err="1"/>
              <a:t>equipamentos</a:t>
            </a:r>
            <a:r>
              <a:rPr lang="es-ES" sz="2800" dirty="0"/>
              <a:t> e elementos auxiliares</a:t>
            </a:r>
          </a:p>
          <a:p>
            <a:pPr>
              <a:buClr>
                <a:schemeClr val="accent5"/>
              </a:buClr>
            </a:pPr>
            <a:r>
              <a:rPr lang="es-ES" sz="2800" dirty="0"/>
              <a:t>Aplicar técnicas de mecanizado e unión</a:t>
            </a:r>
          </a:p>
          <a:p>
            <a:pPr>
              <a:buClr>
                <a:schemeClr val="accent5"/>
              </a:buClr>
            </a:pPr>
            <a:r>
              <a:rPr lang="es-ES" sz="2800" dirty="0"/>
              <a:t>Realizar probas e </a:t>
            </a:r>
            <a:r>
              <a:rPr lang="es-ES" sz="2800" dirty="0" err="1"/>
              <a:t>verificacións</a:t>
            </a:r>
            <a:r>
              <a:rPr lang="es-ES" sz="2800" dirty="0"/>
              <a:t> </a:t>
            </a:r>
            <a:r>
              <a:rPr lang="es-ES" sz="2800" dirty="0" err="1"/>
              <a:t>funcionais</a:t>
            </a:r>
            <a:endParaRPr lang="es-ES" sz="2800" dirty="0"/>
          </a:p>
          <a:p>
            <a:pPr>
              <a:buClr>
                <a:schemeClr val="accent5"/>
              </a:buClr>
            </a:pPr>
            <a:r>
              <a:rPr lang="es-ES" sz="2800" dirty="0"/>
              <a:t>Aplicar técnicas de resolución de </a:t>
            </a:r>
            <a:r>
              <a:rPr lang="es-ES" sz="2800" dirty="0" err="1"/>
              <a:t>avarías</a:t>
            </a:r>
            <a:endParaRPr lang="es-ES" sz="2800" dirty="0"/>
          </a:p>
          <a:p>
            <a:pPr marL="0" indent="0">
              <a:buClr>
                <a:schemeClr val="accent5"/>
              </a:buClr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982795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58CC7-5D16-4E0D-928F-F87EF76A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353800" cy="83635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" dirty="0"/>
              <a:t>…e ademáis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4D663A9-E00A-48DC-BF70-1E5FC872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366"/>
            <a:ext cx="10512972" cy="5470633"/>
          </a:xfrm>
        </p:spPr>
        <p:txBody>
          <a:bodyPr>
            <a:normAutofit/>
          </a:bodyPr>
          <a:lstStyle/>
          <a:p>
            <a:pPr>
              <a:buClr>
                <a:schemeClr val="accent5"/>
              </a:buClr>
            </a:pPr>
            <a:r>
              <a:rPr lang="pt-BR" sz="2800" dirty="0" err="1"/>
              <a:t>Asumir</a:t>
            </a:r>
            <a:r>
              <a:rPr lang="pt-BR" sz="2800" dirty="0"/>
              <a:t> e cumprir as normas de seguridade</a:t>
            </a:r>
          </a:p>
          <a:p>
            <a:pPr>
              <a:buClr>
                <a:schemeClr val="accent5"/>
              </a:buClr>
            </a:pPr>
            <a:r>
              <a:rPr lang="pt-BR" sz="2800" dirty="0"/>
              <a:t>Cumprir as normas de </a:t>
            </a:r>
            <a:r>
              <a:rPr lang="pt-BR" sz="2800" dirty="0" err="1"/>
              <a:t>calidade</a:t>
            </a:r>
            <a:endParaRPr lang="pt-BR" sz="2800" dirty="0"/>
          </a:p>
          <a:p>
            <a:pPr>
              <a:buClr>
                <a:schemeClr val="accent5"/>
              </a:buClr>
            </a:pPr>
            <a:r>
              <a:rPr lang="pt-BR" sz="2800" dirty="0"/>
              <a:t>Resolver problemas utilizando o razoamento científico</a:t>
            </a:r>
          </a:p>
          <a:p>
            <a:pPr>
              <a:buClr>
                <a:schemeClr val="accent5"/>
              </a:buClr>
            </a:pPr>
            <a:r>
              <a:rPr lang="pt-BR" sz="2800" dirty="0"/>
              <a:t>Manter hábitos de </a:t>
            </a:r>
            <a:r>
              <a:rPr lang="pt-BR" sz="2800" dirty="0" err="1"/>
              <a:t>orde</a:t>
            </a:r>
            <a:r>
              <a:rPr lang="pt-BR" sz="2800" dirty="0"/>
              <a:t> e limpeza</a:t>
            </a:r>
          </a:p>
          <a:p>
            <a:pPr>
              <a:buClr>
                <a:schemeClr val="accent5"/>
              </a:buClr>
            </a:pPr>
            <a:r>
              <a:rPr lang="pt-BR" sz="2800" dirty="0" err="1"/>
              <a:t>Coidar</a:t>
            </a:r>
            <a:r>
              <a:rPr lang="pt-BR" sz="2800" dirty="0"/>
              <a:t> o material</a:t>
            </a:r>
          </a:p>
          <a:p>
            <a:pPr>
              <a:buClr>
                <a:schemeClr val="accent5"/>
              </a:buClr>
            </a:pPr>
            <a:r>
              <a:rPr lang="pt-BR" sz="2800" dirty="0" err="1"/>
              <a:t>Actuar</a:t>
            </a:r>
            <a:r>
              <a:rPr lang="pt-BR" sz="2800" dirty="0"/>
              <a:t> </a:t>
            </a:r>
            <a:r>
              <a:rPr lang="pt-BR" sz="2800" dirty="0" err="1"/>
              <a:t>con</a:t>
            </a:r>
            <a:r>
              <a:rPr lang="pt-BR" sz="2800" dirty="0"/>
              <a:t> </a:t>
            </a:r>
            <a:r>
              <a:rPr lang="pt-BR" sz="2800" dirty="0" err="1"/>
              <a:t>respecto</a:t>
            </a:r>
            <a:r>
              <a:rPr lang="pt-BR" sz="2800" dirty="0"/>
              <a:t> e sensibilidade</a:t>
            </a:r>
          </a:p>
          <a:p>
            <a:pPr>
              <a:buClr>
                <a:schemeClr val="accent5"/>
              </a:buClr>
            </a:pPr>
            <a:r>
              <a:rPr lang="pt-BR" sz="2800" dirty="0" err="1"/>
              <a:t>Comunicarse</a:t>
            </a:r>
            <a:r>
              <a:rPr lang="pt-BR" sz="2800" dirty="0"/>
              <a:t> </a:t>
            </a:r>
            <a:r>
              <a:rPr lang="pt-BR" sz="2800" dirty="0" err="1"/>
              <a:t>con</a:t>
            </a:r>
            <a:r>
              <a:rPr lang="pt-BR" sz="2800" dirty="0"/>
              <a:t> claridade, </a:t>
            </a:r>
            <a:r>
              <a:rPr lang="pt-BR" sz="2800" dirty="0" err="1"/>
              <a:t>precisión</a:t>
            </a:r>
            <a:r>
              <a:rPr lang="pt-BR" sz="2800" dirty="0"/>
              <a:t> e fluidez</a:t>
            </a:r>
          </a:p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713023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58CC7-5D16-4E0D-928F-F87EF76A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353800" cy="83635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" dirty="0"/>
              <a:t>¿Para qué?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4D663A9-E00A-48DC-BF70-1E5FC872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366"/>
            <a:ext cx="10512972" cy="5470633"/>
          </a:xfrm>
        </p:spPr>
        <p:txBody>
          <a:bodyPr>
            <a:normAutofit/>
          </a:bodyPr>
          <a:lstStyle/>
          <a:p>
            <a:pPr>
              <a:buClr>
                <a:schemeClr val="accent5"/>
              </a:buClr>
            </a:pPr>
            <a:r>
              <a:rPr lang="es-ES" sz="3600" dirty="0" err="1"/>
              <a:t>Obxectivos</a:t>
            </a:r>
            <a:endParaRPr lang="es-ES" sz="3600" dirty="0"/>
          </a:p>
          <a:p>
            <a:pPr>
              <a:buClr>
                <a:schemeClr val="accent5"/>
              </a:buClr>
            </a:pPr>
            <a:endParaRPr lang="es-ES" sz="3600" dirty="0"/>
          </a:p>
          <a:p>
            <a:pPr>
              <a:buClr>
                <a:schemeClr val="accent5"/>
              </a:buClr>
            </a:pPr>
            <a:r>
              <a:rPr lang="es-ES" sz="3600" dirty="0"/>
              <a:t>Competencias</a:t>
            </a:r>
          </a:p>
          <a:p>
            <a:pPr>
              <a:buClr>
                <a:schemeClr val="accent5"/>
              </a:buClr>
            </a:pPr>
            <a:endParaRPr lang="es-ES" sz="3600" dirty="0"/>
          </a:p>
          <a:p>
            <a:pPr>
              <a:buClr>
                <a:schemeClr val="accent5"/>
              </a:buClr>
            </a:pPr>
            <a:r>
              <a:rPr lang="es-ES" sz="3600" dirty="0"/>
              <a:t>Perfil profesional</a:t>
            </a:r>
          </a:p>
        </p:txBody>
      </p:sp>
    </p:spTree>
    <p:extLst>
      <p:ext uri="{BB962C8B-B14F-4D97-AF65-F5344CB8AC3E}">
        <p14:creationId xmlns:p14="http://schemas.microsoft.com/office/powerpoint/2010/main" val="2269292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58CC7-5D16-4E0D-928F-F87EF76A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353800" cy="83635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" dirty="0"/>
              <a:t>Unidades Didácticas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4D663A9-E00A-48DC-BF70-1E5FC872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366"/>
            <a:ext cx="10512972" cy="5470633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r>
              <a:rPr lang="es-ES" dirty="0"/>
              <a:t>Comunicación y representación de la información</a:t>
            </a:r>
          </a:p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r>
              <a:rPr lang="es-ES" dirty="0"/>
              <a:t>Infraestructura de red</a:t>
            </a:r>
          </a:p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r>
              <a:rPr lang="es-ES" dirty="0"/>
              <a:t>Elementos de una red de datos y comunicaciones</a:t>
            </a:r>
          </a:p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r>
              <a:rPr lang="es-ES" dirty="0"/>
              <a:t>Cableado estructurado</a:t>
            </a:r>
          </a:p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r>
              <a:rPr lang="es-ES" dirty="0"/>
              <a:t>Diseño de redes de datos y comunicaciones</a:t>
            </a:r>
          </a:p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r>
              <a:rPr lang="es-ES" dirty="0"/>
              <a:t>Herramientas de instalación y comprobación de redes</a:t>
            </a:r>
          </a:p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r>
              <a:rPr lang="es-ES" dirty="0"/>
              <a:t>Instalación de redes de datos y telecomunicaciones </a:t>
            </a:r>
          </a:p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r>
              <a:rPr lang="es-ES" dirty="0"/>
              <a:t>Mantenimiento de redes</a:t>
            </a:r>
          </a:p>
          <a:p>
            <a:pPr marL="514350" indent="-514350">
              <a:buClr>
                <a:schemeClr val="accent5"/>
              </a:buClr>
              <a:buFont typeface="+mj-lt"/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11760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58CC7-5D16-4E0D-928F-F87EF76A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353800" cy="83635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" dirty="0" err="1"/>
              <a:t>Avaliación</a:t>
            </a:r>
            <a:endParaRPr lang="es-ES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4D663A9-E00A-48DC-BF70-1E5FC872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87366"/>
            <a:ext cx="11353800" cy="5470633"/>
          </a:xfrm>
        </p:spPr>
        <p:txBody>
          <a:bodyPr>
            <a:normAutofit/>
          </a:bodyPr>
          <a:lstStyle/>
          <a:p>
            <a:pPr>
              <a:buClr>
                <a:schemeClr val="accent5"/>
              </a:buClr>
            </a:pPr>
            <a:r>
              <a:rPr lang="es-ES" dirty="0" err="1"/>
              <a:t>Avaliación</a:t>
            </a:r>
            <a:r>
              <a:rPr lang="es-ES" dirty="0"/>
              <a:t> continua </a:t>
            </a:r>
            <a:r>
              <a:rPr lang="es-ES" dirty="0">
                <a:sym typeface="Wingdings" panose="05000000000000000000" pitchFamily="2" charset="2"/>
              </a:rPr>
              <a:t> </a:t>
            </a:r>
            <a:r>
              <a:rPr lang="es-ES" dirty="0"/>
              <a:t>Nota da </a:t>
            </a:r>
            <a:r>
              <a:rPr lang="es-ES" dirty="0" err="1"/>
              <a:t>avaliación</a:t>
            </a:r>
            <a:r>
              <a:rPr lang="es-ES" dirty="0"/>
              <a:t>:</a:t>
            </a:r>
          </a:p>
          <a:p>
            <a:pPr lvl="1">
              <a:buClr>
                <a:schemeClr val="accent5"/>
              </a:buClr>
            </a:pPr>
            <a:r>
              <a:rPr lang="es-ES" dirty="0"/>
              <a:t>Media aritmética dos </a:t>
            </a:r>
            <a:r>
              <a:rPr lang="es-ES" dirty="0" err="1"/>
              <a:t>exames</a:t>
            </a:r>
            <a:r>
              <a:rPr lang="es-ES" dirty="0"/>
              <a:t>: </a:t>
            </a:r>
            <a:r>
              <a:rPr lang="es-ES" dirty="0" smtClean="0"/>
              <a:t>60</a:t>
            </a:r>
            <a:r>
              <a:rPr lang="es-ES" dirty="0"/>
              <a:t>%</a:t>
            </a:r>
          </a:p>
          <a:p>
            <a:pPr lvl="1">
              <a:buClr>
                <a:schemeClr val="accent5"/>
              </a:buClr>
            </a:pPr>
            <a:r>
              <a:rPr lang="es-ES" dirty="0"/>
              <a:t>Media aritmética das prácticas e dos </a:t>
            </a:r>
            <a:r>
              <a:rPr lang="es-ES" dirty="0" err="1"/>
              <a:t>boletíns</a:t>
            </a:r>
            <a:r>
              <a:rPr lang="es-ES" dirty="0"/>
              <a:t> de </a:t>
            </a:r>
            <a:r>
              <a:rPr lang="es-ES" dirty="0" err="1"/>
              <a:t>exercicios</a:t>
            </a:r>
            <a:r>
              <a:rPr lang="es-ES" dirty="0"/>
              <a:t>: </a:t>
            </a:r>
            <a:r>
              <a:rPr lang="es-ES" dirty="0" smtClean="0"/>
              <a:t>40</a:t>
            </a:r>
            <a:r>
              <a:rPr lang="es-ES" dirty="0"/>
              <a:t>%</a:t>
            </a:r>
          </a:p>
          <a:p>
            <a:pPr marL="0" indent="0">
              <a:buClr>
                <a:schemeClr val="accent5"/>
              </a:buClr>
              <a:buNone/>
            </a:pPr>
            <a:r>
              <a:rPr lang="es-ES" dirty="0"/>
              <a:t>IMPORTANTE: Mínimo </a:t>
            </a:r>
            <a:r>
              <a:rPr lang="es-ES" dirty="0" err="1"/>
              <a:t>esixible</a:t>
            </a:r>
            <a:r>
              <a:rPr lang="es-ES" dirty="0"/>
              <a:t> de </a:t>
            </a:r>
            <a:r>
              <a:rPr lang="es-ES" b="1" dirty="0"/>
              <a:t>4 para </a:t>
            </a:r>
            <a:r>
              <a:rPr lang="es-ES" b="1" dirty="0" err="1"/>
              <a:t>facer</a:t>
            </a:r>
            <a:r>
              <a:rPr lang="es-ES" b="1" dirty="0"/>
              <a:t> media </a:t>
            </a:r>
            <a:r>
              <a:rPr lang="es-ES" dirty="0"/>
              <a:t>en cada un dos </a:t>
            </a:r>
            <a:r>
              <a:rPr lang="es-ES" dirty="0" err="1"/>
              <a:t>exames</a:t>
            </a:r>
            <a:r>
              <a:rPr lang="es-ES" dirty="0"/>
              <a:t>/prácticas/ boletín de </a:t>
            </a:r>
            <a:r>
              <a:rPr lang="es-ES" dirty="0" err="1"/>
              <a:t>exercicios</a:t>
            </a:r>
            <a:r>
              <a:rPr lang="es-ES" dirty="0"/>
              <a:t>. Mínimo </a:t>
            </a:r>
            <a:r>
              <a:rPr lang="es-ES" dirty="0" err="1"/>
              <a:t>esixible</a:t>
            </a:r>
            <a:r>
              <a:rPr lang="es-ES" dirty="0"/>
              <a:t> de </a:t>
            </a:r>
            <a:r>
              <a:rPr lang="es-ES" b="1" dirty="0"/>
              <a:t>5 para aprobar</a:t>
            </a:r>
          </a:p>
          <a:p>
            <a:pPr marL="0" indent="0">
              <a:buClr>
                <a:schemeClr val="accent5"/>
              </a:buClr>
              <a:buNone/>
            </a:pPr>
            <a:endParaRPr lang="es-ES" dirty="0"/>
          </a:p>
          <a:p>
            <a:pPr>
              <a:buClr>
                <a:schemeClr val="accent5"/>
              </a:buClr>
            </a:pPr>
            <a:r>
              <a:rPr lang="es-ES" dirty="0"/>
              <a:t>Alumnos con PD </a:t>
            </a:r>
            <a:r>
              <a:rPr lang="es-ES" dirty="0">
                <a:sym typeface="Wingdings" panose="05000000000000000000" pitchFamily="2" charset="2"/>
              </a:rPr>
              <a:t> Proba en </a:t>
            </a:r>
            <a:r>
              <a:rPr lang="es-ES" dirty="0" err="1">
                <a:sym typeface="Wingdings" panose="05000000000000000000" pitchFamily="2" charset="2"/>
              </a:rPr>
              <a:t>Xuño</a:t>
            </a:r>
            <a:r>
              <a:rPr lang="es-ES" dirty="0">
                <a:sym typeface="Wingdings" panose="05000000000000000000" pitchFamily="2" charset="2"/>
              </a:rPr>
              <a:t>:</a:t>
            </a:r>
          </a:p>
          <a:p>
            <a:pPr lvl="1">
              <a:buClr>
                <a:schemeClr val="accent5"/>
              </a:buClr>
            </a:pPr>
            <a:r>
              <a:rPr lang="es-ES" dirty="0" err="1"/>
              <a:t>Exame</a:t>
            </a:r>
            <a:r>
              <a:rPr lang="es-ES" dirty="0"/>
              <a:t>: 40%</a:t>
            </a:r>
          </a:p>
          <a:p>
            <a:pPr lvl="1">
              <a:buClr>
                <a:schemeClr val="accent5"/>
              </a:buClr>
            </a:pPr>
            <a:r>
              <a:rPr lang="es-ES" dirty="0"/>
              <a:t>Práctica: 60%</a:t>
            </a:r>
          </a:p>
          <a:p>
            <a:pPr marL="0" indent="0">
              <a:buClr>
                <a:schemeClr val="accent5"/>
              </a:buClr>
              <a:buNone/>
            </a:pPr>
            <a:r>
              <a:rPr lang="es-ES" dirty="0"/>
              <a:t>IMPORTANTE: Mínimo </a:t>
            </a:r>
            <a:r>
              <a:rPr lang="es-ES" dirty="0" err="1"/>
              <a:t>esixible</a:t>
            </a:r>
            <a:r>
              <a:rPr lang="es-ES" dirty="0"/>
              <a:t> de </a:t>
            </a:r>
            <a:r>
              <a:rPr lang="es-ES" b="1" dirty="0"/>
              <a:t>4 para </a:t>
            </a:r>
            <a:r>
              <a:rPr lang="es-ES" b="1" dirty="0" err="1"/>
              <a:t>facer</a:t>
            </a:r>
            <a:r>
              <a:rPr lang="es-ES" b="1" dirty="0"/>
              <a:t> media </a:t>
            </a:r>
            <a:r>
              <a:rPr lang="es-ES" dirty="0"/>
              <a:t>en cada un dos </a:t>
            </a:r>
            <a:r>
              <a:rPr lang="es-ES" dirty="0" err="1"/>
              <a:t>exames</a:t>
            </a:r>
            <a:r>
              <a:rPr lang="es-ES" dirty="0"/>
              <a:t>/prácticas/ boletín de </a:t>
            </a:r>
            <a:r>
              <a:rPr lang="es-ES" dirty="0" err="1"/>
              <a:t>exercicios</a:t>
            </a:r>
            <a:r>
              <a:rPr lang="es-ES" dirty="0"/>
              <a:t>. Mínimo </a:t>
            </a:r>
            <a:r>
              <a:rPr lang="es-ES" dirty="0" err="1"/>
              <a:t>esixible</a:t>
            </a:r>
            <a:r>
              <a:rPr lang="es-ES" dirty="0"/>
              <a:t> de </a:t>
            </a:r>
            <a:r>
              <a:rPr lang="es-ES" b="1" dirty="0"/>
              <a:t>5 para aprobar</a:t>
            </a:r>
          </a:p>
          <a:p>
            <a:pPr marL="0" indent="0">
              <a:buClr>
                <a:schemeClr val="accent5"/>
              </a:buClr>
              <a:buNone/>
            </a:pPr>
            <a:endParaRPr lang="es-ES" dirty="0"/>
          </a:p>
          <a:p>
            <a:pPr lvl="1">
              <a:buClr>
                <a:schemeClr val="accent5"/>
              </a:buClr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2811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58CC7-5D16-4E0D-928F-F87EF76A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353800" cy="83635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" dirty="0" err="1"/>
              <a:t>Avaliación</a:t>
            </a:r>
            <a:endParaRPr lang="es-ES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4D663A9-E00A-48DC-BF70-1E5FC872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87366"/>
            <a:ext cx="11353800" cy="5470633"/>
          </a:xfrm>
        </p:spPr>
        <p:txBody>
          <a:bodyPr>
            <a:normAutofit fontScale="92500"/>
          </a:bodyPr>
          <a:lstStyle/>
          <a:p>
            <a:pPr>
              <a:buClr>
                <a:schemeClr val="accent5"/>
              </a:buClr>
            </a:pPr>
            <a:r>
              <a:rPr lang="es-ES" dirty="0" err="1"/>
              <a:t>Exames</a:t>
            </a:r>
            <a:r>
              <a:rPr lang="es-ES" dirty="0"/>
              <a:t>: Un </a:t>
            </a:r>
            <a:r>
              <a:rPr lang="es-ES" dirty="0" err="1"/>
              <a:t>exame</a:t>
            </a:r>
            <a:r>
              <a:rPr lang="es-ES" dirty="0"/>
              <a:t> por cada </a:t>
            </a:r>
            <a:r>
              <a:rPr lang="es-ES" dirty="0" err="1" smtClean="0"/>
              <a:t>avaliacion</a:t>
            </a:r>
            <a:endParaRPr lang="es-ES" dirty="0"/>
          </a:p>
          <a:p>
            <a:pPr lvl="1">
              <a:buClr>
                <a:schemeClr val="accent5"/>
              </a:buClr>
            </a:pPr>
            <a:r>
              <a:rPr lang="es-ES" dirty="0"/>
              <a:t>As </a:t>
            </a:r>
            <a:r>
              <a:rPr lang="es-ES" dirty="0" err="1"/>
              <a:t>instruccións</a:t>
            </a:r>
            <a:r>
              <a:rPr lang="es-ES" dirty="0"/>
              <a:t> </a:t>
            </a:r>
            <a:r>
              <a:rPr lang="es-ES" dirty="0" err="1"/>
              <a:t>daránse</a:t>
            </a:r>
            <a:r>
              <a:rPr lang="es-ES" dirty="0"/>
              <a:t> no propio </a:t>
            </a:r>
            <a:r>
              <a:rPr lang="es-ES" dirty="0" err="1"/>
              <a:t>exame</a:t>
            </a:r>
            <a:endParaRPr lang="es-ES" dirty="0"/>
          </a:p>
          <a:p>
            <a:pPr>
              <a:buClr>
                <a:schemeClr val="accent5"/>
              </a:buClr>
            </a:pPr>
            <a:r>
              <a:rPr lang="es-ES" dirty="0" err="1"/>
              <a:t>Boletíns</a:t>
            </a:r>
            <a:r>
              <a:rPr lang="es-ES" dirty="0"/>
              <a:t> de </a:t>
            </a:r>
            <a:r>
              <a:rPr lang="es-ES" dirty="0" err="1"/>
              <a:t>exercicios</a:t>
            </a:r>
            <a:r>
              <a:rPr lang="es-ES" dirty="0"/>
              <a:t>: </a:t>
            </a:r>
            <a:r>
              <a:rPr lang="es-ES" dirty="0" smtClean="0"/>
              <a:t>por </a:t>
            </a:r>
            <a:r>
              <a:rPr lang="es-ES" dirty="0"/>
              <a:t>cada </a:t>
            </a:r>
            <a:r>
              <a:rPr lang="es-ES" dirty="0" err="1"/>
              <a:t>unidade</a:t>
            </a:r>
            <a:r>
              <a:rPr lang="es-ES" dirty="0"/>
              <a:t> didáctica</a:t>
            </a:r>
          </a:p>
          <a:p>
            <a:pPr lvl="1">
              <a:buClr>
                <a:schemeClr val="accent5"/>
              </a:buClr>
            </a:pPr>
            <a:r>
              <a:rPr lang="es-ES" dirty="0" err="1"/>
              <a:t>Poderanse</a:t>
            </a:r>
            <a:r>
              <a:rPr lang="es-ES" dirty="0"/>
              <a:t> entregar os </a:t>
            </a:r>
            <a:r>
              <a:rPr lang="es-ES" dirty="0" smtClean="0"/>
              <a:t> </a:t>
            </a:r>
            <a:r>
              <a:rPr lang="es-ES" dirty="0" err="1"/>
              <a:t>exercicios</a:t>
            </a:r>
            <a:r>
              <a:rPr lang="es-ES" dirty="0"/>
              <a:t> ata a data límite </a:t>
            </a:r>
          </a:p>
          <a:p>
            <a:pPr lvl="1">
              <a:buClr>
                <a:schemeClr val="accent5"/>
              </a:buClr>
            </a:pPr>
            <a:r>
              <a:rPr lang="es-ES" dirty="0" err="1"/>
              <a:t>Sempre</a:t>
            </a:r>
            <a:r>
              <a:rPr lang="es-ES" dirty="0"/>
              <a:t> que se entreguen os </a:t>
            </a:r>
            <a:r>
              <a:rPr lang="es-ES" dirty="0" err="1"/>
              <a:t>exercicios</a:t>
            </a:r>
            <a:r>
              <a:rPr lang="es-ES" dirty="0"/>
              <a:t> ata una semana antes da data </a:t>
            </a:r>
            <a:r>
              <a:rPr lang="es-ES" dirty="0" smtClean="0"/>
              <a:t>límite, </a:t>
            </a:r>
            <a:r>
              <a:rPr lang="es-ES" dirty="0"/>
              <a:t>o profesor </a:t>
            </a:r>
            <a:r>
              <a:rPr lang="es-ES" dirty="0" err="1"/>
              <a:t>correxiraos</a:t>
            </a:r>
            <a:r>
              <a:rPr lang="es-ES" dirty="0"/>
              <a:t> e </a:t>
            </a:r>
            <a:r>
              <a:rPr lang="es-ES" dirty="0" err="1"/>
              <a:t>sinalará</a:t>
            </a:r>
            <a:r>
              <a:rPr lang="es-ES" dirty="0"/>
              <a:t> </a:t>
            </a:r>
            <a:r>
              <a:rPr lang="es-ES" dirty="0" err="1"/>
              <a:t>ao</a:t>
            </a:r>
            <a:r>
              <a:rPr lang="es-ES" dirty="0"/>
              <a:t> alumno os que están mal para que os </a:t>
            </a:r>
            <a:r>
              <a:rPr lang="es-ES" dirty="0" err="1"/>
              <a:t>poida</a:t>
            </a:r>
            <a:r>
              <a:rPr lang="es-ES" dirty="0"/>
              <a:t> rectificar</a:t>
            </a:r>
          </a:p>
          <a:p>
            <a:pPr lvl="1">
              <a:buClr>
                <a:schemeClr val="accent5"/>
              </a:buClr>
            </a:pPr>
            <a:r>
              <a:rPr lang="es-ES" dirty="0" err="1"/>
              <a:t>Débense</a:t>
            </a:r>
            <a:r>
              <a:rPr lang="es-ES" dirty="0"/>
              <a:t> entregar </a:t>
            </a:r>
            <a:r>
              <a:rPr lang="es-ES" dirty="0" smtClean="0"/>
              <a:t>un documento </a:t>
            </a:r>
            <a:r>
              <a:rPr lang="es-ES" smtClean="0"/>
              <a:t>co </a:t>
            </a:r>
            <a:r>
              <a:rPr lang="es-ES" dirty="0"/>
              <a:t>enunciado seguido dos </a:t>
            </a:r>
            <a:r>
              <a:rPr lang="es-ES" dirty="0" err="1"/>
              <a:t>exercicios</a:t>
            </a:r>
            <a:r>
              <a:rPr lang="es-ES" dirty="0"/>
              <a:t> en </a:t>
            </a:r>
            <a:r>
              <a:rPr lang="es-ES" dirty="0" err="1"/>
              <a:t>papeis</a:t>
            </a:r>
            <a:r>
              <a:rPr lang="es-ES" dirty="0"/>
              <a:t> separados (non </a:t>
            </a:r>
            <a:r>
              <a:rPr lang="es-ES" dirty="0" err="1"/>
              <a:t>caderno</a:t>
            </a:r>
            <a:r>
              <a:rPr lang="es-ES" dirty="0" smtClean="0"/>
              <a:t>) e </a:t>
            </a:r>
            <a:r>
              <a:rPr lang="es-ES" dirty="0" err="1" smtClean="0"/>
              <a:t>mais</a:t>
            </a:r>
            <a:r>
              <a:rPr lang="es-ES" dirty="0" smtClean="0"/>
              <a:t> un </a:t>
            </a:r>
            <a:r>
              <a:rPr lang="es-ES" dirty="0" err="1" smtClean="0"/>
              <a:t>indice</a:t>
            </a:r>
            <a:endParaRPr lang="es-ES" dirty="0"/>
          </a:p>
          <a:p>
            <a:pPr lvl="1">
              <a:buClr>
                <a:schemeClr val="accent5"/>
              </a:buClr>
            </a:pPr>
            <a:r>
              <a:rPr lang="es-ES" dirty="0" err="1"/>
              <a:t>Na</a:t>
            </a:r>
            <a:r>
              <a:rPr lang="es-ES" dirty="0"/>
              <a:t> resolución dos </a:t>
            </a:r>
            <a:r>
              <a:rPr lang="es-ES" dirty="0" err="1"/>
              <a:t>exercicios</a:t>
            </a:r>
            <a:r>
              <a:rPr lang="es-ES" dirty="0"/>
              <a:t>, </a:t>
            </a:r>
            <a:r>
              <a:rPr lang="es-ES" dirty="0" err="1"/>
              <a:t>hai</a:t>
            </a:r>
            <a:r>
              <a:rPr lang="es-ES" dirty="0"/>
              <a:t> que especificar o proceso seguido para </a:t>
            </a:r>
            <a:r>
              <a:rPr lang="es-ES" dirty="0" err="1"/>
              <a:t>acadar</a:t>
            </a:r>
            <a:r>
              <a:rPr lang="es-ES" dirty="0"/>
              <a:t> a solución</a:t>
            </a:r>
          </a:p>
          <a:p>
            <a:pPr>
              <a:buClr>
                <a:schemeClr val="accent5"/>
              </a:buClr>
            </a:pPr>
            <a:r>
              <a:rPr lang="es-ES" dirty="0"/>
              <a:t>Prácticas: </a:t>
            </a:r>
            <a:r>
              <a:rPr lang="es-ES" dirty="0" err="1"/>
              <a:t>Unha</a:t>
            </a:r>
            <a:r>
              <a:rPr lang="es-ES" dirty="0"/>
              <a:t> </a:t>
            </a:r>
            <a:r>
              <a:rPr lang="es-ES" dirty="0" err="1"/>
              <a:t>ou</a:t>
            </a:r>
            <a:r>
              <a:rPr lang="es-ES" dirty="0"/>
              <a:t> </a:t>
            </a:r>
            <a:r>
              <a:rPr lang="es-ES" dirty="0" err="1"/>
              <a:t>máis</a:t>
            </a:r>
            <a:r>
              <a:rPr lang="es-ES" dirty="0"/>
              <a:t> prácticas por cada </a:t>
            </a:r>
            <a:r>
              <a:rPr lang="es-ES" dirty="0" err="1"/>
              <a:t>avaliación</a:t>
            </a:r>
            <a:endParaRPr lang="es-ES" dirty="0"/>
          </a:p>
          <a:p>
            <a:pPr lvl="1">
              <a:buClr>
                <a:schemeClr val="accent5"/>
              </a:buClr>
            </a:pPr>
            <a:r>
              <a:rPr lang="es-ES" dirty="0" err="1"/>
              <a:t>Entregaráse</a:t>
            </a:r>
            <a:r>
              <a:rPr lang="es-ES" dirty="0"/>
              <a:t> </a:t>
            </a:r>
            <a:r>
              <a:rPr lang="es-ES" dirty="0" err="1"/>
              <a:t>unha</a:t>
            </a:r>
            <a:r>
              <a:rPr lang="es-ES" dirty="0"/>
              <a:t> memoria de cada </a:t>
            </a:r>
            <a:r>
              <a:rPr lang="es-ES" dirty="0" err="1"/>
              <a:t>unha</a:t>
            </a:r>
            <a:r>
              <a:rPr lang="es-ES" dirty="0"/>
              <a:t> das prácticas escrita a ordenador</a:t>
            </a:r>
          </a:p>
          <a:p>
            <a:pPr lvl="1">
              <a:buClr>
                <a:schemeClr val="accent5"/>
              </a:buClr>
            </a:pPr>
            <a:r>
              <a:rPr lang="es-ES" dirty="0"/>
              <a:t>A memoria debe </a:t>
            </a:r>
            <a:r>
              <a:rPr lang="es-ES" dirty="0" err="1"/>
              <a:t>recoller</a:t>
            </a:r>
            <a:r>
              <a:rPr lang="es-ES" dirty="0"/>
              <a:t> os detalles da práctica realizada (</a:t>
            </a:r>
            <a:r>
              <a:rPr lang="es-ES" dirty="0" err="1"/>
              <a:t>especificaránse</a:t>
            </a:r>
            <a:r>
              <a:rPr lang="es-ES" dirty="0"/>
              <a:t> en cada práctica)</a:t>
            </a:r>
          </a:p>
          <a:p>
            <a:pPr lvl="1">
              <a:buClr>
                <a:schemeClr val="accent5"/>
              </a:buClr>
            </a:pPr>
            <a:r>
              <a:rPr lang="es-ES" dirty="0"/>
              <a:t>A memoria debe </a:t>
            </a:r>
            <a:r>
              <a:rPr lang="es-ES" dirty="0" err="1"/>
              <a:t>recoller</a:t>
            </a:r>
            <a:r>
              <a:rPr lang="es-ES" dirty="0"/>
              <a:t> fotos do proceso da elaboración da </a:t>
            </a:r>
            <a:r>
              <a:rPr lang="es-ES" dirty="0" smtClean="0"/>
              <a:t>práctica</a:t>
            </a:r>
          </a:p>
          <a:p>
            <a:pPr lvl="1">
              <a:buClr>
                <a:schemeClr val="accent5"/>
              </a:buClr>
            </a:pPr>
            <a:r>
              <a:rPr lang="es-ES" dirty="0" err="1" smtClean="0"/>
              <a:t>Estara</a:t>
            </a:r>
            <a:r>
              <a:rPr lang="es-ES" dirty="0" smtClean="0"/>
              <a:t> formateado o documento </a:t>
            </a:r>
            <a:r>
              <a:rPr lang="es-ES" dirty="0" err="1" smtClean="0"/>
              <a:t>cun</a:t>
            </a:r>
            <a:r>
              <a:rPr lang="es-ES" dirty="0" smtClean="0"/>
              <a:t> </a:t>
            </a:r>
            <a:r>
              <a:rPr lang="es-ES" dirty="0" err="1" smtClean="0"/>
              <a:t>indice</a:t>
            </a:r>
            <a:endParaRPr lang="es-ES" dirty="0"/>
          </a:p>
          <a:p>
            <a:pPr marL="0" indent="0">
              <a:buClr>
                <a:schemeClr val="accent5"/>
              </a:buClr>
              <a:buNone/>
            </a:pPr>
            <a:endParaRPr lang="es-ES" dirty="0"/>
          </a:p>
          <a:p>
            <a:pPr lvl="1">
              <a:buClr>
                <a:schemeClr val="accent5"/>
              </a:buClr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70808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5265</TotalTime>
  <Words>394</Words>
  <Application>Microsoft Office PowerPoint</Application>
  <PresentationFormat>Panorámica</PresentationFormat>
  <Paragraphs>58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Tema de Office</vt:lpstr>
      <vt:lpstr>Instalación y Mantenimiento de Redes para Transmisión de Datos</vt:lpstr>
      <vt:lpstr>¿Qué imos aprender?</vt:lpstr>
      <vt:lpstr>…e ademáis</vt:lpstr>
      <vt:lpstr>¿Para qué?</vt:lpstr>
      <vt:lpstr>Unidades Didácticas</vt:lpstr>
      <vt:lpstr>Avaliación</vt:lpstr>
      <vt:lpstr>Avaliación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UD1. Magnitudes eléctricas y circuitos resistivos</dc:title>
  <dc:creator>Sandra Díez Masa</dc:creator>
  <cp:lastModifiedBy>LOCUO 2</cp:lastModifiedBy>
  <cp:revision>29</cp:revision>
  <dcterms:created xsi:type="dcterms:W3CDTF">2021-09-22T16:09:48Z</dcterms:created>
  <dcterms:modified xsi:type="dcterms:W3CDTF">2022-09-12T01:19:56Z</dcterms:modified>
</cp:coreProperties>
</file>