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Nuni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3" roundtripDataSignature="AMtx7mjoiox50Nxp2fqaH0rp8fUJkc6N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unito-bold.fntdata"/><Relationship Id="rId11" Type="http://schemas.openxmlformats.org/officeDocument/2006/relationships/slide" Target="slides/slide6.xml"/><Relationship Id="rId22" Type="http://schemas.openxmlformats.org/officeDocument/2006/relationships/font" Target="fonts/Nunito-boldItalic.fntdata"/><Relationship Id="rId10" Type="http://schemas.openxmlformats.org/officeDocument/2006/relationships/slide" Target="slides/slide5.xml"/><Relationship Id="rId21" Type="http://schemas.openxmlformats.org/officeDocument/2006/relationships/font" Target="fonts/Nuni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4" name="Google Shape;21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4" name="Google Shape;14;p15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4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1" name="Google Shape;111;p24"/>
          <p:cNvGrpSpPr/>
          <p:nvPr/>
        </p:nvGrpSpPr>
        <p:grpSpPr>
          <a:xfrm>
            <a:off x="5959222" y="4119576"/>
            <a:ext cx="2520951" cy="1024165"/>
            <a:chOff x="6917201" y="0"/>
            <a:chExt cx="2227777" cy="863400"/>
          </a:xfrm>
        </p:grpSpPr>
        <p:sp>
          <p:nvSpPr>
            <p:cNvPr id="112" name="Google Shape;112;p2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4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" name="Google Shape;115;p24"/>
          <p:cNvGrpSpPr/>
          <p:nvPr/>
        </p:nvGrpSpPr>
        <p:grpSpPr>
          <a:xfrm>
            <a:off x="199149" y="2"/>
            <a:ext cx="2795413" cy="1083308"/>
            <a:chOff x="6917201" y="0"/>
            <a:chExt cx="2227777" cy="863400"/>
          </a:xfrm>
        </p:grpSpPr>
        <p:sp>
          <p:nvSpPr>
            <p:cNvPr id="116" name="Google Shape;116;p2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4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9" name="Google Shape;119;p24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21" name="Google Shape;21;p16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29" name="Google Shape;29;p1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8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8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8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5" name="Google Shape;35;p18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36" name="Google Shape;36;p18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18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18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" name="Google Shape;39;p18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40" name="Google Shape;40;p18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18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18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3" name="Google Shape;43;p18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44" name="Google Shape;44;p1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1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1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" name="Google Shape;47;p18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48" name="Google Shape;48;p1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1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" name="Google Shape;51;p18"/>
          <p:cNvGrpSpPr/>
          <p:nvPr/>
        </p:nvGrpSpPr>
        <p:grpSpPr>
          <a:xfrm>
            <a:off x="199149" y="4055652"/>
            <a:ext cx="2795413" cy="1083308"/>
            <a:chOff x="6917201" y="0"/>
            <a:chExt cx="2227777" cy="863400"/>
          </a:xfrm>
        </p:grpSpPr>
        <p:sp>
          <p:nvSpPr>
            <p:cNvPr id="52" name="Google Shape;52;p1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1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1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" name="Google Shape;55;p18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56" name="Google Shape;56;p18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0" name="Google Shape;60;p19"/>
          <p:cNvGrpSpPr/>
          <p:nvPr/>
        </p:nvGrpSpPr>
        <p:grpSpPr>
          <a:xfrm>
            <a:off x="5594190" y="3961115"/>
            <a:ext cx="2910144" cy="1182340"/>
            <a:chOff x="6917201" y="0"/>
            <a:chExt cx="2227777" cy="863400"/>
          </a:xfrm>
        </p:grpSpPr>
        <p:sp>
          <p:nvSpPr>
            <p:cNvPr id="61" name="Google Shape;61;p1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1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1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4" name="Google Shape;64;p19"/>
          <p:cNvGrpSpPr/>
          <p:nvPr/>
        </p:nvGrpSpPr>
        <p:grpSpPr>
          <a:xfrm>
            <a:off x="199149" y="2"/>
            <a:ext cx="2795413" cy="1083308"/>
            <a:chOff x="6917201" y="0"/>
            <a:chExt cx="2227777" cy="863400"/>
          </a:xfrm>
        </p:grpSpPr>
        <p:sp>
          <p:nvSpPr>
            <p:cNvPr id="65" name="Google Shape;65;p1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1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8" name="Google Shape;68;p19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9" name="Google Shape;69;p1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0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20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1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1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0" name="Google Shape;80;p21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21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21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21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4" name="Google Shape;84;p21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5" name="Google Shape;85;p21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2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2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2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9" name="Google Shape;89;p21"/>
          <p:cNvGrpSpPr/>
          <p:nvPr/>
        </p:nvGrpSpPr>
        <p:grpSpPr>
          <a:xfrm>
            <a:off x="5886353" y="1243"/>
            <a:ext cx="3257454" cy="1261514"/>
            <a:chOff x="6917201" y="0"/>
            <a:chExt cx="2227777" cy="863400"/>
          </a:xfrm>
        </p:grpSpPr>
        <p:sp>
          <p:nvSpPr>
            <p:cNvPr id="90" name="Google Shape;90;p2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2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2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3" name="Google Shape;93;p21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2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2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2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22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22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2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3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3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3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2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/>
              <a:t>QUE É A SINTAXE?</a:t>
            </a:r>
            <a:endParaRPr/>
          </a:p>
        </p:txBody>
      </p:sp>
      <p:sp>
        <p:nvSpPr>
          <p:cNvPr id="129" name="Google Shape;129;p1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/>
              <a:t>É a disciplina lingüística que estuda a orde e a relación das palabras nunha oración, así como as funcións que cumpren nela. </a:t>
            </a:r>
            <a:endParaRPr/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b="1" lang="gl">
                <a:solidFill>
                  <a:schemeClr val="lt1"/>
                </a:solidFill>
              </a:rPr>
              <a:t>UNIDADES SINTÁCTICAS</a:t>
            </a:r>
            <a:endParaRPr b="1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>
                <a:solidFill>
                  <a:srgbClr val="000000"/>
                </a:solidFill>
              </a:rPr>
              <a:t>palabra &gt; frase &gt; cláusula &gt; oración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t/>
            </a:r>
            <a:endParaRPr/>
          </a:p>
        </p:txBody>
      </p:sp>
      <p:pic>
        <p:nvPicPr>
          <p:cNvPr id="130" name="Google Shape;13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74526" y="223200"/>
            <a:ext cx="1331725" cy="1880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0"/>
          <p:cNvSpPr txBox="1"/>
          <p:nvPr>
            <p:ph type="title"/>
          </p:nvPr>
        </p:nvSpPr>
        <p:spPr>
          <a:xfrm>
            <a:off x="819150" y="6755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/>
              <a:t>Atributo (ATRIB)</a:t>
            </a:r>
            <a:endParaRPr/>
          </a:p>
        </p:txBody>
      </p:sp>
      <p:sp>
        <p:nvSpPr>
          <p:cNvPr id="195" name="Google Shape;195;p10"/>
          <p:cNvSpPr txBox="1"/>
          <p:nvPr>
            <p:ph idx="1" type="body"/>
          </p:nvPr>
        </p:nvSpPr>
        <p:spPr>
          <a:xfrm>
            <a:off x="535150" y="1566725"/>
            <a:ext cx="4506000" cy="29863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Sempre acompaña a verbos copulativos (</a:t>
            </a:r>
            <a:r>
              <a:rPr i="1" lang="gl"/>
              <a:t>ser, estar, parecer, semellar</a:t>
            </a:r>
            <a:r>
              <a:rPr lang="gl"/>
              <a:t>).</a:t>
            </a:r>
            <a:endParaRPr/>
          </a:p>
          <a:p>
            <a:pPr indent="-3111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Cando é adxectivo, concorda en xénero e número co SUX.</a:t>
            </a:r>
            <a:endParaRPr/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i="1" lang="gl"/>
              <a:t>María é alta / María e a súa irmá son altas.</a:t>
            </a:r>
            <a:endParaRPr i="1"/>
          </a:p>
          <a:p>
            <a:pPr indent="-31115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Non se pode eliminar, a oración carecería de sentido.</a:t>
            </a:r>
            <a:endParaRPr/>
          </a:p>
          <a:p>
            <a:pPr indent="-3111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Ás veces, pódese substituír por “o”.</a:t>
            </a:r>
            <a:endParaRPr/>
          </a:p>
          <a:p>
            <a:pPr indent="-3111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300"/>
              <a:buFont typeface="Calibri"/>
              <a:buChar char="➢"/>
            </a:pPr>
            <a:r>
              <a:rPr i="1" lang="gl"/>
              <a:t>Tania é intelixente / Tania éo / Tania é así.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t/>
            </a:r>
            <a:endParaRPr/>
          </a:p>
        </p:txBody>
      </p:sp>
      <p:sp>
        <p:nvSpPr>
          <p:cNvPr id="196" name="Google Shape;196;p10"/>
          <p:cNvSpPr txBox="1"/>
          <p:nvPr>
            <p:ph idx="2" type="body"/>
          </p:nvPr>
        </p:nvSpPr>
        <p:spPr>
          <a:xfrm>
            <a:off x="5235975" y="1747012"/>
            <a:ext cx="3570600" cy="25623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Frase nominal ou substantiva</a:t>
            </a:r>
            <a:endParaRPr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/>
              <a:t>Pedro é </a:t>
            </a:r>
            <a:r>
              <a:rPr i="1" lang="gl" u="sng"/>
              <a:t>mecánico</a:t>
            </a:r>
            <a:r>
              <a:rPr i="1" lang="gl"/>
              <a:t>.</a:t>
            </a:r>
            <a:endParaRPr i="1"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Frase adxectiva</a:t>
            </a:r>
            <a:endParaRPr/>
          </a:p>
          <a:p>
            <a:pPr indent="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/>
              <a:t>Os rapaces están </a:t>
            </a:r>
            <a:r>
              <a:rPr i="1" lang="gl" u="sng"/>
              <a:t>ilusionados</a:t>
            </a:r>
            <a:r>
              <a:rPr i="1" lang="gl"/>
              <a:t>.</a:t>
            </a:r>
            <a:endParaRPr i="1"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Frase preposicional</a:t>
            </a:r>
            <a:endParaRPr/>
          </a:p>
          <a:p>
            <a:pPr indent="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/>
              <a:t>Os meus curmáns son </a:t>
            </a:r>
            <a:r>
              <a:rPr i="1" lang="gl" u="sng"/>
              <a:t>de Vigo</a:t>
            </a:r>
            <a:r>
              <a:rPr i="1" lang="gl"/>
              <a:t>.</a:t>
            </a:r>
            <a:endParaRPr i="1"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Frase adverbial</a:t>
            </a:r>
            <a:endParaRPr/>
          </a:p>
          <a:p>
            <a:pPr indent="0" lvl="0" marL="4572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/>
              <a:t> </a:t>
            </a:r>
            <a:r>
              <a:rPr i="1" lang="gl"/>
              <a:t>Tranquila, o teu pai está </a:t>
            </a:r>
            <a:r>
              <a:rPr i="1" lang="gl" u="sng"/>
              <a:t>ben</a:t>
            </a:r>
            <a:r>
              <a:rPr i="1" lang="gl"/>
              <a:t>.</a:t>
            </a:r>
            <a:endParaRPr i="1"/>
          </a:p>
        </p:txBody>
      </p:sp>
      <p:sp>
        <p:nvSpPr>
          <p:cNvPr id="197" name="Google Shape;197;p10"/>
          <p:cNvSpPr txBox="1"/>
          <p:nvPr/>
        </p:nvSpPr>
        <p:spPr>
          <a:xfrm>
            <a:off x="5538825" y="612125"/>
            <a:ext cx="2964900" cy="9546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gl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 a función sintáctica que expresa unha calidade, propiedade, estado ou circunstancia.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1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/>
              <a:t>Complemento predicativo (C. PRED)</a:t>
            </a:r>
            <a:endParaRPr/>
          </a:p>
        </p:txBody>
      </p:sp>
      <p:sp>
        <p:nvSpPr>
          <p:cNvPr id="203" name="Google Shape;203;p11"/>
          <p:cNvSpPr txBox="1"/>
          <p:nvPr>
            <p:ph idx="1" type="body"/>
          </p:nvPr>
        </p:nvSpPr>
        <p:spPr>
          <a:xfrm>
            <a:off x="819150" y="1855475"/>
            <a:ext cx="7505700" cy="25833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gl">
                <a:solidFill>
                  <a:schemeClr val="lt1"/>
                </a:solidFill>
              </a:rPr>
              <a:t>É o “atributo” dos verbos predicativos. Afecta directamente ao SUX ou ao CD.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/>
              <a:t>Marta e Carlos acabaron </a:t>
            </a:r>
            <a:r>
              <a:rPr i="1" lang="gl" u="sng"/>
              <a:t>exhaustos </a:t>
            </a:r>
            <a:r>
              <a:rPr i="1" lang="gl"/>
              <a:t>a carreira.</a:t>
            </a:r>
            <a:endParaRPr i="1"/>
          </a:p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300"/>
              <a:buNone/>
            </a:pPr>
            <a:r>
              <a:rPr i="1" lang="gl"/>
              <a:t>Deixou a camiseta </a:t>
            </a:r>
            <a:r>
              <a:rPr i="1" lang="gl" u="sng"/>
              <a:t>tirada </a:t>
            </a:r>
            <a:r>
              <a:rPr i="1" lang="gl"/>
              <a:t>no medio do cuarto.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Diferenciámolo do CC de Modo porque o CC non concorda nin co suxeito nin co CD.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/>
              <a:t>A policía chegou </a:t>
            </a:r>
            <a:r>
              <a:rPr i="1" lang="gl" u="sng"/>
              <a:t>rápido</a:t>
            </a:r>
            <a:r>
              <a:rPr i="1" lang="gl"/>
              <a:t> </a:t>
            </a:r>
            <a:r>
              <a:rPr lang="gl">
                <a:solidFill>
                  <a:srgbClr val="FF0000"/>
                </a:solidFill>
              </a:rPr>
              <a:t>(CCModo)</a:t>
            </a:r>
            <a:r>
              <a:rPr lang="gl"/>
              <a:t> </a:t>
            </a:r>
            <a:r>
              <a:rPr i="1" lang="gl"/>
              <a:t>ao lugar do crime / A policía quedou </a:t>
            </a:r>
            <a:r>
              <a:rPr i="1" lang="gl" u="sng"/>
              <a:t>satisfeita</a:t>
            </a:r>
            <a:r>
              <a:rPr i="1" lang="gl"/>
              <a:t> </a:t>
            </a:r>
            <a:r>
              <a:rPr lang="gl">
                <a:solidFill>
                  <a:srgbClr val="FF0000"/>
                </a:solidFill>
              </a:rPr>
              <a:t>(C.PRED)</a:t>
            </a:r>
            <a:r>
              <a:rPr lang="gl"/>
              <a:t> </a:t>
            </a:r>
            <a:r>
              <a:rPr i="1" lang="gl"/>
              <a:t>co traballo feito.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rPr lang="gl"/>
              <a:t>***Responde a “como?”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2"/>
          <p:cNvSpPr txBox="1"/>
          <p:nvPr>
            <p:ph type="title"/>
          </p:nvPr>
        </p:nvSpPr>
        <p:spPr>
          <a:xfrm>
            <a:off x="946837" y="470104"/>
            <a:ext cx="7505700" cy="72472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 sz="1800"/>
              <a:t>Suplemento / Complemento de réxime / Complemento preposicional (SUP)</a:t>
            </a:r>
            <a:endParaRPr sz="1800"/>
          </a:p>
        </p:txBody>
      </p:sp>
      <p:sp>
        <p:nvSpPr>
          <p:cNvPr id="209" name="Google Shape;209;p12"/>
          <p:cNvSpPr txBox="1"/>
          <p:nvPr>
            <p:ph idx="1" type="body"/>
          </p:nvPr>
        </p:nvSpPr>
        <p:spPr>
          <a:xfrm>
            <a:off x="674989" y="1479875"/>
            <a:ext cx="3686100" cy="24480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gl">
                <a:solidFill>
                  <a:schemeClr val="lt1"/>
                </a:solidFill>
              </a:rPr>
              <a:t>É un complemento que comeza por unha preposición esixida polo verbo. Polo tanto, sempre realiza esta función unha frase preposicional.</a:t>
            </a:r>
            <a:r>
              <a:rPr lang="gl"/>
              <a:t> Sen esa preposición é agramatical ou cambia de significado.</a:t>
            </a:r>
            <a:endParaRPr/>
          </a:p>
          <a:p>
            <a:pPr indent="0" lvl="0" marL="0" rtl="0" algn="just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i="1" lang="gl"/>
              <a:t>Confío </a:t>
            </a:r>
            <a:r>
              <a:rPr i="1" lang="gl" u="sng"/>
              <a:t>en que me contes a verdade</a:t>
            </a:r>
            <a:r>
              <a:rPr i="1" lang="gl"/>
              <a:t>.</a:t>
            </a:r>
            <a:endParaRPr i="1"/>
          </a:p>
          <a:p>
            <a:pPr indent="0" lvl="0" marL="0" rtl="0"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rPr i="1" lang="gl"/>
              <a:t>Estou moi preocupada</a:t>
            </a:r>
            <a:r>
              <a:rPr i="1" lang="gl" u="sng"/>
              <a:t> pola súa saúde</a:t>
            </a:r>
            <a:r>
              <a:rPr i="1" lang="gl"/>
              <a:t>. </a:t>
            </a:r>
            <a:endParaRPr i="1"/>
          </a:p>
        </p:txBody>
      </p:sp>
      <p:sp>
        <p:nvSpPr>
          <p:cNvPr id="210" name="Google Shape;210;p12"/>
          <p:cNvSpPr txBox="1"/>
          <p:nvPr>
            <p:ph idx="2" type="body"/>
          </p:nvPr>
        </p:nvSpPr>
        <p:spPr>
          <a:xfrm>
            <a:off x="4622277" y="1037825"/>
            <a:ext cx="4003200" cy="28164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Ao substituír o SUP por un pronome, NUNCA DESAPARECE A PREPOSICIÓN, xa que é esixida polo verbo.</a:t>
            </a:r>
            <a:endParaRPr/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i="1" lang="gl"/>
              <a:t>Onte chamei </a:t>
            </a:r>
            <a:r>
              <a:rPr i="1" lang="gl" u="sng"/>
              <a:t>a Antón</a:t>
            </a:r>
            <a:r>
              <a:rPr i="1" lang="gl"/>
              <a:t> / Onte chamei</a:t>
            </a:r>
            <a:r>
              <a:rPr i="1" lang="gl" u="sng"/>
              <a:t>no</a:t>
            </a:r>
            <a:r>
              <a:rPr i="1" lang="gl"/>
              <a:t>. </a:t>
            </a:r>
            <a:r>
              <a:rPr lang="gl"/>
              <a:t>É CD</a:t>
            </a:r>
            <a:endParaRPr/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i="1" lang="gl"/>
              <a:t>Arrepentiuse </a:t>
            </a:r>
            <a:r>
              <a:rPr i="1" lang="gl" u="sng"/>
              <a:t>das súas palabras</a:t>
            </a:r>
            <a:r>
              <a:rPr i="1" lang="gl"/>
              <a:t> rapidamente / Arrepentiuse </a:t>
            </a:r>
            <a:r>
              <a:rPr i="1" lang="gl" u="sng"/>
              <a:t>delas</a:t>
            </a:r>
            <a:r>
              <a:rPr i="1" lang="gl"/>
              <a:t> rapidamente</a:t>
            </a:r>
            <a:endParaRPr i="1"/>
          </a:p>
          <a:p>
            <a:pPr indent="-31115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Se se substitúe por adverbio é CCL.</a:t>
            </a:r>
            <a:endParaRPr/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rPr i="1" lang="gl"/>
              <a:t>Saíu </a:t>
            </a:r>
            <a:r>
              <a:rPr i="1" lang="gl" u="sng"/>
              <a:t>da casa</a:t>
            </a:r>
            <a:r>
              <a:rPr i="1" lang="gl"/>
              <a:t> moi cedo / Saíu </a:t>
            </a:r>
            <a:r>
              <a:rPr i="1" lang="gl" u="sng"/>
              <a:t>de alí </a:t>
            </a:r>
            <a:r>
              <a:rPr i="1" lang="gl"/>
              <a:t>moi cedo.</a:t>
            </a:r>
            <a:endParaRPr i="1"/>
          </a:p>
        </p:txBody>
      </p:sp>
      <p:sp>
        <p:nvSpPr>
          <p:cNvPr id="211" name="Google Shape;211;p12"/>
          <p:cNvSpPr txBox="1"/>
          <p:nvPr/>
        </p:nvSpPr>
        <p:spPr>
          <a:xfrm>
            <a:off x="618500" y="4212925"/>
            <a:ext cx="8087100" cy="6057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gl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arrepentirse de, avergonzarse de, carecer de, coincidir en/con, confiar en, crer en, dedicarse a , depender de, pensar en, preocuparse de/por, queixarse de...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3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/>
              <a:t>Complemento axente (C. Axente)</a:t>
            </a:r>
            <a:endParaRPr/>
          </a:p>
        </p:txBody>
      </p:sp>
      <p:sp>
        <p:nvSpPr>
          <p:cNvPr id="217" name="Google Shape;217;p13"/>
          <p:cNvSpPr txBox="1"/>
          <p:nvPr>
            <p:ph idx="1" type="body"/>
          </p:nvPr>
        </p:nvSpPr>
        <p:spPr>
          <a:xfrm>
            <a:off x="819150" y="1990725"/>
            <a:ext cx="7505700" cy="1881059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 sz="1800">
                <a:solidFill>
                  <a:schemeClr val="lt1"/>
                </a:solidFill>
              </a:rPr>
              <a:t>É un complemento que se emprega nas oracións pasivas e indica quen fai a acción expresada polo verbo.</a:t>
            </a:r>
            <a:endParaRPr sz="1800">
              <a:solidFill>
                <a:schemeClr val="lt1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rPr lang="gl" sz="1400">
                <a:solidFill>
                  <a:srgbClr val="000000"/>
                </a:solidFill>
              </a:rPr>
              <a:t>A unidade que desempeña a función de C. Axente sempre é unha frase preposicional introducida pola preposición “por”: </a:t>
            </a:r>
            <a:r>
              <a:rPr i="1" lang="gl" sz="1400">
                <a:solidFill>
                  <a:srgbClr val="000000"/>
                </a:solidFill>
              </a:rPr>
              <a:t>A canción foi cantada </a:t>
            </a:r>
            <a:r>
              <a:rPr i="1" lang="gl" sz="1400" u="sng">
                <a:solidFill>
                  <a:srgbClr val="000000"/>
                </a:solidFill>
              </a:rPr>
              <a:t>pola nena</a:t>
            </a:r>
            <a:r>
              <a:rPr i="1" lang="gl" sz="1400">
                <a:solidFill>
                  <a:srgbClr val="000000"/>
                </a:solidFill>
              </a:rPr>
              <a:t> para a súa nai.</a:t>
            </a:r>
            <a:endParaRPr i="1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/>
              <a:t>A palabra e a frase</a:t>
            </a:r>
            <a:endParaRPr/>
          </a:p>
        </p:txBody>
      </p:sp>
      <p:sp>
        <p:nvSpPr>
          <p:cNvPr id="136" name="Google Shape;136;p2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300"/>
              <a:buNone/>
            </a:pPr>
            <a:r>
              <a:rPr lang="gl"/>
              <a:t>A </a:t>
            </a:r>
            <a:r>
              <a:rPr b="1" lang="gl">
                <a:solidFill>
                  <a:schemeClr val="lt1"/>
                </a:solidFill>
              </a:rPr>
              <a:t>palabra </a:t>
            </a:r>
            <a:r>
              <a:rPr lang="gl"/>
              <a:t>é un conxunto de morfemas que ten significado propio. Posúe articulación independente e escríbese separada doutras.</a:t>
            </a:r>
            <a:endParaRPr/>
          </a:p>
        </p:txBody>
      </p:sp>
      <p:sp>
        <p:nvSpPr>
          <p:cNvPr id="137" name="Google Shape;137;p2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300"/>
              <a:buNone/>
            </a:pPr>
            <a:r>
              <a:rPr lang="gl"/>
              <a:t>A </a:t>
            </a:r>
            <a:r>
              <a:rPr b="1" lang="gl">
                <a:solidFill>
                  <a:schemeClr val="lt1"/>
                </a:solidFill>
              </a:rPr>
              <a:t>frase </a:t>
            </a:r>
            <a:r>
              <a:rPr lang="gl"/>
              <a:t>é un grupo de palabras que desempeñan unha función conxunta dentro dunha unidade superior (cláusula). Existen cinco tipos de frases:  a frase nominal, a frase substantiva, a frase adxectiva, a frase adverbial e a frase preposicional.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/>
              <a:t>Funcións sintácticas</a:t>
            </a:r>
            <a:endParaRPr/>
          </a:p>
        </p:txBody>
      </p:sp>
      <p:sp>
        <p:nvSpPr>
          <p:cNvPr id="143" name="Google Shape;143;p3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300"/>
              <a:buNone/>
            </a:pPr>
            <a:r>
              <a:rPr lang="gl"/>
              <a:t>A </a:t>
            </a:r>
            <a:r>
              <a:rPr lang="gl">
                <a:solidFill>
                  <a:schemeClr val="lt1"/>
                </a:solidFill>
              </a:rPr>
              <a:t>función sintáctica</a:t>
            </a:r>
            <a:r>
              <a:rPr lang="gl"/>
              <a:t> é o papel que desempeña unha palabra, frase ou cláusula (oración) dentro da construción sintáctica na que se inclúe. Tense en conta como se relaciona cos outros elementos que compoñen a dita construción.</a:t>
            </a:r>
            <a:endParaRPr/>
          </a:p>
        </p:txBody>
      </p:sp>
      <p:sp>
        <p:nvSpPr>
          <p:cNvPr id="144" name="Google Shape;144;p3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/>
              <a:t>SUXEITO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/>
              <a:t>COMPLEMENTO DIRECTO (CD)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/>
              <a:t>COMPLEMENTO INDIRECTO (CI)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/>
              <a:t>COMPLEMENTO CIRCUNSTANCIAL (CC...)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/>
              <a:t>ATRIBUTO (ATRIB)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/>
              <a:t>COMPLEMENTO PREDICATIVO (C.PRED)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/>
              <a:t>SUPLEMENTO / COMPLEMENTO DE RÉXIME (SUP)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/>
              <a:t>COMPLEMENTO AXENTE (C. AXENTE)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/>
              <a:t>Como recoñecer as funcións sintácticas?</a:t>
            </a:r>
            <a:endParaRPr/>
          </a:p>
        </p:txBody>
      </p:sp>
      <p:pic>
        <p:nvPicPr>
          <p:cNvPr id="150" name="Google Shape;15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65925" y="1733975"/>
            <a:ext cx="3038499" cy="3038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"/>
          <p:cNvSpPr txBox="1"/>
          <p:nvPr>
            <p:ph type="title"/>
          </p:nvPr>
        </p:nvSpPr>
        <p:spPr>
          <a:xfrm>
            <a:off x="819150" y="446375"/>
            <a:ext cx="7505700" cy="58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/>
              <a:t>O SUXEITO</a:t>
            </a:r>
            <a:endParaRPr/>
          </a:p>
        </p:txBody>
      </p:sp>
      <p:sp>
        <p:nvSpPr>
          <p:cNvPr id="156" name="Google Shape;156;p5"/>
          <p:cNvSpPr txBox="1"/>
          <p:nvPr>
            <p:ph idx="1" type="body"/>
          </p:nvPr>
        </p:nvSpPr>
        <p:spPr>
          <a:xfrm>
            <a:off x="819150" y="1026575"/>
            <a:ext cx="3686100" cy="38307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gl">
                <a:solidFill>
                  <a:schemeClr val="lt1"/>
                </a:solidFill>
              </a:rPr>
              <a:t>Como recoñecemos o suxeito?</a:t>
            </a:r>
            <a:endParaRPr b="1"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A concordancia co verbo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 sz="1100"/>
              <a:t>Gústame ese bolso vermello / Gústanme eses bolsos vermellos / *Gústanme ese bolso bolso vermello </a:t>
            </a:r>
            <a:endParaRPr i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 sz="1100"/>
              <a:t>O teu can pasea polo xardín / Os teus cans pasean polo xardín /*Os teus cans pasea polo xardín</a:t>
            </a:r>
            <a:endParaRPr i="1" sz="1100"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Substituír por un pronome persoal tónico ou por “iso”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 sz="1100"/>
              <a:t>Gústame</a:t>
            </a:r>
            <a:r>
              <a:rPr i="1" lang="gl" sz="1100" u="sng"/>
              <a:t> ese bolso vermello</a:t>
            </a:r>
            <a:r>
              <a:rPr i="1" lang="gl" sz="1100"/>
              <a:t> / </a:t>
            </a:r>
            <a:r>
              <a:rPr i="1" lang="gl" sz="1100" u="sng"/>
              <a:t>Iso</a:t>
            </a:r>
            <a:r>
              <a:rPr i="1" lang="gl" sz="1100"/>
              <a:t> gústame</a:t>
            </a:r>
            <a:endParaRPr i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 sz="1100" u="sng"/>
              <a:t>O teu can </a:t>
            </a:r>
            <a:r>
              <a:rPr i="1" lang="gl" sz="1100"/>
              <a:t>pasea polo xardín / </a:t>
            </a:r>
            <a:r>
              <a:rPr i="1" lang="gl" sz="1100" u="sng"/>
              <a:t>El </a:t>
            </a:r>
            <a:r>
              <a:rPr i="1" lang="gl" sz="1100"/>
              <a:t>pasea polo xardín</a:t>
            </a:r>
            <a:endParaRPr i="1" sz="1100"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É o complemento axente da oración pasiva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 sz="1100" u="sng"/>
              <a:t>Carlota</a:t>
            </a:r>
            <a:r>
              <a:rPr i="1" lang="gl" sz="1100"/>
              <a:t> realizou esta traballo marabilloso / Este traballo marabilloso foi realizado </a:t>
            </a:r>
            <a:r>
              <a:rPr i="1" lang="gl" sz="1100" u="sng"/>
              <a:t>por Carlota</a:t>
            </a:r>
            <a:r>
              <a:rPr i="1" lang="gl" sz="1100"/>
              <a:t>.</a:t>
            </a:r>
            <a:endParaRPr i="1" sz="1100"/>
          </a:p>
        </p:txBody>
      </p:sp>
      <p:sp>
        <p:nvSpPr>
          <p:cNvPr id="157" name="Google Shape;157;p5"/>
          <p:cNvSpPr txBox="1"/>
          <p:nvPr>
            <p:ph idx="2" type="body"/>
          </p:nvPr>
        </p:nvSpPr>
        <p:spPr>
          <a:xfrm>
            <a:off x="4638675" y="1729950"/>
            <a:ext cx="3686100" cy="28800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gl">
                <a:solidFill>
                  <a:schemeClr val="lt1"/>
                </a:solidFill>
              </a:rPr>
              <a:t>Omisión / ausencia do suxeito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>
                <a:solidFill>
                  <a:schemeClr val="lt1"/>
                </a:solidFill>
              </a:rPr>
              <a:t>Suxeito elíptico</a:t>
            </a:r>
            <a:r>
              <a:rPr lang="gl"/>
              <a:t>: </a:t>
            </a:r>
            <a:r>
              <a:rPr i="1" lang="gl"/>
              <a:t>Iremos de vacacións a Foz este verán.</a:t>
            </a:r>
            <a:endParaRPr i="1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>
                <a:solidFill>
                  <a:schemeClr val="lt1"/>
                </a:solidFill>
              </a:rPr>
              <a:t>Oracións impersoais</a:t>
            </a:r>
            <a:endParaRPr>
              <a:solidFill>
                <a:schemeClr val="lt1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Fenómenos atmosféricos ou naturais: </a:t>
            </a:r>
            <a:r>
              <a:rPr i="1" lang="gl" sz="1100"/>
              <a:t>Onte choveu toda a tarde.</a:t>
            </a:r>
            <a:endParaRPr i="1" sz="1100"/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Impersoais gramaticalizadas (verbos </a:t>
            </a:r>
            <a:r>
              <a:rPr i="1" lang="gl"/>
              <a:t>haber</a:t>
            </a:r>
            <a:r>
              <a:rPr lang="gl"/>
              <a:t>, </a:t>
            </a:r>
            <a:r>
              <a:rPr i="1" lang="gl"/>
              <a:t>ir</a:t>
            </a:r>
            <a:r>
              <a:rPr lang="gl"/>
              <a:t>, </a:t>
            </a:r>
            <a:r>
              <a:rPr i="1" lang="gl"/>
              <a:t>ser</a:t>
            </a:r>
            <a:r>
              <a:rPr lang="gl"/>
              <a:t> en 3ª sing.): </a:t>
            </a:r>
            <a:r>
              <a:rPr i="1" lang="gl" sz="1100"/>
              <a:t>É tarde para ir á praia</a:t>
            </a:r>
            <a:r>
              <a:rPr lang="gl"/>
              <a:t>.</a:t>
            </a:r>
            <a:endParaRPr/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Impersoais con </a:t>
            </a:r>
            <a:r>
              <a:rPr i="1" lang="gl"/>
              <a:t>se</a:t>
            </a:r>
            <a:r>
              <a:rPr lang="gl"/>
              <a:t>: </a:t>
            </a:r>
            <a:r>
              <a:rPr i="1" lang="gl" sz="1100"/>
              <a:t>Neste restaurante cómese xenial</a:t>
            </a:r>
            <a:r>
              <a:rPr lang="gl" sz="1100"/>
              <a:t>.</a:t>
            </a:r>
            <a:endParaRPr sz="1100"/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Impersoais ocasionais: </a:t>
            </a:r>
            <a:r>
              <a:rPr i="1" lang="gl" sz="1100"/>
              <a:t>Chaman á porta</a:t>
            </a:r>
            <a:r>
              <a:rPr lang="gl" sz="1100"/>
              <a:t>.</a:t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300"/>
              <a:buNone/>
            </a:pPr>
            <a:r>
              <a:t/>
            </a:r>
            <a:endParaRPr/>
          </a:p>
        </p:txBody>
      </p:sp>
      <p:sp>
        <p:nvSpPr>
          <p:cNvPr id="158" name="Google Shape;158;p5"/>
          <p:cNvSpPr txBox="1"/>
          <p:nvPr/>
        </p:nvSpPr>
        <p:spPr>
          <a:xfrm>
            <a:off x="5037750" y="826950"/>
            <a:ext cx="2965500" cy="7224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gl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 suxeito é a parte da oración que indica quen realiza a acción expresada polo verbo.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5"/>
          <p:cNvSpPr txBox="1"/>
          <p:nvPr/>
        </p:nvSpPr>
        <p:spPr>
          <a:xfrm>
            <a:off x="3509700" y="304175"/>
            <a:ext cx="1261800" cy="7224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gl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 suxeito nunca  empeza por preposición.</a:t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"/>
          <p:cNvSpPr txBox="1"/>
          <p:nvPr>
            <p:ph type="title"/>
          </p:nvPr>
        </p:nvSpPr>
        <p:spPr>
          <a:xfrm>
            <a:off x="819150" y="484400"/>
            <a:ext cx="7505700" cy="6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/>
              <a:t>O complemento directo (CD)</a:t>
            </a:r>
            <a:endParaRPr/>
          </a:p>
        </p:txBody>
      </p:sp>
      <p:sp>
        <p:nvSpPr>
          <p:cNvPr id="165" name="Google Shape;165;p6"/>
          <p:cNvSpPr txBox="1"/>
          <p:nvPr>
            <p:ph idx="1" type="body"/>
          </p:nvPr>
        </p:nvSpPr>
        <p:spPr>
          <a:xfrm>
            <a:off x="819150" y="1264200"/>
            <a:ext cx="4494300" cy="31746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/>
              <a:t>Marcos e Carolina plantaron </a:t>
            </a:r>
            <a:r>
              <a:rPr b="1" i="1" lang="gl"/>
              <a:t>dúas maceiras</a:t>
            </a:r>
            <a:r>
              <a:rPr i="1" lang="gl"/>
              <a:t> na eira da casa.</a:t>
            </a:r>
            <a:endParaRPr i="1"/>
          </a:p>
          <a:p>
            <a:pPr indent="-311150" lvl="0" marL="457200" rtl="0" algn="just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**Preguntar “que” ou “que cousa”.</a:t>
            </a:r>
            <a:endParaRPr/>
          </a:p>
          <a:p>
            <a:pPr indent="0" lvl="0" marL="0" rtl="0" algn="just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i="1" lang="gl" sz="1100"/>
              <a:t>Que plantaron Marcos e Carolina na eira da casa? Dúas maceiras</a:t>
            </a:r>
            <a:endParaRPr i="1" sz="1100"/>
          </a:p>
          <a:p>
            <a:pPr indent="-311150" lvl="0" marL="457200" rtl="0" algn="just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0000"/>
              </a:buClr>
              <a:buSzPts val="1300"/>
              <a:buChar char="➢"/>
            </a:pPr>
            <a:r>
              <a:rPr lang="gl">
                <a:solidFill>
                  <a:srgbClr val="FF0000"/>
                </a:solidFill>
              </a:rPr>
              <a:t>Substituír por o/a/os/as </a:t>
            </a:r>
            <a:endParaRPr>
              <a:solidFill>
                <a:srgbClr val="FF0000"/>
              </a:solidFill>
            </a:endParaRPr>
          </a:p>
          <a:p>
            <a:pPr indent="0" lvl="0" marL="0" rtl="0" algn="just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i="1" lang="gl" sz="1100"/>
              <a:t>Marcos e Carolina plantáron</a:t>
            </a:r>
            <a:r>
              <a:rPr i="1" lang="gl" sz="1100" u="sng"/>
              <a:t>as</a:t>
            </a:r>
            <a:r>
              <a:rPr i="1" lang="gl" sz="1100"/>
              <a:t> na eira da casa / Marcos e Carolina plantaron </a:t>
            </a:r>
            <a:r>
              <a:rPr i="1" lang="gl" sz="1100" u="sng"/>
              <a:t>iso</a:t>
            </a:r>
            <a:r>
              <a:rPr i="1" lang="gl" sz="1100"/>
              <a:t> na eira da casa.</a:t>
            </a:r>
            <a:endParaRPr i="1" sz="1100"/>
          </a:p>
          <a:p>
            <a:pPr indent="-311150" lvl="0" marL="457200" rtl="0" algn="just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O CD é o SUX das oracións pasivas.</a:t>
            </a:r>
            <a:endParaRPr/>
          </a:p>
          <a:p>
            <a:pPr indent="0" lvl="0" marL="0" rtl="0"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rPr i="1" lang="gl" sz="1100"/>
              <a:t>As maceiras foron plantadas na eira da casa (por Marcos e Carolina).</a:t>
            </a:r>
            <a:endParaRPr i="1" sz="1100"/>
          </a:p>
        </p:txBody>
      </p:sp>
      <p:sp>
        <p:nvSpPr>
          <p:cNvPr id="166" name="Google Shape;166;p6"/>
          <p:cNvSpPr txBox="1"/>
          <p:nvPr/>
        </p:nvSpPr>
        <p:spPr>
          <a:xfrm>
            <a:off x="6919775" y="665375"/>
            <a:ext cx="1767900" cy="11502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gl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Elemento sobre o que recae a acción designada polo verbo, que completa o seu significado.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"/>
          <p:cNvSpPr txBox="1"/>
          <p:nvPr>
            <p:ph idx="2" type="body"/>
          </p:nvPr>
        </p:nvSpPr>
        <p:spPr>
          <a:xfrm>
            <a:off x="5684100" y="1990725"/>
            <a:ext cx="2640600" cy="24480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Frase nominal/ substantiva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/>
              <a:t>Carlos comeu </a:t>
            </a:r>
            <a:r>
              <a:rPr b="1" i="1" lang="gl"/>
              <a:t>os caramelos</a:t>
            </a:r>
            <a:r>
              <a:rPr i="1" lang="gl"/>
              <a:t>.</a:t>
            </a:r>
            <a:endParaRPr i="1"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Frase preposicional con “a”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/>
              <a:t>Mañá chamarei</a:t>
            </a:r>
            <a:r>
              <a:rPr b="1" i="1" lang="gl"/>
              <a:t> a Martina</a:t>
            </a:r>
            <a:r>
              <a:rPr i="1" lang="gl"/>
              <a:t>. </a:t>
            </a:r>
            <a:endParaRPr i="1"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Pronome átono CD: me, te, o/a, nos, vos, os/as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/>
              <a:t>Fixéste</a:t>
            </a:r>
            <a:r>
              <a:rPr b="1" i="1" lang="gl"/>
              <a:t>lo</a:t>
            </a:r>
            <a:r>
              <a:rPr i="1" lang="gl"/>
              <a:t> moi rápido e saíu mal. </a:t>
            </a:r>
            <a:endParaRPr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/>
              <a:t>O complemento indirecto (CI)</a:t>
            </a:r>
            <a:endParaRPr/>
          </a:p>
        </p:txBody>
      </p:sp>
      <p:sp>
        <p:nvSpPr>
          <p:cNvPr id="173" name="Google Shape;173;p7"/>
          <p:cNvSpPr txBox="1"/>
          <p:nvPr>
            <p:ph idx="1" type="body"/>
          </p:nvPr>
        </p:nvSpPr>
        <p:spPr>
          <a:xfrm>
            <a:off x="819150" y="1549350"/>
            <a:ext cx="4456200" cy="28893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i="1" lang="gl"/>
              <a:t>Os atracadores berráron</a:t>
            </a:r>
            <a:r>
              <a:rPr b="1" i="1" lang="gl"/>
              <a:t>lles</a:t>
            </a:r>
            <a:r>
              <a:rPr i="1" lang="gl"/>
              <a:t> durante horas </a:t>
            </a:r>
            <a:r>
              <a:rPr b="1" i="1" lang="gl"/>
              <a:t>aos reféns</a:t>
            </a:r>
            <a:r>
              <a:rPr i="1" lang="gl"/>
              <a:t>.</a:t>
            </a:r>
            <a:endParaRPr i="1"/>
          </a:p>
          <a:p>
            <a:pPr indent="-31115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**Preguntar “a quen?”</a:t>
            </a:r>
            <a:endParaRPr/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 sz="1100"/>
              <a:t>A quen berraron os atracadores durante horas? Aos reféns</a:t>
            </a:r>
            <a:endParaRPr sz="1100"/>
          </a:p>
          <a:p>
            <a:pPr indent="-31115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0000"/>
              </a:buClr>
              <a:buSzPts val="1300"/>
              <a:buChar char="➢"/>
            </a:pPr>
            <a:r>
              <a:rPr lang="gl">
                <a:solidFill>
                  <a:srgbClr val="FF0000"/>
                </a:solidFill>
              </a:rPr>
              <a:t>Substituír por lle/lles</a:t>
            </a:r>
            <a:endParaRPr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 sz="1100"/>
              <a:t>Os atracadores berráron</a:t>
            </a:r>
            <a:r>
              <a:rPr lang="gl" sz="1100" u="sng"/>
              <a:t>lles</a:t>
            </a:r>
            <a:r>
              <a:rPr b="1" lang="gl" sz="1100"/>
              <a:t> </a:t>
            </a:r>
            <a:r>
              <a:rPr lang="gl" sz="1100"/>
              <a:t>durante horas.</a:t>
            </a:r>
            <a:endParaRPr sz="1100"/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 sz="1100"/>
              <a:t>Dei </a:t>
            </a:r>
            <a:r>
              <a:rPr lang="gl" sz="1100" u="sng"/>
              <a:t>a Xaquín</a:t>
            </a:r>
            <a:r>
              <a:rPr lang="gl" sz="1100"/>
              <a:t> un feixe de caramelos / Dei</a:t>
            </a:r>
            <a:r>
              <a:rPr lang="gl" sz="1100" u="sng"/>
              <a:t>lle</a:t>
            </a:r>
            <a:r>
              <a:rPr lang="gl" sz="1100"/>
              <a:t> un feixe de caramelos.</a:t>
            </a:r>
            <a:endParaRPr sz="1100"/>
          </a:p>
          <a:p>
            <a:pPr indent="0" lvl="0" marL="0" rtl="0" algn="just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t/>
            </a:r>
            <a:endParaRPr/>
          </a:p>
        </p:txBody>
      </p:sp>
      <p:sp>
        <p:nvSpPr>
          <p:cNvPr id="174" name="Google Shape;174;p7"/>
          <p:cNvSpPr txBox="1"/>
          <p:nvPr>
            <p:ph idx="2" type="body"/>
          </p:nvPr>
        </p:nvSpPr>
        <p:spPr>
          <a:xfrm>
            <a:off x="5636625" y="1952275"/>
            <a:ext cx="2830800" cy="24480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Frase preposicional que comeza por “a”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i="1" lang="gl"/>
              <a:t>Dei </a:t>
            </a:r>
            <a:r>
              <a:rPr b="1" i="1" lang="gl"/>
              <a:t>a Xaquín</a:t>
            </a:r>
            <a:r>
              <a:rPr i="1" lang="gl"/>
              <a:t> un feixe de caramelos.</a:t>
            </a:r>
            <a:endParaRPr i="1"/>
          </a:p>
          <a:p>
            <a:pPr indent="-31115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Char char="➢"/>
            </a:pPr>
            <a:r>
              <a:rPr lang="gl"/>
              <a:t>Pronome átono de CI: me, che, lle, nos, vos, lles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rPr i="1" lang="gl"/>
              <a:t>Deu</a:t>
            </a:r>
            <a:r>
              <a:rPr b="1" i="1" lang="gl"/>
              <a:t>lles </a:t>
            </a:r>
            <a:r>
              <a:rPr i="1" lang="gl"/>
              <a:t>un bo motivo para non renderse.</a:t>
            </a:r>
            <a:endParaRPr i="1"/>
          </a:p>
        </p:txBody>
      </p:sp>
      <p:sp>
        <p:nvSpPr>
          <p:cNvPr id="175" name="Google Shape;175;p7"/>
          <p:cNvSpPr txBox="1"/>
          <p:nvPr/>
        </p:nvSpPr>
        <p:spPr>
          <a:xfrm>
            <a:off x="6777200" y="722400"/>
            <a:ext cx="1758600" cy="10170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gl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Indica quen é o destinatario da acción expresada polo verbo.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/>
              <a:t>Confusión entre CD e CI</a:t>
            </a:r>
            <a:endParaRPr/>
          </a:p>
        </p:txBody>
      </p:sp>
      <p:sp>
        <p:nvSpPr>
          <p:cNvPr id="181" name="Google Shape;181;p8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gl">
                <a:solidFill>
                  <a:schemeClr val="lt1"/>
                </a:solidFill>
              </a:rPr>
              <a:t>Preguntar “a quen?”</a:t>
            </a:r>
            <a:endParaRPr b="1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>
                <a:solidFill>
                  <a:srgbClr val="000000"/>
                </a:solidFill>
              </a:rPr>
              <a:t>Francia venceu a Inglaterra na batalla.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>
                <a:solidFill>
                  <a:srgbClr val="000000"/>
                </a:solidFill>
              </a:rPr>
              <a:t>A quen venceu Francia na batalla? A Inglaterra.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rPr lang="gl">
                <a:solidFill>
                  <a:srgbClr val="000000"/>
                </a:solidFill>
              </a:rPr>
              <a:t>Substitución: Francia venceu</a:t>
            </a:r>
            <a:r>
              <a:rPr lang="gl" u="sng">
                <a:solidFill>
                  <a:srgbClr val="000000"/>
                </a:solidFill>
              </a:rPr>
              <a:t>na</a:t>
            </a:r>
            <a:r>
              <a:rPr lang="gl">
                <a:solidFill>
                  <a:srgbClr val="000000"/>
                </a:solidFill>
              </a:rPr>
              <a:t> na batalla. </a:t>
            </a:r>
            <a:r>
              <a:rPr b="1" lang="gl">
                <a:solidFill>
                  <a:srgbClr val="FF0000"/>
                </a:solidFill>
              </a:rPr>
              <a:t>É CD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82" name="Google Shape;182;p8"/>
          <p:cNvSpPr txBox="1"/>
          <p:nvPr>
            <p:ph idx="2" type="body"/>
          </p:nvPr>
        </p:nvSpPr>
        <p:spPr>
          <a:xfrm>
            <a:off x="4505250" y="1990725"/>
            <a:ext cx="3819600" cy="24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b="1" lang="gl">
                <a:solidFill>
                  <a:schemeClr val="lt1"/>
                </a:solidFill>
              </a:rPr>
              <a:t>Pronomes me, nos, vos</a:t>
            </a:r>
            <a:endParaRPr b="1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>
                <a:solidFill>
                  <a:srgbClr val="000000"/>
                </a:solidFill>
              </a:rPr>
              <a:t>(a min) Díxo</a:t>
            </a:r>
            <a:r>
              <a:rPr lang="gl" u="sng">
                <a:solidFill>
                  <a:srgbClr val="000000"/>
                </a:solidFill>
              </a:rPr>
              <a:t>me</a:t>
            </a:r>
            <a:r>
              <a:rPr lang="gl">
                <a:solidFill>
                  <a:srgbClr val="000000"/>
                </a:solidFill>
              </a:rPr>
              <a:t> a verdade </a:t>
            </a:r>
            <a:r>
              <a:rPr lang="g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|| (a min) Colleu</a:t>
            </a:r>
            <a:r>
              <a:rPr lang="gl" sz="11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 </a:t>
            </a:r>
            <a:r>
              <a:rPr lang="g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polo brazo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É CD ou CI? Pasamos a 3ª persoa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(a ela) Díxo</a:t>
            </a:r>
            <a:r>
              <a:rPr lang="gl" sz="11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lle</a:t>
            </a:r>
            <a:r>
              <a:rPr lang="g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verdade. </a:t>
            </a:r>
            <a:r>
              <a:rPr b="1" lang="gl" sz="11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É CI</a:t>
            </a:r>
            <a:endParaRPr b="1" sz="11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(a ela) Colleu</a:t>
            </a:r>
            <a:r>
              <a:rPr lang="gl" sz="11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lang="gl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polo brazo.</a:t>
            </a:r>
            <a:r>
              <a:rPr lang="gl" sz="11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gl" sz="11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É CD</a:t>
            </a:r>
            <a:endParaRPr b="1" sz="11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9"/>
          <p:cNvSpPr txBox="1"/>
          <p:nvPr>
            <p:ph type="title"/>
          </p:nvPr>
        </p:nvSpPr>
        <p:spPr>
          <a:xfrm>
            <a:off x="819150" y="6125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gl"/>
              <a:t>Complemento circunstancial (CC...)</a:t>
            </a:r>
            <a:endParaRPr/>
          </a:p>
        </p:txBody>
      </p:sp>
      <p:sp>
        <p:nvSpPr>
          <p:cNvPr id="188" name="Google Shape;188;p9"/>
          <p:cNvSpPr txBox="1"/>
          <p:nvPr>
            <p:ph idx="1" type="body"/>
          </p:nvPr>
        </p:nvSpPr>
        <p:spPr>
          <a:xfrm>
            <a:off x="819150" y="1690675"/>
            <a:ext cx="7505700" cy="30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gl"/>
              <a:t>TEMPO (CCT): Cando? </a:t>
            </a:r>
            <a:r>
              <a:rPr i="1" lang="gl"/>
              <a:t>Viaxarei </a:t>
            </a:r>
            <a:r>
              <a:rPr i="1" lang="gl" u="sng"/>
              <a:t>no mes de maio</a:t>
            </a:r>
            <a:r>
              <a:rPr i="1" lang="gl"/>
              <a:t> a Berlín.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/>
              <a:t>LUGAR (CCL): Onde? / A onde? Substitución por </a:t>
            </a:r>
            <a:r>
              <a:rPr i="1" lang="gl"/>
              <a:t>alí</a:t>
            </a:r>
            <a:r>
              <a:rPr lang="gl"/>
              <a:t>, </a:t>
            </a:r>
            <a:r>
              <a:rPr i="1" lang="gl"/>
              <a:t>aí</a:t>
            </a:r>
            <a:r>
              <a:rPr lang="gl"/>
              <a:t>… </a:t>
            </a:r>
            <a:r>
              <a:rPr i="1" lang="gl"/>
              <a:t>Antón vive </a:t>
            </a:r>
            <a:r>
              <a:rPr i="1" lang="gl" u="sng"/>
              <a:t>nesa casa de pedra</a:t>
            </a:r>
            <a:r>
              <a:rPr i="1" lang="gl"/>
              <a:t>.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/>
              <a:t>MODO (CCM): Como? Substitución por </a:t>
            </a:r>
            <a:r>
              <a:rPr i="1" lang="gl"/>
              <a:t>así</a:t>
            </a:r>
            <a:r>
              <a:rPr lang="gl"/>
              <a:t>. </a:t>
            </a:r>
            <a:r>
              <a:rPr i="1" lang="gl"/>
              <a:t>Fixérono </a:t>
            </a:r>
            <a:r>
              <a:rPr i="1" lang="gl" u="sng"/>
              <a:t>ás agachadas</a:t>
            </a:r>
            <a:r>
              <a:rPr i="1" lang="gl"/>
              <a:t> para non seren descubertos.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/>
              <a:t>COMPAÑÍA (CCComp.): Con quen? </a:t>
            </a:r>
            <a:r>
              <a:rPr i="1" lang="gl"/>
              <a:t>Fun de vacacións </a:t>
            </a:r>
            <a:r>
              <a:rPr i="1" lang="gl" u="sng"/>
              <a:t>cos meus mellores amigos</a:t>
            </a:r>
            <a:r>
              <a:rPr i="1" lang="gl"/>
              <a:t>.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/>
              <a:t>INSTRUMENTO (CCInst.): Con que? </a:t>
            </a:r>
            <a:r>
              <a:rPr i="1" lang="gl"/>
              <a:t>Cortei a empanada </a:t>
            </a:r>
            <a:r>
              <a:rPr i="1" lang="gl" u="sng"/>
              <a:t>cun coitelo vello</a:t>
            </a:r>
            <a:r>
              <a:rPr i="1" lang="gl"/>
              <a:t>.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/>
              <a:t>FINALIDADE (CCFin.): Para que? </a:t>
            </a:r>
            <a:r>
              <a:rPr i="1" lang="gl"/>
              <a:t>Estudou moito </a:t>
            </a:r>
            <a:r>
              <a:rPr i="1" lang="gl" u="sng"/>
              <a:t>para poder aprobar a selectividade</a:t>
            </a:r>
            <a:r>
              <a:rPr lang="gl"/>
              <a:t>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300"/>
              <a:buNone/>
            </a:pPr>
            <a:r>
              <a:rPr lang="gl"/>
              <a:t>CANTIDADE (CCCant.): Canto? O gato comeu </a:t>
            </a:r>
            <a:r>
              <a:rPr lang="gl" u="sng"/>
              <a:t>demasiado </a:t>
            </a:r>
            <a:r>
              <a:rPr lang="gl"/>
              <a:t>e púxose enfermo.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300"/>
              <a:buNone/>
            </a:pPr>
            <a:r>
              <a:t/>
            </a:r>
            <a:endParaRPr/>
          </a:p>
        </p:txBody>
      </p:sp>
      <p:sp>
        <p:nvSpPr>
          <p:cNvPr id="189" name="Google Shape;189;p9"/>
          <p:cNvSpPr txBox="1"/>
          <p:nvPr/>
        </p:nvSpPr>
        <p:spPr>
          <a:xfrm>
            <a:off x="6961975" y="521950"/>
            <a:ext cx="1638000" cy="12345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gl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Expresa as circunstancias de tempo, lugar, modo, compañía, instrumento, finalidade, cantidade...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