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9" r:id="rId4"/>
    <p:sldId id="257" r:id="rId5"/>
    <p:sldId id="263" r:id="rId6"/>
    <p:sldId id="264" r:id="rId7"/>
    <p:sldId id="266" r:id="rId8"/>
    <p:sldId id="265" r:id="rId9"/>
    <p:sldId id="267" r:id="rId10"/>
    <p:sldId id="270" r:id="rId11"/>
    <p:sldId id="271" r:id="rId12"/>
    <p:sldId id="272" r:id="rId13"/>
    <p:sldId id="273" r:id="rId14"/>
    <p:sldId id="258" r:id="rId15"/>
    <p:sldId id="260" r:id="rId16"/>
    <p:sldId id="274" r:id="rId17"/>
    <p:sldId id="275" r:id="rId18"/>
    <p:sldId id="276" r:id="rId19"/>
    <p:sldId id="261"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5F44D95B-BE79-4840-B87E-CB054D3BAC3D}" type="datetimeFigureOut">
              <a:rPr lang="es-ES" smtClean="0"/>
              <a:pPr/>
              <a:t>20/03/2023</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420EB8C4-7524-4FD0-8649-9C2ED014AEAF}"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F44D95B-BE79-4840-B87E-CB054D3BAC3D}" type="datetimeFigureOut">
              <a:rPr lang="es-ES" smtClean="0"/>
              <a:pPr/>
              <a:t>20/03/2023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20EB8C4-7524-4FD0-8649-9C2ED014AEA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914402"/>
            <a:ext cx="27432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914402"/>
            <a:ext cx="80264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F44D95B-BE79-4840-B87E-CB054D3BAC3D}" type="datetimeFigureOut">
              <a:rPr lang="es-ES" smtClean="0"/>
              <a:pPr/>
              <a:t>20/03/2023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20EB8C4-7524-4FD0-8649-9C2ED014AEA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F44D95B-BE79-4840-B87E-CB054D3BAC3D}" type="datetimeFigureOut">
              <a:rPr lang="es-ES" smtClean="0"/>
              <a:pPr/>
              <a:t>20/03/2023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20EB8C4-7524-4FD0-8649-9C2ED014AEA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5F44D95B-BE79-4840-B87E-CB054D3BAC3D}" type="datetimeFigureOut">
              <a:rPr lang="es-ES" smtClean="0"/>
              <a:pPr/>
              <a:t>20/03/2023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20EB8C4-7524-4FD0-8649-9C2ED014AEAF}"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09728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F44D95B-BE79-4840-B87E-CB054D3BAC3D}" type="datetimeFigureOut">
              <a:rPr lang="es-ES" smtClean="0"/>
              <a:pPr/>
              <a:t>20/03/2023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20EB8C4-7524-4FD0-8649-9C2ED014AEA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09728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5F44D95B-BE79-4840-B87E-CB054D3BAC3D}" type="datetimeFigureOut">
              <a:rPr lang="es-ES" smtClean="0"/>
              <a:pPr/>
              <a:t>20/03/2023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20EB8C4-7524-4FD0-8649-9C2ED014AEA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F44D95B-BE79-4840-B87E-CB054D3BAC3D}" type="datetimeFigureOut">
              <a:rPr lang="es-ES" smtClean="0"/>
              <a:pPr/>
              <a:t>20/03/2023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20EB8C4-7524-4FD0-8649-9C2ED014AEA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F44D95B-BE79-4840-B87E-CB054D3BAC3D}" type="datetimeFigureOut">
              <a:rPr lang="es-ES" smtClean="0"/>
              <a:pPr/>
              <a:t>20/03/2023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20EB8C4-7524-4FD0-8649-9C2ED014AEA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F44D95B-BE79-4840-B87E-CB054D3BAC3D}" type="datetimeFigureOut">
              <a:rPr lang="es-ES" smtClean="0"/>
              <a:pPr/>
              <a:t>20/03/2023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20EB8C4-7524-4FD0-8649-9C2ED014AEA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5F44D95B-BE79-4840-B87E-CB054D3BAC3D}" type="datetimeFigureOut">
              <a:rPr lang="es-ES" smtClean="0"/>
              <a:pPr/>
              <a:t>20/03/2023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10769600" y="6356351"/>
            <a:ext cx="812800" cy="365125"/>
          </a:xfrm>
        </p:spPr>
        <p:txBody>
          <a:bodyPr/>
          <a:lstStyle/>
          <a:p>
            <a:fld id="{420EB8C4-7524-4FD0-8649-9C2ED014AEAF}" type="slidenum">
              <a:rPr lang="es-ES" smtClean="0"/>
              <a:pPr/>
              <a:t>‹Nº›</a:t>
            </a:fld>
            <a:endParaRPr lang="es-ES"/>
          </a:p>
        </p:txBody>
      </p:sp>
      <p:sp>
        <p:nvSpPr>
          <p:cNvPr id="3" name="2 Marcador de posición de imagen"/>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F44D95B-BE79-4840-B87E-CB054D3BAC3D}" type="datetimeFigureOut">
              <a:rPr lang="es-ES" smtClean="0"/>
              <a:pPr/>
              <a:t>20/03/2023</a:t>
            </a:fld>
            <a:endParaRPr lang="es-ES"/>
          </a:p>
        </p:txBody>
      </p:sp>
      <p:sp>
        <p:nvSpPr>
          <p:cNvPr id="22" name="21 Marcador de pie de página"/>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20EB8C4-7524-4FD0-8649-9C2ED014AEAF}" type="slidenum">
              <a:rPr lang="es-ES" smtClean="0"/>
              <a:pPr/>
              <a:t>‹Nº›</a:t>
            </a:fld>
            <a:endParaRPr lang="es-ES"/>
          </a:p>
        </p:txBody>
      </p:sp>
      <p:grpSp>
        <p:nvGrpSpPr>
          <p:cNvPr id="2" name="1 Grupo"/>
          <p:cNvGrpSpPr/>
          <p:nvPr/>
        </p:nvGrpSpPr>
        <p:grpSpPr>
          <a:xfrm>
            <a:off x="-25356" y="202408"/>
            <a:ext cx="12240731"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Motor de un vehículo&#10;&#10;Descripción generada automáticamente con confianza media">
            <a:extLst>
              <a:ext uri="{FF2B5EF4-FFF2-40B4-BE49-F238E27FC236}">
                <a16:creationId xmlns:a16="http://schemas.microsoft.com/office/drawing/2014/main" id="{2889D573-DDF8-4693-BC40-3189473F2192}"/>
              </a:ext>
            </a:extLst>
          </p:cNvPr>
          <p:cNvPicPr>
            <a:picLocks noChangeAspect="1"/>
          </p:cNvPicPr>
          <p:nvPr/>
        </p:nvPicPr>
        <p:blipFill rotWithShape="1">
          <a:blip r:embed="rId2" cstate="print">
            <a:alphaModFix amt="50000"/>
          </a:blip>
          <a:srcRect b="1316"/>
          <a:stretch/>
        </p:blipFill>
        <p:spPr>
          <a:xfrm>
            <a:off x="20" y="1"/>
            <a:ext cx="12191980" cy="6857999"/>
          </a:xfrm>
          <a:prstGeom prst="rect">
            <a:avLst/>
          </a:prstGeom>
        </p:spPr>
      </p:pic>
      <p:sp>
        <p:nvSpPr>
          <p:cNvPr id="2" name="Título 1">
            <a:extLst>
              <a:ext uri="{FF2B5EF4-FFF2-40B4-BE49-F238E27FC236}">
                <a16:creationId xmlns:a16="http://schemas.microsoft.com/office/drawing/2014/main" id="{1B7AEFE6-47E5-4389-84DC-F09A2126BAAA}"/>
              </a:ext>
            </a:extLst>
          </p:cNvPr>
          <p:cNvSpPr>
            <a:spLocks noGrp="1"/>
          </p:cNvSpPr>
          <p:nvPr>
            <p:ph type="ctrTitle"/>
          </p:nvPr>
        </p:nvSpPr>
        <p:spPr>
          <a:xfrm>
            <a:off x="1524000" y="1122362"/>
            <a:ext cx="9144000" cy="2900518"/>
          </a:xfrm>
        </p:spPr>
        <p:txBody>
          <a:bodyPr>
            <a:normAutofit/>
          </a:bodyPr>
          <a:lstStyle/>
          <a:p>
            <a:r>
              <a:rPr lang="es-ES">
                <a:solidFill>
                  <a:srgbClr val="FFFFFF"/>
                </a:solidFill>
              </a:rPr>
              <a:t>Cajas de cambios</a:t>
            </a:r>
          </a:p>
        </p:txBody>
      </p:sp>
    </p:spTree>
    <p:extLst>
      <p:ext uri="{BB962C8B-B14F-4D97-AF65-F5344CB8AC3E}">
        <p14:creationId xmlns:p14="http://schemas.microsoft.com/office/powerpoint/2010/main" val="102348793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153819" y="3097161"/>
            <a:ext cx="7929257" cy="3634709"/>
          </a:xfrm>
          <a:prstGeom prst="rect">
            <a:avLst/>
          </a:prstGeom>
        </p:spPr>
      </p:pic>
      <p:sp>
        <p:nvSpPr>
          <p:cNvPr id="2" name="Título 1"/>
          <p:cNvSpPr>
            <a:spLocks noGrp="1"/>
          </p:cNvSpPr>
          <p:nvPr>
            <p:ph type="title"/>
          </p:nvPr>
        </p:nvSpPr>
        <p:spPr/>
        <p:txBody>
          <a:bodyPr/>
          <a:lstStyle/>
          <a:p>
            <a:r>
              <a:rPr lang="es-ES" dirty="0"/>
              <a:t>Convertidor de Par</a:t>
            </a:r>
          </a:p>
        </p:txBody>
      </p:sp>
      <p:sp>
        <p:nvSpPr>
          <p:cNvPr id="3" name="Marcador de contenido 2"/>
          <p:cNvSpPr>
            <a:spLocks noGrp="1"/>
          </p:cNvSpPr>
          <p:nvPr>
            <p:ph idx="1"/>
          </p:nvPr>
        </p:nvSpPr>
        <p:spPr>
          <a:xfrm>
            <a:off x="609600" y="1935480"/>
            <a:ext cx="11262852" cy="4389120"/>
          </a:xfrm>
        </p:spPr>
        <p:txBody>
          <a:bodyPr>
            <a:normAutofit/>
          </a:bodyPr>
          <a:lstStyle/>
          <a:p>
            <a:r>
              <a:rPr lang="es-ES" sz="2400" dirty="0" smtClean="0"/>
              <a:t>Como embrague se usa un convertidor de Par el cual es una evolución del embrague hidráulico. Su funcionamiento se basa en el traspaso de par por medio del fluido de transmisión que debe estar a presión.</a:t>
            </a:r>
          </a:p>
          <a:p>
            <a:r>
              <a:rPr lang="es-ES" sz="2400" dirty="0" smtClean="0"/>
              <a:t>Estas cajas de cambio siempre se está trasmitiendo para incluso al cambiar de velocidad.</a:t>
            </a:r>
            <a:endParaRPr lang="es-ES" sz="2400" dirty="0"/>
          </a:p>
        </p:txBody>
      </p:sp>
    </p:spTree>
    <p:extLst>
      <p:ext uri="{BB962C8B-B14F-4D97-AF65-F5344CB8AC3E}">
        <p14:creationId xmlns:p14="http://schemas.microsoft.com/office/powerpoint/2010/main" val="1044241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955891" y="2939384"/>
            <a:ext cx="5943600" cy="3781425"/>
          </a:xfrm>
          <a:prstGeom prst="rect">
            <a:avLst/>
          </a:prstGeom>
        </p:spPr>
      </p:pic>
      <p:sp>
        <p:nvSpPr>
          <p:cNvPr id="2" name="Título 1"/>
          <p:cNvSpPr>
            <a:spLocks noGrp="1"/>
          </p:cNvSpPr>
          <p:nvPr>
            <p:ph type="title"/>
          </p:nvPr>
        </p:nvSpPr>
        <p:spPr/>
        <p:txBody>
          <a:bodyPr/>
          <a:lstStyle/>
          <a:p>
            <a:r>
              <a:rPr lang="es-ES" dirty="0" smtClean="0"/>
              <a:t>Pilotada</a:t>
            </a:r>
            <a:endParaRPr lang="es-ES" dirty="0"/>
          </a:p>
        </p:txBody>
      </p:sp>
      <p:sp>
        <p:nvSpPr>
          <p:cNvPr id="3" name="Marcador de contenido 2"/>
          <p:cNvSpPr>
            <a:spLocks noGrp="1"/>
          </p:cNvSpPr>
          <p:nvPr>
            <p:ph idx="1"/>
          </p:nvPr>
        </p:nvSpPr>
        <p:spPr/>
        <p:txBody>
          <a:bodyPr>
            <a:normAutofit/>
          </a:bodyPr>
          <a:lstStyle/>
          <a:p>
            <a:r>
              <a:rPr lang="es-ES" sz="2400" dirty="0" smtClean="0"/>
              <a:t>Este tipo de cajas de cambio se basan en automatizar una caja manual.</a:t>
            </a:r>
          </a:p>
          <a:p>
            <a:r>
              <a:rPr lang="es-ES" sz="2400" dirty="0" smtClean="0"/>
              <a:t>Las funciones que realiza el conductor las gobierna un pequeño robot hidráulico que desplaza el embrague y las horquillas de las marchas</a:t>
            </a:r>
          </a:p>
          <a:p>
            <a:r>
              <a:rPr lang="es-ES" sz="2400" dirty="0" smtClean="0"/>
              <a:t>Es un sistema con muy poco mantenimiento y muy económico.</a:t>
            </a:r>
          </a:p>
          <a:p>
            <a:r>
              <a:rPr lang="es-ES" sz="2400" dirty="0" smtClean="0"/>
              <a:t>Exteriormente es muy parecida a la manual.</a:t>
            </a:r>
            <a:endParaRPr lang="es-ES" sz="2400" dirty="0"/>
          </a:p>
        </p:txBody>
      </p:sp>
    </p:spTree>
    <p:extLst>
      <p:ext uri="{BB962C8B-B14F-4D97-AF65-F5344CB8AC3E}">
        <p14:creationId xmlns:p14="http://schemas.microsoft.com/office/powerpoint/2010/main" val="2275678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CVT o variador continuo.</a:t>
            </a:r>
            <a:endParaRPr lang="es-ES" dirty="0"/>
          </a:p>
        </p:txBody>
      </p:sp>
      <p:sp>
        <p:nvSpPr>
          <p:cNvPr id="3" name="Marcador de contenido 2"/>
          <p:cNvSpPr>
            <a:spLocks noGrp="1"/>
          </p:cNvSpPr>
          <p:nvPr>
            <p:ph idx="1"/>
          </p:nvPr>
        </p:nvSpPr>
        <p:spPr>
          <a:xfrm>
            <a:off x="609600" y="1935480"/>
            <a:ext cx="5687961" cy="4789785"/>
          </a:xfrm>
        </p:spPr>
        <p:txBody>
          <a:bodyPr>
            <a:normAutofit/>
          </a:bodyPr>
          <a:lstStyle/>
          <a:p>
            <a:r>
              <a:rPr lang="es-ES" sz="2400" dirty="0" smtClean="0"/>
              <a:t>Es un sistema que tiene infinitas marchas variando el diámetro de una polea conectada al motor y otra a la rueda.</a:t>
            </a:r>
          </a:p>
          <a:p>
            <a:r>
              <a:rPr lang="es-ES" sz="2400" dirty="0" smtClean="0"/>
              <a:t>Estas poleas se unen con una cadena o correa.</a:t>
            </a:r>
          </a:p>
          <a:p>
            <a:r>
              <a:rPr lang="es-ES" sz="2400" dirty="0" smtClean="0"/>
              <a:t>Es el mismo sistema que un scooter.</a:t>
            </a:r>
          </a:p>
          <a:p>
            <a:r>
              <a:rPr lang="es-ES" sz="2400" dirty="0" smtClean="0"/>
              <a:t>Como embrague se puede usar un multidisco pilotado o un convertidor de par.</a:t>
            </a:r>
          </a:p>
          <a:p>
            <a:r>
              <a:rPr lang="es-ES" sz="2400" dirty="0" smtClean="0"/>
              <a:t>Existe una variación que se basa en dos conos que se unen con unos rodillos.</a:t>
            </a:r>
            <a:endParaRPr lang="es-ES" sz="2400" dirty="0"/>
          </a:p>
        </p:txBody>
      </p:sp>
      <p:pic>
        <p:nvPicPr>
          <p:cNvPr id="4" name="Imagen 3"/>
          <p:cNvPicPr>
            <a:picLocks noChangeAspect="1"/>
          </p:cNvPicPr>
          <p:nvPr/>
        </p:nvPicPr>
        <p:blipFill>
          <a:blip r:embed="rId2"/>
          <a:stretch>
            <a:fillRect/>
          </a:stretch>
        </p:blipFill>
        <p:spPr>
          <a:xfrm>
            <a:off x="7686675" y="3124200"/>
            <a:ext cx="4505325" cy="3733800"/>
          </a:xfrm>
          <a:prstGeom prst="rect">
            <a:avLst/>
          </a:prstGeom>
        </p:spPr>
      </p:pic>
      <p:pic>
        <p:nvPicPr>
          <p:cNvPr id="5" name="Imagen 4"/>
          <p:cNvPicPr>
            <a:picLocks noChangeAspect="1"/>
          </p:cNvPicPr>
          <p:nvPr/>
        </p:nvPicPr>
        <p:blipFill>
          <a:blip r:embed="rId3"/>
          <a:stretch>
            <a:fillRect/>
          </a:stretch>
        </p:blipFill>
        <p:spPr>
          <a:xfrm>
            <a:off x="6096000" y="1669332"/>
            <a:ext cx="3580018" cy="2661040"/>
          </a:xfrm>
          <a:prstGeom prst="rect">
            <a:avLst/>
          </a:prstGeom>
        </p:spPr>
      </p:pic>
    </p:spTree>
    <p:extLst>
      <p:ext uri="{BB962C8B-B14F-4D97-AF65-F5344CB8AC3E}">
        <p14:creationId xmlns:p14="http://schemas.microsoft.com/office/powerpoint/2010/main" val="393345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Doble embrague.</a:t>
            </a:r>
            <a:endParaRPr lang="es-ES" dirty="0"/>
          </a:p>
        </p:txBody>
      </p:sp>
      <p:sp>
        <p:nvSpPr>
          <p:cNvPr id="3" name="Marcador de contenido 2"/>
          <p:cNvSpPr>
            <a:spLocks noGrp="1"/>
          </p:cNvSpPr>
          <p:nvPr>
            <p:ph idx="1"/>
          </p:nvPr>
        </p:nvSpPr>
        <p:spPr>
          <a:xfrm>
            <a:off x="609599" y="1935480"/>
            <a:ext cx="5039482" cy="1677876"/>
          </a:xfrm>
        </p:spPr>
        <p:txBody>
          <a:bodyPr>
            <a:normAutofit/>
          </a:bodyPr>
          <a:lstStyle/>
          <a:p>
            <a:r>
              <a:rPr lang="es-ES" sz="2400" dirty="0" smtClean="0"/>
              <a:t>En realidad es una caja de cambio duplicada, puesto que tiene dos embragues dos primarios y dos secundarios.</a:t>
            </a:r>
          </a:p>
        </p:txBody>
      </p:sp>
      <p:pic>
        <p:nvPicPr>
          <p:cNvPr id="4" name="Imagen 3"/>
          <p:cNvPicPr>
            <a:picLocks noChangeAspect="1"/>
          </p:cNvPicPr>
          <p:nvPr/>
        </p:nvPicPr>
        <p:blipFill>
          <a:blip r:embed="rId2"/>
          <a:stretch>
            <a:fillRect/>
          </a:stretch>
        </p:blipFill>
        <p:spPr>
          <a:xfrm>
            <a:off x="5442155" y="353962"/>
            <a:ext cx="6602362" cy="4659025"/>
          </a:xfrm>
          <a:prstGeom prst="rect">
            <a:avLst/>
          </a:prstGeom>
        </p:spPr>
      </p:pic>
      <p:pic>
        <p:nvPicPr>
          <p:cNvPr id="5" name="Imagen 4"/>
          <p:cNvPicPr>
            <a:picLocks noChangeAspect="1"/>
          </p:cNvPicPr>
          <p:nvPr/>
        </p:nvPicPr>
        <p:blipFill>
          <a:blip r:embed="rId3"/>
          <a:stretch>
            <a:fillRect/>
          </a:stretch>
        </p:blipFill>
        <p:spPr>
          <a:xfrm>
            <a:off x="19511" y="3657503"/>
            <a:ext cx="4410569" cy="2669555"/>
          </a:xfrm>
          <a:prstGeom prst="rect">
            <a:avLst/>
          </a:prstGeom>
        </p:spPr>
      </p:pic>
      <p:sp>
        <p:nvSpPr>
          <p:cNvPr id="6" name="Marcador de contenido 2"/>
          <p:cNvSpPr txBox="1">
            <a:spLocks/>
          </p:cNvSpPr>
          <p:nvPr/>
        </p:nvSpPr>
        <p:spPr>
          <a:xfrm>
            <a:off x="4070555" y="5217094"/>
            <a:ext cx="8121445" cy="164090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s-ES" sz="2400" dirty="0" smtClean="0"/>
              <a:t>Su funcionamiento interno es muy parecido al de una caja pilotada su mayor rapidez viene dada al poder tener dos marchas engranadas al mismo tiempo ya que el cambio se realiza al dejar de accionar un embrague y accionar el otro</a:t>
            </a:r>
            <a:endParaRPr lang="es-ES" sz="2400" dirty="0"/>
          </a:p>
        </p:txBody>
      </p:sp>
    </p:spTree>
    <p:extLst>
      <p:ext uri="{BB962C8B-B14F-4D97-AF65-F5344CB8AC3E}">
        <p14:creationId xmlns:p14="http://schemas.microsoft.com/office/powerpoint/2010/main" val="2524000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47204-8950-430B-B4F3-40D0B4693B43}"/>
              </a:ext>
            </a:extLst>
          </p:cNvPr>
          <p:cNvSpPr>
            <a:spLocks noGrp="1"/>
          </p:cNvSpPr>
          <p:nvPr>
            <p:ph type="title"/>
          </p:nvPr>
        </p:nvSpPr>
        <p:spPr/>
        <p:txBody>
          <a:bodyPr/>
          <a:lstStyle/>
          <a:p>
            <a:r>
              <a:rPr lang="es-ES" dirty="0"/>
              <a:t>Árbol de transmisión</a:t>
            </a:r>
          </a:p>
        </p:txBody>
      </p:sp>
      <p:pic>
        <p:nvPicPr>
          <p:cNvPr id="2050" name="Picture 2" descr="Ver las imágenes de origen">
            <a:extLst>
              <a:ext uri="{FF2B5EF4-FFF2-40B4-BE49-F238E27FC236}">
                <a16:creationId xmlns:a16="http://schemas.microsoft.com/office/drawing/2014/main" id="{711FC0EB-E960-450F-A56B-ED213DB72E3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43832" y="2482092"/>
            <a:ext cx="6638383" cy="3679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de Fotos Arbol De Transmision">
            <a:extLst>
              <a:ext uri="{FF2B5EF4-FFF2-40B4-BE49-F238E27FC236}">
                <a16:creationId xmlns:a16="http://schemas.microsoft.com/office/drawing/2014/main" id="{0C8B7755-8FAE-4266-87E5-3ADA17F08B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084" y="3732321"/>
            <a:ext cx="3619500" cy="2428875"/>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contenido 2">
            <a:extLst>
              <a:ext uri="{FF2B5EF4-FFF2-40B4-BE49-F238E27FC236}">
                <a16:creationId xmlns:a16="http://schemas.microsoft.com/office/drawing/2014/main" id="{15A2F68F-55B1-4D29-9530-481459A37E04}"/>
              </a:ext>
            </a:extLst>
          </p:cNvPr>
          <p:cNvSpPr txBox="1">
            <a:spLocks/>
          </p:cNvSpPr>
          <p:nvPr/>
        </p:nvSpPr>
        <p:spPr>
          <a:xfrm>
            <a:off x="609600" y="1935480"/>
            <a:ext cx="109728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s-ES" dirty="0" smtClean="0"/>
              <a:t>Es el elemento que conecta la caja de cambios y el motor o el grupo y la caja de cambio  cuando estas no están juntos. </a:t>
            </a:r>
          </a:p>
          <a:p>
            <a:r>
              <a:rPr lang="es-ES" dirty="0" smtClean="0"/>
              <a:t>Suele ser de acero o incluso carbono.</a:t>
            </a:r>
            <a:endParaRPr lang="es-ES" dirty="0"/>
          </a:p>
        </p:txBody>
      </p:sp>
    </p:spTree>
    <p:extLst>
      <p:ext uri="{BB962C8B-B14F-4D97-AF65-F5344CB8AC3E}">
        <p14:creationId xmlns:p14="http://schemas.microsoft.com/office/powerpoint/2010/main" val="4066235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17CA4-5C5F-4426-B2A2-960C2BC5A058}"/>
              </a:ext>
            </a:extLst>
          </p:cNvPr>
          <p:cNvSpPr>
            <a:spLocks noGrp="1"/>
          </p:cNvSpPr>
          <p:nvPr>
            <p:ph type="title"/>
          </p:nvPr>
        </p:nvSpPr>
        <p:spPr/>
        <p:txBody>
          <a:bodyPr/>
          <a:lstStyle/>
          <a:p>
            <a:r>
              <a:rPr lang="es-ES" dirty="0"/>
              <a:t>Grupo cónico diferencial</a:t>
            </a:r>
          </a:p>
        </p:txBody>
      </p:sp>
      <p:sp>
        <p:nvSpPr>
          <p:cNvPr id="3" name="Marcador de contenido 2">
            <a:extLst>
              <a:ext uri="{FF2B5EF4-FFF2-40B4-BE49-F238E27FC236}">
                <a16:creationId xmlns:a16="http://schemas.microsoft.com/office/drawing/2014/main" id="{15A2F68F-55B1-4D29-9530-481459A37E04}"/>
              </a:ext>
            </a:extLst>
          </p:cNvPr>
          <p:cNvSpPr>
            <a:spLocks noGrp="1"/>
          </p:cNvSpPr>
          <p:nvPr>
            <p:ph idx="1"/>
          </p:nvPr>
        </p:nvSpPr>
        <p:spPr>
          <a:xfrm>
            <a:off x="265472" y="1847087"/>
            <a:ext cx="4734231" cy="4879534"/>
          </a:xfrm>
        </p:spPr>
        <p:txBody>
          <a:bodyPr>
            <a:normAutofit/>
          </a:bodyPr>
          <a:lstStyle/>
          <a:p>
            <a:r>
              <a:rPr lang="es-ES" sz="2400" dirty="0" smtClean="0"/>
              <a:t>Se encarga de aumentar el par que llega a al rueda a costa de perder RPM, sobre todo cuanto mayor es el diámetro de la rueda</a:t>
            </a:r>
            <a:r>
              <a:rPr lang="es-ES" sz="2400" dirty="0" smtClean="0"/>
              <a:t>.</a:t>
            </a:r>
          </a:p>
          <a:p>
            <a:r>
              <a:rPr lang="es-ES" sz="2400" dirty="0" smtClean="0"/>
              <a:t>En este caso cambia la orientación del giro .</a:t>
            </a:r>
            <a:endParaRPr lang="es-ES" sz="2400" dirty="0" smtClean="0"/>
          </a:p>
          <a:p>
            <a:r>
              <a:rPr lang="es-ES" sz="2400" dirty="0" smtClean="0"/>
              <a:t>Piñón </a:t>
            </a:r>
            <a:r>
              <a:rPr lang="es-ES" sz="2400" dirty="0"/>
              <a:t>de </a:t>
            </a:r>
            <a:r>
              <a:rPr lang="es-ES" sz="2400" dirty="0" smtClean="0"/>
              <a:t>ataque (lado cambio)</a:t>
            </a:r>
            <a:endParaRPr lang="es-ES" sz="2400" dirty="0"/>
          </a:p>
          <a:p>
            <a:r>
              <a:rPr lang="es-ES" sz="2400" dirty="0"/>
              <a:t>Corona </a:t>
            </a:r>
            <a:r>
              <a:rPr lang="es-ES" sz="2400" dirty="0" smtClean="0"/>
              <a:t>(salida rueda</a:t>
            </a:r>
            <a:r>
              <a:rPr lang="es-ES" sz="2400" dirty="0" smtClean="0"/>
              <a:t>)</a:t>
            </a:r>
            <a:endParaRPr lang="es-ES" sz="2400" dirty="0"/>
          </a:p>
        </p:txBody>
      </p:sp>
      <p:pic>
        <p:nvPicPr>
          <p:cNvPr id="4100" name="Picture 4" descr="Resultado de imagen de grupo conico diferencial">
            <a:extLst>
              <a:ext uri="{FF2B5EF4-FFF2-40B4-BE49-F238E27FC236}">
                <a16:creationId xmlns:a16="http://schemas.microsoft.com/office/drawing/2014/main" id="{016FC922-0AF0-484F-AD07-122AF2C594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3747" y="2300748"/>
            <a:ext cx="7200726" cy="4425873"/>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curvada hacia la derecha 3"/>
          <p:cNvSpPr/>
          <p:nvPr/>
        </p:nvSpPr>
        <p:spPr>
          <a:xfrm rot="1649099" flipV="1">
            <a:off x="5153891" y="3206199"/>
            <a:ext cx="665018" cy="108065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 name="Flecha curvada hacia abajo 4"/>
          <p:cNvSpPr/>
          <p:nvPr/>
        </p:nvSpPr>
        <p:spPr>
          <a:xfrm rot="537001">
            <a:off x="7045720" y="2809702"/>
            <a:ext cx="2922735" cy="8146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481770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Grupo </a:t>
            </a:r>
            <a:r>
              <a:rPr lang="es-ES" dirty="0" smtClean="0"/>
              <a:t>recto </a:t>
            </a:r>
            <a:r>
              <a:rPr lang="es-ES" dirty="0"/>
              <a:t>diferencial</a:t>
            </a:r>
          </a:p>
        </p:txBody>
      </p:sp>
      <p:sp>
        <p:nvSpPr>
          <p:cNvPr id="3" name="Marcador de contenido 2"/>
          <p:cNvSpPr>
            <a:spLocks noGrp="1"/>
          </p:cNvSpPr>
          <p:nvPr>
            <p:ph idx="1"/>
          </p:nvPr>
        </p:nvSpPr>
        <p:spPr>
          <a:xfrm>
            <a:off x="290945" y="1935480"/>
            <a:ext cx="7099069" cy="4389120"/>
          </a:xfrm>
        </p:spPr>
        <p:txBody>
          <a:bodyPr>
            <a:normAutofit/>
          </a:bodyPr>
          <a:lstStyle/>
          <a:p>
            <a:r>
              <a:rPr lang="es-ES" sz="2400" dirty="0" smtClean="0"/>
              <a:t>Su función es la misma pero en este caso no cambian la orientación del giro ya que se utiliza en motores y cajas transversales.</a:t>
            </a:r>
          </a:p>
          <a:p>
            <a:pPr algn="r"/>
            <a:r>
              <a:rPr lang="es-ES" sz="2400" dirty="0" smtClean="0"/>
              <a:t>Piñón de ataque: engrana con la corona y el secundario del cambio</a:t>
            </a:r>
          </a:p>
          <a:p>
            <a:pPr algn="r"/>
            <a:r>
              <a:rPr lang="es-ES" sz="2400" dirty="0" smtClean="0"/>
              <a:t>Corona: atornillado al diferencial y engranado al grupo.</a:t>
            </a:r>
          </a:p>
          <a:p>
            <a:r>
              <a:rPr lang="es-ES" sz="2400" dirty="0" smtClean="0"/>
              <a:t>Diferencial: (igual en ambos sistemas) Planetarios </a:t>
            </a:r>
            <a:r>
              <a:rPr lang="es-ES" sz="2400" dirty="0"/>
              <a:t>y satélites logran diferenciar el giro de cada una de las ruedas de un eje y continuar transmitiendo par al suelo y así poder girar una curva.</a:t>
            </a:r>
          </a:p>
          <a:p>
            <a:endParaRPr lang="es-ES" sz="2400" dirty="0"/>
          </a:p>
        </p:txBody>
      </p:sp>
      <p:pic>
        <p:nvPicPr>
          <p:cNvPr id="4" name="Imagen 3"/>
          <p:cNvPicPr>
            <a:picLocks noChangeAspect="1"/>
          </p:cNvPicPr>
          <p:nvPr/>
        </p:nvPicPr>
        <p:blipFill>
          <a:blip r:embed="rId2"/>
          <a:stretch>
            <a:fillRect/>
          </a:stretch>
        </p:blipFill>
        <p:spPr>
          <a:xfrm>
            <a:off x="7277273" y="1144039"/>
            <a:ext cx="4819650" cy="5600700"/>
          </a:xfrm>
          <a:prstGeom prst="rect">
            <a:avLst/>
          </a:prstGeom>
        </p:spPr>
      </p:pic>
      <p:sp>
        <p:nvSpPr>
          <p:cNvPr id="5" name="Flecha derecha 4"/>
          <p:cNvSpPr/>
          <p:nvPr/>
        </p:nvSpPr>
        <p:spPr>
          <a:xfrm rot="691157">
            <a:off x="7247513" y="3791646"/>
            <a:ext cx="2100459" cy="861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derecha 5"/>
          <p:cNvSpPr/>
          <p:nvPr/>
        </p:nvSpPr>
        <p:spPr>
          <a:xfrm rot="19919048">
            <a:off x="7160354" y="3596183"/>
            <a:ext cx="2395675" cy="998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4213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47946" y="4260697"/>
            <a:ext cx="4329001" cy="2602568"/>
          </a:xfrm>
          <a:prstGeom prst="rect">
            <a:avLst/>
          </a:prstGeom>
        </p:spPr>
      </p:pic>
      <p:pic>
        <p:nvPicPr>
          <p:cNvPr id="7" name="Imagen 6"/>
          <p:cNvPicPr>
            <a:picLocks noChangeAspect="1"/>
          </p:cNvPicPr>
          <p:nvPr/>
        </p:nvPicPr>
        <p:blipFill>
          <a:blip r:embed="rId3"/>
          <a:stretch>
            <a:fillRect/>
          </a:stretch>
        </p:blipFill>
        <p:spPr>
          <a:xfrm>
            <a:off x="7132320" y="4020998"/>
            <a:ext cx="5059680" cy="2902916"/>
          </a:xfrm>
          <a:prstGeom prst="rect">
            <a:avLst/>
          </a:prstGeom>
        </p:spPr>
      </p:pic>
      <p:sp>
        <p:nvSpPr>
          <p:cNvPr id="2" name="Título 1"/>
          <p:cNvSpPr>
            <a:spLocks noGrp="1"/>
          </p:cNvSpPr>
          <p:nvPr>
            <p:ph type="title"/>
          </p:nvPr>
        </p:nvSpPr>
        <p:spPr/>
        <p:txBody>
          <a:bodyPr/>
          <a:lstStyle/>
          <a:p>
            <a:r>
              <a:rPr lang="es-ES" dirty="0" smtClean="0"/>
              <a:t>Diferenciales autoblocantes y bloqueos.</a:t>
            </a:r>
            <a:endParaRPr lang="es-ES" dirty="0"/>
          </a:p>
        </p:txBody>
      </p:sp>
      <p:sp>
        <p:nvSpPr>
          <p:cNvPr id="3" name="Marcador de contenido 2"/>
          <p:cNvSpPr>
            <a:spLocks noGrp="1"/>
          </p:cNvSpPr>
          <p:nvPr>
            <p:ph idx="1"/>
          </p:nvPr>
        </p:nvSpPr>
        <p:spPr>
          <a:xfrm>
            <a:off x="249382" y="1935479"/>
            <a:ext cx="11845636" cy="2520143"/>
          </a:xfrm>
        </p:spPr>
        <p:txBody>
          <a:bodyPr>
            <a:normAutofit/>
          </a:bodyPr>
          <a:lstStyle/>
          <a:p>
            <a:r>
              <a:rPr lang="es-ES" sz="2400" dirty="0" smtClean="0"/>
              <a:t>Los diferenciales convencionales o abiertos cuando una rueda pierde adherencia el Par se escapa por esa rueda y el coche no avanza por ello se inventaron estos diferenciales.</a:t>
            </a:r>
          </a:p>
          <a:p>
            <a:r>
              <a:rPr lang="es-ES" sz="2400" dirty="0" smtClean="0"/>
              <a:t>AUTOBLOCANTES: se bloquean parcialmente sin intervención del conductor montados en turismos y comerciales pueden ser con </a:t>
            </a:r>
            <a:r>
              <a:rPr lang="es-ES" sz="2400" dirty="0" err="1" smtClean="0"/>
              <a:t>piñonería</a:t>
            </a:r>
            <a:r>
              <a:rPr lang="es-ES" sz="2400" dirty="0" smtClean="0"/>
              <a:t> o con discos de fricción.</a:t>
            </a:r>
          </a:p>
          <a:p>
            <a:pPr marL="0" indent="0">
              <a:buNone/>
            </a:pPr>
            <a:r>
              <a:rPr lang="es-ES" sz="2400" dirty="0" err="1" smtClean="0"/>
              <a:t>Ferguson</a:t>
            </a:r>
            <a:r>
              <a:rPr lang="es-ES" sz="2400" dirty="0" smtClean="0"/>
              <a:t>                                         Tipo </a:t>
            </a:r>
            <a:r>
              <a:rPr lang="es-ES" sz="2400" dirty="0" err="1" smtClean="0"/>
              <a:t>torsen</a:t>
            </a:r>
            <a:r>
              <a:rPr lang="es-ES" sz="2400" dirty="0" smtClean="0"/>
              <a:t>                                          Rampas y discos</a:t>
            </a:r>
          </a:p>
        </p:txBody>
      </p:sp>
      <p:pic>
        <p:nvPicPr>
          <p:cNvPr id="5" name="Imagen 4"/>
          <p:cNvPicPr>
            <a:picLocks noChangeAspect="1"/>
          </p:cNvPicPr>
          <p:nvPr/>
        </p:nvPicPr>
        <p:blipFill>
          <a:blip r:embed="rId4"/>
          <a:stretch>
            <a:fillRect/>
          </a:stretch>
        </p:blipFill>
        <p:spPr>
          <a:xfrm>
            <a:off x="4139739" y="4260696"/>
            <a:ext cx="3056226" cy="2597304"/>
          </a:xfrm>
          <a:prstGeom prst="rect">
            <a:avLst/>
          </a:prstGeom>
        </p:spPr>
      </p:pic>
    </p:spTree>
    <p:extLst>
      <p:ext uri="{BB962C8B-B14F-4D97-AF65-F5344CB8AC3E}">
        <p14:creationId xmlns:p14="http://schemas.microsoft.com/office/powerpoint/2010/main" val="1301656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6957753" y="4628620"/>
            <a:ext cx="5193221" cy="2229380"/>
          </a:xfrm>
          <a:prstGeom prst="rect">
            <a:avLst/>
          </a:prstGeom>
        </p:spPr>
      </p:pic>
      <p:pic>
        <p:nvPicPr>
          <p:cNvPr id="4" name="Imagen 3"/>
          <p:cNvPicPr>
            <a:picLocks noChangeAspect="1"/>
          </p:cNvPicPr>
          <p:nvPr/>
        </p:nvPicPr>
        <p:blipFill>
          <a:blip r:embed="rId3"/>
          <a:stretch>
            <a:fillRect/>
          </a:stretch>
        </p:blipFill>
        <p:spPr>
          <a:xfrm>
            <a:off x="8936182" y="1715747"/>
            <a:ext cx="3007561" cy="3047462"/>
          </a:xfrm>
          <a:prstGeom prst="rect">
            <a:avLst/>
          </a:prstGeom>
        </p:spPr>
      </p:pic>
      <p:sp>
        <p:nvSpPr>
          <p:cNvPr id="2" name="Título 1"/>
          <p:cNvSpPr>
            <a:spLocks noGrp="1"/>
          </p:cNvSpPr>
          <p:nvPr>
            <p:ph type="title"/>
          </p:nvPr>
        </p:nvSpPr>
        <p:spPr/>
        <p:txBody>
          <a:bodyPr/>
          <a:lstStyle/>
          <a:p>
            <a:r>
              <a:rPr lang="es-ES" dirty="0"/>
              <a:t>Diferenciales autoblocantes y bloqueos.</a:t>
            </a:r>
          </a:p>
        </p:txBody>
      </p:sp>
      <p:sp>
        <p:nvSpPr>
          <p:cNvPr id="3" name="Marcador de contenido 2"/>
          <p:cNvSpPr>
            <a:spLocks noGrp="1"/>
          </p:cNvSpPr>
          <p:nvPr>
            <p:ph idx="1"/>
          </p:nvPr>
        </p:nvSpPr>
        <p:spPr>
          <a:xfrm>
            <a:off x="274320" y="1935479"/>
            <a:ext cx="7830589" cy="4723015"/>
          </a:xfrm>
        </p:spPr>
        <p:txBody>
          <a:bodyPr>
            <a:normAutofit/>
          </a:bodyPr>
          <a:lstStyle/>
          <a:p>
            <a:r>
              <a:rPr lang="es-ES" sz="2400" dirty="0" smtClean="0"/>
              <a:t>BLOQUEOS: este tipo de diferenciales bloqueables solo los llevan todo terrenos  y vehículos industriales o agrícolas. Su característica principal es que habitualmente es un diferencial convencional pero si el conductor quiere lo activa eliminando la función diferencial. Solo se debe usar en superficies deslizantes o línea recta ya que si se gira la rueda interior debe patinar ya que dará exactamente las mismas vueltas que la exterior que recorre más distancia.</a:t>
            </a:r>
            <a:endParaRPr lang="es-ES" sz="2400" dirty="0"/>
          </a:p>
        </p:txBody>
      </p:sp>
      <p:sp>
        <p:nvSpPr>
          <p:cNvPr id="5" name="Rectángulo 4"/>
          <p:cNvSpPr/>
          <p:nvPr/>
        </p:nvSpPr>
        <p:spPr>
          <a:xfrm>
            <a:off x="515148" y="5430582"/>
            <a:ext cx="3264612" cy="369332"/>
          </a:xfrm>
          <a:prstGeom prst="rect">
            <a:avLst/>
          </a:prstGeom>
        </p:spPr>
        <p:txBody>
          <a:bodyPr wrap="none">
            <a:spAutoFit/>
          </a:bodyPr>
          <a:lstStyle/>
          <a:p>
            <a:r>
              <a:rPr lang="es-ES" dirty="0">
                <a:solidFill>
                  <a:srgbClr val="0070C0"/>
                </a:solidFill>
              </a:rPr>
              <a:t>https://youtu.be/2R9p0sciO9Y</a:t>
            </a:r>
          </a:p>
        </p:txBody>
      </p:sp>
      <p:sp>
        <p:nvSpPr>
          <p:cNvPr id="7" name="Rectángulo 6"/>
          <p:cNvSpPr/>
          <p:nvPr/>
        </p:nvSpPr>
        <p:spPr>
          <a:xfrm>
            <a:off x="515148" y="5799914"/>
            <a:ext cx="5121338" cy="369332"/>
          </a:xfrm>
          <a:prstGeom prst="rect">
            <a:avLst/>
          </a:prstGeom>
        </p:spPr>
        <p:txBody>
          <a:bodyPr wrap="none">
            <a:spAutoFit/>
          </a:bodyPr>
          <a:lstStyle/>
          <a:p>
            <a:r>
              <a:rPr lang="es-ES" dirty="0">
                <a:solidFill>
                  <a:srgbClr val="0070C0"/>
                </a:solidFill>
              </a:rPr>
              <a:t>https://www.youtube.com/watch?v=lJDYKrAlAk4</a:t>
            </a:r>
          </a:p>
        </p:txBody>
      </p:sp>
      <p:sp>
        <p:nvSpPr>
          <p:cNvPr id="8" name="Rectángulo 7"/>
          <p:cNvSpPr/>
          <p:nvPr/>
        </p:nvSpPr>
        <p:spPr>
          <a:xfrm>
            <a:off x="515148" y="6169246"/>
            <a:ext cx="5307158" cy="369332"/>
          </a:xfrm>
          <a:prstGeom prst="rect">
            <a:avLst/>
          </a:prstGeom>
        </p:spPr>
        <p:txBody>
          <a:bodyPr wrap="none">
            <a:spAutoFit/>
          </a:bodyPr>
          <a:lstStyle/>
          <a:p>
            <a:r>
              <a:rPr lang="es-ES" dirty="0">
                <a:solidFill>
                  <a:srgbClr val="0070C0"/>
                </a:solidFill>
              </a:rPr>
              <a:t>https://www.youtube.com/watch?v=2cMq_hSWvBI</a:t>
            </a:r>
          </a:p>
        </p:txBody>
      </p:sp>
    </p:spTree>
    <p:extLst>
      <p:ext uri="{BB962C8B-B14F-4D97-AF65-F5344CB8AC3E}">
        <p14:creationId xmlns:p14="http://schemas.microsoft.com/office/powerpoint/2010/main" val="1270458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833190" y="2857500"/>
            <a:ext cx="3752850" cy="4000500"/>
          </a:xfrm>
          <a:prstGeom prst="rect">
            <a:avLst/>
          </a:prstGeom>
        </p:spPr>
      </p:pic>
      <p:sp>
        <p:nvSpPr>
          <p:cNvPr id="2" name="Título 1">
            <a:extLst>
              <a:ext uri="{FF2B5EF4-FFF2-40B4-BE49-F238E27FC236}">
                <a16:creationId xmlns:a16="http://schemas.microsoft.com/office/drawing/2014/main" id="{A0CE368C-FA0A-403B-BC52-3E3AA9B62F26}"/>
              </a:ext>
            </a:extLst>
          </p:cNvPr>
          <p:cNvSpPr>
            <a:spLocks noGrp="1"/>
          </p:cNvSpPr>
          <p:nvPr>
            <p:ph type="title"/>
          </p:nvPr>
        </p:nvSpPr>
        <p:spPr/>
        <p:txBody>
          <a:bodyPr/>
          <a:lstStyle/>
          <a:p>
            <a:r>
              <a:rPr lang="es-ES" dirty="0"/>
              <a:t>Semiejes de transmisión</a:t>
            </a:r>
          </a:p>
        </p:txBody>
      </p:sp>
      <p:pic>
        <p:nvPicPr>
          <p:cNvPr id="5124" name="Picture 4" descr="Ver las imágenes de origen">
            <a:extLst>
              <a:ext uri="{FF2B5EF4-FFF2-40B4-BE49-F238E27FC236}">
                <a16:creationId xmlns:a16="http://schemas.microsoft.com/office/drawing/2014/main" id="{91E210A3-837B-44B2-AA07-A0ACF1AF8E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2486" y="3898324"/>
            <a:ext cx="4439514" cy="29596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Ver las imágenes de origen">
            <a:extLst>
              <a:ext uri="{FF2B5EF4-FFF2-40B4-BE49-F238E27FC236}">
                <a16:creationId xmlns:a16="http://schemas.microsoft.com/office/drawing/2014/main" id="{86FE9BA3-2578-44F8-AA7D-624D13C68F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2" y="4208072"/>
            <a:ext cx="3435925" cy="2469571"/>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a:extLst>
              <a:ext uri="{FF2B5EF4-FFF2-40B4-BE49-F238E27FC236}">
                <a16:creationId xmlns:a16="http://schemas.microsoft.com/office/drawing/2014/main" id="{66963B87-E19A-4A16-B5AE-556DC056EF62}"/>
              </a:ext>
            </a:extLst>
          </p:cNvPr>
          <p:cNvSpPr>
            <a:spLocks noGrp="1"/>
          </p:cNvSpPr>
          <p:nvPr>
            <p:ph idx="1"/>
          </p:nvPr>
        </p:nvSpPr>
        <p:spPr>
          <a:xfrm>
            <a:off x="609600" y="1935480"/>
            <a:ext cx="5391806" cy="4389120"/>
          </a:xfrm>
        </p:spPr>
        <p:txBody>
          <a:bodyPr>
            <a:normAutofit/>
          </a:bodyPr>
          <a:lstStyle/>
          <a:p>
            <a:pPr marL="0" indent="0">
              <a:buNone/>
            </a:pPr>
            <a:r>
              <a:rPr lang="es-ES" sz="2400" dirty="0"/>
              <a:t>Palier fijo </a:t>
            </a:r>
            <a:r>
              <a:rPr lang="es-ES" sz="2400" dirty="0" smtClean="0"/>
              <a:t>(también llamado </a:t>
            </a:r>
            <a:r>
              <a:rPr lang="es-ES" sz="2400" dirty="0" err="1" smtClean="0"/>
              <a:t>semipalier</a:t>
            </a:r>
            <a:r>
              <a:rPr lang="es-ES" sz="2400" dirty="0"/>
              <a:t>)</a:t>
            </a:r>
            <a:r>
              <a:rPr lang="es-ES" sz="2400" dirty="0" smtClean="0"/>
              <a:t> </a:t>
            </a:r>
          </a:p>
          <a:p>
            <a:pPr marL="0" indent="0">
              <a:buNone/>
            </a:pPr>
            <a:r>
              <a:rPr lang="es-ES" sz="2400" dirty="0" smtClean="0"/>
              <a:t>Ejes rígidos (no permiten ningún movimiento</a:t>
            </a:r>
            <a:endParaRPr lang="es-ES" sz="2400" dirty="0"/>
          </a:p>
        </p:txBody>
      </p:sp>
      <p:sp>
        <p:nvSpPr>
          <p:cNvPr id="6" name="Marcador de contenido 3">
            <a:extLst>
              <a:ext uri="{FF2B5EF4-FFF2-40B4-BE49-F238E27FC236}">
                <a16:creationId xmlns:a16="http://schemas.microsoft.com/office/drawing/2014/main" id="{66963B87-E19A-4A16-B5AE-556DC056EF62}"/>
              </a:ext>
            </a:extLst>
          </p:cNvPr>
          <p:cNvSpPr txBox="1">
            <a:spLocks/>
          </p:cNvSpPr>
          <p:nvPr/>
        </p:nvSpPr>
        <p:spPr>
          <a:xfrm>
            <a:off x="6334298" y="1935480"/>
            <a:ext cx="5400502" cy="45415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s-ES" sz="2400" dirty="0" smtClean="0"/>
              <a:t>Palier articulado</a:t>
            </a:r>
          </a:p>
          <a:p>
            <a:pPr marL="0" indent="0">
              <a:buFont typeface="Wingdings 2"/>
              <a:buNone/>
            </a:pPr>
            <a:r>
              <a:rPr lang="es-ES" sz="2400" dirty="0" smtClean="0"/>
              <a:t>Ejes independientes (permiten        ángulos, cambios de longitud y forma </a:t>
            </a:r>
            <a:endParaRPr lang="es-ES" sz="2400" dirty="0"/>
          </a:p>
        </p:txBody>
      </p:sp>
      <p:sp>
        <p:nvSpPr>
          <p:cNvPr id="5" name="Flecha derecha 4"/>
          <p:cNvSpPr/>
          <p:nvPr/>
        </p:nvSpPr>
        <p:spPr>
          <a:xfrm rot="1674689">
            <a:off x="7173299" y="4281857"/>
            <a:ext cx="1491267" cy="1246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derecha 8"/>
          <p:cNvSpPr/>
          <p:nvPr/>
        </p:nvSpPr>
        <p:spPr>
          <a:xfrm rot="11987749">
            <a:off x="2722746" y="5500676"/>
            <a:ext cx="1491267" cy="1246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21656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Cajas de cambios.</a:t>
            </a:r>
            <a:endParaRPr lang="es-ES" dirty="0"/>
          </a:p>
        </p:txBody>
      </p:sp>
      <p:sp>
        <p:nvSpPr>
          <p:cNvPr id="3" name="2 Marcador de contenido"/>
          <p:cNvSpPr>
            <a:spLocks noGrp="1"/>
          </p:cNvSpPr>
          <p:nvPr>
            <p:ph idx="1"/>
          </p:nvPr>
        </p:nvSpPr>
        <p:spPr>
          <a:xfrm>
            <a:off x="609600" y="1935479"/>
            <a:ext cx="11277600" cy="4635137"/>
          </a:xfrm>
        </p:spPr>
        <p:txBody>
          <a:bodyPr>
            <a:normAutofit/>
          </a:bodyPr>
          <a:lstStyle/>
          <a:p>
            <a:r>
              <a:rPr lang="es-ES" sz="2400" dirty="0" smtClean="0"/>
              <a:t>Las cajas de cambio van situadas a continuación del motor (habitualmente) y sirven para multiplicar el par que produce el motor y así poder iniciar la marcha cargado en una cuesta y también circular a alta velocidad con un consumo de combustible menor.</a:t>
            </a:r>
          </a:p>
          <a:p>
            <a:r>
              <a:rPr lang="es-ES" sz="2400" dirty="0" smtClean="0"/>
              <a:t>Su funcionamiento se basa en ir cambiando el desarrollo, las velocidades o la relación de cambio, disminuyendo o incluso aumentando las RPM que entran desde el motor y salen.</a:t>
            </a:r>
          </a:p>
          <a:p>
            <a:r>
              <a:rPr lang="es-ES" sz="2400" dirty="0" smtClean="0"/>
              <a:t>Los vehículos también llevan un grupo reductor que no deja de ser una relación que afecta a todas las marchas, su función es aumentar el Par motor a costa de perder RPM. Por ello siempre gira mas rápido el motor que las ruedas.</a:t>
            </a:r>
            <a:endParaRPr lang="es-E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Disposiciones cajas de cambios.</a:t>
            </a:r>
            <a:endParaRPr lang="es-ES" dirty="0"/>
          </a:p>
        </p:txBody>
      </p:sp>
      <p:sp>
        <p:nvSpPr>
          <p:cNvPr id="3" name="2 Marcador de contenido"/>
          <p:cNvSpPr>
            <a:spLocks noGrp="1"/>
          </p:cNvSpPr>
          <p:nvPr>
            <p:ph idx="1"/>
          </p:nvPr>
        </p:nvSpPr>
        <p:spPr>
          <a:xfrm>
            <a:off x="339634" y="4950822"/>
            <a:ext cx="11573692" cy="1645921"/>
          </a:xfrm>
        </p:spPr>
        <p:txBody>
          <a:bodyPr>
            <a:normAutofit/>
          </a:bodyPr>
          <a:lstStyle/>
          <a:p>
            <a:r>
              <a:rPr lang="es-ES" sz="2400" dirty="0" smtClean="0"/>
              <a:t>Existen otras disposiciones como el motor y caja centrados entre los ejes o traseros dispuesto transversal o longitudinal.</a:t>
            </a:r>
          </a:p>
          <a:p>
            <a:r>
              <a:rPr lang="es-ES" sz="2400" dirty="0" err="1" smtClean="0"/>
              <a:t>Transaxle</a:t>
            </a:r>
            <a:r>
              <a:rPr lang="es-ES" sz="2400" dirty="0" smtClean="0"/>
              <a:t> motor colocado delante y transmisión </a:t>
            </a:r>
            <a:r>
              <a:rPr lang="es-ES" sz="2400" smtClean="0"/>
              <a:t>colocada atrás.</a:t>
            </a:r>
            <a:endParaRPr lang="es-ES" sz="2400" dirty="0"/>
          </a:p>
        </p:txBody>
      </p:sp>
      <p:pic>
        <p:nvPicPr>
          <p:cNvPr id="24578" name="Picture 2"/>
          <p:cNvPicPr>
            <a:picLocks noChangeAspect="1" noChangeArrowheads="1"/>
          </p:cNvPicPr>
          <p:nvPr/>
        </p:nvPicPr>
        <p:blipFill>
          <a:blip r:embed="rId2" cstate="print"/>
          <a:srcRect/>
          <a:stretch>
            <a:fillRect/>
          </a:stretch>
        </p:blipFill>
        <p:spPr bwMode="auto">
          <a:xfrm>
            <a:off x="197304" y="1808661"/>
            <a:ext cx="4048125" cy="2698750"/>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4400244" y="1766889"/>
            <a:ext cx="4775461" cy="323618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de caja de cambios manual tres ejes">
            <a:extLst>
              <a:ext uri="{FF2B5EF4-FFF2-40B4-BE49-F238E27FC236}">
                <a16:creationId xmlns:a16="http://schemas.microsoft.com/office/drawing/2014/main" id="{22575B3E-73C6-4BAA-BE79-AC08124632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9203" y="2273934"/>
            <a:ext cx="8065199" cy="458406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DD963677-E2FD-44C0-882D-BF6CA5CB5BCE}"/>
              </a:ext>
            </a:extLst>
          </p:cNvPr>
          <p:cNvSpPr>
            <a:spLocks noGrp="1"/>
          </p:cNvSpPr>
          <p:nvPr>
            <p:ph type="title"/>
          </p:nvPr>
        </p:nvSpPr>
        <p:spPr/>
        <p:txBody>
          <a:bodyPr/>
          <a:lstStyle/>
          <a:p>
            <a:r>
              <a:rPr lang="es-ES" dirty="0"/>
              <a:t>Cajas de cambios manuales</a:t>
            </a:r>
          </a:p>
        </p:txBody>
      </p:sp>
      <p:sp>
        <p:nvSpPr>
          <p:cNvPr id="3" name="Marcador de contenido 2">
            <a:extLst>
              <a:ext uri="{FF2B5EF4-FFF2-40B4-BE49-F238E27FC236}">
                <a16:creationId xmlns:a16="http://schemas.microsoft.com/office/drawing/2014/main" id="{E2EA9EE7-E9FC-48F6-B170-31CB158BC132}"/>
              </a:ext>
            </a:extLst>
          </p:cNvPr>
          <p:cNvSpPr>
            <a:spLocks noGrp="1"/>
          </p:cNvSpPr>
          <p:nvPr>
            <p:ph idx="1"/>
          </p:nvPr>
        </p:nvSpPr>
        <p:spPr>
          <a:xfrm>
            <a:off x="640080" y="1825625"/>
            <a:ext cx="10967720" cy="4627426"/>
          </a:xfrm>
        </p:spPr>
        <p:txBody>
          <a:bodyPr/>
          <a:lstStyle/>
          <a:p>
            <a:r>
              <a:rPr lang="es-ES" dirty="0"/>
              <a:t>Convencional o de tres </a:t>
            </a:r>
            <a:r>
              <a:rPr lang="es-ES" dirty="0" smtClean="0"/>
              <a:t>ejes, usada en vehículos con motor longitudinal.</a:t>
            </a:r>
          </a:p>
          <a:p>
            <a:r>
              <a:rPr lang="es-ES" dirty="0" smtClean="0"/>
              <a:t>En este caso el grupo reductor va separado en otra carcasa.</a:t>
            </a:r>
            <a:endParaRPr lang="es-ES" dirty="0"/>
          </a:p>
          <a:p>
            <a:pPr lvl="1"/>
            <a:r>
              <a:rPr lang="es-ES" dirty="0"/>
              <a:t>Eje </a:t>
            </a:r>
            <a:r>
              <a:rPr lang="es-ES" dirty="0" smtClean="0"/>
              <a:t>primario (azul)</a:t>
            </a:r>
          </a:p>
          <a:p>
            <a:pPr lvl="1">
              <a:buNone/>
            </a:pPr>
            <a:r>
              <a:rPr lang="es-ES" dirty="0" smtClean="0"/>
              <a:t>Entrada de giro desde el motor.</a:t>
            </a:r>
            <a:endParaRPr lang="es-ES" dirty="0"/>
          </a:p>
          <a:p>
            <a:pPr lvl="1"/>
            <a:r>
              <a:rPr lang="es-ES" dirty="0"/>
              <a:t>Eje </a:t>
            </a:r>
            <a:r>
              <a:rPr lang="es-ES" dirty="0" smtClean="0"/>
              <a:t>intermedio (blanco)</a:t>
            </a:r>
            <a:endParaRPr lang="es-ES" dirty="0"/>
          </a:p>
          <a:p>
            <a:pPr lvl="1"/>
            <a:r>
              <a:rPr lang="es-ES" dirty="0"/>
              <a:t>Eje </a:t>
            </a:r>
            <a:r>
              <a:rPr lang="es-ES" dirty="0" smtClean="0"/>
              <a:t>secundario (Rojo)</a:t>
            </a:r>
          </a:p>
          <a:p>
            <a:pPr lvl="1">
              <a:buNone/>
            </a:pPr>
            <a:r>
              <a:rPr lang="es-ES" dirty="0" smtClean="0"/>
              <a:t>Salida de giro dirección </a:t>
            </a:r>
          </a:p>
          <a:p>
            <a:pPr lvl="1">
              <a:buNone/>
            </a:pPr>
            <a:r>
              <a:rPr lang="es-ES" dirty="0" smtClean="0"/>
              <a:t>grupo y ruedas.</a:t>
            </a:r>
          </a:p>
        </p:txBody>
      </p:sp>
      <p:cxnSp>
        <p:nvCxnSpPr>
          <p:cNvPr id="6" name="5 Conector recto de flecha"/>
          <p:cNvCxnSpPr/>
          <p:nvPr/>
        </p:nvCxnSpPr>
        <p:spPr>
          <a:xfrm>
            <a:off x="3944983" y="2978331"/>
            <a:ext cx="1841863"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4558937" y="4062549"/>
            <a:ext cx="2286000" cy="1345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V="1">
            <a:off x="4258491" y="3971109"/>
            <a:ext cx="3762103" cy="4049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Flecha abajo"/>
          <p:cNvSpPr/>
          <p:nvPr/>
        </p:nvSpPr>
        <p:spPr>
          <a:xfrm rot="15156655">
            <a:off x="3372228" y="5099817"/>
            <a:ext cx="571474" cy="1348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abajo"/>
          <p:cNvSpPr/>
          <p:nvPr/>
        </p:nvSpPr>
        <p:spPr>
          <a:xfrm rot="15074545">
            <a:off x="11185555" y="1908125"/>
            <a:ext cx="571474" cy="1348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7840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963677-E2FD-44C0-882D-BF6CA5CB5BCE}"/>
              </a:ext>
            </a:extLst>
          </p:cNvPr>
          <p:cNvSpPr>
            <a:spLocks noGrp="1"/>
          </p:cNvSpPr>
          <p:nvPr>
            <p:ph type="title"/>
          </p:nvPr>
        </p:nvSpPr>
        <p:spPr/>
        <p:txBody>
          <a:bodyPr/>
          <a:lstStyle/>
          <a:p>
            <a:r>
              <a:rPr lang="es-ES" dirty="0"/>
              <a:t>Cajas de cambios manuales</a:t>
            </a:r>
          </a:p>
        </p:txBody>
      </p:sp>
      <p:sp>
        <p:nvSpPr>
          <p:cNvPr id="3" name="Marcador de contenido 2">
            <a:extLst>
              <a:ext uri="{FF2B5EF4-FFF2-40B4-BE49-F238E27FC236}">
                <a16:creationId xmlns:a16="http://schemas.microsoft.com/office/drawing/2014/main" id="{E2EA9EE7-E9FC-48F6-B170-31CB158BC132}"/>
              </a:ext>
            </a:extLst>
          </p:cNvPr>
          <p:cNvSpPr>
            <a:spLocks noGrp="1"/>
          </p:cNvSpPr>
          <p:nvPr>
            <p:ph idx="1"/>
          </p:nvPr>
        </p:nvSpPr>
        <p:spPr>
          <a:xfrm>
            <a:off x="418012" y="1825624"/>
            <a:ext cx="4075611" cy="5032376"/>
          </a:xfrm>
        </p:spPr>
        <p:txBody>
          <a:bodyPr>
            <a:normAutofit/>
          </a:bodyPr>
          <a:lstStyle/>
          <a:p>
            <a:r>
              <a:rPr lang="es-ES" sz="2400" dirty="0"/>
              <a:t>Caja de dos </a:t>
            </a:r>
            <a:r>
              <a:rPr lang="es-ES" sz="2400" dirty="0" smtClean="0"/>
              <a:t>ejes, esta disposición es la utilizada en motores transversales.</a:t>
            </a:r>
          </a:p>
          <a:p>
            <a:r>
              <a:rPr lang="es-ES" sz="2400" dirty="0" smtClean="0"/>
              <a:t>En esta disposición el grupo reductor va dentro de la misma carcasa.</a:t>
            </a:r>
            <a:endParaRPr lang="es-ES" sz="2400" dirty="0"/>
          </a:p>
          <a:p>
            <a:pPr lvl="1"/>
            <a:r>
              <a:rPr lang="es-ES" dirty="0"/>
              <a:t>Eje primario</a:t>
            </a:r>
          </a:p>
          <a:p>
            <a:pPr lvl="1"/>
            <a:r>
              <a:rPr lang="es-ES" dirty="0"/>
              <a:t>Eje secundario</a:t>
            </a:r>
          </a:p>
        </p:txBody>
      </p:sp>
      <p:pic>
        <p:nvPicPr>
          <p:cNvPr id="6148" name="Picture 4" descr="Ver las imágenes de origen">
            <a:extLst>
              <a:ext uri="{FF2B5EF4-FFF2-40B4-BE49-F238E27FC236}">
                <a16:creationId xmlns:a16="http://schemas.microsoft.com/office/drawing/2014/main" id="{6330DB70-CE5B-46ED-94D5-B0CB03D9A8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6394" y="2090056"/>
            <a:ext cx="7714625" cy="433947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5 Conector recto de flecha"/>
          <p:cNvCxnSpPr/>
          <p:nvPr/>
        </p:nvCxnSpPr>
        <p:spPr>
          <a:xfrm>
            <a:off x="3448594" y="3853543"/>
            <a:ext cx="2677886" cy="151529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flipV="1">
            <a:off x="2886891" y="2521131"/>
            <a:ext cx="5878286" cy="19202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V="1">
            <a:off x="3200400" y="4506686"/>
            <a:ext cx="4846320" cy="39188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10 Flecha abajo"/>
          <p:cNvSpPr/>
          <p:nvPr/>
        </p:nvSpPr>
        <p:spPr>
          <a:xfrm rot="10800000">
            <a:off x="9666514" y="4794068"/>
            <a:ext cx="261256" cy="1306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en U"/>
          <p:cNvSpPr/>
          <p:nvPr/>
        </p:nvSpPr>
        <p:spPr>
          <a:xfrm flipH="1">
            <a:off x="8386355" y="3396343"/>
            <a:ext cx="1071154" cy="561702"/>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13 Flecha doblada"/>
          <p:cNvSpPr/>
          <p:nvPr/>
        </p:nvSpPr>
        <p:spPr>
          <a:xfrm rot="10800000">
            <a:off x="7641772" y="5290457"/>
            <a:ext cx="548640" cy="6923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229057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pinimg.com/originals/29/87/0d/29870d936c0e5465a9b05e37061ee11f.png"/>
          <p:cNvPicPr>
            <a:picLocks noChangeAspect="1" noChangeArrowheads="1"/>
          </p:cNvPicPr>
          <p:nvPr/>
        </p:nvPicPr>
        <p:blipFill>
          <a:blip r:embed="rId2" cstate="print"/>
          <a:srcRect/>
          <a:stretch>
            <a:fillRect/>
          </a:stretch>
        </p:blipFill>
        <p:spPr bwMode="auto">
          <a:xfrm>
            <a:off x="6871063" y="1858656"/>
            <a:ext cx="4807131" cy="4444731"/>
          </a:xfrm>
          <a:prstGeom prst="rect">
            <a:avLst/>
          </a:prstGeom>
          <a:noFill/>
        </p:spPr>
      </p:pic>
      <p:sp>
        <p:nvSpPr>
          <p:cNvPr id="2" name="Título 1">
            <a:extLst>
              <a:ext uri="{FF2B5EF4-FFF2-40B4-BE49-F238E27FC236}">
                <a16:creationId xmlns:a16="http://schemas.microsoft.com/office/drawing/2014/main" id="{DD963677-E2FD-44C0-882D-BF6CA5CB5BCE}"/>
              </a:ext>
            </a:extLst>
          </p:cNvPr>
          <p:cNvSpPr>
            <a:spLocks noGrp="1"/>
          </p:cNvSpPr>
          <p:nvPr>
            <p:ph type="title"/>
          </p:nvPr>
        </p:nvSpPr>
        <p:spPr/>
        <p:txBody>
          <a:bodyPr/>
          <a:lstStyle/>
          <a:p>
            <a:r>
              <a:rPr lang="es-ES" dirty="0"/>
              <a:t>Cajas de cambios manuales</a:t>
            </a:r>
          </a:p>
        </p:txBody>
      </p:sp>
      <p:sp>
        <p:nvSpPr>
          <p:cNvPr id="3" name="Marcador de contenido 2">
            <a:extLst>
              <a:ext uri="{FF2B5EF4-FFF2-40B4-BE49-F238E27FC236}">
                <a16:creationId xmlns:a16="http://schemas.microsoft.com/office/drawing/2014/main" id="{E2EA9EE7-E9FC-48F6-B170-31CB158BC132}"/>
              </a:ext>
            </a:extLst>
          </p:cNvPr>
          <p:cNvSpPr>
            <a:spLocks noGrp="1"/>
          </p:cNvSpPr>
          <p:nvPr>
            <p:ph idx="1"/>
          </p:nvPr>
        </p:nvSpPr>
        <p:spPr>
          <a:xfrm>
            <a:off x="535578" y="1825624"/>
            <a:ext cx="6570616" cy="4823369"/>
          </a:xfrm>
        </p:spPr>
        <p:txBody>
          <a:bodyPr/>
          <a:lstStyle/>
          <a:p>
            <a:r>
              <a:rPr lang="es-ES" dirty="0"/>
              <a:t>Caja de dos ejes </a:t>
            </a:r>
            <a:r>
              <a:rPr lang="es-ES" dirty="0" smtClean="0"/>
              <a:t>secundarios esta es una variante de la caja de cambios transversal pero el hecho de tener dos secundarios sirve para que su longitud sea menor y así poder poner más velocidades o cuando el motor es muy largo y deja poco sitio para la caja.</a:t>
            </a:r>
          </a:p>
          <a:p>
            <a:r>
              <a:rPr lang="es-ES" dirty="0" smtClean="0"/>
              <a:t>Ambos secundarios engranan con el grupo.</a:t>
            </a:r>
            <a:endParaRPr lang="es-ES" dirty="0"/>
          </a:p>
          <a:p>
            <a:pPr lvl="1"/>
            <a:r>
              <a:rPr lang="es-ES" dirty="0"/>
              <a:t>Eje primario</a:t>
            </a:r>
          </a:p>
          <a:p>
            <a:pPr lvl="1"/>
            <a:r>
              <a:rPr lang="es-ES" dirty="0"/>
              <a:t>Eje secundario</a:t>
            </a:r>
          </a:p>
          <a:p>
            <a:pPr lvl="1"/>
            <a:r>
              <a:rPr lang="es-ES" dirty="0"/>
              <a:t>Eje secundario</a:t>
            </a:r>
          </a:p>
        </p:txBody>
      </p:sp>
    </p:spTree>
    <p:extLst>
      <p:ext uri="{BB962C8B-B14F-4D97-AF65-F5344CB8AC3E}">
        <p14:creationId xmlns:p14="http://schemas.microsoft.com/office/powerpoint/2010/main" val="1383963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963677-E2FD-44C0-882D-BF6CA5CB5BCE}"/>
              </a:ext>
            </a:extLst>
          </p:cNvPr>
          <p:cNvSpPr>
            <a:spLocks noGrp="1"/>
          </p:cNvSpPr>
          <p:nvPr>
            <p:ph type="title"/>
          </p:nvPr>
        </p:nvSpPr>
        <p:spPr/>
        <p:txBody>
          <a:bodyPr/>
          <a:lstStyle/>
          <a:p>
            <a:r>
              <a:rPr lang="es-ES" dirty="0"/>
              <a:t>Cajas de cambios manuales</a:t>
            </a:r>
          </a:p>
        </p:txBody>
      </p:sp>
      <p:pic>
        <p:nvPicPr>
          <p:cNvPr id="9218" name="Picture 2" descr="De la caja de cambios">
            <a:extLst>
              <a:ext uri="{FF2B5EF4-FFF2-40B4-BE49-F238E27FC236}">
                <a16:creationId xmlns:a16="http://schemas.microsoft.com/office/drawing/2014/main" id="{5BE0D0A1-DCD5-4702-81E3-7DFD8EE3C3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 y="2587170"/>
            <a:ext cx="7260590" cy="414890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Ver las imágenes de origen">
            <a:extLst>
              <a:ext uri="{FF2B5EF4-FFF2-40B4-BE49-F238E27FC236}">
                <a16:creationId xmlns:a16="http://schemas.microsoft.com/office/drawing/2014/main" id="{DB8E447A-A6A7-4436-91E5-20929EBE4F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2050" y="2717074"/>
            <a:ext cx="4381500" cy="4106816"/>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E2EA9EE7-E9FC-48F6-B170-31CB158BC132}"/>
              </a:ext>
            </a:extLst>
          </p:cNvPr>
          <p:cNvSpPr>
            <a:spLocks noGrp="1"/>
          </p:cNvSpPr>
          <p:nvPr>
            <p:ph idx="1"/>
          </p:nvPr>
        </p:nvSpPr>
        <p:spPr>
          <a:xfrm>
            <a:off x="457201" y="1825625"/>
            <a:ext cx="11150600" cy="2929255"/>
          </a:xfrm>
        </p:spPr>
        <p:txBody>
          <a:bodyPr/>
          <a:lstStyle/>
          <a:p>
            <a:r>
              <a:rPr lang="es-ES" dirty="0"/>
              <a:t> </a:t>
            </a:r>
            <a:r>
              <a:rPr lang="es-ES" dirty="0" smtClean="0"/>
              <a:t>Sincronizador, sirve para igualar las velocidades del motor y la caja de cambios pudiendo cambiar de marcha en movimiento. </a:t>
            </a:r>
          </a:p>
          <a:p>
            <a:pPr algn="r"/>
            <a:r>
              <a:rPr lang="es-ES" dirty="0" smtClean="0"/>
              <a:t>Horquilla junto con las varilla que la une al selector y a la palanca producen el movimiento del </a:t>
            </a:r>
            <a:r>
              <a:rPr lang="es-ES" dirty="0" err="1" smtClean="0"/>
              <a:t>sincro</a:t>
            </a:r>
            <a:r>
              <a:rPr lang="es-ES" dirty="0" smtClean="0"/>
              <a:t>.</a:t>
            </a:r>
            <a:endParaRPr lang="es-ES" dirty="0"/>
          </a:p>
        </p:txBody>
      </p:sp>
    </p:spTree>
    <p:extLst>
      <p:ext uri="{BB962C8B-B14F-4D97-AF65-F5344CB8AC3E}">
        <p14:creationId xmlns:p14="http://schemas.microsoft.com/office/powerpoint/2010/main" val="389338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963677-E2FD-44C0-882D-BF6CA5CB5BCE}"/>
              </a:ext>
            </a:extLst>
          </p:cNvPr>
          <p:cNvSpPr>
            <a:spLocks noGrp="1"/>
          </p:cNvSpPr>
          <p:nvPr>
            <p:ph type="title"/>
          </p:nvPr>
        </p:nvSpPr>
        <p:spPr/>
        <p:txBody>
          <a:bodyPr/>
          <a:lstStyle/>
          <a:p>
            <a:r>
              <a:rPr lang="es-ES" dirty="0"/>
              <a:t>Cajas de cambios automáticas</a:t>
            </a:r>
          </a:p>
        </p:txBody>
      </p:sp>
      <p:pic>
        <p:nvPicPr>
          <p:cNvPr id="8194" name="Picture 2" descr="Ver las imágenes de origen">
            <a:extLst>
              <a:ext uri="{FF2B5EF4-FFF2-40B4-BE49-F238E27FC236}">
                <a16:creationId xmlns:a16="http://schemas.microsoft.com/office/drawing/2014/main" id="{4803D614-86F2-41EA-9E8A-DBCD9E50E06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485325" y="2468563"/>
            <a:ext cx="7498381" cy="4389437"/>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2">
            <a:extLst>
              <a:ext uri="{FF2B5EF4-FFF2-40B4-BE49-F238E27FC236}">
                <a16:creationId xmlns:a16="http://schemas.microsoft.com/office/drawing/2014/main" id="{69E97FF1-03CE-4B18-8E4A-AF31E4C094F1}"/>
              </a:ext>
            </a:extLst>
          </p:cNvPr>
          <p:cNvSpPr txBox="1">
            <a:spLocks/>
          </p:cNvSpPr>
          <p:nvPr/>
        </p:nvSpPr>
        <p:spPr>
          <a:xfrm>
            <a:off x="368710" y="1935480"/>
            <a:ext cx="4689987" cy="462755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s-ES" sz="2400" dirty="0" smtClean="0"/>
              <a:t>Una caja automática es toda aquella que no requiere intervención del conductor ni para embragar ni para variar la relación de cambio.</a:t>
            </a:r>
          </a:p>
          <a:p>
            <a:r>
              <a:rPr lang="es-ES" sz="2400" dirty="0" smtClean="0"/>
              <a:t>Hay 4 grandes tipos:</a:t>
            </a:r>
          </a:p>
          <a:p>
            <a:r>
              <a:rPr lang="es-ES" sz="2400" dirty="0" smtClean="0"/>
              <a:t>Convertidor de Par</a:t>
            </a:r>
          </a:p>
          <a:p>
            <a:r>
              <a:rPr lang="es-ES" sz="2400" dirty="0" smtClean="0"/>
              <a:t>Pilotada</a:t>
            </a:r>
          </a:p>
          <a:p>
            <a:r>
              <a:rPr lang="es-ES" sz="2400" dirty="0" smtClean="0"/>
              <a:t>CVT (Variador continuo)</a:t>
            </a:r>
          </a:p>
          <a:p>
            <a:r>
              <a:rPr lang="es-ES" sz="2400" dirty="0" smtClean="0"/>
              <a:t>Doble embrague</a:t>
            </a:r>
          </a:p>
          <a:p>
            <a:pPr marL="0" indent="0">
              <a:buNone/>
            </a:pPr>
            <a:endParaRPr lang="es-ES" dirty="0"/>
          </a:p>
        </p:txBody>
      </p:sp>
    </p:spTree>
    <p:extLst>
      <p:ext uri="{BB962C8B-B14F-4D97-AF65-F5344CB8AC3E}">
        <p14:creationId xmlns:p14="http://schemas.microsoft.com/office/powerpoint/2010/main" val="3040696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Ver las imágenes de origen">
            <a:extLst>
              <a:ext uri="{FF2B5EF4-FFF2-40B4-BE49-F238E27FC236}">
                <a16:creationId xmlns:a16="http://schemas.microsoft.com/office/drawing/2014/main" id="{35DFE88E-6438-489E-8971-DA1CEE764E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3992" y="1847088"/>
            <a:ext cx="6918008" cy="485851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DD963677-E2FD-44C0-882D-BF6CA5CB5BCE}"/>
              </a:ext>
            </a:extLst>
          </p:cNvPr>
          <p:cNvSpPr>
            <a:spLocks noGrp="1"/>
          </p:cNvSpPr>
          <p:nvPr>
            <p:ph type="title"/>
          </p:nvPr>
        </p:nvSpPr>
        <p:spPr/>
        <p:txBody>
          <a:bodyPr/>
          <a:lstStyle/>
          <a:p>
            <a:r>
              <a:rPr lang="es-ES" dirty="0" smtClean="0"/>
              <a:t>Convertidor de Par</a:t>
            </a:r>
            <a:endParaRPr lang="es-ES" dirty="0"/>
          </a:p>
        </p:txBody>
      </p:sp>
      <p:sp>
        <p:nvSpPr>
          <p:cNvPr id="3" name="Marcador de contenido 2">
            <a:extLst>
              <a:ext uri="{FF2B5EF4-FFF2-40B4-BE49-F238E27FC236}">
                <a16:creationId xmlns:a16="http://schemas.microsoft.com/office/drawing/2014/main" id="{69E97FF1-03CE-4B18-8E4A-AF31E4C094F1}"/>
              </a:ext>
            </a:extLst>
          </p:cNvPr>
          <p:cNvSpPr>
            <a:spLocks noGrp="1"/>
          </p:cNvSpPr>
          <p:nvPr>
            <p:ph idx="1"/>
          </p:nvPr>
        </p:nvSpPr>
        <p:spPr>
          <a:xfrm>
            <a:off x="250723" y="1935480"/>
            <a:ext cx="5560142" cy="4612804"/>
          </a:xfrm>
        </p:spPr>
        <p:txBody>
          <a:bodyPr/>
          <a:lstStyle/>
          <a:p>
            <a:r>
              <a:rPr lang="es-ES" dirty="0" smtClean="0"/>
              <a:t>Sus velocidades se basan en el tren </a:t>
            </a:r>
            <a:r>
              <a:rPr lang="es-ES" dirty="0" err="1" smtClean="0"/>
              <a:t>epicicloidal</a:t>
            </a:r>
            <a:r>
              <a:rPr lang="es-ES" dirty="0" smtClean="0"/>
              <a:t> que según por donde entre el giro y por donde salga se realizan varias relaciones de transmisión, </a:t>
            </a:r>
            <a:r>
              <a:rPr lang="es-ES" dirty="0"/>
              <a:t>l</a:t>
            </a:r>
            <a:r>
              <a:rPr lang="es-ES" dirty="0" smtClean="0"/>
              <a:t>a combinación de varios trenes se logran varias marchas diferentes se gobiernan con pequeños embragues y frenos</a:t>
            </a:r>
            <a:endParaRPr lang="es-ES" dirty="0"/>
          </a:p>
        </p:txBody>
      </p:sp>
    </p:spTree>
    <p:extLst>
      <p:ext uri="{BB962C8B-B14F-4D97-AF65-F5344CB8AC3E}">
        <p14:creationId xmlns:p14="http://schemas.microsoft.com/office/powerpoint/2010/main" val="2191271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256</TotalTime>
  <Words>1071</Words>
  <Application>Microsoft Office PowerPoint</Application>
  <PresentationFormat>Panorámica</PresentationFormat>
  <Paragraphs>84</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Calibri</vt:lpstr>
      <vt:lpstr>Constantia</vt:lpstr>
      <vt:lpstr>Wingdings 2</vt:lpstr>
      <vt:lpstr>Flujo</vt:lpstr>
      <vt:lpstr>Cajas de cambios</vt:lpstr>
      <vt:lpstr>Cajas de cambios.</vt:lpstr>
      <vt:lpstr>Disposiciones cajas de cambios.</vt:lpstr>
      <vt:lpstr>Cajas de cambios manuales</vt:lpstr>
      <vt:lpstr>Cajas de cambios manuales</vt:lpstr>
      <vt:lpstr>Cajas de cambios manuales</vt:lpstr>
      <vt:lpstr>Cajas de cambios manuales</vt:lpstr>
      <vt:lpstr>Cajas de cambios automáticas</vt:lpstr>
      <vt:lpstr>Convertidor de Par</vt:lpstr>
      <vt:lpstr>Convertidor de Par</vt:lpstr>
      <vt:lpstr>Pilotada</vt:lpstr>
      <vt:lpstr>CVT o variador continuo.</vt:lpstr>
      <vt:lpstr>Doble embrague.</vt:lpstr>
      <vt:lpstr>Árbol de transmisión</vt:lpstr>
      <vt:lpstr>Grupo cónico diferencial</vt:lpstr>
      <vt:lpstr>Grupo recto diferencial</vt:lpstr>
      <vt:lpstr>Diferenciales autoblocantes y bloqueos.</vt:lpstr>
      <vt:lpstr>Diferenciales autoblocantes y bloqueos.</vt:lpstr>
      <vt:lpstr>Semiejes de transmisión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Cajas de cambios</dc:title>
  <dc:creator>Jaime Villar Martínez</dc:creator>
  <cp:lastModifiedBy>Taller de pintura</cp:lastModifiedBy>
  <cp:revision>27</cp:revision>
  <dcterms:created xsi:type="dcterms:W3CDTF">2022-03-24T09:34:55Z</dcterms:created>
  <dcterms:modified xsi:type="dcterms:W3CDTF">2023-03-20T13:15:38Z</dcterms:modified>
</cp:coreProperties>
</file>