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gl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gl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gl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gl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60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E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A6B29DB-33DA-4524-A02E-4946ED14F4AC}" type="datetime">
              <a:rPr lang="es-ES" sz="1200" b="0" strike="noStrike" spc="-1">
                <a:solidFill>
                  <a:srgbClr val="8B8B8B"/>
                </a:solidFill>
                <a:latin typeface="Calibri"/>
              </a:rPr>
              <a:t>26/11/2025</a:t>
            </a:fld>
            <a:endParaRPr lang="gl-E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gl-E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D8CBD5C-EF8F-4E2C-BBF7-679523CC22EB}" type="slidenum">
              <a:rPr lang="es-ES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gl-E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Prema para editar o formato de texto do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Segundo nivel do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Terceiro nivel do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 do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Quinto nivel do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Sexto nivel do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Sétimo nivel do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Editar el estilo de texto del patrón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Tercer nivel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Quinto nivel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0971697-F990-4D36-A0A1-C4F96B597052}" type="datetime">
              <a:rPr lang="es-ES" sz="1200" b="0" strike="noStrike" spc="-1">
                <a:solidFill>
                  <a:srgbClr val="8B8B8B"/>
                </a:solidFill>
                <a:latin typeface="Calibri"/>
              </a:rPr>
              <a:t>26/11/2025</a:t>
            </a:fld>
            <a:endParaRPr lang="gl-E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gl-E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4A6F025-80EE-43D6-94F7-B7CE9611CDF9}" type="slidenum">
              <a:rPr lang="es-ES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gl-E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es-ES" sz="6000" b="1" strike="noStrike" spc="-1">
                <a:solidFill>
                  <a:srgbClr val="000000"/>
                </a:solidFill>
                <a:latin typeface="Comic Sans MS"/>
              </a:rPr>
              <a:t>INTERPRETACIÓN FILOSÓFICA DO SER HUMANO</a:t>
            </a:r>
            <a:endParaRPr lang="es-E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gl-ES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400" b="0" strike="noStrike" spc="-1">
                <a:solidFill>
                  <a:srgbClr val="FF0000"/>
                </a:solidFill>
                <a:latin typeface="Comic Sans MS"/>
              </a:rPr>
              <a:t>MARX </a:t>
            </a:r>
            <a:r>
              <a:rPr lang="es-ES" sz="2400" b="1" strike="noStrike" spc="-1">
                <a:solidFill>
                  <a:srgbClr val="000000"/>
                </a:solidFill>
                <a:latin typeface="Comic Sans MS"/>
              </a:rPr>
              <a:t>– </a:t>
            </a:r>
            <a:r>
              <a:rPr lang="es-ES" sz="2400" b="1" strike="noStrike" spc="-1">
                <a:solidFill>
                  <a:srgbClr val="70AD47"/>
                </a:solidFill>
                <a:latin typeface="Comic Sans MS"/>
              </a:rPr>
              <a:t>NIETZSCHE </a:t>
            </a:r>
            <a:r>
              <a:rPr lang="es-ES" sz="2400" b="1" strike="noStrike" spc="-1">
                <a:solidFill>
                  <a:srgbClr val="000000"/>
                </a:solidFill>
                <a:latin typeface="Comic Sans MS"/>
              </a:rPr>
              <a:t>- </a:t>
            </a:r>
            <a:r>
              <a:rPr lang="es-ES" sz="2400" b="1" strike="noStrike" spc="-1">
                <a:solidFill>
                  <a:srgbClr val="0070C0"/>
                </a:solidFill>
                <a:latin typeface="Comic Sans MS"/>
              </a:rPr>
              <a:t>FREUD</a:t>
            </a:r>
            <a:endParaRPr lang="gl-E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 strike="noStrike" spc="-1">
                <a:solidFill>
                  <a:srgbClr val="000000"/>
                </a:solidFill>
                <a:latin typeface="Comic Sans MS"/>
              </a:rPr>
              <a:t>Por qué critica Nietzsche a toda a filosofía e o pensamento anterior a él?</a:t>
            </a: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6500" lnSpcReduction="10000"/>
          </a:bodyPr>
          <a:lstStyle/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Por que casi toda a filosofía occidental, dende os seus orixes, ata o século XIX non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   recoñeceu a importancia da vida humana.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Sempre insistiron en defender a existencia e o valor do </a:t>
            </a:r>
            <a:r>
              <a:rPr lang="es-ES" sz="2000" b="1" strike="noStrike" spc="-1">
                <a:solidFill>
                  <a:srgbClr val="548235"/>
                </a:solidFill>
                <a:latin typeface="Comic Sans MS"/>
              </a:rPr>
              <a:t>ultramundo</a:t>
            </a: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, distinto a éste 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   outro mundo no que transcurre a nosa existencia. Así pois, </a:t>
            </a:r>
            <a:r>
              <a:rPr lang="es-ES" sz="2000" b="1" strike="noStrike" spc="-1">
                <a:solidFill>
                  <a:srgbClr val="548235"/>
                </a:solidFill>
                <a:latin typeface="Comic Sans MS"/>
              </a:rPr>
              <a:t>hai dous mundos</a:t>
            </a: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: un que é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   superior, pefecto, ideal, transcendente…e outro mundo terrenal, imperfecto,material.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A mayoría dos filósofos/as e correntes filosóficas rexeitaron todo o que era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   instintivo, irracional, negaron a importancia dos impulsos na vida e existencia humana.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Para Nietzsche, eses impulsos son os elementos centrais da nosa vida. Describen o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   que realmente somos.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000000"/>
                </a:solidFill>
                <a:latin typeface="Comic Sans MS"/>
              </a:rPr>
              <a:t>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omic Sans MS"/>
              </a:rPr>
              <a:t>	</a:t>
            </a:r>
            <a:r>
              <a:rPr lang="es-ES" sz="2800" b="1" strike="noStrike" spc="-1">
                <a:solidFill>
                  <a:srgbClr val="000000"/>
                </a:solidFill>
                <a:latin typeface="Comic Sans MS"/>
              </a:rPr>
              <a:t>Quén son os responsables de ese desprezo da Vida como irracional? </a:t>
            </a: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800" b="1" strike="noStrike" spc="-1">
                <a:solidFill>
                  <a:srgbClr val="548235"/>
                </a:solidFill>
                <a:latin typeface="Comic Sans MS"/>
              </a:rPr>
              <a:t>Platón</a:t>
            </a: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Sempre defendeu a </a:t>
            </a:r>
            <a:r>
              <a:rPr lang="es-ES" sz="2000" b="1" strike="noStrike" spc="-1">
                <a:solidFill>
                  <a:srgbClr val="548235"/>
                </a:solidFill>
                <a:latin typeface="Comic Sans MS"/>
              </a:rPr>
              <a:t>importancia da Razón, da Alma </a:t>
            </a: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(da </a:t>
            </a:r>
            <a:r>
              <a:rPr lang="es-ES" sz="2000" b="1" strike="noStrike" spc="-1">
                <a:solidFill>
                  <a:srgbClr val="548235"/>
                </a:solidFill>
                <a:latin typeface="Comic Sans MS"/>
              </a:rPr>
              <a:t>parte racional </a:t>
            </a: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do ser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   humano) sobre o corpo. Insistiu na necesidade de preocuparse da alma e de    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   desprezar o corpo.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O </a:t>
            </a:r>
            <a:r>
              <a:rPr lang="es-ES" sz="2000" b="1" strike="noStrike" spc="-1">
                <a:solidFill>
                  <a:srgbClr val="548235"/>
                </a:solidFill>
                <a:latin typeface="Comic Sans MS"/>
              </a:rPr>
              <a:t>corpo</a:t>
            </a: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 representa algo </a:t>
            </a:r>
            <a:r>
              <a:rPr lang="es-ES" sz="2000" b="1" strike="noStrike" spc="-1">
                <a:solidFill>
                  <a:srgbClr val="548235"/>
                </a:solidFill>
                <a:latin typeface="Comic Sans MS"/>
              </a:rPr>
              <a:t>inferior</a:t>
            </a: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 e pernicioso, representa os defectos, as impurezas,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   as imperfeccións, as limitacións dos seres humanos (</a:t>
            </a:r>
            <a:r>
              <a:rPr lang="es-ES" sz="2000" b="1" strike="noStrike" spc="-1">
                <a:solidFill>
                  <a:srgbClr val="548235"/>
                </a:solidFill>
                <a:latin typeface="Comic Sans MS"/>
              </a:rPr>
              <a:t>parte irracional</a:t>
            </a: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). Achéganos e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   degrádanos a condición dos animais.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Unha vida/existencia é boa si é virtuosa, seguindo unas pautas como a prudencia, a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   moderación, a reflexión… que só se poden acadar mediante a razón, una vida racional.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800" b="1" strike="noStrike" spc="-1">
                <a:solidFill>
                  <a:srgbClr val="548235"/>
                </a:solidFill>
                <a:latin typeface="Comic Sans MS"/>
              </a:rPr>
              <a:t>Cristianismo</a:t>
            </a: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Tamén nega o valor do corpo e dos instintos e defende a importancia de salvar a nosa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   alma.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O ser humano ten que ser capaz de vencer as tentacións que veñen do corpo (carne) e 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   dominar os desexos e os impulsos.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Introduce o concepto de </a:t>
            </a:r>
            <a:r>
              <a:rPr lang="es-ES" sz="2000" b="1" strike="noStrike" spc="-1">
                <a:solidFill>
                  <a:srgbClr val="548235"/>
                </a:solidFill>
                <a:latin typeface="Comic Sans MS"/>
              </a:rPr>
              <a:t>pecado </a:t>
            </a: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como o que hai que evitar porque representa o mal,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   os vicios, una vida/existencia afastada do que significa facer o ben.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As virtudes, a verdadeira conduta moral é aquela caracterizada pola castidade, a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   humildade, a resignación, a obediencia a Deus.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 strike="noStrike" spc="-1" dirty="0">
                <a:solidFill>
                  <a:srgbClr val="000000"/>
                </a:solidFill>
                <a:latin typeface="Comic Sans MS"/>
              </a:rPr>
              <a:t>Cal é a </a:t>
            </a:r>
            <a:r>
              <a:rPr lang="es-ES" sz="2800" b="1" strike="noStrike" spc="-1" dirty="0" err="1">
                <a:solidFill>
                  <a:srgbClr val="000000"/>
                </a:solidFill>
                <a:latin typeface="Comic Sans MS"/>
              </a:rPr>
              <a:t>proposta</a:t>
            </a:r>
            <a:r>
              <a:rPr lang="es-ES" sz="2800" b="1" strike="noStrike" spc="-1" dirty="0">
                <a:solidFill>
                  <a:srgbClr val="000000"/>
                </a:solidFill>
                <a:latin typeface="Comic Sans MS"/>
              </a:rPr>
              <a:t> de Nietzsche?</a:t>
            </a:r>
            <a:endParaRPr lang="es-E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8000" lnSpcReduction="100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Destaca o mundano, o valor da vida e a importancia de todo o corporal que hai en nós.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As virtudes ou cualidades que debemos valorar e que deben de dirixir a nosa conduta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   son, por exemplo: a Saúde, a Forza, o  Orgullo, a Paixón…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A nosa actitude ante as dificultades/situacións coas que nos podemos atopar na nosa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   vida só se resolven co desexo de enfrontarse a elas e de superalas mediante a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   </a:t>
            </a:r>
            <a:r>
              <a:rPr lang="es-ES" sz="2000" b="1" strike="noStrike" spc="-1">
                <a:solidFill>
                  <a:srgbClr val="548235"/>
                </a:solidFill>
                <a:latin typeface="Comic Sans MS"/>
              </a:rPr>
              <a:t>Vontade de Poder</a:t>
            </a: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.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Con esa actitude deixaremos de ser uns individuos ou seres mediocres, inferiores,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   débiles, sumisos, obedientes e convertirse en seres superiores, en </a:t>
            </a:r>
            <a:r>
              <a:rPr lang="es-ES" sz="2000" b="1" strike="noStrike" spc="-1">
                <a:solidFill>
                  <a:srgbClr val="548235"/>
                </a:solidFill>
                <a:latin typeface="Comic Sans MS"/>
              </a:rPr>
              <a:t>Superhomes</a:t>
            </a: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4400" b="0" strike="noStrike" spc="-1">
                <a:solidFill>
                  <a:srgbClr val="0070C0"/>
                </a:solidFill>
                <a:latin typeface="Comic Sans MS"/>
              </a:rPr>
              <a:t>S.FREUD</a:t>
            </a:r>
            <a:r>
              <a:t/>
            </a:r>
            <a:br/>
            <a:r>
              <a:rPr lang="es-ES" sz="2400" b="0" strike="noStrike" spc="-1">
                <a:solidFill>
                  <a:srgbClr val="0070C0"/>
                </a:solidFill>
                <a:latin typeface="Comic Sans MS"/>
              </a:rPr>
              <a:t>(1856-1939)</a:t>
            </a:r>
            <a:endParaRPr lang="es-E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380880" y="177480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2" name="Imagen 5"/>
          <p:cNvPicPr/>
          <p:nvPr/>
        </p:nvPicPr>
        <p:blipFill>
          <a:blip r:embed="rId2"/>
          <a:stretch/>
        </p:blipFill>
        <p:spPr>
          <a:xfrm>
            <a:off x="2418120" y="2265840"/>
            <a:ext cx="7375680" cy="3667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/>
          </p:nvPr>
        </p:nvSpPr>
        <p:spPr>
          <a:xfrm>
            <a:off x="838080" y="1391920"/>
            <a:ext cx="10515240" cy="4835400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É un </a:t>
            </a:r>
            <a:r>
              <a:rPr lang="es-E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método terapéutico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empregado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na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Psicoloxía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que consistía en </a:t>
            </a:r>
          </a:p>
          <a:p>
            <a:pPr marL="0" indent="0">
              <a:buNone/>
            </a:pPr>
            <a:endParaRPr lang="es-ES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conversas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cos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pacientes os cales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falaban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libremente do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primeiro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que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lle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viña </a:t>
            </a: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á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cabeza e que estaba normalmente relacionado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cos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seus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soños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s-ES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Freud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descubriu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que eses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soños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tiñan un significado oculto que explicaba </a:t>
            </a:r>
          </a:p>
          <a:p>
            <a:pPr marL="0" indent="0">
              <a:buNone/>
            </a:pPr>
            <a:endParaRPr lang="es-ES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as 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posibles causas dos trastornos no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comportamento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psíquico dos </a:t>
            </a:r>
          </a:p>
          <a:p>
            <a:pPr marL="0" indent="0">
              <a:buNone/>
            </a:pPr>
            <a:endParaRPr lang="es-ES" sz="240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smtClean="0">
                <a:solidFill>
                  <a:srgbClr val="0070C0"/>
                </a:solidFill>
                <a:latin typeface="Comic Sans MS" panose="030F0702030302020204" pitchFamily="66" charset="0"/>
              </a:rPr>
              <a:t>Pacientes 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(por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exemplo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a Histeria)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s-ES" sz="2400" dirty="0">
              <a:latin typeface="Comic Sans MS" panose="030F0702030302020204" pitchFamily="66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34720" y="365040"/>
            <a:ext cx="10418600" cy="833840"/>
          </a:xfrm>
        </p:spPr>
        <p:txBody>
          <a:bodyPr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Qué é o </a:t>
            </a:r>
            <a:r>
              <a:rPr lang="es-ES" sz="28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Psicoanálise</a:t>
            </a:r>
            <a:r>
              <a:rPr lang="es-E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?</a:t>
            </a:r>
            <a:endParaRPr lang="es-E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037040"/>
          </a:xfrm>
        </p:spPr>
        <p:txBody>
          <a:bodyPr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Cales son os elementos da </a:t>
            </a:r>
            <a:r>
              <a:rPr lang="es-ES" sz="28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estrututra</a:t>
            </a:r>
            <a:r>
              <a:rPr lang="es-E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psíquica do ser humano?</a:t>
            </a:r>
            <a:endParaRPr lang="es-E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/>
          </p:nvPr>
        </p:nvSpPr>
        <p:spPr>
          <a:xfrm>
            <a:off x="838080" y="1950720"/>
            <a:ext cx="10515240" cy="4225800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Os elementos ocultos que componen o proceso psíquico dos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er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humano son </a:t>
            </a:r>
            <a:endParaRPr lang="es-ES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tres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 algn="ctr">
              <a:buNone/>
            </a:pPr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INCONSCIENTE – PRECONSCIENTE – CONSCIENTE</a:t>
            </a:r>
          </a:p>
          <a:p>
            <a:pPr marL="0" indent="0" algn="just">
              <a:buNone/>
            </a:pPr>
            <a:endParaRPr lang="es-ES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Posteriormente, a esos tres elementos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denominounos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doutro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modo:</a:t>
            </a:r>
          </a:p>
          <a:p>
            <a:pPr marL="0" indent="0" algn="just">
              <a:buNone/>
            </a:pP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s-E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ISO – EU - SUPEREU</a:t>
            </a:r>
            <a:endParaRPr lang="es-ES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3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/>
          </p:nvPr>
        </p:nvSpPr>
        <p:spPr>
          <a:xfrm>
            <a:off x="838080" y="1483360"/>
            <a:ext cx="10515240" cy="4307840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Correspóndese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co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ámbito dos impulsos primarios, os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dexesos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acochados, </a:t>
            </a:r>
          </a:p>
          <a:p>
            <a:pPr marL="0" indent="0">
              <a:buNone/>
            </a:pPr>
            <a:endParaRPr lang="es-ES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as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pulsións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reprimidads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(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sexuais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e agresivas) e as experiencias (traumas) </a:t>
            </a:r>
          </a:p>
          <a:p>
            <a:pPr marL="0" indent="0">
              <a:buNone/>
            </a:pPr>
            <a:endParaRPr lang="es-ES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esquecidas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que marcaron a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nosa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infancia e que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só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queren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a satisfacción </a:t>
            </a:r>
          </a:p>
          <a:p>
            <a:pPr marL="0" indent="0">
              <a:buNone/>
            </a:pPr>
            <a:endParaRPr lang="es-ES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inmediata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s-ES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Todos 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eses elementos están no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noso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interior e trata de escapar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influindo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endParaRPr lang="es-ES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caladamente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no que pensamos,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dicimos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e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facemos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894800"/>
          </a:xfrm>
        </p:spPr>
        <p:txBody>
          <a:bodyPr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INCONSCIENTE-ISO (ELLO)</a:t>
            </a:r>
            <a:endParaRPr lang="es-E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21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/>
          </p:nvPr>
        </p:nvSpPr>
        <p:spPr>
          <a:xfrm>
            <a:off x="1635760" y="1595120"/>
            <a:ext cx="8686800" cy="3718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Algún dos elementos do inconsciente pasan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ó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estado </a:t>
            </a:r>
          </a:p>
          <a:p>
            <a:pPr marL="0" indent="0">
              <a:buNone/>
            </a:pPr>
            <a:endParaRPr lang="es-ES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preconsciente 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 cal é un lugar intermedio entre o </a:t>
            </a:r>
          </a:p>
          <a:p>
            <a:pPr marL="0" indent="0">
              <a:buNone/>
            </a:pPr>
            <a:endParaRPr lang="es-ES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inconsciente 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 o consciente o que da lugar a una “</a:t>
            </a:r>
            <a:r>
              <a:rPr lang="es-ES" sz="24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loita</a:t>
            </a:r>
            <a:r>
              <a:rPr lang="es-ES" sz="24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”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entre </a:t>
            </a:r>
          </a:p>
          <a:p>
            <a:pPr marL="0" indent="0">
              <a:buNone/>
            </a:pPr>
            <a:endParaRPr lang="es-ES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eles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entre os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dexesos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e as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prohibicións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s-ES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Cando esta parte non é capaz de resolver esa tensión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ou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es-ES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conflicto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entón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interven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a 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represión.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844000"/>
          </a:xfrm>
        </p:spPr>
        <p:txBody>
          <a:bodyPr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PRECONSCIENTE-EU (YO)</a:t>
            </a:r>
            <a:endParaRPr lang="es-E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8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/>
          </p:nvPr>
        </p:nvSpPr>
        <p:spPr>
          <a:xfrm>
            <a:off x="838080" y="1825560"/>
            <a:ext cx="9870560" cy="4350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Identifícase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co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ó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conxunto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de normas,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regras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leis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e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prescripcións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sociais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morais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que interiorizamos durante a infancia no proceso da </a:t>
            </a:r>
          </a:p>
          <a:p>
            <a:pPr marL="0" indent="0">
              <a:buNone/>
            </a:pPr>
            <a:endParaRPr lang="es-ES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nosa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educación.</a:t>
            </a:r>
          </a:p>
          <a:p>
            <a:pPr marL="0" indent="0">
              <a:buNone/>
            </a:pPr>
            <a:endParaRPr lang="es-ES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Este elemento presiona sobre o EU(PRECONSCIENTE)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esixíndolle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o </a:t>
            </a:r>
          </a:p>
          <a:p>
            <a:pPr marL="0" indent="0">
              <a:buNone/>
            </a:pPr>
            <a:endParaRPr lang="es-ES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control 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dos impulsos e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cumprir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coas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obrigacións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e </a:t>
            </a: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prohibicións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s-ES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sociais</a:t>
            </a:r>
            <a:r>
              <a:rPr lang="es-E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s-E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844000"/>
          </a:xfrm>
        </p:spPr>
        <p:txBody>
          <a:bodyPr/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CONSCIENTE- SUPEREU (SUPERYO)</a:t>
            </a:r>
            <a:endParaRPr lang="es-E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2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4400" b="0" strike="noStrike" spc="-1">
                <a:solidFill>
                  <a:srgbClr val="FF0000"/>
                </a:solidFill>
                <a:latin typeface="Comic Sans MS"/>
              </a:rPr>
              <a:t>K. MARX</a:t>
            </a:r>
            <a:r>
              <a:t/>
            </a:r>
            <a:br/>
            <a:r>
              <a:rPr lang="es-ES" sz="2400" b="0" strike="noStrike" spc="-1">
                <a:solidFill>
                  <a:srgbClr val="FF0000"/>
                </a:solidFill>
                <a:latin typeface="Comic Sans MS"/>
              </a:rPr>
              <a:t>(1818-1883)</a:t>
            </a:r>
            <a:endParaRPr lang="es-E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6" name="Imagen 7"/>
          <p:cNvPicPr/>
          <p:nvPr/>
        </p:nvPicPr>
        <p:blipFill>
          <a:blip r:embed="rId2"/>
          <a:stretch/>
        </p:blipFill>
        <p:spPr>
          <a:xfrm>
            <a:off x="3200400" y="1825560"/>
            <a:ext cx="6126120" cy="4056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321" y="538481"/>
            <a:ext cx="4470400" cy="57607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1" y="629920"/>
            <a:ext cx="466344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6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s-ES" sz="2800" b="1" strike="noStrike" spc="-1">
                <a:solidFill>
                  <a:srgbClr val="000000"/>
                </a:solidFill>
                <a:latin typeface="Comic Sans MS"/>
              </a:rPr>
              <a:t>Qué é o que nos diferenza do resto dos animais?</a:t>
            </a:r>
            <a:r>
              <a:t/>
            </a:r>
            <a:br/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FF0000"/>
                </a:solidFill>
                <a:latin typeface="Comic Sans MS"/>
                <a:ea typeface="Calibri"/>
              </a:rPr>
              <a:t>A capacidade de transformar a natureza de feito creativo.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FF0000"/>
                </a:solidFill>
                <a:latin typeface="Comic Sans MS"/>
                <a:ea typeface="Calibri"/>
              </a:rPr>
              <a:t>Algúns animais tamén o fan (abellas, castores, formigas…), pero o fan seguindo os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tabLst>
                <a:tab pos="0" algn="l"/>
              </a:tabLst>
            </a:pPr>
            <a:r>
              <a:rPr lang="es-ES" sz="2000" b="0" strike="noStrike" spc="-1">
                <a:solidFill>
                  <a:srgbClr val="FF0000"/>
                </a:solidFill>
                <a:latin typeface="Comic Sans MS"/>
                <a:ea typeface="Calibri"/>
              </a:rPr>
              <a:t>   seus </a:t>
            </a:r>
            <a:r>
              <a:rPr lang="es-ES" sz="2000" b="1" strike="noStrike" spc="-1">
                <a:solidFill>
                  <a:srgbClr val="FF0000"/>
                </a:solidFill>
                <a:latin typeface="Comic Sans MS"/>
                <a:ea typeface="Calibri"/>
              </a:rPr>
              <a:t>instintos. Está determinado xenéticamente.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FF0000"/>
                </a:solidFill>
                <a:latin typeface="Comic Sans MS"/>
                <a:ea typeface="Calibri"/>
              </a:rPr>
              <a:t>O ser humano planifica o que vai a facer antes de transformar a realidade. </a:t>
            </a:r>
            <a:r>
              <a:rPr lang="es-ES" sz="2000" b="1" strike="noStrike" spc="-1">
                <a:solidFill>
                  <a:srgbClr val="FF0000"/>
                </a:solidFill>
                <a:latin typeface="Comic Sans MS"/>
                <a:ea typeface="Calibri"/>
              </a:rPr>
              <a:t>O seu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tabLst>
                <a:tab pos="0" algn="l"/>
              </a:tabLst>
            </a:pPr>
            <a:r>
              <a:rPr lang="es-ES" sz="2000" b="1" strike="noStrike" spc="-1">
                <a:solidFill>
                  <a:srgbClr val="FF0000"/>
                </a:solidFill>
                <a:latin typeface="Comic Sans MS"/>
                <a:ea typeface="Calibri"/>
              </a:rPr>
              <a:t>    comportamento é indeterminado.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1" strike="noStrike" spc="-1">
                <a:solidFill>
                  <a:srgbClr val="FF0000"/>
                </a:solidFill>
                <a:latin typeface="Comic Sans MS"/>
                <a:ea typeface="Calibri"/>
              </a:rPr>
              <a:t>Conclusión: </a:t>
            </a:r>
            <a:r>
              <a:rPr lang="es-ES" sz="2000" b="0" strike="noStrike" spc="-1">
                <a:solidFill>
                  <a:srgbClr val="FF0000"/>
                </a:solidFill>
                <a:latin typeface="Comic Sans MS"/>
                <a:ea typeface="Calibri"/>
              </a:rPr>
              <a:t>a </a:t>
            </a:r>
            <a:r>
              <a:rPr lang="es-ES" sz="2000" b="1" strike="noStrike" spc="-1">
                <a:solidFill>
                  <a:srgbClr val="FF0000"/>
                </a:solidFill>
                <a:latin typeface="Comic Sans MS"/>
                <a:ea typeface="Calibri"/>
              </a:rPr>
              <a:t>ESENCIA </a:t>
            </a:r>
            <a:r>
              <a:rPr lang="es-ES" sz="2000" b="0" strike="noStrike" spc="-1">
                <a:solidFill>
                  <a:srgbClr val="FF0000"/>
                </a:solidFill>
                <a:latin typeface="Comic Sans MS"/>
                <a:ea typeface="Calibri"/>
              </a:rPr>
              <a:t>do ser humano é o </a:t>
            </a:r>
            <a:r>
              <a:rPr lang="es-ES" sz="2000" b="1" strike="noStrike" spc="-1">
                <a:solidFill>
                  <a:srgbClr val="FF0000"/>
                </a:solidFill>
                <a:latin typeface="Comic Sans MS"/>
                <a:ea typeface="Calibri"/>
              </a:rPr>
              <a:t>TRABALLO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 strike="noStrike" spc="-1">
                <a:solidFill>
                  <a:srgbClr val="000000"/>
                </a:solidFill>
                <a:latin typeface="Comic Sans MS"/>
              </a:rPr>
              <a:t>Cal é a interpretación de Marx sobre o traballo humano?</a:t>
            </a: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838080" y="190692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70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FF0000"/>
                </a:solidFill>
                <a:latin typeface="Comic Sans MS"/>
              </a:rPr>
              <a:t>Mediante o traballo o ser humano </a:t>
            </a:r>
            <a:r>
              <a:rPr lang="es-ES" sz="2400" b="1" strike="noStrike" spc="-1">
                <a:solidFill>
                  <a:srgbClr val="FF0000"/>
                </a:solidFill>
                <a:latin typeface="Comic Sans MS"/>
              </a:rPr>
              <a:t>empregamos a imaxinación, a razón e a creatividade.</a:t>
            </a:r>
            <a:endParaRPr lang="es-E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FF0000"/>
                </a:solidFill>
                <a:latin typeface="Comic Sans MS"/>
              </a:rPr>
              <a:t>Modificamos o noso entorno para </a:t>
            </a:r>
            <a:r>
              <a:rPr lang="es-ES" sz="2400" b="1" strike="noStrike" spc="-1">
                <a:solidFill>
                  <a:srgbClr val="FF0000"/>
                </a:solidFill>
                <a:latin typeface="Comic Sans MS"/>
              </a:rPr>
              <a:t>satisfacer necesidades materiais</a:t>
            </a:r>
            <a:r>
              <a:rPr lang="es-ES" sz="2400" b="0" strike="noStrike" spc="-1">
                <a:solidFill>
                  <a:srgbClr val="FF0000"/>
                </a:solidFill>
                <a:latin typeface="Comic Sans MS"/>
              </a:rPr>
              <a:t>.</a:t>
            </a:r>
            <a:endParaRPr lang="es-E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FF0000"/>
                </a:solidFill>
                <a:latin typeface="Comic Sans MS"/>
              </a:rPr>
              <a:t>É una actividade </a:t>
            </a:r>
            <a:r>
              <a:rPr lang="es-ES" sz="2400" b="1" strike="noStrike" spc="-1">
                <a:solidFill>
                  <a:srgbClr val="FF0000"/>
                </a:solidFill>
                <a:latin typeface="Comic Sans MS"/>
              </a:rPr>
              <a:t>liberadora e creativa </a:t>
            </a:r>
            <a:r>
              <a:rPr lang="es-ES" sz="2400" b="0" strike="noStrike" spc="-1">
                <a:solidFill>
                  <a:srgbClr val="FF0000"/>
                </a:solidFill>
                <a:latin typeface="Comic Sans MS"/>
              </a:rPr>
              <a:t>(fainos seres libres e </a:t>
            </a:r>
            <a:endParaRPr lang="es-E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400" b="0" strike="noStrike" spc="-1">
                <a:solidFill>
                  <a:srgbClr val="FF0000"/>
                </a:solidFill>
                <a:latin typeface="Comic Sans MS"/>
              </a:rPr>
              <a:t>   creativos).</a:t>
            </a:r>
            <a:endParaRPr lang="es-E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400" b="0" strike="noStrike" spc="-1">
                <a:solidFill>
                  <a:srgbClr val="FF0000"/>
                </a:solidFill>
                <a:latin typeface="Comic Sans MS"/>
              </a:rPr>
              <a:t>É una actividade exclusivamente humana e, ademáis é social. </a:t>
            </a:r>
            <a:r>
              <a:rPr lang="es-ES" sz="2400" b="1" strike="noStrike" spc="-1">
                <a:solidFill>
                  <a:srgbClr val="FF0000"/>
                </a:solidFill>
                <a:latin typeface="Comic Sans MS"/>
              </a:rPr>
              <a:t>Fainos </a:t>
            </a:r>
            <a:endParaRPr lang="es-E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400" b="1" strike="noStrike" spc="-1">
                <a:solidFill>
                  <a:srgbClr val="FF0000"/>
                </a:solidFill>
                <a:latin typeface="Comic Sans MS"/>
              </a:rPr>
              <a:t>  sociables </a:t>
            </a:r>
            <a:r>
              <a:rPr lang="es-ES" sz="2400" b="0" strike="noStrike" spc="-1">
                <a:solidFill>
                  <a:srgbClr val="FF0000"/>
                </a:solidFill>
                <a:latin typeface="Comic Sans MS"/>
              </a:rPr>
              <a:t>o ter que cooperar cos demais e comunicarnos mediante a </a:t>
            </a:r>
            <a:endParaRPr lang="es-E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400" b="0" strike="noStrike" spc="-1">
                <a:solidFill>
                  <a:srgbClr val="FF0000"/>
                </a:solidFill>
                <a:latin typeface="Comic Sans MS"/>
              </a:rPr>
              <a:t>   linguaxe.</a:t>
            </a:r>
            <a:endParaRPr lang="es-E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400" b="0" strike="noStrike" spc="-1">
                <a:solidFill>
                  <a:srgbClr val="FF0000"/>
                </a:solidFill>
                <a:latin typeface="Comic Sans MS"/>
              </a:rPr>
              <a:t>Tratase dunha </a:t>
            </a:r>
            <a:r>
              <a:rPr lang="es-ES" sz="2400" b="1" strike="noStrike" spc="-1">
                <a:solidFill>
                  <a:srgbClr val="FF0000"/>
                </a:solidFill>
                <a:latin typeface="Comic Sans MS"/>
              </a:rPr>
              <a:t>visión optimista e positiva do traballo.</a:t>
            </a:r>
            <a:endParaRPr lang="es-E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 strike="noStrike" spc="-1">
                <a:solidFill>
                  <a:srgbClr val="000000"/>
                </a:solidFill>
                <a:latin typeface="Comic Sans MS"/>
              </a:rPr>
              <a:t>Cal é a outra interpretación que distingue Marx do traballo?</a:t>
            </a: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05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1" strike="noStrike" spc="-1">
                <a:solidFill>
                  <a:srgbClr val="FF0000"/>
                </a:solidFill>
                <a:latin typeface="Comic Sans MS"/>
              </a:rPr>
              <a:t>A ALIENACIÓN DO TRABALLO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0" u="sng" strike="noStrike" spc="-1">
                <a:solidFill>
                  <a:srgbClr val="FF0000"/>
                </a:solidFill>
                <a:uFillTx/>
                <a:latin typeface="Comic Sans MS"/>
              </a:rPr>
              <a:t>No seu tempo (S.XIX) </a:t>
            </a:r>
            <a:r>
              <a:rPr lang="es-ES" sz="1800" b="0" strike="noStrike" spc="-1">
                <a:solidFill>
                  <a:srgbClr val="FF0000"/>
                </a:solidFill>
                <a:latin typeface="Comic Sans MS"/>
              </a:rPr>
              <a:t>a sua teoría non se correspondía coa realidade na que vivían os </a:t>
            </a: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1800" b="0" strike="noStrike" spc="-1">
                <a:solidFill>
                  <a:srgbClr val="FF0000"/>
                </a:solidFill>
                <a:latin typeface="Comic Sans MS"/>
              </a:rPr>
              <a:t>   obreiros nas fábricas. O traballo xa non era una actividade liberadora nin creativa.</a:t>
            </a: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0" strike="noStrike" spc="-1">
                <a:solidFill>
                  <a:srgbClr val="FF0000"/>
                </a:solidFill>
                <a:latin typeface="Comic Sans MS"/>
              </a:rPr>
              <a:t>Os obreiros realizaban tarefas mecánicas e repetitivas.</a:t>
            </a: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0" strike="noStrike" spc="-1">
                <a:solidFill>
                  <a:srgbClr val="FF0000"/>
                </a:solidFill>
                <a:latin typeface="Comic Sans MS"/>
              </a:rPr>
              <a:t>Non se sentían donos dos obxectos que fabricaban. Todo o resultado do seu esforzo </a:t>
            </a: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1800" b="0" strike="noStrike" spc="-1">
                <a:solidFill>
                  <a:srgbClr val="FF0000"/>
                </a:solidFill>
                <a:latin typeface="Comic Sans MS"/>
              </a:rPr>
              <a:t>   e enerxía que poñian o traballar pertencía a o capitalista (empresario) que era o dono da fábrica.</a:t>
            </a: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0" strike="noStrike" spc="-1">
                <a:solidFill>
                  <a:srgbClr val="FF0000"/>
                </a:solidFill>
                <a:latin typeface="Comic Sans MS"/>
              </a:rPr>
              <a:t>Era un traballo forzado, obrigado para satisfacer necesidades. Embrutecía o </a:t>
            </a: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1800" b="0" strike="noStrike" spc="-1">
                <a:solidFill>
                  <a:srgbClr val="FF0000"/>
                </a:solidFill>
                <a:latin typeface="Comic Sans MS"/>
              </a:rPr>
              <a:t>   traballador. O convertía en animal</a:t>
            </a: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0" strike="noStrike" spc="-1">
                <a:solidFill>
                  <a:srgbClr val="FF0000"/>
                </a:solidFill>
                <a:latin typeface="Comic Sans MS"/>
              </a:rPr>
              <a:t>O obreiro estaba escravizado. Era tratado como se fose una máquina. Tratabase dun </a:t>
            </a:r>
            <a:r>
              <a:rPr lang="es-ES" sz="1800" b="1" strike="noStrike" spc="-1">
                <a:solidFill>
                  <a:srgbClr val="FF0000"/>
                </a:solidFill>
                <a:latin typeface="Comic Sans MS"/>
              </a:rPr>
              <a:t>traballo </a:t>
            </a: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1800" b="1" strike="noStrike" spc="-1">
                <a:solidFill>
                  <a:srgbClr val="FF0000"/>
                </a:solidFill>
                <a:latin typeface="Comic Sans MS"/>
              </a:rPr>
              <a:t>   alienante.</a:t>
            </a: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1800" b="0" strike="noStrike" spc="-1">
                <a:solidFill>
                  <a:srgbClr val="FF0000"/>
                </a:solidFill>
                <a:latin typeface="Comic Sans MS"/>
              </a:rPr>
              <a:t>Na </a:t>
            </a:r>
            <a:r>
              <a:rPr lang="es-ES" sz="1800" b="0" u="sng" strike="noStrike" spc="-1">
                <a:solidFill>
                  <a:srgbClr val="FF0000"/>
                </a:solidFill>
                <a:uFillTx/>
                <a:latin typeface="Comic Sans MS"/>
              </a:rPr>
              <a:t>sociedade tradicional</a:t>
            </a:r>
            <a:r>
              <a:rPr lang="es-ES" sz="1800" b="0" strike="noStrike" spc="-1">
                <a:solidFill>
                  <a:srgbClr val="FF0000"/>
                </a:solidFill>
                <a:latin typeface="Comic Sans MS"/>
              </a:rPr>
              <a:t>, os artesáns eran donos dos productos que elaboraban. A súa enerxía </a:t>
            </a: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1800" b="0" strike="noStrike" spc="-1">
                <a:solidFill>
                  <a:srgbClr val="FF0000"/>
                </a:solidFill>
                <a:latin typeface="Comic Sans MS"/>
              </a:rPr>
              <a:t>   e esforzo estaban reflexados no obxecto producido. Sentíanse satisfeitos porque lle pertenecía.</a:t>
            </a: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5500"/>
          </a:bodyPr>
          <a:lstStyle/>
          <a:p>
            <a:pPr algn="ctr">
              <a:lnSpc>
                <a:spcPct val="90000"/>
              </a:lnSpc>
            </a:pPr>
            <a:r>
              <a:rPr lang="es-ES" sz="2800" b="1" strike="noStrike" spc="-1">
                <a:solidFill>
                  <a:srgbClr val="000000"/>
                </a:solidFill>
                <a:latin typeface="Comic Sans MS"/>
              </a:rPr>
              <a:t>Por qué os obreiros se someten a un traballo alienante e </a:t>
            </a:r>
            <a:r>
              <a:t/>
            </a:r>
            <a:br/>
            <a:r>
              <a:t/>
            </a:r>
            <a:br/>
            <a:r>
              <a:rPr lang="es-ES" sz="2800" b="1" strike="noStrike" spc="-1">
                <a:solidFill>
                  <a:srgbClr val="000000"/>
                </a:solidFill>
                <a:latin typeface="Comic Sans MS"/>
              </a:rPr>
              <a:t>deshumanizador?. Qué é o que impide que se rebelen?</a:t>
            </a: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9000" lnSpcReduction="1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1800" b="1" strike="noStrike" spc="-1">
                <a:solidFill>
                  <a:srgbClr val="FF0000"/>
                </a:solidFill>
                <a:latin typeface="Comic Sans MS"/>
              </a:rPr>
              <a:t>AS IDEOLOXÍAS</a:t>
            </a:r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FF0000"/>
                </a:solidFill>
                <a:latin typeface="Comic Sans MS"/>
              </a:rPr>
              <a:t>As ideoloxías </a:t>
            </a:r>
            <a:r>
              <a:rPr lang="es-ES" sz="2000" b="0" i="1" strike="noStrike" spc="-1">
                <a:solidFill>
                  <a:srgbClr val="FF0000"/>
                </a:solidFill>
                <a:latin typeface="Comic Sans MS"/>
              </a:rPr>
              <a:t>son o conxunto de crenzas, valores, coñecementos, tradicións… que son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i="1" strike="noStrike" spc="-1">
                <a:solidFill>
                  <a:srgbClr val="FF0000"/>
                </a:solidFill>
                <a:latin typeface="Comic Sans MS"/>
              </a:rPr>
              <a:t>    aceptadas por tódolos membros dunha sociedade</a:t>
            </a:r>
            <a:r>
              <a:rPr lang="es-ES" sz="2000" b="0" strike="noStrike" spc="-1">
                <a:solidFill>
                  <a:srgbClr val="FF0000"/>
                </a:solidFill>
                <a:latin typeface="Comic Sans MS"/>
              </a:rPr>
              <a:t>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FF0000"/>
                </a:solidFill>
                <a:latin typeface="Comic Sans MS"/>
              </a:rPr>
              <a:t>As ideoloxías ofrecen una interpretación deformada da realidade. Manipula as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FF0000"/>
                </a:solidFill>
                <a:latin typeface="Comic Sans MS"/>
              </a:rPr>
              <a:t>   conciencias dos individuos. Serve para xustificar o dominio dos poderosos (clases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FF0000"/>
                </a:solidFill>
                <a:latin typeface="Comic Sans MS"/>
              </a:rPr>
              <a:t>   dominantes).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FF0000"/>
                </a:solidFill>
                <a:latin typeface="Comic Sans MS"/>
              </a:rPr>
              <a:t>Beneficia a que ten o poder e exténdese por toda a sociedade (individuos e clases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FF0000"/>
                </a:solidFill>
                <a:latin typeface="Comic Sans MS"/>
              </a:rPr>
              <a:t>   sociais).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FF0000"/>
                </a:solidFill>
                <a:latin typeface="Comic Sans MS"/>
              </a:rPr>
              <a:t>O interiorizar a ideoloxía (da clase) dominante o resto da sociedade acaba por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FF0000"/>
                </a:solidFill>
                <a:latin typeface="Comic Sans MS"/>
              </a:rPr>
              <a:t>   aceptar a orden social e a forma de vida establecida.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FF0000"/>
                </a:solidFill>
                <a:latin typeface="Comic Sans MS"/>
              </a:rPr>
              <a:t>O resultado é una </a:t>
            </a:r>
            <a:r>
              <a:rPr lang="es-ES" sz="2000" b="1" strike="noStrike" spc="-1">
                <a:solidFill>
                  <a:srgbClr val="FF0000"/>
                </a:solidFill>
                <a:latin typeface="Comic Sans MS"/>
              </a:rPr>
              <a:t>alienación ideolóxica.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 strike="noStrike" spc="-1">
                <a:solidFill>
                  <a:srgbClr val="000000"/>
                </a:solidFill>
                <a:latin typeface="Comic Sans MS"/>
              </a:rPr>
              <a:t>Cómo se desenvolve a ideoloxía na sociedade capitalista?</a:t>
            </a: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35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FF0000"/>
                </a:solidFill>
                <a:latin typeface="Comic Sans MS"/>
              </a:rPr>
              <a:t>Un dos principios na sociedade capitalista é a defensa da liberdade. Ninguén é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FF0000"/>
                </a:solidFill>
                <a:latin typeface="Comic Sans MS"/>
              </a:rPr>
              <a:t>   escravo nin servo. Ninguén está obrigado á facer o que non desexa.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FF0000"/>
                </a:solidFill>
                <a:latin typeface="Comic Sans MS"/>
              </a:rPr>
              <a:t>O capitalista (empresario) é libre de contratar e os traballadores son libres de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FF0000"/>
                </a:solidFill>
                <a:latin typeface="Comic Sans MS"/>
              </a:rPr>
              <a:t>   escoller onde traballar.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1" strike="noStrike" spc="-1">
                <a:solidFill>
                  <a:srgbClr val="FF0000"/>
                </a:solidFill>
                <a:latin typeface="Comic Sans MS"/>
              </a:rPr>
              <a:t>PERO</a:t>
            </a:r>
            <a:r>
              <a:rPr lang="es-ES" sz="2000" b="0" strike="noStrike" spc="-1">
                <a:solidFill>
                  <a:srgbClr val="FF0000"/>
                </a:solidFill>
                <a:latin typeface="Comic Sans MS"/>
              </a:rPr>
              <a:t> </a:t>
            </a:r>
            <a:r>
              <a:rPr lang="es-ES" sz="2000" b="1" strike="noStrike" spc="-1">
                <a:solidFill>
                  <a:srgbClr val="FF0000"/>
                </a:solidFill>
                <a:latin typeface="Comic Sans MS"/>
              </a:rPr>
              <a:t>é esto realmente así?. </a:t>
            </a:r>
            <a:r>
              <a:rPr lang="es-ES" sz="2000" b="0" strike="noStrike" spc="-1">
                <a:solidFill>
                  <a:srgbClr val="FF0000"/>
                </a:solidFill>
                <a:latin typeface="Comic Sans MS"/>
              </a:rPr>
              <a:t>Para Marx, o traballador non ten mais remedio que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FF0000"/>
                </a:solidFill>
                <a:latin typeface="Comic Sans MS"/>
              </a:rPr>
              <a:t>   aceptar as condicións de traballo que lles imponen na fábrica se queren sobrevivir.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FF0000"/>
                </a:solidFill>
                <a:latin typeface="Comic Sans MS"/>
              </a:rPr>
              <a:t>A liberdade só está o alcance dos poderosos quen son os únicos que poden elexir.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FF0000"/>
                </a:solidFill>
                <a:latin typeface="Comic Sans MS"/>
              </a:rPr>
              <a:t>Os traballadores só poden someterse a ese estado de cousas, ainda que o fagan crendo que son libres.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FF0000"/>
                </a:solidFill>
                <a:latin typeface="Comic Sans MS"/>
              </a:rPr>
              <a:t>A solución pasa porque a clase traballadora tome </a:t>
            </a:r>
            <a:r>
              <a:rPr lang="es-ES" sz="2000" b="1" strike="noStrike" spc="-1">
                <a:solidFill>
                  <a:srgbClr val="FF0000"/>
                </a:solidFill>
                <a:latin typeface="Comic Sans MS"/>
              </a:rPr>
              <a:t>conciencia da sua situación</a:t>
            </a:r>
            <a:r>
              <a:rPr lang="es-ES" sz="2000" b="0" strike="noStrike" spc="-1">
                <a:solidFill>
                  <a:srgbClr val="FF0000"/>
                </a:solidFill>
                <a:latin typeface="Comic Sans MS"/>
              </a:rPr>
              <a:t>. A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FF0000"/>
                </a:solidFill>
                <a:latin typeface="Comic Sans MS"/>
              </a:rPr>
              <a:t>   partir de ahí iniciaríase una </a:t>
            </a:r>
            <a:r>
              <a:rPr lang="es-ES" sz="2000" b="1" strike="noStrike" spc="-1">
                <a:solidFill>
                  <a:srgbClr val="FF0000"/>
                </a:solidFill>
                <a:latin typeface="Comic Sans MS"/>
              </a:rPr>
              <a:t>revolución</a:t>
            </a:r>
            <a:r>
              <a:rPr lang="es-ES" sz="2000" b="0" strike="noStrike" spc="-1">
                <a:solidFill>
                  <a:srgbClr val="FF0000"/>
                </a:solidFill>
                <a:latin typeface="Comic Sans MS"/>
              </a:rPr>
              <a:t> que transformaría todalas relación sociais.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4400" b="0" strike="noStrike" spc="-1">
                <a:solidFill>
                  <a:srgbClr val="00B050"/>
                </a:solidFill>
                <a:latin typeface="Comic Sans MS"/>
              </a:rPr>
              <a:t>F. NIETZSCHE</a:t>
            </a:r>
            <a:r>
              <a:t/>
            </a:r>
            <a:br/>
            <a:r>
              <a:rPr lang="es-ES" sz="2400" b="0" strike="noStrike" spc="-1">
                <a:solidFill>
                  <a:srgbClr val="00B050"/>
                </a:solidFill>
                <a:latin typeface="Comic Sans MS"/>
              </a:rPr>
              <a:t>(1824-1900)</a:t>
            </a:r>
            <a:endParaRPr lang="es-E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Imagen 3"/>
          <p:cNvPicPr/>
          <p:nvPr/>
        </p:nvPicPr>
        <p:blipFill>
          <a:blip r:embed="rId2"/>
          <a:stretch/>
        </p:blipFill>
        <p:spPr>
          <a:xfrm>
            <a:off x="3881160" y="1940400"/>
            <a:ext cx="4642920" cy="4134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 strike="noStrike" spc="-1">
                <a:solidFill>
                  <a:srgbClr val="000000"/>
                </a:solidFill>
                <a:latin typeface="Comic Sans MS"/>
              </a:rPr>
              <a:t>Cal é o principio fundamental da filosofía de Nietzsche?</a:t>
            </a: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8000" lnSpcReduction="100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Para entender a natureza humana temos que partir do concepto de </a:t>
            </a:r>
            <a:r>
              <a:rPr lang="es-ES" sz="2000" b="1" strike="noStrike" spc="-1">
                <a:solidFill>
                  <a:srgbClr val="548235"/>
                </a:solidFill>
                <a:latin typeface="Comic Sans MS"/>
              </a:rPr>
              <a:t> VIDA.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As persoas non só somos seres esencialmente racionais como estamos acostumados a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   escoitar ou ler. Na nosa natureza hai elementos irracionais como os instintos, as 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   paixóns, os desexos, as emocións, os sentimentos… hai una parte </a:t>
            </a:r>
            <a:r>
              <a:rPr lang="es-ES" sz="2000" b="1" strike="noStrike" spc="-1">
                <a:solidFill>
                  <a:srgbClr val="548235"/>
                </a:solidFill>
                <a:latin typeface="Comic Sans MS"/>
              </a:rPr>
              <a:t>IRRACIONAL.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Todos esos elementos irracionais quedan simplificados no concepto de </a:t>
            </a:r>
            <a:r>
              <a:rPr lang="es-ES" sz="2000" b="1" strike="noStrike" spc="-1">
                <a:solidFill>
                  <a:srgbClr val="548235"/>
                </a:solidFill>
                <a:latin typeface="Comic Sans MS"/>
              </a:rPr>
              <a:t>VIDA.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A </a:t>
            </a:r>
            <a:r>
              <a:rPr lang="es-ES" sz="2000" b="1" strike="noStrike" spc="-1">
                <a:solidFill>
                  <a:srgbClr val="548235"/>
                </a:solidFill>
                <a:latin typeface="Comic Sans MS"/>
              </a:rPr>
              <a:t>VIDA </a:t>
            </a: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é entendida como como una experiencia individual chea de intensidade e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   plenitude, de situacións absurdas, contraditorias, sin sentido…e temos que estar 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s-ES" sz="2000" b="0" strike="noStrike" spc="-1">
                <a:solidFill>
                  <a:srgbClr val="548235"/>
                </a:solidFill>
                <a:latin typeface="Comic Sans MS"/>
              </a:rPr>
              <a:t>   preparados para superalas.</a:t>
            </a: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s-E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1526</Words>
  <Application>Microsoft Office PowerPoint</Application>
  <PresentationFormat>Panorámica</PresentationFormat>
  <Paragraphs>184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DejaVu Sans</vt:lpstr>
      <vt:lpstr>Symbol</vt:lpstr>
      <vt:lpstr>Times New Roman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Qué é o Psicoanálise?</vt:lpstr>
      <vt:lpstr>Cales son os elementos da estrututra psíquica do ser humano?</vt:lpstr>
      <vt:lpstr>INCONSCIENTE-ISO (ELLO)</vt:lpstr>
      <vt:lpstr>PRECONSCIENTE-EU (YO)</vt:lpstr>
      <vt:lpstr>CONSCIENTE- SUPEREU (SUPERYO)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INTERPRETACIÓN FILOSÓFICA DO SER HUMANO</dc:title>
  <dc:subject/>
  <dc:creator>SATUR ALBORJA</dc:creator>
  <dc:description/>
  <cp:lastModifiedBy>SATUR ALBORJA</cp:lastModifiedBy>
  <cp:revision>40</cp:revision>
  <dcterms:created xsi:type="dcterms:W3CDTF">2025-11-11T16:36:38Z</dcterms:created>
  <dcterms:modified xsi:type="dcterms:W3CDTF">2025-11-26T15:48:24Z</dcterms:modified>
  <dc:language>gl-ES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14</vt:i4>
  </property>
</Properties>
</file>