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63" r:id="rId5"/>
    <p:sldId id="259" r:id="rId6"/>
    <p:sldId id="266" r:id="rId7"/>
    <p:sldId id="267" r:id="rId8"/>
    <p:sldId id="268" r:id="rId9"/>
    <p:sldId id="262" r:id="rId10"/>
    <p:sldId id="273" r:id="rId11"/>
    <p:sldId id="274" r:id="rId12"/>
    <p:sldId id="275" r:id="rId13"/>
    <p:sldId id="276" r:id="rId14"/>
    <p:sldId id="277" r:id="rId15"/>
    <p:sldId id="278" r:id="rId16"/>
    <p:sldId id="283" r:id="rId17"/>
    <p:sldId id="288" r:id="rId18"/>
    <p:sldId id="289" r:id="rId19"/>
    <p:sldId id="291" r:id="rId20"/>
    <p:sldId id="292" r:id="rId21"/>
    <p:sldId id="293" r:id="rId22"/>
    <p:sldId id="294" r:id="rId23"/>
    <p:sldId id="295" r:id="rId24"/>
    <p:sldId id="296" r:id="rId25"/>
  </p:sldIdLst>
  <p:sldSz cx="10080625" cy="5670550"/>
  <p:notesSz cx="7559675" cy="10691813"/>
  <p:defaultTextStyle>
    <a:defPPr>
      <a:defRPr lang="gl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624" y="-82"/>
      </p:cViewPr>
      <p:guideLst>
        <p:guide orient="horz" pos="1786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21947A7-1542-4B22-BA93-B73B877D97DA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‹Nº›</a:t>
            </a:fld>
            <a:endParaRPr lang="es-E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" name="3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es-E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4 Marcador de fecha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es-E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rtl="0" hangingPunct="0">
              <a:buNone/>
              <a:tabLst/>
              <a:defRPr lang="es-E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algn="r" rtl="0" hangingPunct="0">
              <a:buNone/>
              <a:tabLst/>
              <a:defRPr lang="es-E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0E14C313-2882-42FA-9B59-0AA9C648EA40}" type="slidenum">
              <a:rPr/>
              <a:pPr lvl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s-ES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81451" y="120972"/>
            <a:ext cx="9717723" cy="2071641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11785" y="315031"/>
            <a:ext cx="9072563" cy="1827177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52146" y="2331226"/>
            <a:ext cx="7232202" cy="1449141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>
          <a:xfrm>
            <a:off x="6132380" y="5381982"/>
            <a:ext cx="3309805" cy="226822"/>
          </a:xfrm>
        </p:spPr>
        <p:txBody>
          <a:bodyPr vert="horz" rtlCol="0"/>
          <a:lstStyle>
            <a:extLst/>
          </a:lstStyle>
          <a:p>
            <a:pPr lvl="0"/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9523845" y="5381982"/>
            <a:ext cx="511845" cy="226822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lvl="0"/>
            <a:fld id="{9883E885-991E-4570-90CB-595E3CB386C7}" type="slidenum">
              <a:rPr lang="es-ES" smtClean="0"/>
              <a:pPr lvl="0"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764109" y="5381982"/>
            <a:ext cx="4307708" cy="226822"/>
          </a:xfrm>
        </p:spPr>
        <p:txBody>
          <a:bodyPr vert="horz" rtlCol="0"/>
          <a:lstStyle>
            <a:extLst/>
          </a:lstStyle>
          <a:p>
            <a:pPr lvl="0"/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0EFA3C33-E505-40B0-A1D2-C4E22F070BEC}" type="slidenum">
              <a:rPr lang="es-ES" smtClean="0"/>
              <a:pPr lvl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8453" y="227085"/>
            <a:ext cx="2268141" cy="4838344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4031" y="227085"/>
            <a:ext cx="6636411" cy="48383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ADC1D608-32EA-4CF1-83EB-7D516BAE3D32}" type="slidenum">
              <a:rPr lang="es-ES" smtClean="0"/>
              <a:pPr lvl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648661" y="1177923"/>
            <a:ext cx="8820547" cy="7561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3BDD8081-F657-4CB9-9E63-25C5D8C2EF77}" type="slidenum">
              <a:rPr lang="es-ES" smtClean="0"/>
              <a:pPr lvl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102572" y="2701702"/>
            <a:ext cx="8165306" cy="7561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370" y="411962"/>
            <a:ext cx="8568531" cy="2258139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300" y="2718452"/>
            <a:ext cx="8568531" cy="1248308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6132380" y="5385840"/>
            <a:ext cx="3309805" cy="226822"/>
          </a:xfrm>
        </p:spPr>
        <p:txBody>
          <a:bodyPr vert="horz" rtlCol="0"/>
          <a:lstStyle>
            <a:extLst/>
          </a:lstStyle>
          <a:p>
            <a:pPr lvl="0"/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9523845" y="5385840"/>
            <a:ext cx="511845" cy="226822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lvl="0"/>
            <a:fld id="{88BEFD3A-0205-485C-A2DE-0F4222ABAC60}" type="slidenum">
              <a:rPr lang="es-ES" smtClean="0"/>
              <a:pPr lvl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764109" y="5385840"/>
            <a:ext cx="4307708" cy="226822"/>
          </a:xfrm>
        </p:spPr>
        <p:txBody>
          <a:bodyPr vert="horz" rtlCol="0"/>
          <a:lstStyle>
            <a:extLst/>
          </a:lstStyle>
          <a:p>
            <a:pPr lvl="0"/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4031" y="1360932"/>
            <a:ext cx="4452276" cy="374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24318" y="1360932"/>
            <a:ext cx="4452276" cy="374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526191" y="5386583"/>
            <a:ext cx="511845" cy="226822"/>
          </a:xfrm>
        </p:spPr>
        <p:txBody>
          <a:bodyPr/>
          <a:lstStyle>
            <a:extLst/>
          </a:lstStyle>
          <a:p>
            <a:pPr lvl="0"/>
            <a:fld id="{3FF7AAB5-4820-4F9F-83F7-9C886EB89713}" type="slidenum">
              <a:rPr lang="es-ES" smtClean="0"/>
              <a:pPr lvl="0"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648661" y="1177923"/>
            <a:ext cx="8820547" cy="7561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79918" y="1790313"/>
            <a:ext cx="4133056" cy="7561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5292328" y="1790313"/>
            <a:ext cx="4133056" cy="7561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031" y="208324"/>
            <a:ext cx="9072563" cy="945092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031" y="1269311"/>
            <a:ext cx="4454027" cy="528988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5120818" y="1269311"/>
            <a:ext cx="4455776" cy="528988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504031" y="1953190"/>
            <a:ext cx="4454027" cy="3259254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0818" y="1953190"/>
            <a:ext cx="4455776" cy="325925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526191" y="5386583"/>
            <a:ext cx="511845" cy="226822"/>
          </a:xfrm>
        </p:spPr>
        <p:txBody>
          <a:bodyPr/>
          <a:lstStyle>
            <a:extLst/>
          </a:lstStyle>
          <a:p>
            <a:pPr lvl="0"/>
            <a:fld id="{E1F67225-9A15-4D9F-9139-919E3E75434B}" type="slidenum">
              <a:rPr lang="es-ES" smtClean="0"/>
              <a:pPr lvl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031" y="209374"/>
            <a:ext cx="9072563" cy="945092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998F0CAE-1C53-4DCB-8F78-5096FC4666A1}" type="slidenum">
              <a:rPr lang="es-ES" smtClean="0"/>
              <a:pPr lvl="0"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48661" y="1177923"/>
            <a:ext cx="8820547" cy="7561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D0B1DD4A-AE37-4376-8EBE-7AEC729949DC}" type="slidenum">
              <a:rPr lang="es-ES" smtClean="0"/>
              <a:pPr lvl="0"/>
              <a:t>‹Nº›</a:t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575600" y="874525"/>
            <a:ext cx="4133056" cy="7561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71513" y="252025"/>
            <a:ext cx="4334669" cy="630061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471513" y="915788"/>
            <a:ext cx="4334669" cy="882086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52016" y="1827177"/>
            <a:ext cx="9554166" cy="3288919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>
          <a:xfrm>
            <a:off x="6132380" y="5385840"/>
            <a:ext cx="3309805" cy="226822"/>
          </a:xfrm>
        </p:spPr>
        <p:txBody>
          <a:bodyPr vert="horz" rtlCol="0"/>
          <a:lstStyle>
            <a:extLst/>
          </a:lstStyle>
          <a:p>
            <a:pPr lvl="0"/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9523845" y="5385840"/>
            <a:ext cx="511845" cy="226822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lvl="0"/>
            <a:fld id="{5A3A1F71-61F1-472D-A1C9-28D470B947B1}" type="slidenum">
              <a:rPr lang="es-ES" smtClean="0"/>
              <a:pPr lvl="0"/>
              <a:t>‹Nº›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764109" y="5385840"/>
            <a:ext cx="4307708" cy="226822"/>
          </a:xfrm>
        </p:spPr>
        <p:txBody>
          <a:bodyPr vert="horz" rtlCol="0"/>
          <a:lstStyle>
            <a:extLst/>
          </a:lstStyle>
          <a:p>
            <a:pPr lvl="0"/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51877" y="3906379"/>
            <a:ext cx="6048375" cy="549473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351877" y="4455852"/>
            <a:ext cx="6048375" cy="7543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36021" y="206601"/>
            <a:ext cx="9408583" cy="3591348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6132380" y="5381982"/>
            <a:ext cx="3309805" cy="226822"/>
          </a:xfrm>
        </p:spPr>
        <p:txBody>
          <a:bodyPr vert="horz" rtlCol="0"/>
          <a:lstStyle>
            <a:extLst/>
          </a:lstStyle>
          <a:p>
            <a:pPr lvl="0"/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9523845" y="5381982"/>
            <a:ext cx="511845" cy="226822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lvl="0"/>
            <a:fld id="{DFB9FB70-530B-4E62-8BDA-7592B4DD9C55}" type="slidenum">
              <a:rPr lang="es-ES" smtClean="0"/>
              <a:pPr lvl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764109" y="5381982"/>
            <a:ext cx="4307708" cy="226822"/>
          </a:xfrm>
        </p:spPr>
        <p:txBody>
          <a:bodyPr vert="horz" rtlCol="0"/>
          <a:lstStyle>
            <a:extLst/>
          </a:lstStyle>
          <a:p>
            <a:pPr lvl="0"/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81451" y="121617"/>
            <a:ext cx="9713346" cy="5428607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428088" y="5292513"/>
            <a:ext cx="4643729" cy="226822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lvl="0"/>
            <a:endParaRPr lang="es-E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32380" y="5292513"/>
            <a:ext cx="3309805" cy="226822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lvl="0"/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523845" y="5386583"/>
            <a:ext cx="511845" cy="226822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lvl="0"/>
            <a:fld id="{370BA2EC-AB9B-4B98-84A6-E75AFAB60B20}" type="slidenum">
              <a:rPr lang="es-ES" smtClean="0"/>
              <a:pPr lvl="0"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504031" y="209637"/>
            <a:ext cx="9072563" cy="945092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504031" y="1361194"/>
            <a:ext cx="9072563" cy="37425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935856" y="225425"/>
            <a:ext cx="8136707" cy="1169690"/>
          </a:xfrm>
        </p:spPr>
        <p:txBody>
          <a:bodyPr vert="horz"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s-ES" sz="6600" b="1" dirty="0">
                <a:latin typeface="Arial" pitchFamily="34" charset="0"/>
                <a:cs typeface="Arial" pitchFamily="34" charset="0"/>
              </a:rPr>
              <a:t>MOTORES OTTO</a:t>
            </a:r>
          </a:p>
        </p:txBody>
      </p:sp>
      <p:sp>
        <p:nvSpPr>
          <p:cNvPr id="26634" name="AutoShape 10" descr="https://noticias.coches.com/wp-content/uploads/2012/05/pist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gl-ES"/>
          </a:p>
        </p:txBody>
      </p:sp>
      <p:sp>
        <p:nvSpPr>
          <p:cNvPr id="26636" name="AutoShape 12" descr="https://noticias.coches.com/wp-content/uploads/2012/05/pist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gl-ES"/>
          </a:p>
        </p:txBody>
      </p:sp>
      <p:sp>
        <p:nvSpPr>
          <p:cNvPr id="26638" name="AutoShape 14" descr="https://noticias.coches.com/wp-content/uploads/2012/05/pist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gl-ES"/>
          </a:p>
        </p:txBody>
      </p:sp>
      <p:sp>
        <p:nvSpPr>
          <p:cNvPr id="26640" name="AutoShape 16" descr="https://noticias.coches.com/wp-content/uploads/2012/05/pist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gl-ES"/>
          </a:p>
        </p:txBody>
      </p:sp>
      <p:sp>
        <p:nvSpPr>
          <p:cNvPr id="26642" name="AutoShape 18" descr="https://noticias.coches.com/wp-content/uploads/2012/05/pist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gl-ES"/>
          </a:p>
        </p:txBody>
      </p:sp>
      <p:sp>
        <p:nvSpPr>
          <p:cNvPr id="26644" name="AutoShape 20" descr="https://noticias.coches.com/wp-content/uploads/2012/05/pist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gl-ES"/>
          </a:p>
        </p:txBody>
      </p:sp>
      <p:sp>
        <p:nvSpPr>
          <p:cNvPr id="26646" name="AutoShape 22" descr="https://noticias.coches.com/wp-content/uploads/2012/05/pist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gl-ES"/>
          </a:p>
        </p:txBody>
      </p:sp>
      <p:sp>
        <p:nvSpPr>
          <p:cNvPr id="26648" name="AutoShape 24" descr="https://noticias.coches.com/wp-content/uploads/2012/05/pist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gl-ES"/>
          </a:p>
        </p:txBody>
      </p:sp>
      <p:pic>
        <p:nvPicPr>
          <p:cNvPr id="26649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992" y="1251099"/>
            <a:ext cx="56578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225425"/>
            <a:ext cx="9072563" cy="947738"/>
          </a:xfrm>
          <a:prstGeom prst="rect">
            <a:avLst/>
          </a:prstGeom>
        </p:spPr>
        <p:txBody>
          <a:bodyPr vert="horz"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es-E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Tipos de encendido</a:t>
            </a:r>
            <a:endParaRPr kumimoji="0" lang="es-E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texto"/>
          <p:cNvSpPr txBox="1">
            <a:spLocks/>
          </p:cNvSpPr>
          <p:nvPr/>
        </p:nvSpPr>
        <p:spPr>
          <a:xfrm>
            <a:off x="0" y="1192202"/>
            <a:ext cx="9540906" cy="1143007"/>
          </a:xfrm>
          <a:prstGeom prst="rect">
            <a:avLst/>
          </a:prstGeom>
        </p:spPr>
        <p:txBody>
          <a:bodyPr vert="horz">
            <a:noAutofit/>
          </a:bodyPr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r>
              <a:rPr kumimoji="0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Bobinas</a:t>
            </a:r>
            <a:r>
              <a:rPr kumimoji="0" sz="2400" b="1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 DIS.    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None/>
              <a:tabLst/>
              <a:defRPr/>
            </a:pPr>
            <a:r>
              <a:rPr sz="2400" b="1" smtClean="0">
                <a:latin typeface="Arial" pitchFamily="34" charset="0"/>
                <a:cs typeface="Arial" pitchFamily="34" charset="0"/>
              </a:rPr>
              <a:t>            </a:t>
            </a:r>
            <a:r>
              <a:rPr sz="2400" smtClean="0">
                <a:latin typeface="Arial" pitchFamily="34" charset="0"/>
                <a:cs typeface="Arial" pitchFamily="34" charset="0"/>
              </a:rPr>
              <a:t>Bobina con cables                               Bobina sin cable</a:t>
            </a:r>
            <a:r>
              <a:rPr kumimoji="0" sz="240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 </a:t>
            </a:r>
            <a:r>
              <a:rPr kumimoji="0" sz="2400" b="1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                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crgbClr r="0" g="0" b="0">
                  <a:alpha val="0"/>
                </a:scrgbClr>
              </a:highlight>
              <a:uLnTx/>
              <a:uFillTx/>
              <a:latin typeface="Arial" pitchFamily="34" charset="0"/>
              <a:ea typeface="Microsoft YaHei" pitchFamily="2"/>
              <a:cs typeface="Arial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470" y="2120894"/>
            <a:ext cx="3143272" cy="282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https://www.actualidadmotor.com/wp-content/uploads/2013/08/bobinas-encendido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2" y="2406647"/>
            <a:ext cx="4206559" cy="2522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225425"/>
            <a:ext cx="9072563" cy="947738"/>
          </a:xfrm>
          <a:prstGeom prst="rect">
            <a:avLst/>
          </a:prstGeom>
        </p:spPr>
        <p:txBody>
          <a:bodyPr vert="horz"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es-E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Tipos de encendido</a:t>
            </a:r>
            <a:endParaRPr kumimoji="0" lang="es-E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texto"/>
          <p:cNvSpPr txBox="1">
            <a:spLocks/>
          </p:cNvSpPr>
          <p:nvPr/>
        </p:nvSpPr>
        <p:spPr>
          <a:xfrm>
            <a:off x="-1" y="1192202"/>
            <a:ext cx="10080625" cy="2571767"/>
          </a:xfrm>
          <a:prstGeom prst="rect">
            <a:avLst/>
          </a:prstGeom>
        </p:spPr>
        <p:txBody>
          <a:bodyPr vert="horz">
            <a:noAutofit/>
          </a:bodyPr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r>
              <a:rPr sz="2400" b="1" smtClean="0">
                <a:latin typeface="Arial" pitchFamily="34" charset="0"/>
                <a:cs typeface="Arial" pitchFamily="34" charset="0"/>
              </a:rPr>
              <a:t>Encendido individual:</a:t>
            </a:r>
            <a:r>
              <a:rPr sz="2400" smtClean="0">
                <a:latin typeface="Arial" pitchFamily="34" charset="0"/>
                <a:cs typeface="Arial" pitchFamily="34" charset="0"/>
              </a:rPr>
              <a:t> casi el único usado hoy en dia junto al DIS y se caracteriza por tener una bobina por cilindro pero necesita como mínimo sensor de posición de cigüeñal y de árbol de levas y es la centralita la que decide que bobina accionar al igual que el DIS pero solo se produce una chispa en el cilindro concreto y de esta forma no tiene limitaciones.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crgbClr r="0" g="0" b="0">
                  <a:alpha val="0"/>
                </a:scrgbClr>
              </a:highlight>
              <a:uLnTx/>
              <a:uFillTx/>
              <a:latin typeface="Arial" pitchFamily="34" charset="0"/>
              <a:ea typeface="Microsoft YaHei" pitchFamily="2"/>
              <a:cs typeface="Arial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66" y="3906845"/>
            <a:ext cx="2948120" cy="154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2" y="3121027"/>
            <a:ext cx="3795935" cy="23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4362" y="3406779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225425"/>
            <a:ext cx="9826658" cy="947738"/>
          </a:xfrm>
          <a:prstGeom prst="rect">
            <a:avLst/>
          </a:prstGeom>
        </p:spPr>
        <p:txBody>
          <a:bodyPr vert="horz"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es-E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Otros</a:t>
            </a:r>
            <a:r>
              <a:rPr kumimoji="0" lang="es-ES" sz="4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sensores</a:t>
            </a:r>
            <a:endParaRPr kumimoji="0" lang="es-E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texto"/>
          <p:cNvSpPr txBox="1">
            <a:spLocks/>
          </p:cNvSpPr>
          <p:nvPr/>
        </p:nvSpPr>
        <p:spPr>
          <a:xfrm>
            <a:off x="0" y="1192202"/>
            <a:ext cx="9540906" cy="4214841"/>
          </a:xfrm>
          <a:prstGeom prst="rect">
            <a:avLst/>
          </a:prstGeom>
        </p:spPr>
        <p:txBody>
          <a:bodyPr vert="horz">
            <a:noAutofit/>
          </a:bodyPr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r>
              <a:rPr sz="2400" b="1" smtClean="0">
                <a:latin typeface="Arial" pitchFamily="34" charset="0"/>
                <a:cs typeface="Arial" pitchFamily="34" charset="0"/>
              </a:rPr>
              <a:t>Otros sensores que pueden llevar los encendidos.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r>
              <a:rPr sz="2400" smtClean="0">
                <a:latin typeface="Arial" pitchFamily="34" charset="0"/>
                <a:cs typeface="Arial" pitchFamily="34" charset="0"/>
              </a:rPr>
              <a:t>Sensores de temperatura exterior y aire de admisión.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r>
              <a:rPr kumimoji="0" sz="240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MAP: sensor presión colector.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r>
              <a:rPr sz="2400" smtClean="0">
                <a:latin typeface="Arial" pitchFamily="34" charset="0"/>
                <a:cs typeface="Arial" pitchFamily="34" charset="0"/>
              </a:rPr>
              <a:t>Caudalimetro: masa de aire que aspira el motor.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r>
              <a:rPr kumimoji="0" sz="240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Altímetro y/o presión atmosferica.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r>
              <a:rPr kumimoji="0" sz="240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Presión turbo.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None/>
              <a:tabLst/>
              <a:defRPr/>
            </a:pPr>
            <a:r>
              <a:rPr kumimoji="0" sz="240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225425"/>
            <a:ext cx="9072563" cy="947738"/>
          </a:xfrm>
          <a:prstGeom prst="rect">
            <a:avLst/>
          </a:prstGeom>
        </p:spPr>
        <p:txBody>
          <a:bodyPr vert="horz"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es-E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CIRCUITO DE ALIMENTACIÓN</a:t>
            </a:r>
            <a:endParaRPr kumimoji="0" lang="es-E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2 Marcador de texto"/>
          <p:cNvSpPr txBox="1">
            <a:spLocks/>
          </p:cNvSpPr>
          <p:nvPr/>
        </p:nvSpPr>
        <p:spPr>
          <a:xfrm>
            <a:off x="0" y="1192202"/>
            <a:ext cx="9540906" cy="4214841"/>
          </a:xfrm>
          <a:prstGeom prst="rect">
            <a:avLst/>
          </a:prstGeom>
        </p:spPr>
        <p:txBody>
          <a:bodyPr vert="horz">
            <a:noAutofit/>
          </a:bodyPr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r>
              <a:rPr sz="2400" smtClean="0">
                <a:latin typeface="Arial" pitchFamily="34" charset="0"/>
                <a:cs typeface="Arial" pitchFamily="34" charset="0"/>
              </a:rPr>
              <a:t>Cómo su nombre indica sirve para aportar y dosificar de gasolina al motor de una manera correcta.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r>
              <a:rPr kumimoji="0" sz="240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Puede haber sistemas completamente mecánicos o con gestión electrónica .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r>
              <a:rPr sz="2400" smtClean="0">
                <a:latin typeface="Arial" pitchFamily="34" charset="0"/>
                <a:cs typeface="Arial" pitchFamily="34" charset="0"/>
              </a:rPr>
              <a:t>El combustible debe bombearse desde el deposito al motor haciéndolo pasar por un filtro</a:t>
            </a:r>
            <a:endParaRPr kumimoji="0" sz="2400" i="0" u="none" strike="noStrike" kern="1200" cap="none" spc="0" normalizeH="0" noProof="0" smtClean="0">
              <a:ln>
                <a:noFill/>
              </a:ln>
              <a:solidFill>
                <a:schemeClr val="tx1"/>
              </a:solidFill>
              <a:effectLst/>
              <a:highlight>
                <a:scrgbClr r="0" g="0" b="0">
                  <a:alpha val="0"/>
                </a:scrgbClr>
              </a:highlight>
              <a:uLnTx/>
              <a:uFillTx/>
              <a:latin typeface="Arial" pitchFamily="34" charset="0"/>
              <a:ea typeface="Microsoft YaHei" pitchFamily="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225425"/>
            <a:ext cx="9072563" cy="947738"/>
          </a:xfrm>
          <a:prstGeom prst="rect">
            <a:avLst/>
          </a:prstGeom>
        </p:spPr>
        <p:txBody>
          <a:bodyPr vert="horz"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es-E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CIRCUITO DE ALIMENTACIÓN</a:t>
            </a:r>
            <a:endParaRPr kumimoji="0" lang="es-E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2 Marcador de texto"/>
          <p:cNvSpPr txBox="1">
            <a:spLocks/>
          </p:cNvSpPr>
          <p:nvPr/>
        </p:nvSpPr>
        <p:spPr>
          <a:xfrm>
            <a:off x="0" y="1192202"/>
            <a:ext cx="9540906" cy="4214841"/>
          </a:xfrm>
          <a:prstGeom prst="rect">
            <a:avLst/>
          </a:prstGeom>
        </p:spPr>
        <p:txBody>
          <a:bodyPr vert="horz">
            <a:noAutofit/>
          </a:bodyPr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r>
              <a:rPr kumimoji="0" sz="240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Filtro gasolina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endParaRPr sz="2400" smtClean="0">
              <a:latin typeface="Arial" pitchFamily="34" charset="0"/>
              <a:cs typeface="Arial" pitchFamily="34" charset="0"/>
            </a:endParaRP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None/>
              <a:tabLst/>
              <a:defRPr/>
            </a:pPr>
            <a:endParaRPr kumimoji="0" sz="2400" i="0" u="none" strike="noStrike" kern="1200" cap="none" spc="0" normalizeH="0" noProof="0" smtClean="0">
              <a:ln>
                <a:noFill/>
              </a:ln>
              <a:solidFill>
                <a:schemeClr val="tx1"/>
              </a:solidFill>
              <a:effectLst/>
              <a:highlight>
                <a:scrgbClr r="0" g="0" b="0">
                  <a:alpha val="0"/>
                </a:scrgbClr>
              </a:highlight>
              <a:uLnTx/>
              <a:uFillTx/>
              <a:latin typeface="Arial" pitchFamily="34" charset="0"/>
              <a:ea typeface="Microsoft YaHei" pitchFamily="2"/>
              <a:cs typeface="Arial" pitchFamily="34" charset="0"/>
            </a:endParaRP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B</a:t>
            </a:r>
            <a:r>
              <a:rPr sz="2400" smtClean="0">
                <a:latin typeface="Arial" pitchFamily="34" charset="0"/>
                <a:cs typeface="Arial" pitchFamily="34" charset="0"/>
              </a:rPr>
              <a:t>omba de gasolina :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None/>
              <a:tabLst/>
              <a:defRPr/>
            </a:pPr>
            <a:r>
              <a:rPr kumimoji="0" sz="240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                       Eléctrica                                      Mecánica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0048" y="1120763"/>
            <a:ext cx="3762368" cy="164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1816" y="3791622"/>
            <a:ext cx="3195631" cy="179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098" y="3808413"/>
            <a:ext cx="3196586" cy="178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225425"/>
            <a:ext cx="9072563" cy="947738"/>
          </a:xfrm>
          <a:prstGeom prst="rect">
            <a:avLst/>
          </a:prstGeom>
        </p:spPr>
        <p:txBody>
          <a:bodyPr vert="horz"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es-E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CIRCUITO DE ALIMENTACIÓN</a:t>
            </a:r>
            <a:endParaRPr kumimoji="0" lang="es-E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2 Marcador de texto"/>
          <p:cNvSpPr txBox="1">
            <a:spLocks/>
          </p:cNvSpPr>
          <p:nvPr/>
        </p:nvSpPr>
        <p:spPr>
          <a:xfrm>
            <a:off x="0" y="1192202"/>
            <a:ext cx="9540906" cy="4214841"/>
          </a:xfrm>
          <a:prstGeom prst="rect">
            <a:avLst/>
          </a:prstGeom>
        </p:spPr>
        <p:txBody>
          <a:bodyPr vert="horz">
            <a:noAutofit/>
          </a:bodyPr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r>
              <a:rPr kumimoji="0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TIPOS:</a:t>
            </a:r>
          </a:p>
        </p:txBody>
      </p:sp>
      <p:sp>
        <p:nvSpPr>
          <p:cNvPr id="4" name="2 Marcador de texto"/>
          <p:cNvSpPr txBox="1">
            <a:spLocks/>
          </p:cNvSpPr>
          <p:nvPr/>
        </p:nvSpPr>
        <p:spPr>
          <a:xfrm>
            <a:off x="0" y="1874812"/>
            <a:ext cx="5326064" cy="3795738"/>
          </a:xfrm>
          <a:prstGeom prst="rect">
            <a:avLst/>
          </a:prstGeom>
        </p:spPr>
        <p:txBody>
          <a:bodyPr vert="horz">
            <a:noAutofit/>
          </a:bodyPr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r>
              <a:rPr kumimoji="0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Mecánica</a:t>
            </a:r>
            <a:r>
              <a:rPr kumimoji="0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: </a:t>
            </a:r>
            <a:r>
              <a:rPr kumimoji="0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Carburación</a:t>
            </a:r>
            <a:r>
              <a:rPr kumimoji="0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: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endParaRPr sz="2400" dirty="0" smtClean="0">
              <a:latin typeface="Arial" pitchFamily="34" charset="0"/>
              <a:cs typeface="Arial" pitchFamily="34" charset="0"/>
            </a:endParaRP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r>
              <a:rPr kumimoji="0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Inyección</a:t>
            </a:r>
            <a:r>
              <a:rPr kumimoji="0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: </a:t>
            </a:r>
            <a:r>
              <a:rPr kumimoji="0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esta</a:t>
            </a:r>
            <a:r>
              <a:rPr kumimoji="0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 </a:t>
            </a:r>
            <a:r>
              <a:rPr kumimoji="0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puede</a:t>
            </a:r>
            <a:r>
              <a:rPr kumimoji="0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 ser </a:t>
            </a:r>
            <a:r>
              <a:rPr kumimoji="0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mecánica</a:t>
            </a:r>
            <a:r>
              <a:rPr kumimoji="0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 o </a:t>
            </a:r>
            <a:r>
              <a:rPr kumimoji="0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electrónica</a:t>
            </a:r>
            <a:r>
              <a:rPr kumimoji="0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, </a:t>
            </a:r>
            <a:r>
              <a:rPr kumimoji="0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según</a:t>
            </a:r>
            <a:r>
              <a:rPr kumimoji="0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 </a:t>
            </a:r>
            <a:r>
              <a:rPr kumimoji="0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donde</a:t>
            </a:r>
            <a:r>
              <a:rPr kumimoji="0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 se </a:t>
            </a:r>
            <a:r>
              <a:rPr kumimoji="0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inyecte</a:t>
            </a:r>
            <a:r>
              <a:rPr kumimoji="0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 </a:t>
            </a:r>
            <a:r>
              <a:rPr kumimoji="0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directa</a:t>
            </a:r>
            <a:r>
              <a:rPr kumimoji="0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 o </a:t>
            </a:r>
            <a:r>
              <a:rPr kumimoji="0" sz="2400" i="0" u="none" strike="noStrike" kern="1200" cap="none" spc="0" normalizeH="0" noProof="0" err="1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indirecta</a:t>
            </a:r>
            <a:r>
              <a:rPr kumimoji="0" sz="240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 </a:t>
            </a:r>
            <a:r>
              <a:rPr sz="2400" noProof="0" smtClean="0">
                <a:highlight>
                  <a:scrgbClr r="0" g="0" b="0">
                    <a:alpha val="0"/>
                  </a:scrgbClr>
                </a:highlight>
                <a:latin typeface="Arial" pitchFamily="34" charset="0"/>
                <a:cs typeface="Arial" pitchFamily="34" charset="0"/>
              </a:rPr>
              <a:t>o incluso </a:t>
            </a:r>
            <a:r>
              <a:rPr sz="2400" smtClean="0">
                <a:latin typeface="Arial" pitchFamily="34" charset="0"/>
                <a:cs typeface="Arial" pitchFamily="34" charset="0"/>
              </a:rPr>
              <a:t>mixta combinando ambas.</a:t>
            </a:r>
            <a:endParaRPr kumimoji="0" sz="2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highlight>
                <a:scrgbClr r="0" g="0" b="0">
                  <a:alpha val="0"/>
                </a:scrgbClr>
              </a:highlight>
              <a:uLnTx/>
              <a:uFillTx/>
              <a:latin typeface="Arial" pitchFamily="34" charset="0"/>
              <a:ea typeface="Microsoft YaHei" pitchFamily="2"/>
              <a:cs typeface="Arial" pitchFamily="34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0180" y="1263639"/>
            <a:ext cx="269030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1780" y="2335209"/>
            <a:ext cx="277274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0312" y="4049721"/>
            <a:ext cx="436347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225425"/>
            <a:ext cx="9072563" cy="947738"/>
          </a:xfrm>
          <a:prstGeom prst="rect">
            <a:avLst/>
          </a:prstGeom>
        </p:spPr>
        <p:txBody>
          <a:bodyPr vert="horz"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es-E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CIRCUITO DE ALIMENTACIÓN</a:t>
            </a:r>
            <a:endParaRPr kumimoji="0" lang="es-E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87784" y="1107082"/>
            <a:ext cx="9792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lvl="0" indent="-324000">
              <a:spcBef>
                <a:spcPts val="1417"/>
              </a:spcBef>
              <a:buClr>
                <a:schemeClr val="accent1"/>
              </a:buClr>
              <a:buSzPct val="45000"/>
              <a:buFont typeface="StarSymbol"/>
              <a:buChar char="●"/>
              <a:defRPr/>
            </a:pPr>
            <a:r>
              <a:rPr lang="es-ES" sz="2400" b="1" dirty="0" smtClean="0">
                <a:highlight>
                  <a:scrgbClr r="0" g="0" b="0">
                    <a:alpha val="0"/>
                  </a:scrgbClr>
                </a:highlight>
                <a:latin typeface="Arial" pitchFamily="34" charset="0"/>
                <a:ea typeface="Microsoft YaHei" pitchFamily="2"/>
                <a:cs typeface="Arial" pitchFamily="34" charset="0"/>
              </a:rPr>
              <a:t>Carburador:</a:t>
            </a:r>
            <a:endParaRPr lang="es-ES" dirty="0" smtClean="0">
              <a:highlight>
                <a:scrgbClr r="0" g="0" b="0">
                  <a:alpha val="0"/>
                </a:scrgbClr>
              </a:highlight>
              <a:latin typeface="Arial" pitchFamily="34" charset="0"/>
              <a:ea typeface="Microsoft YaHei" pitchFamily="2"/>
              <a:cs typeface="Arial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6256" y="1107083"/>
            <a:ext cx="5215136" cy="436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792" y="1539131"/>
            <a:ext cx="2016224" cy="176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2000" y="2331219"/>
            <a:ext cx="218523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225425"/>
            <a:ext cx="9072563" cy="947738"/>
          </a:xfrm>
          <a:prstGeom prst="rect">
            <a:avLst/>
          </a:prstGeom>
        </p:spPr>
        <p:txBody>
          <a:bodyPr vert="horz"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es-E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CIRCUITO DE ALIMENTACIÓN</a:t>
            </a:r>
            <a:endParaRPr kumimoji="0" lang="es-E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87784" y="1107082"/>
            <a:ext cx="9792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lvl="0" indent="-324000">
              <a:spcBef>
                <a:spcPts val="1417"/>
              </a:spcBef>
              <a:buClr>
                <a:schemeClr val="accent1"/>
              </a:buClr>
              <a:buSzPct val="45000"/>
              <a:buFont typeface="StarSymbol"/>
              <a:buChar char="●"/>
              <a:defRPr/>
            </a:pPr>
            <a:r>
              <a:rPr lang="es-ES" sz="2400" b="1" dirty="0" smtClean="0">
                <a:highlight>
                  <a:scrgbClr r="0" g="0" b="0">
                    <a:alpha val="0"/>
                  </a:scrgbClr>
                </a:highlight>
                <a:latin typeface="Arial" pitchFamily="34" charset="0"/>
                <a:ea typeface="Microsoft YaHei" pitchFamily="2"/>
                <a:cs typeface="Arial" pitchFamily="34" charset="0"/>
              </a:rPr>
              <a:t>Inyección: </a:t>
            </a:r>
            <a:r>
              <a:rPr lang="es-ES" sz="2400" dirty="0" smtClean="0">
                <a:highlight>
                  <a:scrgbClr r="0" g="0" b="0">
                    <a:alpha val="0"/>
                  </a:scrgbClr>
                </a:highlight>
                <a:latin typeface="Arial" pitchFamily="34" charset="0"/>
                <a:ea typeface="Microsoft YaHei" pitchFamily="2"/>
                <a:cs typeface="Arial" pitchFamily="34" charset="0"/>
              </a:rPr>
              <a:t>inyección electrónica.</a:t>
            </a:r>
            <a:endParaRPr lang="es-ES" dirty="0" smtClean="0">
              <a:highlight>
                <a:scrgbClr r="0" g="0" b="0">
                  <a:alpha val="0"/>
                </a:scrgbClr>
              </a:highlight>
              <a:latin typeface="Arial" pitchFamily="34" charset="0"/>
              <a:ea typeface="Microsoft YaHei" pitchFamily="2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43768" y="1539131"/>
            <a:ext cx="95770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Son los sistemas de inyección indirecta que se usan incluso a día de hoy pero que fueron evolucionando en las sucesivas generaciones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L/LE-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jetronic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usa como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caudalimetro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una aleta sonda que manda su medición a la centralita y ya posee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inyecctores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electromagnéticos accionados por la centralita</a:t>
            </a: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Otros medidores del aire que entra al motor son los medidores de masa de aire ( coloquialmente llamados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caudalimetros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) son los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opticos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, hilo caliente(LH-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jetronic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vortices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y lamina caliente (más utilizado)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Uno o varios sensores de temperatura exterior motor y gases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Lambda ( sensor de oxígeno del escape) 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Mariposa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electronica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y pedal acelerador electrónico (ya no necesitan válvula de aire adicional)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Sensor MAP (generalmente sensor de temperatura y presión del colector de admisión)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225425"/>
            <a:ext cx="9072563" cy="947738"/>
          </a:xfrm>
          <a:prstGeom prst="rect">
            <a:avLst/>
          </a:prstGeom>
        </p:spPr>
        <p:txBody>
          <a:bodyPr vert="horz"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es-E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CIRCUITO DE ALIMENTACIÓN</a:t>
            </a:r>
            <a:endParaRPr kumimoji="0" lang="es-E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87784" y="1107082"/>
            <a:ext cx="9792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lvl="0" indent="-324000">
              <a:spcBef>
                <a:spcPts val="1417"/>
              </a:spcBef>
              <a:buClr>
                <a:schemeClr val="accent1"/>
              </a:buClr>
              <a:buSzPct val="45000"/>
              <a:buFont typeface="StarSymbol"/>
              <a:buChar char="●"/>
              <a:defRPr/>
            </a:pPr>
            <a:r>
              <a:rPr lang="es-ES" sz="2400" b="1" dirty="0" smtClean="0">
                <a:highlight>
                  <a:scrgbClr r="0" g="0" b="0">
                    <a:alpha val="0"/>
                  </a:scrgbClr>
                </a:highlight>
                <a:latin typeface="Arial" pitchFamily="34" charset="0"/>
                <a:ea typeface="Microsoft YaHei" pitchFamily="2"/>
                <a:cs typeface="Arial" pitchFamily="34" charset="0"/>
              </a:rPr>
              <a:t>Inyección: </a:t>
            </a:r>
            <a:r>
              <a:rPr lang="es-ES" sz="2400" dirty="0" smtClean="0">
                <a:highlight>
                  <a:scrgbClr r="0" g="0" b="0">
                    <a:alpha val="0"/>
                  </a:scrgbClr>
                </a:highlight>
                <a:latin typeface="Arial" pitchFamily="34" charset="0"/>
                <a:ea typeface="Microsoft YaHei" pitchFamily="2"/>
                <a:cs typeface="Arial" pitchFamily="34" charset="0"/>
              </a:rPr>
              <a:t>inyección electrónica.</a:t>
            </a:r>
            <a:endParaRPr lang="es-ES" dirty="0" smtClean="0">
              <a:highlight>
                <a:scrgbClr r="0" g="0" b="0">
                  <a:alpha val="0"/>
                </a:scrgbClr>
              </a:highlight>
              <a:latin typeface="Arial" pitchFamily="34" charset="0"/>
              <a:ea typeface="Microsoft YaHei" pitchFamily="2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6842" y="1978019"/>
            <a:ext cx="44291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La inyección la gestiona la centralita variando el tiempo de apertura del inyector. </a:t>
            </a: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Más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tiempo más gasolina. En torno a 5 Bar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874" y="1664013"/>
            <a:ext cx="4904470" cy="371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225425"/>
            <a:ext cx="9072563" cy="947738"/>
          </a:xfrm>
          <a:prstGeom prst="rect">
            <a:avLst/>
          </a:prstGeom>
        </p:spPr>
        <p:txBody>
          <a:bodyPr vert="horz"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es-E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CIRCUITO DE ALIMENTACIÓN</a:t>
            </a:r>
            <a:endParaRPr kumimoji="0" lang="es-E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87784" y="1107082"/>
            <a:ext cx="9792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lvl="0" indent="-324000">
              <a:spcBef>
                <a:spcPts val="1417"/>
              </a:spcBef>
              <a:buClr>
                <a:schemeClr val="accent1"/>
              </a:buClr>
              <a:buSzPct val="45000"/>
              <a:buFont typeface="StarSymbol"/>
              <a:buChar char="●"/>
              <a:defRPr/>
            </a:pPr>
            <a:r>
              <a:rPr lang="es-ES" sz="2400" b="1" dirty="0" smtClean="0">
                <a:highlight>
                  <a:scrgbClr r="0" g="0" b="0">
                    <a:alpha val="0"/>
                  </a:scrgbClr>
                </a:highlight>
                <a:latin typeface="Arial" pitchFamily="34" charset="0"/>
                <a:ea typeface="Microsoft YaHei" pitchFamily="2"/>
                <a:cs typeface="Arial" pitchFamily="34" charset="0"/>
              </a:rPr>
              <a:t>Inyección: </a:t>
            </a:r>
            <a:r>
              <a:rPr lang="es-ES" sz="2400" dirty="0" smtClean="0">
                <a:highlight>
                  <a:scrgbClr r="0" g="0" b="0">
                    <a:alpha val="0"/>
                  </a:scrgbClr>
                </a:highlight>
                <a:latin typeface="Arial" pitchFamily="34" charset="0"/>
                <a:ea typeface="Microsoft YaHei" pitchFamily="2"/>
                <a:cs typeface="Arial" pitchFamily="34" charset="0"/>
              </a:rPr>
              <a:t>inyección electrónica.</a:t>
            </a:r>
            <a:endParaRPr lang="es-ES" dirty="0" smtClean="0">
              <a:highlight>
                <a:scrgbClr r="0" g="0" b="0">
                  <a:alpha val="0"/>
                </a:scrgbClr>
              </a:highlight>
              <a:latin typeface="Arial" pitchFamily="34" charset="0"/>
              <a:ea typeface="Microsoft YaHei" pitchFamily="2"/>
              <a:cs typeface="Arial" pitchFamily="34" charset="0"/>
            </a:endParaRPr>
          </a:p>
        </p:txBody>
      </p:sp>
      <p:sp>
        <p:nvSpPr>
          <p:cNvPr id="4" name="2 Marcador de texto"/>
          <p:cNvSpPr txBox="1">
            <a:spLocks/>
          </p:cNvSpPr>
          <p:nvPr/>
        </p:nvSpPr>
        <p:spPr>
          <a:xfrm>
            <a:off x="-1" y="1539130"/>
            <a:ext cx="10080625" cy="3960441"/>
          </a:xfrm>
          <a:prstGeom prst="rect">
            <a:avLst/>
          </a:prstGeom>
        </p:spPr>
        <p:txBody>
          <a:bodyPr vert="horz">
            <a:noAutofit/>
          </a:bodyPr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Inyección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similar a las anteriores que programa el encendido y puede ser más precisa al tener más sensores. 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En una sola centralita encendido e inyección.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Es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un ordenador que puede recibir  muchas más señales y gestionar a todos los sistemas del motor EGR, turbo, diferentes fases de trabajo, FAP, distribución variable, admisión variable…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endParaRPr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0" y="225425"/>
            <a:ext cx="9072563" cy="947738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dirty="0">
                <a:latin typeface="Arial" pitchFamily="34" charset="0"/>
                <a:cs typeface="Arial" pitchFamily="34" charset="0"/>
              </a:rPr>
              <a:t>INTRODUCCION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0" y="1327150"/>
            <a:ext cx="4392240" cy="1566863"/>
          </a:xfrm>
        </p:spPr>
        <p:txBody>
          <a:bodyPr vert="horz">
            <a:normAutofit/>
          </a:bodyPr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es-ES" sz="2400" dirty="0">
                <a:latin typeface="Arial" pitchFamily="34" charset="0"/>
                <a:cs typeface="Arial" pitchFamily="34" charset="0"/>
              </a:rPr>
              <a:t>CIRCUITO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ENCENDIDO: Gestiona la electricidad que inflama la mezcla de aire y gasolina.</a:t>
            </a:r>
          </a:p>
          <a:p>
            <a:pPr lvl="0"/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4294967295"/>
          </p:nvPr>
        </p:nvSpPr>
        <p:spPr>
          <a:xfrm>
            <a:off x="5654675" y="1327150"/>
            <a:ext cx="3994149" cy="1566863"/>
          </a:xfrm>
        </p:spPr>
        <p:txBody>
          <a:bodyPr vert="horz">
            <a:normAutofit/>
          </a:bodyPr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lvl="0" algn="r"/>
            <a:r>
              <a:rPr lang="es-ES" sz="2400" dirty="0" smtClean="0">
                <a:latin typeface="Arial" pitchFamily="34" charset="0"/>
                <a:cs typeface="Arial" pitchFamily="34" charset="0"/>
              </a:rPr>
              <a:t>CIRCUITO AIRE: Gestiona el aire que llega al motor.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texto"/>
          <p:cNvSpPr txBox="1">
            <a:spLocks noGrp="1"/>
          </p:cNvSpPr>
          <p:nvPr>
            <p:ph type="body" idx="4294967295"/>
          </p:nvPr>
        </p:nvSpPr>
        <p:spPr>
          <a:xfrm>
            <a:off x="0" y="3915395"/>
            <a:ext cx="4680272" cy="1566863"/>
          </a:xfrm>
        </p:spPr>
        <p:txBody>
          <a:bodyPr vert="horz">
            <a:normAutofit/>
          </a:bodyPr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es-ES" sz="2400" dirty="0">
                <a:latin typeface="Arial" pitchFamily="34" charset="0"/>
                <a:cs typeface="Arial" pitchFamily="34" charset="0"/>
              </a:rPr>
              <a:t>CIRCUITO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ALIMENTACION: Gestiona el combustible que llega al motor.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texto"/>
          <p:cNvSpPr txBox="1">
            <a:spLocks noGrp="1"/>
          </p:cNvSpPr>
          <p:nvPr>
            <p:ph type="body" idx="4294967295"/>
          </p:nvPr>
        </p:nvSpPr>
        <p:spPr>
          <a:xfrm>
            <a:off x="5688384" y="3843387"/>
            <a:ext cx="3994149" cy="1566863"/>
          </a:xfrm>
        </p:spPr>
        <p:txBody>
          <a:bodyPr vert="horz">
            <a:normAutofit/>
          </a:bodyPr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lvl="0" algn="r"/>
            <a:r>
              <a:rPr lang="es-ES" sz="2400" dirty="0">
                <a:latin typeface="Arial" pitchFamily="34" charset="0"/>
                <a:cs typeface="Arial" pitchFamily="34" charset="0"/>
              </a:rPr>
              <a:t>CIRCUITO DE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ESCAPE: Gestiona los gases que salen del motor.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AutoShape 2" descr="cambio de bujías - todo sobre los au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gl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225425"/>
            <a:ext cx="9072563" cy="947738"/>
          </a:xfrm>
          <a:prstGeom prst="rect">
            <a:avLst/>
          </a:prstGeom>
        </p:spPr>
        <p:txBody>
          <a:bodyPr vert="horz"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es-E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CIRCUITO DE ALIMENTACIÓN</a:t>
            </a:r>
            <a:endParaRPr kumimoji="0" lang="es-E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920" y="1251099"/>
            <a:ext cx="67818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225425"/>
            <a:ext cx="9072563" cy="947738"/>
          </a:xfrm>
          <a:prstGeom prst="rect">
            <a:avLst/>
          </a:prstGeom>
        </p:spPr>
        <p:txBody>
          <a:bodyPr vert="horz"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es-E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CIRCUITO DE ALIMENTACIÓN</a:t>
            </a:r>
            <a:endParaRPr kumimoji="0" lang="es-E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87784" y="1107082"/>
            <a:ext cx="9792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lvl="0" indent="-324000">
              <a:spcBef>
                <a:spcPts val="1417"/>
              </a:spcBef>
              <a:buClr>
                <a:schemeClr val="accent1"/>
              </a:buClr>
              <a:buSzPct val="45000"/>
              <a:buFont typeface="StarSymbol"/>
              <a:buChar char="●"/>
              <a:defRPr/>
            </a:pPr>
            <a:r>
              <a:rPr lang="es-ES" sz="2400" b="1" dirty="0" smtClean="0">
                <a:highlight>
                  <a:scrgbClr r="0" g="0" b="0">
                    <a:alpha val="0"/>
                  </a:scrgbClr>
                </a:highlight>
                <a:latin typeface="Arial" pitchFamily="34" charset="0"/>
                <a:ea typeface="Microsoft YaHei" pitchFamily="2"/>
                <a:cs typeface="Arial" pitchFamily="34" charset="0"/>
              </a:rPr>
              <a:t>Inyección: </a:t>
            </a:r>
            <a:r>
              <a:rPr lang="es-ES" sz="2400" dirty="0" smtClean="0">
                <a:highlight>
                  <a:scrgbClr r="0" g="0" b="0">
                    <a:alpha val="0"/>
                  </a:scrgbClr>
                </a:highlight>
                <a:latin typeface="Arial" pitchFamily="34" charset="0"/>
                <a:ea typeface="Microsoft YaHei" pitchFamily="2"/>
                <a:cs typeface="Arial" pitchFamily="34" charset="0"/>
              </a:rPr>
              <a:t>inyección electrónica.</a:t>
            </a:r>
            <a:endParaRPr lang="es-ES" dirty="0" smtClean="0">
              <a:highlight>
                <a:scrgbClr r="0" g="0" b="0">
                  <a:alpha val="0"/>
                </a:scrgbClr>
              </a:highlight>
              <a:latin typeface="Arial" pitchFamily="34" charset="0"/>
              <a:ea typeface="Microsoft YaHei" pitchFamily="2"/>
              <a:cs typeface="Arial" pitchFamily="34" charset="0"/>
            </a:endParaRPr>
          </a:p>
        </p:txBody>
      </p:sp>
      <p:sp>
        <p:nvSpPr>
          <p:cNvPr id="4" name="2 Marcador de texto"/>
          <p:cNvSpPr txBox="1">
            <a:spLocks/>
          </p:cNvSpPr>
          <p:nvPr/>
        </p:nvSpPr>
        <p:spPr>
          <a:xfrm>
            <a:off x="1" y="1539131"/>
            <a:ext cx="4464247" cy="3960441"/>
          </a:xfrm>
          <a:prstGeom prst="rect">
            <a:avLst/>
          </a:prstGeom>
        </p:spPr>
        <p:txBody>
          <a:bodyPr vert="horz">
            <a:noAutofit/>
          </a:bodyPr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r>
              <a:rPr sz="2400" dirty="0" err="1" smtClean="0">
                <a:latin typeface="Arial" pitchFamily="34" charset="0"/>
                <a:cs typeface="Arial" pitchFamily="34" charset="0"/>
              </a:rPr>
              <a:t>Monopunto</a:t>
            </a:r>
            <a:r>
              <a:rPr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Es el sistema más sencillo ya que se basa en quitar el carburador y en su sitio meter un conjunto único de inyector, regulador de presión. Así puede tener catalizador.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Solo necesita posición mariposa y presión colector y sonda lambda.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Es muy económico.</a:t>
            </a:r>
            <a:endParaRPr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248" y="2115195"/>
            <a:ext cx="5458966" cy="340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225425"/>
            <a:ext cx="9072563" cy="947738"/>
          </a:xfrm>
          <a:prstGeom prst="rect">
            <a:avLst/>
          </a:prstGeom>
        </p:spPr>
        <p:txBody>
          <a:bodyPr vert="horz"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es-E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CIRCUITO DE ALIMENTACIÓN</a:t>
            </a:r>
            <a:endParaRPr kumimoji="0" lang="es-E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87784" y="1107082"/>
            <a:ext cx="9792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lvl="0" indent="-324000">
              <a:spcBef>
                <a:spcPts val="1417"/>
              </a:spcBef>
              <a:buClr>
                <a:schemeClr val="accent1"/>
              </a:buClr>
              <a:buSzPct val="45000"/>
              <a:buFont typeface="StarSymbol"/>
              <a:buChar char="●"/>
              <a:defRPr/>
            </a:pPr>
            <a:r>
              <a:rPr lang="es-ES" sz="2400" b="1" dirty="0" smtClean="0">
                <a:highlight>
                  <a:scrgbClr r="0" g="0" b="0">
                    <a:alpha val="0"/>
                  </a:scrgbClr>
                </a:highlight>
                <a:latin typeface="Arial" pitchFamily="34" charset="0"/>
                <a:ea typeface="Microsoft YaHei" pitchFamily="2"/>
                <a:cs typeface="Arial" pitchFamily="34" charset="0"/>
              </a:rPr>
              <a:t>Inyección: </a:t>
            </a:r>
            <a:r>
              <a:rPr lang="es-ES" sz="2400" dirty="0" smtClean="0">
                <a:highlight>
                  <a:scrgbClr r="0" g="0" b="0">
                    <a:alpha val="0"/>
                  </a:scrgbClr>
                </a:highlight>
                <a:latin typeface="Arial" pitchFamily="34" charset="0"/>
                <a:ea typeface="Microsoft YaHei" pitchFamily="2"/>
                <a:cs typeface="Arial" pitchFamily="34" charset="0"/>
              </a:rPr>
              <a:t>inyección electrónica.</a:t>
            </a:r>
            <a:endParaRPr lang="es-ES" dirty="0" smtClean="0">
              <a:highlight>
                <a:scrgbClr r="0" g="0" b="0">
                  <a:alpha val="0"/>
                </a:scrgbClr>
              </a:highlight>
              <a:latin typeface="Arial" pitchFamily="34" charset="0"/>
              <a:ea typeface="Microsoft YaHei" pitchFamily="2"/>
              <a:cs typeface="Arial" pitchFamily="34" charset="0"/>
            </a:endParaRPr>
          </a:p>
        </p:txBody>
      </p:sp>
      <p:sp>
        <p:nvSpPr>
          <p:cNvPr id="4" name="2 Marcador de texto"/>
          <p:cNvSpPr txBox="1">
            <a:spLocks/>
          </p:cNvSpPr>
          <p:nvPr/>
        </p:nvSpPr>
        <p:spPr>
          <a:xfrm>
            <a:off x="-1" y="1539130"/>
            <a:ext cx="3528145" cy="3960441"/>
          </a:xfrm>
          <a:prstGeom prst="rect">
            <a:avLst/>
          </a:prstGeom>
        </p:spPr>
        <p:txBody>
          <a:bodyPr vert="horz">
            <a:noAutofit/>
          </a:bodyPr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r>
              <a:rPr sz="2400" dirty="0" err="1" smtClean="0">
                <a:latin typeface="Arial" pitchFamily="34" charset="0"/>
                <a:cs typeface="Arial" pitchFamily="34" charset="0"/>
              </a:rPr>
              <a:t>Directa</a:t>
            </a:r>
            <a:r>
              <a:rPr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sz="18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sz="1800" dirty="0" err="1" smtClean="0">
                <a:latin typeface="Arial" pitchFamily="34" charset="0"/>
                <a:cs typeface="Arial" pitchFamily="34" charset="0"/>
              </a:rPr>
              <a:t>más</a:t>
            </a:r>
            <a:r>
              <a:rPr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800" dirty="0" err="1" smtClean="0">
                <a:latin typeface="Arial" pitchFamily="34" charset="0"/>
                <a:cs typeface="Arial" pitchFamily="34" charset="0"/>
              </a:rPr>
              <a:t>usada</a:t>
            </a:r>
            <a:r>
              <a:rPr sz="180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sz="1800" dirty="0" err="1" smtClean="0">
                <a:latin typeface="Arial" pitchFamily="34" charset="0"/>
                <a:cs typeface="Arial" pitchFamily="34" charset="0"/>
              </a:rPr>
              <a:t>más</a:t>
            </a:r>
            <a:r>
              <a:rPr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800" dirty="0" err="1" smtClean="0">
                <a:latin typeface="Arial" pitchFamily="34" charset="0"/>
                <a:cs typeface="Arial" pitchFamily="34" charset="0"/>
              </a:rPr>
              <a:t>moderna</a:t>
            </a:r>
            <a:r>
              <a:rPr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La mayor diferencia es donde se realiza la inyección, en el interior de la cámara de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combustión.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750" y="2331219"/>
            <a:ext cx="66198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225425"/>
            <a:ext cx="9072563" cy="947738"/>
          </a:xfrm>
          <a:prstGeom prst="rect">
            <a:avLst/>
          </a:prstGeom>
        </p:spPr>
        <p:txBody>
          <a:bodyPr vert="horz"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es-E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CIRCUITO DE ALIMENTACIÓN</a:t>
            </a:r>
            <a:endParaRPr kumimoji="0" lang="es-E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172" name="Picture 4" descr="Inyección Directa de Gasolina en Motores Audi - Blog Técnico Automotr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840" y="3003550"/>
            <a:ext cx="3456384" cy="2532945"/>
          </a:xfrm>
          <a:prstGeom prst="rect">
            <a:avLst/>
          </a:prstGeom>
          <a:noFill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0432" y="2963186"/>
            <a:ext cx="3416424" cy="253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215776" y="1107083"/>
            <a:ext cx="9721080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lvl="0" indent="-324000">
              <a:spcBef>
                <a:spcPts val="1417"/>
              </a:spcBef>
              <a:buClr>
                <a:schemeClr val="accent1"/>
              </a:buClr>
              <a:buSzPct val="45000"/>
              <a:buFont typeface="StarSymbol"/>
              <a:buChar char="●"/>
              <a:defRPr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Puede trabajar en modos de mezcla muy pobre. Valores lambda muy superiores a 1 llegando incluso a trabajar de forma similar a un motor diesel.</a:t>
            </a:r>
          </a:p>
          <a:p>
            <a:pPr marL="432000" lvl="0" indent="-324000">
              <a:spcBef>
                <a:spcPts val="1417"/>
              </a:spcBef>
              <a:buClr>
                <a:schemeClr val="accent1"/>
              </a:buClr>
              <a:buSzPct val="45000"/>
              <a:buFont typeface="StarSymbol"/>
              <a:buChar char="●"/>
              <a:defRPr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La inyección trabaja a mucha mayor presión. 350 Bar depende fabricante.</a:t>
            </a:r>
          </a:p>
          <a:p>
            <a:pPr marL="432000" lvl="0" indent="-324000">
              <a:spcBef>
                <a:spcPts val="1417"/>
              </a:spcBef>
              <a:buClr>
                <a:schemeClr val="accent1"/>
              </a:buClr>
              <a:buSzPct val="45000"/>
              <a:buFont typeface="StarSymbol"/>
              <a:buChar char="●"/>
              <a:defRPr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Puede tener el inyector (es más grande y largo que una inyección indirecta) en un lateral de la culata o encima junto a la bujía.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225425"/>
            <a:ext cx="9072563" cy="947738"/>
          </a:xfrm>
          <a:prstGeom prst="rect">
            <a:avLst/>
          </a:prstGeom>
        </p:spPr>
        <p:txBody>
          <a:bodyPr vert="horz"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es-E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CIRCUITO DE ALIMENTACIÓN</a:t>
            </a:r>
            <a:endParaRPr kumimoji="0" lang="es-E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15776" y="1107083"/>
            <a:ext cx="3744416" cy="3411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lvl="0" indent="-324000">
              <a:spcBef>
                <a:spcPts val="1417"/>
              </a:spcBef>
              <a:buClr>
                <a:schemeClr val="accent1"/>
              </a:buClr>
              <a:buSzPct val="45000"/>
              <a:buFont typeface="StarSymbol"/>
              <a:buChar char="●"/>
              <a:defRPr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Inyección mixta.</a:t>
            </a:r>
          </a:p>
          <a:p>
            <a:pPr marL="432000" lvl="0" indent="-324000">
              <a:spcBef>
                <a:spcPts val="1417"/>
              </a:spcBef>
              <a:buClr>
                <a:schemeClr val="accent1"/>
              </a:buClr>
              <a:buSzPct val="45000"/>
              <a:buFont typeface="StarSymbol"/>
              <a:buChar char="●"/>
              <a:defRPr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Las inyecciones mixtas son una variante de la inyección directa que se basa en tener dos inyectores por cilindro un directa y otro indirecta, limitando o eliminando los problemas de la inyección directa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7552" y="2043187"/>
            <a:ext cx="6119303" cy="331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0" y="225425"/>
            <a:ext cx="9072563" cy="947738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dirty="0">
                <a:latin typeface="Arial" pitchFamily="34" charset="0"/>
                <a:cs typeface="Arial" pitchFamily="34" charset="0"/>
              </a:rPr>
              <a:t>CIRCUITO DE ENCENDIDO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215776" y="1107083"/>
            <a:ext cx="9505056" cy="4320479"/>
          </a:xfrm>
        </p:spPr>
        <p:txBody>
          <a:bodyPr vert="horz">
            <a:normAutofit/>
          </a:bodyPr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es-ES" sz="3900" dirty="0">
                <a:latin typeface="Arial" pitchFamily="34" charset="0"/>
                <a:cs typeface="Arial" pitchFamily="34" charset="0"/>
              </a:rPr>
              <a:t>Conceptos básicos</a:t>
            </a:r>
          </a:p>
          <a:p>
            <a:pPr lvl="0"/>
            <a:r>
              <a:rPr lang="es-ES" sz="2400" dirty="0">
                <a:latin typeface="Arial" pitchFamily="34" charset="0"/>
                <a:cs typeface="Arial" pitchFamily="34" charset="0"/>
              </a:rPr>
              <a:t>Encendido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provocado:en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los motores de ciclo Otto la combustión se produce por el arco eléctrico que se produce en la bujía.</a:t>
            </a:r>
          </a:p>
          <a:p>
            <a:pPr lvl="0"/>
            <a:r>
              <a:rPr lang="es-ES" sz="2400" dirty="0" smtClean="0">
                <a:latin typeface="Arial" pitchFamily="34" charset="0"/>
                <a:cs typeface="Arial" pitchFamily="34" charset="0"/>
              </a:rPr>
              <a:t>Alta tensión: Se necesita para poder generar ese arco eléctrico entre los electrodos de la bujía en las condiciones de la cámara de combustión.  </a:t>
            </a: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Distribución de la alta tensión: el salto de chispa debe darse en el cilindro que esté en compresión en el momento justo.</a:t>
            </a:r>
          </a:p>
          <a:p>
            <a:pPr lvl="0"/>
            <a:endParaRPr lang="es-E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242987"/>
            <a:ext cx="9072563" cy="947738"/>
          </a:xfrm>
          <a:prstGeom prst="rect">
            <a:avLst/>
          </a:prstGeom>
        </p:spPr>
        <p:txBody>
          <a:bodyPr vert="horz"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es-E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CIRCUITO DE ENCENDIDO</a:t>
            </a:r>
            <a:endParaRPr kumimoji="0" lang="es-E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2 Marcador de texto"/>
          <p:cNvSpPr txBox="1">
            <a:spLocks/>
          </p:cNvSpPr>
          <p:nvPr/>
        </p:nvSpPr>
        <p:spPr>
          <a:xfrm>
            <a:off x="215776" y="1107083"/>
            <a:ext cx="5616624" cy="4320479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r>
              <a:rPr kumimoji="0" lang="es-E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Conceptos básicos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Masa: polo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 negativo de todo el sistema, en turismos todo el conjunto metálico del coche es el polo negativo o masa y se representa con: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highlight>
                <a:scrgbClr r="0" g="0" b="0">
                  <a:alpha val="0"/>
                </a:scrgbClr>
              </a:highlight>
              <a:uLnTx/>
              <a:uFillTx/>
              <a:latin typeface="Arial" pitchFamily="34" charset="0"/>
              <a:ea typeface="Microsoft YaHei" pitchFamily="2"/>
              <a:cs typeface="Arial" pitchFamily="34" charset="0"/>
            </a:endParaRP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Chispa: es el arco eléctrico que se produce entre los electrodos de la bujía. 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2360" y="1395115"/>
            <a:ext cx="218206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4568" y="2728269"/>
            <a:ext cx="2329830" cy="272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Flecha derecha"/>
          <p:cNvSpPr/>
          <p:nvPr/>
        </p:nvSpPr>
        <p:spPr>
          <a:xfrm>
            <a:off x="5544368" y="4347443"/>
            <a:ext cx="2088232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0" y="242987"/>
            <a:ext cx="9072563" cy="947738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dirty="0">
                <a:latin typeface="Arial" pitchFamily="34" charset="0"/>
                <a:cs typeface="Arial" pitchFamily="34" charset="0"/>
              </a:rPr>
              <a:t>CIRCUITO DE ENCENDIDO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0" y="1327150"/>
            <a:ext cx="6408464" cy="2372221"/>
          </a:xfrm>
        </p:spPr>
        <p:txBody>
          <a:bodyPr vert="horz">
            <a:noAutofit/>
          </a:bodyPr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es-ES" sz="2400" dirty="0">
                <a:latin typeface="Arial" pitchFamily="34" charset="0"/>
                <a:cs typeface="Arial" pitchFamily="34" charset="0"/>
              </a:rPr>
              <a:t>Este se encarga de generar la alta tensión, distribuirla a cada uno de los cilindros en el momento y orden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                      adecuados, según las condiciones de uso de cada momento con la mayor precisión posible.    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4294967295"/>
          </p:nvPr>
        </p:nvSpPr>
        <p:spPr>
          <a:xfrm>
            <a:off x="4176216" y="3843387"/>
            <a:ext cx="5904409" cy="1827162"/>
          </a:xfrm>
        </p:spPr>
        <p:txBody>
          <a:bodyPr vert="horz">
            <a:normAutofit/>
          </a:bodyPr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es-ES" sz="2400" dirty="0">
                <a:latin typeface="Arial" pitchFamily="34" charset="0"/>
                <a:cs typeface="Arial" pitchFamily="34" charset="0"/>
              </a:rPr>
              <a:t>Con el paso de las generaciones se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mejoró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tanto en precisión como en la calidad, numero y potencia de la chispa</a:t>
            </a:r>
          </a:p>
        </p:txBody>
      </p:sp>
      <p:sp>
        <p:nvSpPr>
          <p:cNvPr id="9218" name="AutoShape 2" descr="Encendido Convencio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gl-E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2051" y="1323107"/>
            <a:ext cx="359738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3968" y="3267323"/>
            <a:ext cx="250839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575816" y="225425"/>
            <a:ext cx="8568952" cy="947738"/>
          </a:xfrm>
          <a:prstGeom prst="rect">
            <a:avLst/>
          </a:prstGeom>
        </p:spPr>
        <p:txBody>
          <a:bodyPr vert="horz"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54864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es-E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Partes</a:t>
            </a:r>
            <a:endParaRPr kumimoji="0" lang="es-E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texto"/>
          <p:cNvSpPr txBox="1">
            <a:spLocks/>
          </p:cNvSpPr>
          <p:nvPr/>
        </p:nvSpPr>
        <p:spPr>
          <a:xfrm>
            <a:off x="0" y="1327150"/>
            <a:ext cx="3024088" cy="4172421"/>
          </a:xfrm>
          <a:prstGeom prst="rect">
            <a:avLst/>
          </a:prstGeom>
        </p:spPr>
        <p:txBody>
          <a:bodyPr vert="horz">
            <a:normAutofit/>
          </a:bodyPr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marL="432000" marR="0" lvl="0" indent="-324000" algn="r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Bujía: se encarga de generar el arco eléctrico entre sus electrodos. Solo tiene un positivo pero puede tener más de una masa.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6096" y="1467123"/>
            <a:ext cx="6749225" cy="396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575816" y="225425"/>
            <a:ext cx="8568952" cy="947738"/>
          </a:xfrm>
          <a:prstGeom prst="rect">
            <a:avLst/>
          </a:prstGeom>
        </p:spPr>
        <p:txBody>
          <a:bodyPr vert="horz"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54864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es-E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Partes</a:t>
            </a:r>
            <a:endParaRPr kumimoji="0" lang="es-E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2 Marcador de texto"/>
          <p:cNvSpPr txBox="1">
            <a:spLocks/>
          </p:cNvSpPr>
          <p:nvPr/>
        </p:nvSpPr>
        <p:spPr>
          <a:xfrm>
            <a:off x="0" y="1327150"/>
            <a:ext cx="3384128" cy="4172421"/>
          </a:xfrm>
          <a:prstGeom prst="rect">
            <a:avLst/>
          </a:prstGeom>
        </p:spPr>
        <p:txBody>
          <a:bodyPr vert="horz">
            <a:normAutofit/>
          </a:bodyPr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marL="432000" marR="0" lvl="0" indent="-324000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Bobina: genera la alta tensión partiendo de la tensión de la batería. De 12/14v a 15000/30000v dependiendo del sistema y mucha menor intensidad.</a:t>
            </a:r>
          </a:p>
          <a:p>
            <a:pPr marL="432000" marR="0" lvl="0" indent="-324000" algn="r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endParaRPr lang="es-E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8464" y="459011"/>
            <a:ext cx="33909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4528" y="3119607"/>
            <a:ext cx="2836667" cy="216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9900" y="3123307"/>
            <a:ext cx="34138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0152" y="603027"/>
            <a:ext cx="272174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575816" y="225425"/>
            <a:ext cx="8568952" cy="947738"/>
          </a:xfrm>
          <a:prstGeom prst="rect">
            <a:avLst/>
          </a:prstGeom>
        </p:spPr>
        <p:txBody>
          <a:bodyPr vert="horz"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54864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es-E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Partes</a:t>
            </a:r>
            <a:endParaRPr kumimoji="0" lang="es-E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texto"/>
          <p:cNvSpPr txBox="1">
            <a:spLocks/>
          </p:cNvSpPr>
          <p:nvPr/>
        </p:nvSpPr>
        <p:spPr>
          <a:xfrm>
            <a:off x="0" y="1327150"/>
            <a:ext cx="4320232" cy="4172421"/>
          </a:xfrm>
          <a:prstGeom prst="rect">
            <a:avLst/>
          </a:prstGeom>
        </p:spPr>
        <p:txBody>
          <a:bodyPr vert="horz">
            <a:normAutofit/>
          </a:bodyPr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marL="432000" marR="0" lvl="0" indent="-324000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Cables de bujía: conectan la tapa del delco con cada una de las bujías, deben estar bien aislados son gruesos puesta que transportan una alta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tensión, si es necesario hacerlo.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432000" marR="0" lvl="0" indent="-324000" algn="r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endParaRPr lang="es-E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7482" y="387003"/>
            <a:ext cx="268717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7330" y="2907283"/>
            <a:ext cx="340679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0" y="225425"/>
            <a:ext cx="9072563" cy="947738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dirty="0"/>
              <a:t>Tipos de encendido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0" y="1327150"/>
            <a:ext cx="9898096" cy="1508125"/>
          </a:xfrm>
        </p:spPr>
        <p:txBody>
          <a:bodyPr vert="horz">
            <a:normAutofit/>
          </a:bodyPr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es-ES" sz="2400" b="1" dirty="0">
                <a:latin typeface="Arial" pitchFamily="34" charset="0"/>
                <a:cs typeface="Arial" pitchFamily="34" charset="0"/>
              </a:rPr>
              <a:t>DIS o de chispa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perdida: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este es un sistema totalmente electrónico y no requiere de distribuidor  ya que hay una bobina para cada 2 cilindros ( motores con cilindros pares) 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0576" y="2978151"/>
            <a:ext cx="272174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Marcador de texto"/>
          <p:cNvSpPr txBox="1">
            <a:spLocks/>
          </p:cNvSpPr>
          <p:nvPr/>
        </p:nvSpPr>
        <p:spPr>
          <a:xfrm>
            <a:off x="0" y="4764100"/>
            <a:ext cx="5468940" cy="906449"/>
          </a:xfrm>
          <a:prstGeom prst="rect">
            <a:avLst/>
          </a:prstGeom>
        </p:spPr>
        <p:txBody>
          <a:bodyPr vert="horz">
            <a:noAutofit/>
          </a:bodyPr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crgbClr r="0" g="0" b="0">
                  <a:alpha val="0"/>
                </a:scrgbClr>
              </a:highlight>
              <a:uLnTx/>
              <a:uFillTx/>
              <a:latin typeface="Arial" pitchFamily="34" charset="0"/>
              <a:ea typeface="Microsoft YaHei" pitchFamily="2"/>
              <a:cs typeface="Arial" pitchFamily="34" charset="0"/>
            </a:endParaRPr>
          </a:p>
        </p:txBody>
      </p:sp>
      <p:sp>
        <p:nvSpPr>
          <p:cNvPr id="8" name="2 Marcador de texto"/>
          <p:cNvSpPr txBox="1">
            <a:spLocks/>
          </p:cNvSpPr>
          <p:nvPr/>
        </p:nvSpPr>
        <p:spPr>
          <a:xfrm>
            <a:off x="0" y="2478084"/>
            <a:ext cx="5468940" cy="3192465"/>
          </a:xfrm>
          <a:prstGeom prst="rect">
            <a:avLst/>
          </a:prstGeom>
        </p:spPr>
        <p:txBody>
          <a:bodyPr vert="horz">
            <a:normAutofit/>
          </a:bodyPr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s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Cuando se induce la alta tensión se crea la chispa en las bujías de los dos cilindros que están en PMS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Estos motores pueden tener o no cables de bujía.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Arial" pitchFamily="34" charset="0"/>
                <a:ea typeface="Microsoft YaHei" pitchFamily="2"/>
                <a:cs typeface="Arial" pitchFamily="34" charset="0"/>
              </a:rPr>
              <a:t>Necesitan de sensor de posición de cigüeñal 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crgbClr r="0" g="0" b="0">
                  <a:alpha val="0"/>
                </a:scrgbClr>
              </a:highlight>
              <a:uLnTx/>
              <a:uFillTx/>
              <a:latin typeface="Arial" pitchFamily="34" charset="0"/>
              <a:ea typeface="Microsoft YaHei" pitchFamily="2"/>
              <a:cs typeface="Arial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1816" y="2620961"/>
            <a:ext cx="4186239" cy="279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ción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ción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658</TotalTime>
  <Words>983</Words>
  <Application>Microsoft Office PowerPoint</Application>
  <PresentationFormat>Personalizado</PresentationFormat>
  <Paragraphs>96</Paragraphs>
  <Slides>24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Fundición</vt:lpstr>
      <vt:lpstr>MOTORES OTTO</vt:lpstr>
      <vt:lpstr>INTRODUCCION</vt:lpstr>
      <vt:lpstr>CIRCUITO DE ENCENDIDO</vt:lpstr>
      <vt:lpstr>Diapositiva 4</vt:lpstr>
      <vt:lpstr>CIRCUITO DE ENCENDIDO</vt:lpstr>
      <vt:lpstr>Diapositiva 6</vt:lpstr>
      <vt:lpstr>Diapositiva 7</vt:lpstr>
      <vt:lpstr>Diapositiva 8</vt:lpstr>
      <vt:lpstr>Tipos de encendido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MOTORES OTTO</dc:title>
  <dc:creator>user</dc:creator>
  <cp:lastModifiedBy>Usuario</cp:lastModifiedBy>
  <cp:revision>25</cp:revision>
  <dcterms:modified xsi:type="dcterms:W3CDTF">2024-01-16T10:01:14Z</dcterms:modified>
</cp:coreProperties>
</file>