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80" r:id="rId11"/>
    <p:sldId id="281" r:id="rId12"/>
    <p:sldId id="267" r:id="rId13"/>
    <p:sldId id="268" r:id="rId14"/>
    <p:sldId id="265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119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545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252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612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82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836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33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7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81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18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E5F15-6111-4D46-A867-958CF58C5E0A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67454-9B77-475D-92D2-FD3B9834C4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57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ES" sz="8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br>
              <a:rPr lang="es-ES" sz="8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s-ES" sz="8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A  LÓXICA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3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CÓMO PODEMOS SABER SE UN RAZOAMENTO É CORRECTO?</a:t>
            </a:r>
          </a:p>
        </p:txBody>
      </p:sp>
    </p:spTree>
    <p:extLst>
      <p:ext uri="{BB962C8B-B14F-4D97-AF65-F5344CB8AC3E}">
        <p14:creationId xmlns:p14="http://schemas.microsoft.com/office/powerpoint/2010/main" val="117407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B7341-C998-4D20-8C34-C63164BAE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TÁBOAS  DE  VERDADE</a:t>
            </a:r>
            <a:endParaRPr lang="es-ES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6E29BE5-40DE-4597-ACE7-590375DF5D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17903"/>
            <a:ext cx="10515600" cy="3966782"/>
          </a:xfrm>
        </p:spPr>
      </p:pic>
    </p:spTree>
    <p:extLst>
      <p:ext uri="{BB962C8B-B14F-4D97-AF65-F5344CB8AC3E}">
        <p14:creationId xmlns:p14="http://schemas.microsoft.com/office/powerpoint/2010/main" val="2538872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0877A7-539C-4995-B955-5989C0E72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j-ea"/>
                <a:cs typeface="+mj-cs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D2C0C3-D7E7-474B-B99B-EBD1B0A2F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CÓMO FORMALIZAR NA LÓXICA PROPOSICIONAL CALQUER EXPRESIÓN DA LINGUAXE NATURAL?</a:t>
            </a:r>
            <a:endParaRPr kumimoji="0" lang="es-ES" sz="20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Formalizar una expresión del lenguaje natural consiste en destacar la «forma» en que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se relacionan las proposiciones de esa expresión, prescindiendo del contenido o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significado de éstas. Dicho de otro modo: consiste en “traducir” al lenguaje artificial y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formal de la lógica las expresiones del lenguaje natural.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Exemplos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-  A comida non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lle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soupo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ben:	¬ p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Mañá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é sábado e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irémonos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á praia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:	p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∧ 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q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Ou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ben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cho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comes ou non verás a tele: p ∨  ¬ q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Se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vés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, non cho </a:t>
            </a:r>
            <a:r>
              <a:rPr kumimoji="0" lang="es-E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esquezas</a:t>
            </a:r>
            <a:r>
              <a:rPr kumimoji="0" lang="es-E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en casa:   p →  ¬ q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Só se ti non o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mataches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, </a:t>
            </a:r>
            <a:r>
              <a:rPr kumimoji="0" lang="pt-BR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deixarémosche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libre:  ¬ p ↔ q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3851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514350" indent="-514350">
              <a:buAutoNum type="alphaLcParenR"/>
            </a:pPr>
            <a:r>
              <a:rPr lang="pt-BR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Negación</a:t>
            </a:r>
            <a:r>
              <a:rPr lang="pt-BR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O negador é aquela conectiva que o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aplicarse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unha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calquera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,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sexa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simple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ou  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complexa, a converte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falsa si é verdadeira e  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</a:t>
            </a:r>
            <a:r>
              <a:rPr lang="pt-BR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</a:t>
            </a: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verdadeira si é falsa.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	 				   P	¬ P                  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				   1	  0</a:t>
            </a:r>
          </a:p>
          <a:p>
            <a:pPr marL="0" indent="0">
              <a:buNone/>
            </a:pPr>
            <a:r>
              <a:rPr lang="pt-BR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				   0	  1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848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3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b) </a:t>
            </a:r>
            <a:r>
              <a:rPr lang="es-ES" sz="32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Conxunción</a:t>
            </a:r>
            <a:r>
              <a:rPr lang="es-ES" sz="3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conxuntor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aquela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conectiva que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verdadeira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as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proposicións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une son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verdadeiras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 é falsa nos </a:t>
            </a:r>
            <a:r>
              <a:rPr lang="es-ES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demais</a:t>
            </a: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casos.</a:t>
            </a:r>
            <a:endParaRPr lang="es-ES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r-FR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</a:t>
            </a:r>
            <a:r>
              <a:rPr lang="fr-FR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	q	p  ∧  q</a:t>
            </a:r>
          </a:p>
          <a:p>
            <a:pPr marL="0" indent="0">
              <a:buNone/>
            </a:pPr>
            <a:r>
              <a:rPr lang="fr-FR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	1	1          1</a:t>
            </a:r>
          </a:p>
          <a:p>
            <a:pPr marL="0" indent="0">
              <a:buNone/>
            </a:pPr>
            <a:r>
              <a:rPr lang="fr-FR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	1	0	    0</a:t>
            </a:r>
          </a:p>
          <a:p>
            <a:pPr marL="0" indent="0">
              <a:buNone/>
            </a:pPr>
            <a:r>
              <a:rPr lang="fr-FR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	0	1	    0</a:t>
            </a:r>
            <a:endParaRPr lang="es-ES" sz="22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</a:t>
            </a:r>
            <a:r>
              <a:rPr lang="fr-FR" sz="22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	0	0	    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60326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64126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C) </a:t>
            </a:r>
            <a:r>
              <a:rPr lang="es-ES" sz="25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Disxunción</a:t>
            </a:r>
            <a:r>
              <a:rPr lang="es-ES" sz="25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es-ES" sz="2500" u="sng" dirty="0">
                <a:solidFill>
                  <a:srgbClr val="22222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disyuntor é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aquela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conectiva que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só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falsa se as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proposicións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</a:t>
            </a:r>
            <a:r>
              <a:rPr lang="es-ES" sz="2500" u="sng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son falsas, e 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verdadeira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nos </a:t>
            </a:r>
            <a:r>
              <a:rPr lang="es-ES" sz="25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demais</a:t>
            </a:r>
            <a:r>
              <a:rPr lang="es-ES" sz="25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casos.</a:t>
            </a:r>
            <a:endParaRPr lang="es-ES" sz="2500" b="1" u="sng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</a:t>
            </a:r>
            <a:r>
              <a:rPr lang="fr-FR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	q	p ∨ q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	1	1	  1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	1	0	  1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	0	1	  1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	0	0	  0</a:t>
            </a:r>
          </a:p>
          <a:p>
            <a:pPr marL="0" indent="0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030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</a:rPr>
              <a:t>d) </a:t>
            </a:r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Implicación:</a:t>
            </a:r>
            <a:r>
              <a:rPr lang="es-ES" dirty="0">
                <a:solidFill>
                  <a:srgbClr val="222222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6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condicional es aquella conectiva que sólo es </a:t>
            </a:r>
          </a:p>
          <a:p>
            <a:pPr marL="0" indent="0">
              <a:buNone/>
            </a:pPr>
            <a:r>
              <a:rPr lang="es-ES" sz="26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falsa cuando, siendo el antecedente  verdadero, el consecuente sea </a:t>
            </a:r>
          </a:p>
          <a:p>
            <a:pPr marL="0" indent="0">
              <a:buNone/>
            </a:pPr>
            <a:r>
              <a:rPr lang="es-ES" sz="26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falso, y verdadera en los demás casos</a:t>
            </a:r>
            <a:r>
              <a:rPr lang="es-ES" sz="26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Llamamos ‘antecedente’ del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condicional a la proposición que se halla a su </a:t>
            </a:r>
            <a:r>
              <a:rPr lang="es-ES" sz="2600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izquierda,‘consecuente</a:t>
            </a:r>
            <a:r>
              <a:rPr lang="es-ES" sz="26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la que está a su derecha.</a:t>
            </a:r>
            <a:endParaRPr lang="es-ES" sz="26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</a:t>
            </a:r>
            <a:r>
              <a:rPr lang="fr-F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	q	p → q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1	1	  1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1	0	  0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0	1	  1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0	0	  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6506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e)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Coimplicador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4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ES" sz="2400" u="sng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bicondicional</a:t>
            </a:r>
            <a:r>
              <a:rPr lang="es-ES" sz="24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aquella conectiva que sólo es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verdadera si las dos proposiciones unidas por ella tienen ambas el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400" u="sng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mismo valor de  verdad, es decir, son ambas verdaderas o falsas  a la vez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dirty="0"/>
          </a:p>
          <a:p>
            <a:pPr marL="0" lvl="0" indent="0">
              <a:buNone/>
            </a:pPr>
            <a:r>
              <a:rPr lang="es-ES" dirty="0"/>
              <a:t>			</a:t>
            </a:r>
            <a:r>
              <a:rPr lang="fr-FR" sz="17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	q	p ↔ q</a:t>
            </a:r>
          </a:p>
          <a:p>
            <a:pPr marL="0" lvl="0" indent="0">
              <a:buNone/>
            </a:pPr>
            <a:r>
              <a:rPr lang="fr-FR" sz="17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1	1	   1</a:t>
            </a:r>
          </a:p>
          <a:p>
            <a:pPr marL="0" lvl="0" indent="0">
              <a:buNone/>
            </a:pPr>
            <a:r>
              <a:rPr lang="fr-FR" sz="17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1	0	   0</a:t>
            </a:r>
          </a:p>
          <a:p>
            <a:pPr marL="0" lvl="0" indent="0">
              <a:buNone/>
            </a:pPr>
            <a:r>
              <a:rPr lang="fr-FR" sz="17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0	1	   0</a:t>
            </a:r>
          </a:p>
          <a:p>
            <a:pPr marL="0" lvl="0" indent="0">
              <a:buNone/>
            </a:pPr>
            <a:r>
              <a:rPr lang="fr-FR" sz="17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0	0	   1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4340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Tautoloxía</a:t>
            </a:r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É una proposición que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é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. O resultado da columna final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ten o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mesmo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valor:  1</a:t>
            </a:r>
          </a:p>
          <a:p>
            <a:pPr marL="0" indent="0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		        1</a:t>
            </a:r>
          </a:p>
          <a:p>
            <a:pPr marL="0" indent="0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Contradición</a:t>
            </a:r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É una proposición que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é falsa.</a:t>
            </a:r>
            <a:r>
              <a:rPr lang="pt-B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O resultado da </a:t>
            </a:r>
            <a:r>
              <a:rPr lang="pt-BR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columna</a:t>
            </a:r>
            <a:r>
              <a:rPr lang="pt-B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final sempre </a:t>
            </a:r>
            <a:r>
              <a:rPr lang="pt-BR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ten</a:t>
            </a:r>
            <a:r>
              <a:rPr lang="pt-B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o mesmo valor: 0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	      0</a:t>
            </a:r>
          </a:p>
          <a:p>
            <a:r>
              <a:rPr lang="pt-BR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Indeterminación</a:t>
            </a:r>
            <a:r>
              <a:rPr lang="pt-BR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pt-BR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unha </a:t>
            </a:r>
            <a:r>
              <a:rPr lang="pt-BR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</a:t>
            </a:r>
            <a:r>
              <a:rPr lang="pt-BR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pode ser verdadeira ou falsa. O resultado da </a:t>
            </a:r>
            <a:r>
              <a:rPr lang="pt-BR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columna</a:t>
            </a:r>
            <a:r>
              <a:rPr lang="pt-BR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final é unha </a:t>
            </a:r>
            <a:r>
              <a:rPr lang="pt-BR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combinacións</a:t>
            </a:r>
            <a:r>
              <a:rPr lang="pt-BR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 valores verdadeiros e falsos: 1</a:t>
            </a:r>
          </a:p>
          <a:p>
            <a:pPr marL="0" indent="0">
              <a:buNone/>
            </a:pPr>
            <a:r>
              <a:rPr lang="pt-BR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									     0</a:t>
            </a:r>
            <a:endParaRPr lang="es-ES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45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 ARGUMENTACIÓN</a:t>
            </a:r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AS FALACIAS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Definicións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ARGUMENTAR: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Consiste en utilizar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razoamentos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para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apoiar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criticar un punto de vista.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RETÓRICA: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Disciplina que estudia a arte de utilizar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linguaxe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para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persuadir o  público mediante un discurso.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DIALÉCTICA: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Arte de usar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linguaxe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para convencer o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noso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interlocutor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nunha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conversación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debate.</a:t>
            </a:r>
          </a:p>
        </p:txBody>
      </p:sp>
    </p:spTree>
    <p:extLst>
      <p:ext uri="{BB962C8B-B14F-4D97-AF65-F5344CB8AC3E}">
        <p14:creationId xmlns:p14="http://schemas.microsoft.com/office/powerpoint/2010/main" val="2674819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 ARGUMENTACIÓN</a:t>
            </a:r>
            <a:r>
              <a:rPr lang="es-ES" sz="40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AS FALACIAS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ARGUMENTOS</a:t>
            </a:r>
          </a:p>
          <a:p>
            <a:pPr algn="just"/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Dedutivos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Parten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afirmación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xeral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chegar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una conclusión particular.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Indutivos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Parten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particulares para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chegar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una conclusión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xeral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Abdutivos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trátase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 argumentos non seguros,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senón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probables na conclusión.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	                (ver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 cada tipo no libro)</a:t>
            </a:r>
          </a:p>
          <a:p>
            <a:pPr marL="0" indent="0" algn="ctr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Definicións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 algn="ctr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Falacia: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Razoamento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que parece válido, pero que en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incorrecto porque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ten algún erro.</a:t>
            </a: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Sofisma: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Falacia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propósito, coa intención de confundir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engañar os que nos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escoitan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794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br>
              <a:rPr lang="es-ES" sz="28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s-ES" sz="5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A  LÓXICA</a:t>
            </a:r>
            <a:endParaRPr lang="es-ES" sz="54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De que trata a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Lóxica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É una rama da Filosofía que se ocupa de analizar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estrutura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dos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nosos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razoamentos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</a:p>
          <a:p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Tamén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se ocupa de analizar o uso representativo da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linguaxe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o que nos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permite describir cómo é 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De qué nos servimos para describir a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realidade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De </a:t>
            </a:r>
            <a:r>
              <a:rPr lang="es-ES" sz="24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frases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u="sng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que afirman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negan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algo. Polo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tanto,unha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 Proposición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é un enunciado que afirma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nega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algo, 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, que pode 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ser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falsa</a:t>
            </a:r>
            <a:endParaRPr lang="es-ES" sz="2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908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FALACIAS</a:t>
            </a:r>
            <a:b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(ver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no libro)</a:t>
            </a:r>
            <a:br>
              <a:rPr lang="es-ES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FALACIAS FORMAIS</a:t>
            </a: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Afirmación do consecuente: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Se se produce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(B) é porque anteriormente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produciuse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similar (A)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Afirmación de antecedente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Cando non se produce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(A)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afírmase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tampouco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se produce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(B)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Siloxismo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Disyuntivo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Se parte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afirmación que se considera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e se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conclue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noutra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afirmación que resulta falsa.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1500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FALACIAS</a:t>
            </a:r>
            <a:b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(ver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no libro)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FALACIAS FORMAIS</a:t>
            </a: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Hominem (ataque 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persoa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):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Intenta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rexeitar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una afirmación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descualificando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persoa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que a enuncia.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Petición de Principio (circular)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O que se considera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certo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na conclusión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basease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das  premisas.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Ignorantiam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(apelación a ignorancia)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afirmación é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cando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ninguén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foi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capaz de demostrar que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sexa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falsa.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Baculum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(apelación 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forza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)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Emprégase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ameazas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coaccións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para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 que se acepten 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nosas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23305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FALACIAS</a:t>
            </a:r>
            <a:b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</a:b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(ver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no libro)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Populum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(apelación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pobo):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Trata de convencernos que una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afirmación é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certa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porque 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maior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parte da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xente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acepta.</a:t>
            </a: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Verecundiam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(argumento de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autoridade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)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Consiste en defender una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afirmación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baseándose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en que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foi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aceptada por una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persoa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importante.</a:t>
            </a: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Post Hoc: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Baséase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no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suposto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 que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(A) é a causa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feito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(B), cando pode ser que non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teñan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ninguha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relación entre eles.</a:t>
            </a: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Argumento Ad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Misericordiam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Consiste en apelar a los sentimientos e 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emocións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dos interlocutores para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incitalos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actuar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maneira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determinada.</a:t>
            </a:r>
          </a:p>
        </p:txBody>
      </p:sp>
    </p:spTree>
    <p:extLst>
      <p:ext uri="{BB962C8B-B14F-4D97-AF65-F5344CB8AC3E}">
        <p14:creationId xmlns:p14="http://schemas.microsoft.com/office/powerpoint/2010/main" val="19922145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FALACIAS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 De la tradición*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Argumentamos apelando a que algo ha sido siempre así y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eso lo convierte en bueno, recomendable, conveniente o en verdadero.</a:t>
            </a:r>
            <a:r>
              <a:rPr lang="es-ES" sz="2000" dirty="0">
                <a:solidFill>
                  <a:srgbClr val="222222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“Non se pode prohibir os toros porque é a fiesta nacional española.”</a:t>
            </a:r>
            <a:endParaRPr lang="es-ES" sz="18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lvl="0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 da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Xeneralización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indebida*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Inferir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conclusión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xeral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partir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poucos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casos que non son suficientes para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xustificala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lvl="0" indent="0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Tu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Quoque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(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Tí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Tamén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)*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Consiste en argumentar mediante 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expresións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“Ti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tamén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”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                 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“Ti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mais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”. É una variante da falacia ad Hominem.</a:t>
            </a:r>
          </a:p>
          <a:p>
            <a:pPr marL="0" indent="0" algn="just">
              <a:buNone/>
            </a:pP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Mira ti!.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Falou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o que nunca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rompeu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prato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!</a:t>
            </a:r>
          </a:p>
          <a:p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801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TIPOS DE FALACIAS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Falacia del énfasis*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: Dase cando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nun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enunciado enfatizase tanto </a:t>
            </a:r>
          </a:p>
          <a:p>
            <a:pPr marL="0" lv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algo (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tan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pouco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), que a afirmación resulta ambigua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inexacta. É </a:t>
            </a:r>
          </a:p>
          <a:p>
            <a:pPr marL="0" lv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habitual nos titulares e na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publicidade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: “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Cásome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!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Sempre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poida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aforrar o suficiente para pagar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   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hipoteca.”</a:t>
            </a:r>
            <a:endParaRPr lang="es-ES" dirty="0"/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(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Nota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As falacias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símbolo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&lt;*&gt;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non están no libro)</a:t>
            </a:r>
          </a:p>
        </p:txBody>
      </p:sp>
    </p:spTree>
    <p:extLst>
      <p:ext uri="{BB962C8B-B14F-4D97-AF65-F5344CB8AC3E}">
        <p14:creationId xmlns:p14="http://schemas.microsoft.com/office/powerpoint/2010/main" val="1289571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AS  PROPOSICIÓNS  NA  LÓXICA</a:t>
            </a:r>
            <a:endParaRPr lang="es-ES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Proposición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Enunciado </a:t>
            </a:r>
          </a:p>
          <a:p>
            <a:pPr marL="0" indent="0" algn="ctr">
              <a:buNone/>
            </a:pPr>
            <a:endParaRPr lang="es-ES" sz="2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Pode referirse a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todolos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individuos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dunha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clase.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Nese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caso sería un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Enunciado/Proposición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Universal.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Pode referirse a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una parte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conxunto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de individuos.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Entón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sería un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enunciado/proposición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Particular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Pode referirse a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un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só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individuo.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Entón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sería un enunciado/proposición </a:t>
            </a:r>
          </a:p>
          <a:p>
            <a:pPr marL="0" indent="0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Singular.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Polo tanto, un enunciado/proposición  é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Extensional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cando ten alguna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destas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tres características: Universal; Particular; Singular</a:t>
            </a:r>
          </a:p>
        </p:txBody>
      </p:sp>
    </p:spTree>
    <p:extLst>
      <p:ext uri="{BB962C8B-B14F-4D97-AF65-F5344CB8AC3E}">
        <p14:creationId xmlns:p14="http://schemas.microsoft.com/office/powerpoint/2010/main" val="151926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OS  RAZOAMENTOS  NA  LÓXICA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QUE É UN RAZOAMENTO?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Cando varias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están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encadeadas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conectadas con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Unhas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fan o papel de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Premisas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que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apoian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chamada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Conclusión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Cando a relación entre as premisas e a conclusión está ben construida, 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dicir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cando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a conclusión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derívase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das premisas,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una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proposición válida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 (ver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libro)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Cando a conclusión non ten relación alguna coas premisas,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una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proposición </a:t>
            </a:r>
          </a:p>
          <a:p>
            <a:pPr marL="0" lvl="0" indent="0" algn="just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inválida.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(ver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no libro)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283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O SILOXISMO (aristotélico)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Qué é un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Siloxismo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pPr algn="just"/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É un tipo de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razoamento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, creado por Aristóteles, que está formado por 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duas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iniciais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(premisas) das que se extrae una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terceira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proposición (conclusión).</a:t>
            </a:r>
          </a:p>
          <a:p>
            <a:pPr algn="just"/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primeira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das premisas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chámase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“Premisa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Termo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Maior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”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e é o 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predicado da conclusión. Está representado coa letra “P”.</a:t>
            </a:r>
          </a:p>
          <a:p>
            <a:pPr algn="just"/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O chamado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“Termo Medio”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é o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suxeito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da conclusión. Está </a:t>
            </a:r>
          </a:p>
          <a:p>
            <a:pPr mar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representado coa letra “S”.</a:t>
            </a:r>
          </a:p>
          <a:p>
            <a:pPr algn="just"/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 segunda premisa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chámase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“Premisa Menor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Termo Medio”. </a:t>
            </a:r>
          </a:p>
          <a:p>
            <a:pPr marL="0" indent="0" algn="just">
              <a:buNone/>
            </a:pP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Atópase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entre as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duas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anteriores, non aparece na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coclusión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represéntase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 algn="just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coa letra “M”.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(ver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exemplo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no libro)</a:t>
            </a:r>
          </a:p>
          <a:p>
            <a:pPr marL="0" indent="0" algn="just">
              <a:buNone/>
            </a:pPr>
            <a:endParaRPr lang="es-ES" sz="2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0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LÓXICA  SIMBÓLICA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A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lóxica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simbólica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estuda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os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razoamentos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nos que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interveñen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afirmacións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consideradas como un todo.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Na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Lóxica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Simbólica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distínguense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dous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tipos de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Proposición Simple (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Atómica)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aquela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que non contén no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seu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interior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proposición. </a:t>
            </a:r>
            <a:r>
              <a:rPr lang="es-ES" sz="24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Represéntanse</a:t>
            </a:r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con letras: p; q; r; s; t…</a:t>
            </a:r>
          </a:p>
          <a:p>
            <a:pPr marL="0" indent="0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2400" b="1" dirty="0">
                <a:solidFill>
                  <a:srgbClr val="7030A0"/>
                </a:solidFill>
                <a:latin typeface="Comic Sans MS" panose="030F0702030302020204" pitchFamily="66" charset="0"/>
              </a:rPr>
              <a:t>Proposición Composta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: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aquela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que está formada por varias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relacionadas entre sí.</a:t>
            </a:r>
          </a:p>
        </p:txBody>
      </p:sp>
    </p:spTree>
    <p:extLst>
      <p:ext uri="{BB962C8B-B14F-4D97-AF65-F5344CB8AC3E}">
        <p14:creationId xmlns:p14="http://schemas.microsoft.com/office/powerpoint/2010/main" val="814494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LÓXICA  SIMBÓLICA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Qué se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emprega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para unir unas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proposicións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con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outras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?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Uns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símbolos chamados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Conectores.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NEGADOR (¬):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serve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para negar una proposición.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Tradúcese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como: 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NON; NON É O </a:t>
            </a:r>
          </a:p>
          <a:p>
            <a:pPr marL="0" indent="0" algn="just">
              <a:buNone/>
            </a:pP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</a:rPr>
              <a:t>   CASO QUE; NON É CERTO QUE; É FALSO QUE.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CONJUNTOR ( </a:t>
            </a:r>
            <a:r>
              <a:rPr lang="es-ES" sz="2000" b="1" dirty="0">
                <a:solidFill>
                  <a:srgbClr val="7030A0"/>
                </a:solidFill>
                <a:effectLst/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∧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unir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proposicións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están relacionadas.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Tradúcese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como:</a:t>
            </a:r>
            <a:r>
              <a:rPr lang="es-ES" sz="20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sz="2000" i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PERO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ES" sz="20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29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LÓXICA  SIMBÓLICA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DISXUNCIÓN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ES" sz="2000" b="1" dirty="0">
                <a:solidFill>
                  <a:srgbClr val="7030A0"/>
                </a:solidFill>
                <a:latin typeface="Cambria Math" panose="02040503050406030204" pitchFamily="18" charset="0"/>
                <a:ea typeface="Times New Roman" panose="02020603050405020304" pitchFamily="18" charset="0"/>
                <a:cs typeface="Cambria Math" panose="02040503050406030204" pitchFamily="18" charset="0"/>
              </a:rPr>
              <a:t>∨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Relaciona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proposicións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están unidas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relacionadas. 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Tradúcese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 </a:t>
            </a:r>
            <a:r>
              <a:rPr lang="es-ES" sz="2000" i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OU; OU BEN.</a:t>
            </a:r>
          </a:p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ES" sz="2000" i="1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i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IMPLICACIÓN </a:t>
            </a:r>
            <a:r>
              <a:rPr lang="es-ES" sz="2000" b="1" i="1" dirty="0" err="1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s-ES" sz="2000" b="1" i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CONDICIONAL 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ES" sz="20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→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Relaciona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proposicións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sendo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una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delas o antecedente e a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outra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consecuente.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Tradúcese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como: SE…ENTÓN…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s-ES" sz="2000" dirty="0">
              <a:solidFill>
                <a:srgbClr val="7030A0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COIMPLICACIÓN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ou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BICONDICIONAL 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s-ES" sz="2000" b="1" dirty="0">
                <a:solidFill>
                  <a:srgbClr val="7030A0"/>
                </a:solidFill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↔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): </a:t>
            </a:r>
            <a:r>
              <a:rPr lang="es-ES" sz="2000" dirty="0" err="1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Preséntase</a:t>
            </a:r>
            <a:r>
              <a:rPr lang="es-ES" sz="2000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coa expresión: </a:t>
            </a:r>
            <a:r>
              <a:rPr lang="es-ES" sz="2000" b="1" dirty="0">
                <a:solidFill>
                  <a:srgbClr val="7030A0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é    SÓ SE… ENTÓN…</a:t>
            </a:r>
            <a:endParaRPr lang="es-ES" sz="2000" b="1" i="1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2273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rgbClr val="7030A0"/>
                </a:solidFill>
                <a:latin typeface="Comic Sans MS" panose="030F0702030302020204" pitchFamily="66" charset="0"/>
              </a:rPr>
              <a:t>TÁBOAS  DE  VERDADE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s-ES" sz="24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100" dirty="0">
                <a:solidFill>
                  <a:srgbClr val="7030A0"/>
                </a:solidFill>
                <a:latin typeface="Comic Sans MS" panose="030F0702030302020204" pitchFamily="66" charset="0"/>
              </a:rPr>
              <a:t>QUÉ É UNHA TÁBOA DE VERDADE?</a:t>
            </a:r>
          </a:p>
          <a:p>
            <a:pPr marL="0" indent="0" algn="just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Definición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: É un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procedemento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para determinar o valor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dunha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proposición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enunciado.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Toda proposición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na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lóxica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poden ser </a:t>
            </a:r>
            <a:r>
              <a:rPr lang="es-ES" sz="2000" u="sng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Verdadeiras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u="sng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ou</a:t>
            </a:r>
            <a:r>
              <a:rPr lang="es-ES" sz="2000" u="sng" dirty="0">
                <a:solidFill>
                  <a:srgbClr val="7030A0"/>
                </a:solidFill>
                <a:latin typeface="Comic Sans MS" panose="030F0702030302020204" pitchFamily="66" charset="0"/>
              </a:rPr>
              <a:t> Falsas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. Cando é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verdadeira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o </a:t>
            </a:r>
          </a:p>
          <a:p>
            <a:pPr marL="0" indent="0" algn="just">
              <a:buNone/>
            </a:pP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valor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1. Cando é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falsa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, o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seu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valor de </a:t>
            </a:r>
            <a:r>
              <a:rPr lang="es-ES" sz="2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é 0.</a:t>
            </a:r>
          </a:p>
          <a:p>
            <a:pPr marL="0" indent="0" algn="just">
              <a:buNone/>
            </a:pPr>
            <a:endParaRPr lang="es-E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Cada Conector</a:t>
            </a:r>
            <a:r>
              <a:rPr lang="es-E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ten 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sua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propia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táboa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 de </a:t>
            </a:r>
            <a:r>
              <a:rPr lang="es-ES" sz="2000" b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verdade</a:t>
            </a:r>
            <a:r>
              <a:rPr lang="es-ES" sz="2000" b="1" dirty="0">
                <a:solidFill>
                  <a:srgbClr val="7030A0"/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 algn="just">
              <a:buNone/>
            </a:pPr>
            <a:endParaRPr lang="es-ES" sz="20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algn="just">
              <a:buNone/>
            </a:pPr>
            <a:r>
              <a:rPr lang="es-ES" sz="1800" b="1" dirty="0">
                <a:solidFill>
                  <a:srgbClr val="7030A0"/>
                </a:solidFill>
                <a:latin typeface="Comic Sans MS" panose="030F0702030302020204" pitchFamily="66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556291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1972</Words>
  <Application>Microsoft Office PowerPoint</Application>
  <PresentationFormat>Panorámica</PresentationFormat>
  <Paragraphs>235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Comic Sans MS</vt:lpstr>
      <vt:lpstr>Segoe UI Emoji</vt:lpstr>
      <vt:lpstr>Times New Roman</vt:lpstr>
      <vt:lpstr>Tema de Office</vt:lpstr>
      <vt:lpstr>   A  LÓXICA</vt:lpstr>
      <vt:lpstr>  A  LÓXICA</vt:lpstr>
      <vt:lpstr>AS  PROPOSICIÓNS  NA  LÓXICA</vt:lpstr>
      <vt:lpstr>OS  RAZOAMENTOS  NA  LÓXICA</vt:lpstr>
      <vt:lpstr>O SILOXISMO (aristotélico)</vt:lpstr>
      <vt:lpstr>LÓXICA  SIMBÓLICA</vt:lpstr>
      <vt:lpstr>LÓXICA  SIMBÓLICA</vt:lpstr>
      <vt:lpstr>LÓXICA  SIMBÓLICA</vt:lpstr>
      <vt:lpstr>TÁBOAS  DE  VERDADE</vt:lpstr>
      <vt:lpstr>TÁBOAS  DE  VERDADE</vt:lpstr>
      <vt:lpstr>TÁBOAS  DE  VERDADE</vt:lpstr>
      <vt:lpstr>TÁBOAS  DE  VERDADE</vt:lpstr>
      <vt:lpstr>TÁBOAS  DE  VERDADE</vt:lpstr>
      <vt:lpstr>TÁBOAS  DE  VERDADE</vt:lpstr>
      <vt:lpstr>TÁBOAS  DE  VERDADE</vt:lpstr>
      <vt:lpstr>TÁBOAS  DE  VERDADE</vt:lpstr>
      <vt:lpstr>TÁBOAS  DE  VERDADE</vt:lpstr>
      <vt:lpstr>A ARGUMENTACIÓN: AS FALACIAS</vt:lpstr>
      <vt:lpstr>A ARGUMENTACIÓN: AS FALACIAS</vt:lpstr>
      <vt:lpstr>TIPOS DE FALACIAS (ver exemplos no libro) </vt:lpstr>
      <vt:lpstr>TIPOS DE FALACIAS (ver exemplos no libro)</vt:lpstr>
      <vt:lpstr>TIPOS DE FALACIAS (ver exemplos no libro)</vt:lpstr>
      <vt:lpstr>TIPOS DE FALACIAS</vt:lpstr>
      <vt:lpstr>TIPOS DE FALACIAS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 LÓXICA</dc:title>
  <dc:creator>SATUR ALBORJA</dc:creator>
  <cp:lastModifiedBy>PROFES_2</cp:lastModifiedBy>
  <cp:revision>41</cp:revision>
  <dcterms:created xsi:type="dcterms:W3CDTF">2026-02-05T16:53:39Z</dcterms:created>
  <dcterms:modified xsi:type="dcterms:W3CDTF">2026-03-02T10:00:15Z</dcterms:modified>
</cp:coreProperties>
</file>