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3" r:id="rId4"/>
    <p:sldId id="269" r:id="rId5"/>
    <p:sldId id="265" r:id="rId6"/>
    <p:sldId id="264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2611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7552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2795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83474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089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30307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32405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285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0547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5329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39074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34955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4348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55983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67447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65770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347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E5C0D-C5C8-C744-BB07-D531207C8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354" y="2523789"/>
            <a:ext cx="8915399" cy="2262781"/>
          </a:xfrm>
        </p:spPr>
        <p:txBody>
          <a:bodyPr/>
          <a:lstStyle/>
          <a:p>
            <a:r>
              <a:rPr lang="es-ES" dirty="0"/>
              <a:t>IPE I </a:t>
            </a:r>
            <a:endParaRPr lang="gl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805CFB-87EA-70B6-450C-155CAB55F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069209"/>
            <a:ext cx="8915399" cy="1126283"/>
          </a:xfrm>
        </p:spPr>
        <p:txBody>
          <a:bodyPr>
            <a:normAutofit/>
          </a:bodyPr>
          <a:lstStyle/>
          <a:p>
            <a:r>
              <a:rPr lang="es-ES" dirty="0"/>
              <a:t>El módulo de Itinerario Personal para la Empleabilidad (IPE) es </a:t>
            </a:r>
            <a:r>
              <a:rPr lang="es-ES" b="1" dirty="0"/>
              <a:t>un módulo transversal</a:t>
            </a:r>
            <a:r>
              <a:rPr lang="es-ES" dirty="0"/>
              <a:t> a todos los ciclos formativos que se desarrolla a lo largo de dos cursos académicos (IPE I e IPE II).</a:t>
            </a:r>
            <a:endParaRPr lang="gl-ES" dirty="0"/>
          </a:p>
          <a:p>
            <a:endParaRPr lang="gl-E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A19F3B7-1216-C458-AE01-0B4BD9B9A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08" y="375054"/>
            <a:ext cx="2568104" cy="456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03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0E02A6-69AF-F223-D82F-D26A0619D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13" y="488004"/>
            <a:ext cx="1132332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Os grandes </a:t>
            </a:r>
            <a:r>
              <a:rPr lang="pt-BR" dirty="0" err="1"/>
              <a:t>obxectivos</a:t>
            </a:r>
            <a:r>
              <a:rPr lang="pt-BR" dirty="0"/>
              <a:t> que </a:t>
            </a:r>
            <a:r>
              <a:rPr lang="pt-BR" dirty="0" err="1"/>
              <a:t>perseguen</a:t>
            </a:r>
            <a:r>
              <a:rPr lang="pt-BR" dirty="0"/>
              <a:t> cada </a:t>
            </a:r>
            <a:r>
              <a:rPr lang="pt-BR" dirty="0" err="1"/>
              <a:t>un</a:t>
            </a:r>
            <a:r>
              <a:rPr lang="pt-BR" dirty="0"/>
              <a:t> dos módulos que </a:t>
            </a:r>
            <a:r>
              <a:rPr lang="pt-BR" dirty="0" err="1"/>
              <a:t>compoñen</a:t>
            </a:r>
            <a:r>
              <a:rPr lang="pt-BR" dirty="0"/>
              <a:t> o ciclo formativo que estás a estudar </a:t>
            </a:r>
            <a:r>
              <a:rPr lang="pt-BR" dirty="0" err="1"/>
              <a:t>denominámolos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FP: RESULTADOS DE APRENDIZAXE (RA). </a:t>
            </a:r>
          </a:p>
          <a:p>
            <a:pPr marL="0" indent="0">
              <a:buNone/>
            </a:pPr>
            <a:r>
              <a:rPr lang="pt-BR" dirty="0"/>
              <a:t>Cada Resultado de </a:t>
            </a:r>
            <a:r>
              <a:rPr lang="pt-BR" dirty="0" err="1"/>
              <a:t>Aprendizaxe</a:t>
            </a:r>
            <a:r>
              <a:rPr lang="pt-BR" dirty="0"/>
              <a:t> </a:t>
            </a:r>
            <a:r>
              <a:rPr lang="pt-BR" dirty="0" err="1"/>
              <a:t>concrétase</a:t>
            </a:r>
            <a:r>
              <a:rPr lang="pt-BR" dirty="0"/>
              <a:t> no que chamamos CRITERIOS DE AVALIACIÓN. </a:t>
            </a:r>
          </a:p>
          <a:p>
            <a:pPr marL="0" indent="0">
              <a:buNone/>
            </a:pPr>
            <a:r>
              <a:rPr lang="pt-BR" dirty="0" err="1"/>
              <a:t>Itinerario</a:t>
            </a:r>
            <a:r>
              <a:rPr lang="pt-BR" dirty="0"/>
              <a:t> </a:t>
            </a:r>
            <a:r>
              <a:rPr lang="pt-BR" dirty="0" err="1"/>
              <a:t>Persoal</a:t>
            </a:r>
            <a:r>
              <a:rPr lang="pt-BR" dirty="0"/>
              <a:t> para a Empregabilidade II </a:t>
            </a:r>
            <a:r>
              <a:rPr lang="pt-BR" dirty="0" err="1"/>
              <a:t>desenvólvese</a:t>
            </a:r>
            <a:r>
              <a:rPr lang="pt-BR" dirty="0"/>
              <a:t> no segundo curso e </a:t>
            </a:r>
            <a:r>
              <a:rPr lang="pt-BR" dirty="0" err="1"/>
              <a:t>ten</a:t>
            </a:r>
            <a:r>
              <a:rPr lang="pt-BR" dirty="0"/>
              <a:t>  5 Resultados de </a:t>
            </a:r>
            <a:r>
              <a:rPr lang="pt-BR" dirty="0" err="1"/>
              <a:t>Aprendizaxe</a:t>
            </a:r>
            <a:r>
              <a:rPr lang="pt-BR" dirty="0"/>
              <a:t> </a:t>
            </a:r>
          </a:p>
          <a:p>
            <a:pPr marL="0" indent="0">
              <a:buNone/>
            </a:pPr>
            <a:r>
              <a:rPr lang="gl-ES" b="1" dirty="0"/>
              <a:t>RA1. Planifica e pon en marcha estratexias nos procesos selectivos de emprego que lle permiten mellorar as súas posibilidades de inserción laboral.</a:t>
            </a:r>
          </a:p>
          <a:p>
            <a:pPr marL="0" indent="0">
              <a:buNone/>
            </a:pPr>
            <a:r>
              <a:rPr lang="pt-BR" b="1" dirty="0"/>
              <a:t>RA2. Aplica </a:t>
            </a:r>
            <a:r>
              <a:rPr lang="pt-BR" b="1" dirty="0" err="1"/>
              <a:t>estratexias</a:t>
            </a:r>
            <a:r>
              <a:rPr lang="pt-BR" b="1" dirty="0"/>
              <a:t> relacionadas coas </a:t>
            </a:r>
            <a:r>
              <a:rPr lang="pt-BR" b="1" dirty="0" err="1"/>
              <a:t>competencias</a:t>
            </a:r>
            <a:r>
              <a:rPr lang="pt-BR" b="1" dirty="0"/>
              <a:t> </a:t>
            </a:r>
            <a:r>
              <a:rPr lang="pt-BR" b="1" dirty="0" err="1"/>
              <a:t>persoais</a:t>
            </a:r>
            <a:r>
              <a:rPr lang="pt-BR" b="1" dirty="0"/>
              <a:t>, sociais e emocionais para o emprego </a:t>
            </a:r>
            <a:r>
              <a:rPr lang="pt-BR" b="1" dirty="0" err="1"/>
              <a:t>en</a:t>
            </a:r>
            <a:r>
              <a:rPr lang="pt-BR" b="1" dirty="0"/>
              <a:t> procura da </a:t>
            </a:r>
            <a:r>
              <a:rPr lang="pt-BR" b="1" dirty="0" err="1"/>
              <a:t>mellora</a:t>
            </a:r>
            <a:r>
              <a:rPr lang="pt-BR" b="1" dirty="0"/>
              <a:t> da </a:t>
            </a:r>
            <a:r>
              <a:rPr lang="pt-BR" b="1" dirty="0" err="1"/>
              <a:t>súa</a:t>
            </a:r>
            <a:r>
              <a:rPr lang="pt-BR" b="1" dirty="0"/>
              <a:t> empregabilidade.</a:t>
            </a:r>
          </a:p>
          <a:p>
            <a:pPr marL="0" indent="0">
              <a:buNone/>
            </a:pPr>
            <a:r>
              <a:rPr lang="gl-ES" b="1" dirty="0"/>
              <a:t>RA3. Pon en práctica as habilidades emprendedoras necesarias para o desenvolvemento de procesos de innovación e investigación aplicadas que promovan a modernización do sector produtivo cara a un modelo sostible.</a:t>
            </a:r>
          </a:p>
          <a:p>
            <a:pPr marL="0" indent="0">
              <a:buNone/>
            </a:pPr>
            <a:r>
              <a:rPr lang="pt-BR" b="1" dirty="0"/>
              <a:t>RA4. Identifica, define e valida </a:t>
            </a:r>
            <a:r>
              <a:rPr lang="pt-BR" b="1" dirty="0" err="1"/>
              <a:t>ideas</a:t>
            </a:r>
            <a:r>
              <a:rPr lang="pt-BR" b="1" dirty="0"/>
              <a:t> de </a:t>
            </a:r>
            <a:r>
              <a:rPr lang="pt-BR" b="1" dirty="0" err="1"/>
              <a:t>emprendemento</a:t>
            </a:r>
            <a:r>
              <a:rPr lang="pt-BR" b="1" dirty="0"/>
              <a:t> </a:t>
            </a:r>
            <a:r>
              <a:rPr lang="pt-BR" b="1" dirty="0" err="1"/>
              <a:t>xeradoras</a:t>
            </a:r>
            <a:r>
              <a:rPr lang="pt-BR" b="1" dirty="0"/>
              <a:t> de novas oportunidades a partir de </a:t>
            </a:r>
            <a:r>
              <a:rPr lang="pt-BR" b="1" dirty="0" err="1"/>
              <a:t>estratexias</a:t>
            </a:r>
            <a:r>
              <a:rPr lang="pt-BR" b="1" dirty="0"/>
              <a:t> de análise da contorna socioprodutiva utilizando </a:t>
            </a:r>
            <a:r>
              <a:rPr lang="pt-BR" b="1" dirty="0" err="1"/>
              <a:t>metodoloxías</a:t>
            </a:r>
            <a:r>
              <a:rPr lang="pt-BR" b="1" dirty="0"/>
              <a:t> </a:t>
            </a:r>
            <a:r>
              <a:rPr lang="pt-BR" b="1" dirty="0" err="1"/>
              <a:t>áxiles</a:t>
            </a:r>
            <a:r>
              <a:rPr lang="pt-BR" b="1" dirty="0"/>
              <a:t> para o </a:t>
            </a:r>
            <a:r>
              <a:rPr lang="pt-BR" b="1" dirty="0" err="1"/>
              <a:t>emprendemento</a:t>
            </a:r>
            <a:r>
              <a:rPr lang="pt-BR" b="1" dirty="0"/>
              <a:t>.</a:t>
            </a:r>
          </a:p>
          <a:p>
            <a:pPr marL="0" indent="0">
              <a:buNone/>
            </a:pPr>
            <a:r>
              <a:rPr lang="gl-ES" b="1" dirty="0"/>
              <a:t>RA5. Desenvolve un proxecto emprendedor de innovación social e/ou tecnolóxica aplicada en colaboración coa contorna.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350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4EA2B-B070-5A30-44F3-23126078F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UNIDADES DIDÁCTICAS </a:t>
            </a:r>
            <a:endParaRPr lang="gl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25DD45-9EEA-B877-AEBC-EFF286680C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Veremos 5 unidades didácticas</a:t>
            </a:r>
            <a:endParaRPr lang="gl-E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073D986-DD8A-B9D1-2FF1-22A4FBA9C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45" y="209550"/>
            <a:ext cx="6472946" cy="364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36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16C10D-0F9D-5CAE-E164-00824F80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971" y="204281"/>
            <a:ext cx="9922212" cy="6449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gl-E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Unidade 1</a:t>
            </a:r>
            <a:r>
              <a:rPr lang="gl-ES" sz="2100" dirty="0">
                <a:latin typeface="Arial Black" panose="020B0A04020102020204" pitchFamily="34" charset="0"/>
              </a:rPr>
              <a:t> </a:t>
            </a:r>
            <a:r>
              <a:rPr lang="gl-ES" sz="2100" b="1" dirty="0">
                <a:latin typeface="Arial Black" panose="020B0A04020102020204" pitchFamily="34" charset="0"/>
              </a:rPr>
              <a:t>Competencias  persoais e </a:t>
            </a:r>
            <a:r>
              <a:rPr lang="gl-ES" sz="2100" b="1" dirty="0" err="1">
                <a:latin typeface="Arial Black" panose="020B0A04020102020204" pitchFamily="34" charset="0"/>
              </a:rPr>
              <a:t>búsqueda</a:t>
            </a:r>
            <a:r>
              <a:rPr lang="gl-ES" sz="2100" b="1" dirty="0">
                <a:latin typeface="Arial Black" panose="020B0A04020102020204" pitchFamily="34" charset="0"/>
              </a:rPr>
              <a:t> de emprego</a:t>
            </a:r>
          </a:p>
          <a:p>
            <a:r>
              <a:rPr lang="gl-ES" b="1" dirty="0"/>
              <a:t>RA1. Planifica e pon en marcha estratexias nos procesos selectivos de emprego que lle permiten mellorar as súas posibilidades de inserción laboral</a:t>
            </a:r>
            <a:endParaRPr lang="gl-ES" dirty="0"/>
          </a:p>
          <a:p>
            <a:r>
              <a:rPr lang="gl-ES" b="1" dirty="0"/>
              <a:t>RA2. Aplica estratexias relacionadas coas competencias persoais, sociais e emocionais para o emprego en procura da mellora da súa </a:t>
            </a:r>
            <a:r>
              <a:rPr lang="gl-ES" b="1" dirty="0" err="1"/>
              <a:t>empregabilidade</a:t>
            </a:r>
            <a:endParaRPr lang="gl-ES" dirty="0"/>
          </a:p>
          <a:p>
            <a:r>
              <a:rPr lang="gl-ES" b="1" dirty="0"/>
              <a:t>Unidade 2 A iniciativa emprendedora e a idea de negocio dun proxecto social</a:t>
            </a:r>
            <a:endParaRPr lang="gl-ES" dirty="0"/>
          </a:p>
          <a:p>
            <a:r>
              <a:rPr lang="gl-ES" b="1" dirty="0"/>
              <a:t>RA3. Pon en práctica as habilidades emprendedoras necesarias para o desenvolvemento de procesos de innovación e investigación aplicadas que promovan a modernización do sector produtivo cara a un modelo sostible.</a:t>
            </a:r>
            <a:endParaRPr lang="gl-ES" dirty="0"/>
          </a:p>
          <a:p>
            <a:pPr marL="0" indent="0">
              <a:buNone/>
            </a:pPr>
            <a:r>
              <a:rPr lang="gl-E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Unidade 3. O entorno da empresa e o mercado</a:t>
            </a:r>
          </a:p>
          <a:p>
            <a:r>
              <a:rPr lang="gl-ES" b="1" dirty="0"/>
              <a:t>RA4. Identifica, define e valida ideas de </a:t>
            </a:r>
            <a:r>
              <a:rPr lang="gl-ES" b="1" dirty="0" err="1"/>
              <a:t>emprendemento</a:t>
            </a:r>
            <a:r>
              <a:rPr lang="gl-ES" b="1" dirty="0"/>
              <a:t> xeradoras de novas oportunidades a partir de estratexias de análise da contorna </a:t>
            </a:r>
            <a:r>
              <a:rPr lang="gl-ES" b="1" dirty="0" err="1"/>
              <a:t>socioprodutiva</a:t>
            </a:r>
            <a:r>
              <a:rPr lang="gl-ES" b="1" dirty="0"/>
              <a:t> utilizando metodoloxías áxiles para o </a:t>
            </a:r>
            <a:r>
              <a:rPr lang="gl-ES" b="1" dirty="0" err="1"/>
              <a:t>emprendemento</a:t>
            </a:r>
            <a:endParaRPr lang="gl-ES" dirty="0"/>
          </a:p>
          <a:p>
            <a:r>
              <a:rPr lang="gl-ES" b="1" dirty="0"/>
              <a:t>RA3. Pon en práctica as habilidades emprendedoras necesarias para o desenvolvemento de procesos de innovación e investigación aplicadas que promovan a modernización do sector produtivo cara a un modelo sostible.</a:t>
            </a:r>
            <a:endParaRPr lang="gl-ES" dirty="0"/>
          </a:p>
          <a:p>
            <a:pPr marL="0" indent="0">
              <a:buNone/>
            </a:pPr>
            <a:r>
              <a:rPr lang="gl-E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Unidade 4.Creación e posta en marcha dunha empresa</a:t>
            </a:r>
          </a:p>
          <a:p>
            <a:r>
              <a:rPr lang="gl-ES" b="1" dirty="0"/>
              <a:t>RA4. Identifica, define e valida ideas de </a:t>
            </a:r>
            <a:r>
              <a:rPr lang="gl-ES" b="1" dirty="0" err="1"/>
              <a:t>emprendemento</a:t>
            </a:r>
            <a:r>
              <a:rPr lang="gl-ES" b="1" dirty="0"/>
              <a:t> xeradoras de novas oportunidades a partir de estratexias de análise da contorna </a:t>
            </a:r>
            <a:r>
              <a:rPr lang="gl-ES" b="1" dirty="0" err="1"/>
              <a:t>socioprodutiva</a:t>
            </a:r>
            <a:r>
              <a:rPr lang="gl-ES" b="1" dirty="0"/>
              <a:t> utilizando metodoloxías áxiles para o </a:t>
            </a:r>
            <a:r>
              <a:rPr lang="gl-ES" b="1" dirty="0" err="1"/>
              <a:t>emprendemento</a:t>
            </a:r>
            <a:r>
              <a:rPr lang="gl-ES" b="1" dirty="0"/>
              <a:t>.</a:t>
            </a:r>
            <a:endParaRPr lang="gl-ES" dirty="0"/>
          </a:p>
          <a:p>
            <a:r>
              <a:rPr lang="gl-ES" b="1" dirty="0"/>
              <a:t>RA5. Desenvolve un proxecto emprendedor de innovación social e/ou tecnolóxica aplicada en colaboración coa contorna</a:t>
            </a:r>
            <a:endParaRPr lang="gl-ES" dirty="0"/>
          </a:p>
          <a:p>
            <a:pPr marL="0" indent="0">
              <a:buNone/>
            </a:pPr>
            <a:r>
              <a:rPr lang="gl-E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Unidade 5 - Financiación contabilidade e xestión da empresa</a:t>
            </a:r>
          </a:p>
          <a:p>
            <a:r>
              <a:rPr lang="gl-ES" b="1" dirty="0"/>
              <a:t>RA3. Pon en práctica as habilidades emprendedoras necesarias para o desenvolvemento de procesos de innovación e investigación aplicadas que promovan a modernización do sector produtivo cara a un modelo sostible.</a:t>
            </a:r>
            <a:endParaRPr lang="gl-ES" dirty="0"/>
          </a:p>
          <a:p>
            <a:r>
              <a:rPr lang="gl-ES" b="1" dirty="0"/>
              <a:t>RA5. Desenvolve un proxecto emprendedor de innovación social e/ou tecnolóxica aplicada en colaboración coa contorna</a:t>
            </a:r>
            <a:endParaRPr lang="gl-ES" dirty="0"/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20600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F1050-0924-4E66-A39F-150733F68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5037"/>
          </a:xfrm>
        </p:spPr>
        <p:txBody>
          <a:bodyPr/>
          <a:lstStyle/>
          <a:p>
            <a:r>
              <a:rPr lang="gl-ES" b="1" dirty="0"/>
              <a:t>METODOLOXÍA </a:t>
            </a:r>
            <a:r>
              <a:rPr lang="gl-ES" dirty="0"/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4FD92F-D1A5-8B26-8056-573F7197E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520" y="2499360"/>
            <a:ext cx="9951720" cy="362712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pt-BR" dirty="0"/>
              <a:t>- Tarefas do </a:t>
            </a:r>
            <a:r>
              <a:rPr lang="pt-BR" dirty="0" err="1"/>
              <a:t>alumnado</a:t>
            </a:r>
            <a:r>
              <a:rPr lang="pt-BR" dirty="0"/>
              <a:t> na aula (individuais e/ou </a:t>
            </a:r>
            <a:r>
              <a:rPr lang="pt-BR" dirty="0" err="1"/>
              <a:t>en</a:t>
            </a:r>
            <a:r>
              <a:rPr lang="pt-BR" dirty="0"/>
              <a:t> equipo)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gl-ES" dirty="0"/>
              <a:t>Instrumentos de avaliación: probas escritas, táboas de observación e/ou listas de cotexo 	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pt-BR" dirty="0"/>
              <a:t>- Tarefas do </a:t>
            </a:r>
            <a:r>
              <a:rPr lang="pt-BR" dirty="0" err="1"/>
              <a:t>alumnado</a:t>
            </a:r>
            <a:r>
              <a:rPr lang="pt-BR" dirty="0"/>
              <a:t> na aula ou fora da aula (individuais e/ou </a:t>
            </a:r>
            <a:r>
              <a:rPr lang="pt-BR" dirty="0" err="1"/>
              <a:t>en</a:t>
            </a:r>
            <a:r>
              <a:rPr lang="pt-BR" dirty="0"/>
              <a:t> equipo) que </a:t>
            </a:r>
            <a:r>
              <a:rPr lang="pt-BR" dirty="0" err="1"/>
              <a:t>serán</a:t>
            </a:r>
            <a:r>
              <a:rPr lang="pt-BR" dirty="0"/>
              <a:t> entregadas </a:t>
            </a:r>
            <a:r>
              <a:rPr lang="pt-BR" dirty="0" err="1"/>
              <a:t>pola</a:t>
            </a:r>
            <a:r>
              <a:rPr lang="pt-BR" dirty="0"/>
              <a:t> aula virtual.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pt-BR" b="1" dirty="0"/>
              <a:t>TAREFAS OBRIGATORIAS : </a:t>
            </a:r>
            <a:r>
              <a:rPr lang="pt-BR" dirty="0"/>
              <a:t>que </a:t>
            </a:r>
            <a:r>
              <a:rPr lang="pt-BR" dirty="0" err="1"/>
              <a:t>serán</a:t>
            </a:r>
            <a:r>
              <a:rPr lang="pt-BR" dirty="0"/>
              <a:t> as </a:t>
            </a:r>
            <a:r>
              <a:rPr lang="pt-BR" dirty="0" err="1"/>
              <a:t>establecidas</a:t>
            </a:r>
            <a:r>
              <a:rPr lang="pt-BR" dirty="0"/>
              <a:t> para cada unidade </a:t>
            </a:r>
            <a:r>
              <a:rPr lang="pt-BR" dirty="0" err="1"/>
              <a:t>didáctica</a:t>
            </a:r>
            <a:r>
              <a:rPr lang="pt-BR" dirty="0"/>
              <a:t>, das que se informará na aula. 	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gl-ES" dirty="0"/>
              <a:t>- Material: O libro recomendado e apuntamentos na Aula virtual </a:t>
            </a:r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35419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078F42-49A0-D52D-E30A-486D6382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Criterios de </a:t>
            </a:r>
            <a:r>
              <a:rPr lang="es-ES" dirty="0" err="1"/>
              <a:t>avaliación</a:t>
            </a:r>
            <a:endParaRPr lang="gl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CD415F-5FFE-2E1A-93AF-D650C3D73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gl-ES" dirty="0"/>
              <a:t>Para superar o módulo o alumno deberá </a:t>
            </a:r>
            <a:r>
              <a:rPr lang="gl-ES" dirty="0" err="1"/>
              <a:t>obtener</a:t>
            </a:r>
            <a:r>
              <a:rPr lang="gl-ES" dirty="0"/>
              <a:t> unha cualificación final igual ou superior a 5 sobre 10 en cada unha das unidades </a:t>
            </a:r>
            <a:r>
              <a:rPr lang="gl-ES" dirty="0" err="1"/>
              <a:t>didacticas</a:t>
            </a:r>
            <a:r>
              <a:rPr lang="gl-ES" dirty="0"/>
              <a:t>. 	</a:t>
            </a:r>
          </a:p>
          <a:p>
            <a:endParaRPr lang="es-ES" dirty="0"/>
          </a:p>
          <a:p>
            <a:r>
              <a:rPr lang="es-ES" dirty="0" err="1"/>
              <a:t>Realizaranse</a:t>
            </a:r>
            <a:r>
              <a:rPr lang="es-ES" dirty="0"/>
              <a:t> probas </a:t>
            </a:r>
            <a:r>
              <a:rPr lang="es-ES" dirty="0" err="1"/>
              <a:t>obxetivas</a:t>
            </a:r>
            <a:r>
              <a:rPr lang="es-ES" dirty="0"/>
              <a:t>, </a:t>
            </a:r>
            <a:r>
              <a:rPr lang="pt-BR" b="1" dirty="0"/>
              <a:t>Probas Escritas </a:t>
            </a:r>
            <a:r>
              <a:rPr lang="pt-BR" dirty="0"/>
              <a:t>(tipo </a:t>
            </a:r>
            <a:r>
              <a:rPr lang="pt-BR" dirty="0" err="1"/>
              <a:t>test</a:t>
            </a:r>
            <a:r>
              <a:rPr lang="pt-BR" dirty="0"/>
              <a:t> ou de resposta curta, </a:t>
            </a:r>
            <a:r>
              <a:rPr lang="pt-BR" dirty="0" err="1"/>
              <a:t>etc</a:t>
            </a:r>
            <a:r>
              <a:rPr lang="pt-BR" dirty="0"/>
              <a:t>) </a:t>
            </a:r>
            <a:r>
              <a:rPr lang="es-ES" dirty="0"/>
              <a:t>que se calificaran do 0 </a:t>
            </a:r>
            <a:r>
              <a:rPr lang="es-ES" dirty="0" err="1"/>
              <a:t>ao</a:t>
            </a:r>
            <a:r>
              <a:rPr lang="es-ES" dirty="0"/>
              <a:t> 10, con un peso </a:t>
            </a:r>
            <a:r>
              <a:rPr lang="es-ES" dirty="0" err="1"/>
              <a:t>dun</a:t>
            </a:r>
            <a:r>
              <a:rPr lang="es-ES" dirty="0"/>
              <a:t>  con un 80% da nota total en cada </a:t>
            </a:r>
            <a:r>
              <a:rPr lang="es-ES" dirty="0" err="1"/>
              <a:t>unidade</a:t>
            </a:r>
            <a:r>
              <a:rPr lang="es-ES" dirty="0"/>
              <a:t> didáctica.</a:t>
            </a:r>
          </a:p>
          <a:p>
            <a:r>
              <a:rPr lang="es-ES" dirty="0" err="1"/>
              <a:t>Realizaranse</a:t>
            </a:r>
            <a:r>
              <a:rPr lang="es-ES" dirty="0"/>
              <a:t> tarefas entregadas pola aula virtual que serán valoradas </a:t>
            </a:r>
            <a:r>
              <a:rPr lang="es-ES" dirty="0" err="1"/>
              <a:t>cun</a:t>
            </a:r>
            <a:r>
              <a:rPr lang="es-ES" dirty="0"/>
              <a:t> 20 % da nota total da </a:t>
            </a:r>
            <a:r>
              <a:rPr lang="es-ES" dirty="0" err="1"/>
              <a:t>unidade</a:t>
            </a:r>
            <a:r>
              <a:rPr lang="es-ES" dirty="0"/>
              <a:t> didáctica.</a:t>
            </a:r>
            <a:r>
              <a:rPr lang="gl-ES" dirty="0"/>
              <a:t> Para que os traballos ou tarefas sexan valorados positivamente deberán superarse cunha puntuación mínima dun 5 e ser entregados na forma e data indicadas pola </a:t>
            </a:r>
            <a:r>
              <a:rPr lang="gl-ES" dirty="0" err="1"/>
              <a:t>profesora.Calquera</a:t>
            </a:r>
            <a:r>
              <a:rPr lang="gl-ES" dirty="0"/>
              <a:t> traballo entregado fora de prazo non se terá en conta, nin se avaliará. 	</a:t>
            </a:r>
          </a:p>
          <a:p>
            <a:endParaRPr lang="es-ES" dirty="0"/>
          </a:p>
          <a:p>
            <a:r>
              <a:rPr lang="es-ES" dirty="0"/>
              <a:t> Para superar cada </a:t>
            </a:r>
            <a:r>
              <a:rPr lang="es-ES" dirty="0" err="1"/>
              <a:t>unidade</a:t>
            </a:r>
            <a:r>
              <a:rPr lang="es-ES" dirty="0"/>
              <a:t> didáctica deberá </a:t>
            </a:r>
            <a:r>
              <a:rPr lang="es-ES" dirty="0" err="1"/>
              <a:t>obterse</a:t>
            </a:r>
            <a:r>
              <a:rPr lang="es-ES" dirty="0"/>
              <a:t> un 5 de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300199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90F78-05A9-75DD-CA8B-B0BB655D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/>
              <a:t>CRITERIOS DE CUALIFICACIÓN 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216C57-9E06-9BE7-77EA-A88F4C741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gl-ES" dirty="0"/>
              <a:t>A nota da primeira e da segunda avaliación será a media ponderada das unidades que se impartan en ditas avaliacións segundo os pesos correspondentes. A nota final do curso, será calculada mediante a suma das notas ponderadas de cada unidade </a:t>
            </a:r>
            <a:r>
              <a:rPr lang="gl-ES" dirty="0" err="1"/>
              <a:t>didactica</a:t>
            </a:r>
            <a:r>
              <a:rPr lang="gl-ES" dirty="0"/>
              <a:t>. </a:t>
            </a:r>
          </a:p>
          <a:p>
            <a:pPr marL="0" indent="0">
              <a:buNone/>
            </a:pPr>
            <a:r>
              <a:rPr lang="gl-ES" dirty="0"/>
              <a:t>A cualificación das unidade 1, 2 e 3 virá dada pola seguinte expresión, sendo un 80% da cualificación da nota dos exames presenciais, e un 20% da cualificación da nota dos traballos ou tarefas</a:t>
            </a:r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9365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3CFB6-769C-BF65-A34F-D92DDC2B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b="1" dirty="0"/>
              <a:t>ACTIVIDADES DE RECUPERACIÓN </a:t>
            </a:r>
            <a:r>
              <a:rPr lang="gl-ES" dirty="0"/>
              <a:t>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E9A13C-C9C1-539D-1B83-8CCB81800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gl-ES" dirty="0"/>
              <a:t>Para aqueles alumnos/as que non acaden algún Resultado de Aprendizaxe, a profesora activará probas de auto avaliación na aula virtual para repasar os Resultados de Aprendizaxe non superados. </a:t>
            </a:r>
          </a:p>
          <a:p>
            <a:r>
              <a:rPr lang="pt-BR" dirty="0"/>
              <a:t>O </a:t>
            </a:r>
            <a:r>
              <a:rPr lang="pt-BR" dirty="0" err="1"/>
              <a:t>alumno</a:t>
            </a:r>
            <a:r>
              <a:rPr lang="pt-BR" dirty="0"/>
              <a:t>/a poderá preguntar </a:t>
            </a:r>
            <a:r>
              <a:rPr lang="pt-BR" dirty="0" err="1"/>
              <a:t>dúbidas</a:t>
            </a:r>
            <a:r>
              <a:rPr lang="pt-BR" dirty="0"/>
              <a:t> durante as </a:t>
            </a:r>
            <a:r>
              <a:rPr lang="gl-ES" dirty="0"/>
              <a:t>clases. Posteriormente habilitarase unha data para recuperar mediante unha proba escrita obxectiva de recuperación sobre os Resultados de Aprendizaxe pendentes. 	</a:t>
            </a:r>
          </a:p>
          <a:p>
            <a:r>
              <a:rPr lang="gl-ES" dirty="0"/>
              <a:t>Se o motivo polo que o/a alumno/a non superou o RA foi a realización das tarefas obrigatorias da unidade didáctica ( ben por falta de entrega ou por non obter un 5 como mínimo), establecerase un novo prazo de entrega para estas tarefas, que deberan estar debidamente cumprimentadas en tódolos seus apartados. Será imprescindíbel obter un 5 sobre 10 en cada tarefa. 	</a:t>
            </a:r>
          </a:p>
          <a:p>
            <a:pPr marL="0" indent="0">
              <a:buNone/>
            </a:pPr>
            <a:r>
              <a:rPr lang="gl-ES" dirty="0"/>
              <a:t>	</a:t>
            </a:r>
          </a:p>
          <a:p>
            <a:r>
              <a:rPr lang="gl-ES" dirty="0"/>
              <a:t>	</a:t>
            </a:r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43449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75463-741A-AEC2-8BC9-128AE951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PERDA DO DEREITO Á AVALIACIÓN CONTINUA: </a:t>
            </a:r>
            <a:endParaRPr lang="gl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1BCBA5-C214-CD38-6AC3-D6DAA3EB2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O </a:t>
            </a:r>
            <a:r>
              <a:rPr lang="pt-BR" dirty="0" err="1"/>
              <a:t>alumnado</a:t>
            </a:r>
            <a:r>
              <a:rPr lang="pt-BR" dirty="0"/>
              <a:t> que </a:t>
            </a:r>
            <a:r>
              <a:rPr lang="pt-BR" dirty="0" err="1"/>
              <a:t>superen</a:t>
            </a:r>
            <a:r>
              <a:rPr lang="pt-BR" dirty="0"/>
              <a:t> o 10% de faltas de </a:t>
            </a:r>
            <a:r>
              <a:rPr lang="pt-BR" dirty="0" err="1"/>
              <a:t>asistencia</a:t>
            </a:r>
            <a:r>
              <a:rPr lang="pt-BR" dirty="0"/>
              <a:t> á </a:t>
            </a:r>
            <a:r>
              <a:rPr lang="pt-BR" dirty="0" err="1"/>
              <a:t>clase</a:t>
            </a:r>
            <a:r>
              <a:rPr lang="pt-BR" dirty="0"/>
              <a:t> que é a legalmente </a:t>
            </a:r>
            <a:r>
              <a:rPr lang="pt-BR" dirty="0" err="1"/>
              <a:t>establecida</a:t>
            </a:r>
            <a:r>
              <a:rPr lang="pt-BR" dirty="0"/>
              <a:t>, perderá o </a:t>
            </a:r>
            <a:r>
              <a:rPr lang="pt-BR" dirty="0" err="1"/>
              <a:t>dereito</a:t>
            </a:r>
            <a:r>
              <a:rPr lang="pt-BR" dirty="0"/>
              <a:t> á </a:t>
            </a:r>
            <a:r>
              <a:rPr lang="pt-BR" dirty="0" err="1"/>
              <a:t>avaliación</a:t>
            </a:r>
            <a:r>
              <a:rPr lang="pt-BR" dirty="0"/>
              <a:t> continua.</a:t>
            </a:r>
          </a:p>
          <a:p>
            <a:r>
              <a:rPr lang="gl-ES" dirty="0"/>
              <a:t>O alumnado que perdese o dereito á avaliación continua deberá realizar unha proba escrita final, que se denomina Proba Final Extraordinaria. </a:t>
            </a:r>
          </a:p>
          <a:p>
            <a:pPr marL="0" indent="0">
              <a:buNone/>
            </a:pPr>
            <a:r>
              <a:rPr lang="gl-ES" b="1" dirty="0"/>
              <a:t>DESCRICIÓN DA PROBA FINAL EXTRAORDINARIA: </a:t>
            </a:r>
            <a:endParaRPr lang="gl-ES" dirty="0"/>
          </a:p>
          <a:p>
            <a:pPr marL="0" indent="0">
              <a:buNone/>
            </a:pPr>
            <a:r>
              <a:rPr lang="es-ES" dirty="0"/>
              <a:t>Proba escrita/</a:t>
            </a:r>
            <a:r>
              <a:rPr lang="es-ES" dirty="0" err="1"/>
              <a:t>exame</a:t>
            </a:r>
            <a:r>
              <a:rPr lang="es-ES" dirty="0"/>
              <a:t> (100% da cualificación): Constará de dúas partes: </a:t>
            </a:r>
          </a:p>
          <a:p>
            <a:pPr marL="457200" lvl="1" indent="0">
              <a:buNone/>
            </a:pPr>
            <a:r>
              <a:rPr lang="pt-BR" b="1" dirty="0"/>
              <a:t>a. Teórica: </a:t>
            </a:r>
            <a:r>
              <a:rPr lang="pt-BR" dirty="0"/>
              <a:t>Terá </a:t>
            </a:r>
            <a:r>
              <a:rPr lang="pt-BR" dirty="0" err="1"/>
              <a:t>un</a:t>
            </a:r>
            <a:r>
              <a:rPr lang="pt-BR" dirty="0"/>
              <a:t> valor do 50% da proba escrita. Na parte teórica </a:t>
            </a:r>
            <a:r>
              <a:rPr lang="pt-BR" dirty="0" err="1"/>
              <a:t>incluiranse</a:t>
            </a:r>
            <a:r>
              <a:rPr lang="pt-BR" dirty="0"/>
              <a:t> 50 preguntas tipo </a:t>
            </a:r>
            <a:r>
              <a:rPr lang="pt-BR" dirty="0" err="1"/>
              <a:t>test</a:t>
            </a:r>
            <a:r>
              <a:rPr lang="pt-BR" dirty="0"/>
              <a:t>, de resposta única, que </a:t>
            </a:r>
            <a:r>
              <a:rPr lang="pt-BR" dirty="0" err="1"/>
              <a:t>abrangue</a:t>
            </a:r>
            <a:r>
              <a:rPr lang="pt-BR" dirty="0"/>
              <a:t> os contidos das unidades </a:t>
            </a:r>
            <a:r>
              <a:rPr lang="pt-BR" dirty="0" err="1"/>
              <a:t>didácticas</a:t>
            </a:r>
            <a:r>
              <a:rPr lang="pt-BR" dirty="0"/>
              <a:t> (as respostas </a:t>
            </a:r>
            <a:r>
              <a:rPr lang="pt-BR" dirty="0" err="1"/>
              <a:t>incorrectas</a:t>
            </a:r>
            <a:r>
              <a:rPr lang="pt-BR" dirty="0"/>
              <a:t> </a:t>
            </a:r>
            <a:r>
              <a:rPr lang="pt-BR" dirty="0" err="1"/>
              <a:t>puntuarán</a:t>
            </a:r>
            <a:r>
              <a:rPr lang="pt-BR" dirty="0"/>
              <a:t> negativamente) ou preguntas curtas. A proba terá unha </a:t>
            </a:r>
            <a:r>
              <a:rPr lang="pt-BR" dirty="0" err="1"/>
              <a:t>cualificación</a:t>
            </a:r>
            <a:r>
              <a:rPr lang="pt-BR" dirty="0"/>
              <a:t> máxima de 10 e o/a estudante terá que obter </a:t>
            </a:r>
            <a:r>
              <a:rPr lang="pt-BR" dirty="0" err="1"/>
              <a:t>un</a:t>
            </a:r>
            <a:r>
              <a:rPr lang="pt-BR" dirty="0"/>
              <a:t> mínimo de 5 para </a:t>
            </a:r>
            <a:r>
              <a:rPr lang="gl-ES" dirty="0"/>
              <a:t>poder aprobar o módulo. </a:t>
            </a:r>
          </a:p>
          <a:p>
            <a:pPr marL="457200" lvl="1" indent="0">
              <a:buNone/>
            </a:pPr>
            <a:r>
              <a:rPr lang="pt-BR" b="1" dirty="0"/>
              <a:t>b. </a:t>
            </a:r>
            <a:r>
              <a:rPr lang="pt-BR" b="1" dirty="0" err="1"/>
              <a:t>Práctica</a:t>
            </a:r>
            <a:r>
              <a:rPr lang="pt-BR" b="1" dirty="0"/>
              <a:t>: </a:t>
            </a:r>
            <a:r>
              <a:rPr lang="pt-BR" dirty="0"/>
              <a:t>Terá </a:t>
            </a:r>
            <a:r>
              <a:rPr lang="pt-BR" dirty="0" err="1"/>
              <a:t>un</a:t>
            </a:r>
            <a:r>
              <a:rPr lang="pt-BR" dirty="0"/>
              <a:t> valor do 50% da proba escrita. </a:t>
            </a:r>
            <a:r>
              <a:rPr lang="pt-BR" dirty="0" err="1"/>
              <a:t>incluiranse</a:t>
            </a:r>
            <a:r>
              <a:rPr lang="pt-BR" dirty="0"/>
              <a:t> supostos </a:t>
            </a:r>
            <a:r>
              <a:rPr lang="pt-BR" dirty="0" err="1"/>
              <a:t>prácticos</a:t>
            </a:r>
            <a:r>
              <a:rPr lang="pt-BR" dirty="0"/>
              <a:t> e/ou </a:t>
            </a:r>
            <a:r>
              <a:rPr lang="pt-BR" dirty="0" err="1"/>
              <a:t>exercicios</a:t>
            </a:r>
            <a:r>
              <a:rPr lang="pt-BR" dirty="0"/>
              <a:t> de cálculo numérico. A proba terá unha </a:t>
            </a:r>
            <a:r>
              <a:rPr lang="pt-BR" dirty="0" err="1"/>
              <a:t>cualificación</a:t>
            </a:r>
            <a:r>
              <a:rPr lang="pt-BR" dirty="0"/>
              <a:t> máxima de 10 e o/a estudante terá que obter </a:t>
            </a:r>
            <a:r>
              <a:rPr lang="pt-BR" dirty="0" err="1"/>
              <a:t>un</a:t>
            </a:r>
            <a:r>
              <a:rPr lang="pt-BR" dirty="0"/>
              <a:t> mínimo de 5 para poder </a:t>
            </a:r>
            <a:r>
              <a:rPr lang="pt-BR" dirty="0" err="1"/>
              <a:t>aprobar</a:t>
            </a:r>
            <a:r>
              <a:rPr lang="pt-BR" dirty="0"/>
              <a:t> o módulo. 	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gl-ES" dirty="0"/>
              <a:t>O/a estudante deberá superar ambas probas para poder aprobar o módulo 	</a:t>
            </a:r>
          </a:p>
          <a:p>
            <a:pPr marL="0" indent="0">
              <a:buNone/>
            </a:pPr>
            <a:r>
              <a:rPr lang="gl-ES" dirty="0"/>
              <a:t>A nota final determinarase pola nota media ponderada das dúas partes da proba Final Extraordinaria 	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	</a:t>
            </a:r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603298428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TM02892315[[fn=Espiral]]</Template>
  <TotalTime>174</TotalTime>
  <Words>1209</Words>
  <Application>Microsoft Office PowerPoint</Application>
  <PresentationFormat>Panorámica</PresentationFormat>
  <Paragraphs>59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Century Gothic</vt:lpstr>
      <vt:lpstr>Wingdings</vt:lpstr>
      <vt:lpstr>Wingdings 3</vt:lpstr>
      <vt:lpstr>Espiral</vt:lpstr>
      <vt:lpstr>IPE I </vt:lpstr>
      <vt:lpstr>Presentación de PowerPoint</vt:lpstr>
      <vt:lpstr>UNIDADES DIDÁCTICAS </vt:lpstr>
      <vt:lpstr>Presentación de PowerPoint</vt:lpstr>
      <vt:lpstr>METODOLOXÍA  </vt:lpstr>
      <vt:lpstr>Criterios de avaliación</vt:lpstr>
      <vt:lpstr>CRITERIOS DE CUALIFICACIÓN  </vt:lpstr>
      <vt:lpstr>ACTIVIDADES DE RECUPERACIÓN  </vt:lpstr>
      <vt:lpstr>PERDA DO DEREITO Á AVALIACIÓN CONTINUA: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María Rodríguez</dc:creator>
  <cp:lastModifiedBy>Ana María Rodríguez</cp:lastModifiedBy>
  <cp:revision>8</cp:revision>
  <dcterms:created xsi:type="dcterms:W3CDTF">2025-09-08T21:06:58Z</dcterms:created>
  <dcterms:modified xsi:type="dcterms:W3CDTF">2025-09-09T20:49:45Z</dcterms:modified>
</cp:coreProperties>
</file>