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5" r:id="rId4"/>
    <p:sldId id="259" r:id="rId5"/>
    <p:sldId id="261" r:id="rId6"/>
    <p:sldId id="263" r:id="rId7"/>
    <p:sldId id="264" r:id="rId8"/>
    <p:sldId id="265" r:id="rId9"/>
    <p:sldId id="266" r:id="rId10"/>
    <p:sldId id="276" r:id="rId11"/>
    <p:sldId id="267" r:id="rId12"/>
    <p:sldId id="270" r:id="rId13"/>
    <p:sldId id="271" r:id="rId14"/>
    <p:sldId id="272" r:id="rId15"/>
    <p:sldId id="273" r:id="rId16"/>
    <p:sldId id="269" r:id="rId17"/>
    <p:sldId id="274" r:id="rId18"/>
    <p:sldId id="277" r:id="rId19"/>
    <p:sldId id="268" r:id="rId20"/>
    <p:sldId id="279" r:id="rId21"/>
    <p:sldId id="280" r:id="rId22"/>
    <p:sldId id="281" r:id="rId23"/>
    <p:sldId id="282" r:id="rId24"/>
    <p:sldId id="283" r:id="rId25"/>
    <p:sldId id="285" r:id="rId26"/>
    <p:sldId id="287" r:id="rId27"/>
    <p:sldId id="288" r:id="rId28"/>
    <p:sldId id="289" r:id="rId29"/>
    <p:sldId id="290" r:id="rId30"/>
    <p:sldId id="291" r:id="rId31"/>
    <p:sldId id="292" r:id="rId32"/>
    <p:sldId id="293" r:id="rId33"/>
    <p:sldId id="294" r:id="rId34"/>
    <p:sldId id="298" r:id="rId35"/>
    <p:sldId id="300" r:id="rId36"/>
    <p:sldId id="295" r:id="rId37"/>
    <p:sldId id="299" r:id="rId38"/>
    <p:sldId id="305" r:id="rId39"/>
    <p:sldId id="307" r:id="rId40"/>
    <p:sldId id="308" r:id="rId41"/>
    <p:sldId id="309" r:id="rId42"/>
    <p:sldId id="306" r:id="rId43"/>
    <p:sldId id="301" r:id="rId44"/>
    <p:sldId id="310" r:id="rId45"/>
    <p:sldId id="302" r:id="rId46"/>
    <p:sldId id="303" r:id="rId47"/>
    <p:sldId id="304" r:id="rId48"/>
    <p:sldId id="312" r:id="rId49"/>
    <p:sldId id="296" r:id="rId50"/>
    <p:sldId id="313" r:id="rId51"/>
    <p:sldId id="314" r:id="rId52"/>
    <p:sldId id="320" r:id="rId53"/>
    <p:sldId id="315" r:id="rId54"/>
    <p:sldId id="316" r:id="rId55"/>
    <p:sldId id="317" r:id="rId56"/>
    <p:sldId id="318" r:id="rId57"/>
    <p:sldId id="319" r:id="rId58"/>
    <p:sldId id="339" r:id="rId59"/>
    <p:sldId id="340" r:id="rId60"/>
    <p:sldId id="341"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7" r:id="rId77"/>
    <p:sldId id="338" r:id="rId78"/>
  </p:sldIdLst>
  <p:sldSz cx="12188825" cy="685800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65" autoAdjust="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6"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7" name="Picture 6" descr="Droplets-HD-Title-R1d.png"/>
          <p:cNvPicPr/>
          <p:nvPr/>
        </p:nvPicPr>
        <p:blipFill>
          <a:blip r:embed="rId3"/>
          <a:stretch/>
        </p:blipFill>
        <p:spPr>
          <a:xfrm>
            <a:off x="0" y="0"/>
            <a:ext cx="12188520" cy="6857640"/>
          </a:xfrm>
          <a:prstGeom prst="rect">
            <a:avLst/>
          </a:prstGeom>
          <a:noFill/>
          <a:ln w="0">
            <a:noFill/>
          </a:ln>
        </p:spPr>
      </p:pic>
      <p:sp>
        <p:nvSpPr>
          <p:cNvPr id="2" name="PlaceHolder 1"/>
          <p:cNvSpPr>
            <a:spLocks noGrp="1"/>
          </p:cNvSpPr>
          <p:nvPr>
            <p:ph type="title"/>
          </p:nvPr>
        </p:nvSpPr>
        <p:spPr>
          <a:xfrm>
            <a:off x="1750680" y="1300680"/>
            <a:ext cx="8687520" cy="2508840"/>
          </a:xfrm>
          <a:prstGeom prst="rect">
            <a:avLst/>
          </a:prstGeom>
          <a:noFill/>
          <a:ln w="0">
            <a:noFill/>
          </a:ln>
        </p:spPr>
        <p:txBody>
          <a:bodyPr lIns="91440" tIns="45720" rIns="91440" bIns="45720" anchor="b">
            <a:normAutofit/>
          </a:bodyPr>
          <a:lstStyle/>
          <a:p>
            <a:pPr indent="0" algn="ctr" defTabSz="914040">
              <a:lnSpc>
                <a:spcPct val="90000"/>
              </a:lnSpc>
              <a:buNone/>
            </a:pPr>
            <a:r>
              <a:rPr lang="es-ES" sz="4800" b="0" u="none" strike="noStrike" cap="all">
                <a:solidFill>
                  <a:schemeClr val="dk1"/>
                </a:solidFill>
                <a:effectLst/>
                <a:uFillTx/>
                <a:latin typeface="Tw Cen MT"/>
              </a:rPr>
              <a:t>Haga clic para modificar el estilo de título del patrón</a:t>
            </a:r>
            <a:endParaRPr lang="en-US" sz="4800" b="0" u="none" strike="noStrike">
              <a:solidFill>
                <a:schemeClr val="dk1"/>
              </a:solidFill>
              <a:effectLst/>
              <a:uFillTx/>
              <a:latin typeface="Tw Cen MT"/>
            </a:endParaRPr>
          </a:p>
        </p:txBody>
      </p:sp>
      <p:sp>
        <p:nvSpPr>
          <p:cNvPr id="3" name="PlaceHolder 2"/>
          <p:cNvSpPr>
            <a:spLocks noGrp="1"/>
          </p:cNvSpPr>
          <p:nvPr>
            <p:ph type="dt" idx="1"/>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4" name="PlaceHolder 3"/>
          <p:cNvSpPr>
            <a:spLocks noGrp="1"/>
          </p:cNvSpPr>
          <p:nvPr>
            <p:ph type="ftr" idx="2"/>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5" name="PlaceHolder 4"/>
          <p:cNvSpPr>
            <a:spLocks noGrp="1"/>
          </p:cNvSpPr>
          <p:nvPr>
            <p:ph type="sldNum" idx="3"/>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D0B6E7C1-355A-40C3-ADBC-CD4DE8C4106E}"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79"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80" name="Picture 2" descr="Droplets-HD-Content-R1d.png"/>
          <p:cNvPicPr/>
          <p:nvPr/>
        </p:nvPicPr>
        <p:blipFill>
          <a:blip r:embed="rId3"/>
          <a:stretch/>
        </p:blipFill>
        <p:spPr>
          <a:xfrm>
            <a:off x="0" y="0"/>
            <a:ext cx="12188520" cy="6857640"/>
          </a:xfrm>
          <a:prstGeom prst="rect">
            <a:avLst/>
          </a:prstGeom>
          <a:noFill/>
          <a:ln w="0">
            <a:noFill/>
          </a:ln>
        </p:spPr>
      </p:pic>
      <p:sp>
        <p:nvSpPr>
          <p:cNvPr id="81" name="PlaceHolder 1"/>
          <p:cNvSpPr>
            <a:spLocks noGrp="1"/>
          </p:cNvSpPr>
          <p:nvPr>
            <p:ph type="title"/>
          </p:nvPr>
        </p:nvSpPr>
        <p:spPr>
          <a:xfrm>
            <a:off x="913680" y="618480"/>
            <a:ext cx="10361520" cy="1595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82" name="PlaceHolder 2"/>
          <p:cNvSpPr>
            <a:spLocks noGrp="1"/>
          </p:cNvSpPr>
          <p:nvPr>
            <p:ph type="body"/>
          </p:nvPr>
        </p:nvSpPr>
        <p:spPr>
          <a:xfrm>
            <a:off x="913680" y="2367000"/>
            <a:ext cx="10360800" cy="342360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83" name="PlaceHolder 3"/>
          <p:cNvSpPr>
            <a:spLocks noGrp="1"/>
          </p:cNvSpPr>
          <p:nvPr>
            <p:ph type="dt" idx="28"/>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84" name="PlaceHolder 4"/>
          <p:cNvSpPr>
            <a:spLocks noGrp="1"/>
          </p:cNvSpPr>
          <p:nvPr>
            <p:ph type="ftr" idx="29"/>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85" name="PlaceHolder 5"/>
          <p:cNvSpPr>
            <a:spLocks noGrp="1"/>
          </p:cNvSpPr>
          <p:nvPr>
            <p:ph type="sldNum" idx="30"/>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865597A3-638E-44BB-B81E-B95BEB6D73B4}"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cabezado de sección">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86"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87" name="Picture 8" descr="Droplets-HD-Content-R1d.png"/>
          <p:cNvPicPr/>
          <p:nvPr/>
        </p:nvPicPr>
        <p:blipFill>
          <a:blip r:embed="rId3"/>
          <a:stretch/>
        </p:blipFill>
        <p:spPr>
          <a:xfrm>
            <a:off x="0" y="0"/>
            <a:ext cx="12188520" cy="6857640"/>
          </a:xfrm>
          <a:prstGeom prst="rect">
            <a:avLst/>
          </a:prstGeom>
          <a:noFill/>
          <a:ln w="0">
            <a:noFill/>
          </a:ln>
        </p:spPr>
      </p:pic>
      <p:sp>
        <p:nvSpPr>
          <p:cNvPr id="88" name="PlaceHolder 1"/>
          <p:cNvSpPr>
            <a:spLocks noGrp="1"/>
          </p:cNvSpPr>
          <p:nvPr>
            <p:ph type="title"/>
          </p:nvPr>
        </p:nvSpPr>
        <p:spPr>
          <a:xfrm>
            <a:off x="913680" y="828720"/>
            <a:ext cx="10348560" cy="2736360"/>
          </a:xfrm>
          <a:prstGeom prst="rect">
            <a:avLst/>
          </a:prstGeom>
          <a:noFill/>
          <a:ln w="0">
            <a:noFill/>
          </a:ln>
        </p:spPr>
        <p:txBody>
          <a:bodyPr lIns="91440" tIns="45720" rIns="91440" bIns="45720" anchor="b">
            <a:normAutofit/>
          </a:bodyPr>
          <a:lstStyle/>
          <a:p>
            <a:pPr indent="0" algn="ctr" defTabSz="914040">
              <a:lnSpc>
                <a:spcPct val="90000"/>
              </a:lnSpc>
              <a:buNone/>
            </a:pPr>
            <a:r>
              <a:rPr lang="es-ES" sz="4000" b="0" u="none" strike="noStrike" cap="all">
                <a:solidFill>
                  <a:schemeClr val="dk1"/>
                </a:solidFill>
                <a:effectLst/>
                <a:uFillTx/>
                <a:latin typeface="Tw Cen MT"/>
              </a:rPr>
              <a:t>Haga clic para modificar el estilo de título del patrón</a:t>
            </a:r>
            <a:endParaRPr lang="en-US" sz="4000" b="0" u="none" strike="noStrike">
              <a:solidFill>
                <a:schemeClr val="dk1"/>
              </a:solidFill>
              <a:effectLst/>
              <a:uFillTx/>
              <a:latin typeface="Tw Cen MT"/>
            </a:endParaRPr>
          </a:p>
        </p:txBody>
      </p:sp>
      <p:sp>
        <p:nvSpPr>
          <p:cNvPr id="89" name="PlaceHolder 2"/>
          <p:cNvSpPr>
            <a:spLocks noGrp="1"/>
          </p:cNvSpPr>
          <p:nvPr>
            <p:ph type="body"/>
          </p:nvPr>
        </p:nvSpPr>
        <p:spPr>
          <a:xfrm>
            <a:off x="913680" y="3657600"/>
            <a:ext cx="10348560" cy="13680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2000" b="0" u="none" strike="noStrike" cap="all">
                <a:solidFill>
                  <a:schemeClr val="lt1">
                    <a:lumMod val="50000"/>
                  </a:schemeClr>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p:txBody>
      </p:sp>
      <p:sp>
        <p:nvSpPr>
          <p:cNvPr id="90" name="PlaceHolder 3"/>
          <p:cNvSpPr>
            <a:spLocks noGrp="1"/>
          </p:cNvSpPr>
          <p:nvPr>
            <p:ph type="dt" idx="31"/>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91" name="PlaceHolder 4"/>
          <p:cNvSpPr>
            <a:spLocks noGrp="1"/>
          </p:cNvSpPr>
          <p:nvPr>
            <p:ph type="ftr" idx="32"/>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92" name="PlaceHolder 5"/>
          <p:cNvSpPr>
            <a:spLocks noGrp="1"/>
          </p:cNvSpPr>
          <p:nvPr>
            <p:ph type="sldNum" idx="33"/>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E3C529CB-9D41-4F91-828E-C2B314607DF0}"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93"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94" name="Picture 9" descr="Droplets-HD-Content-R1d.png"/>
          <p:cNvPicPr/>
          <p:nvPr/>
        </p:nvPicPr>
        <p:blipFill>
          <a:blip r:embed="rId3"/>
          <a:stretch/>
        </p:blipFill>
        <p:spPr>
          <a:xfrm>
            <a:off x="0" y="0"/>
            <a:ext cx="12188520" cy="6857640"/>
          </a:xfrm>
          <a:prstGeom prst="rect">
            <a:avLst/>
          </a:prstGeom>
          <a:noFill/>
          <a:ln w="0">
            <a:noFill/>
          </a:ln>
        </p:spPr>
      </p:pic>
      <p:sp>
        <p:nvSpPr>
          <p:cNvPr id="95" name="PlaceHolder 1"/>
          <p:cNvSpPr>
            <a:spLocks noGrp="1"/>
          </p:cNvSpPr>
          <p:nvPr>
            <p:ph type="title"/>
          </p:nvPr>
        </p:nvSpPr>
        <p:spPr>
          <a:xfrm>
            <a:off x="913680" y="618480"/>
            <a:ext cx="10361520" cy="1595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96" name="PlaceHolder 2"/>
          <p:cNvSpPr>
            <a:spLocks noGrp="1"/>
          </p:cNvSpPr>
          <p:nvPr>
            <p:ph type="body"/>
          </p:nvPr>
        </p:nvSpPr>
        <p:spPr>
          <a:xfrm>
            <a:off x="913680" y="2367000"/>
            <a:ext cx="5104440" cy="342360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97" name="PlaceHolder 3"/>
          <p:cNvSpPr>
            <a:spLocks noGrp="1"/>
          </p:cNvSpPr>
          <p:nvPr>
            <p:ph type="body"/>
          </p:nvPr>
        </p:nvSpPr>
        <p:spPr>
          <a:xfrm>
            <a:off x="6170760" y="2367000"/>
            <a:ext cx="5103720" cy="342360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98" name="PlaceHolder 4"/>
          <p:cNvSpPr>
            <a:spLocks noGrp="1"/>
          </p:cNvSpPr>
          <p:nvPr>
            <p:ph type="dt" idx="34"/>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99" name="PlaceHolder 5"/>
          <p:cNvSpPr>
            <a:spLocks noGrp="1"/>
          </p:cNvSpPr>
          <p:nvPr>
            <p:ph type="ftr" idx="35"/>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00" name="PlaceHolder 6"/>
          <p:cNvSpPr>
            <a:spLocks noGrp="1"/>
          </p:cNvSpPr>
          <p:nvPr>
            <p:ph type="sldNum" idx="36"/>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E8B07491-824A-405E-B9B6-0FEBF26848DB}"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mparación">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01"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02" name="Picture 14" descr="Droplets-HD-Content-R1d.png"/>
          <p:cNvPicPr/>
          <p:nvPr/>
        </p:nvPicPr>
        <p:blipFill>
          <a:blip r:embed="rId3"/>
          <a:stretch/>
        </p:blipFill>
        <p:spPr>
          <a:xfrm>
            <a:off x="0" y="0"/>
            <a:ext cx="12188520" cy="6857640"/>
          </a:xfrm>
          <a:prstGeom prst="rect">
            <a:avLst/>
          </a:prstGeom>
          <a:noFill/>
          <a:ln w="0">
            <a:noFill/>
          </a:ln>
        </p:spPr>
      </p:pic>
      <p:sp>
        <p:nvSpPr>
          <p:cNvPr id="103" name="PlaceHolder 1"/>
          <p:cNvSpPr>
            <a:spLocks noGrp="1"/>
          </p:cNvSpPr>
          <p:nvPr>
            <p:ph type="title"/>
          </p:nvPr>
        </p:nvSpPr>
        <p:spPr>
          <a:xfrm>
            <a:off x="913680" y="618480"/>
            <a:ext cx="10361520" cy="1595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104" name="PlaceHolder 2"/>
          <p:cNvSpPr>
            <a:spLocks noGrp="1"/>
          </p:cNvSpPr>
          <p:nvPr>
            <p:ph type="body"/>
          </p:nvPr>
        </p:nvSpPr>
        <p:spPr>
          <a:xfrm>
            <a:off x="1145880" y="2370960"/>
            <a:ext cx="4871880" cy="679680"/>
          </a:xfrm>
          <a:prstGeom prst="rect">
            <a:avLst/>
          </a:prstGeom>
          <a:noFill/>
          <a:ln w="0">
            <a:noFill/>
          </a:ln>
        </p:spPr>
        <p:txBody>
          <a:bodyPr lIns="91440" tIns="45720" rIns="91440" bIns="45720" anchor="b">
            <a:noAutofit/>
          </a:bodyPr>
          <a:lstStyle/>
          <a:p>
            <a:pPr indent="0" defTabSz="914040">
              <a:lnSpc>
                <a:spcPct val="85000"/>
              </a:lnSpc>
              <a:spcBef>
                <a:spcPts val="1001"/>
              </a:spcBef>
              <a:buNone/>
              <a:tabLst>
                <a:tab pos="0" algn="l"/>
              </a:tabLst>
            </a:pPr>
            <a:r>
              <a:rPr lang="es-ES" sz="2600" b="0" u="none" strike="noStrike" cap="all">
                <a:solidFill>
                  <a:schemeClr val="dk1"/>
                </a:solidFill>
                <a:effectLst/>
                <a:uFillTx/>
                <a:latin typeface="Tw Cen MT"/>
              </a:rPr>
              <a:t>Haga clic para modificar los estilos de texto del patrón</a:t>
            </a:r>
            <a:endParaRPr lang="en-US" sz="2600" b="0" u="none" strike="noStrike" cap="all">
              <a:solidFill>
                <a:schemeClr val="dk1"/>
              </a:solidFill>
              <a:effectLst/>
              <a:uFillTx/>
              <a:latin typeface="Tw Cen MT"/>
            </a:endParaRPr>
          </a:p>
        </p:txBody>
      </p:sp>
      <p:sp>
        <p:nvSpPr>
          <p:cNvPr id="105" name="PlaceHolder 3"/>
          <p:cNvSpPr>
            <a:spLocks noGrp="1"/>
          </p:cNvSpPr>
          <p:nvPr>
            <p:ph type="body"/>
          </p:nvPr>
        </p:nvSpPr>
        <p:spPr>
          <a:xfrm>
            <a:off x="913680" y="3051000"/>
            <a:ext cx="5104440" cy="273996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106" name="PlaceHolder 4"/>
          <p:cNvSpPr>
            <a:spLocks noGrp="1"/>
          </p:cNvSpPr>
          <p:nvPr>
            <p:ph type="body"/>
          </p:nvPr>
        </p:nvSpPr>
        <p:spPr>
          <a:xfrm>
            <a:off x="6394680" y="2370960"/>
            <a:ext cx="4880160" cy="679680"/>
          </a:xfrm>
          <a:prstGeom prst="rect">
            <a:avLst/>
          </a:prstGeom>
          <a:noFill/>
          <a:ln w="0">
            <a:noFill/>
          </a:ln>
        </p:spPr>
        <p:txBody>
          <a:bodyPr lIns="91440" tIns="45720" rIns="91440" bIns="45720" anchor="b">
            <a:noAutofit/>
          </a:bodyPr>
          <a:lstStyle/>
          <a:p>
            <a:pPr indent="0" defTabSz="914040">
              <a:lnSpc>
                <a:spcPct val="85000"/>
              </a:lnSpc>
              <a:spcBef>
                <a:spcPts val="1001"/>
              </a:spcBef>
              <a:buNone/>
              <a:tabLst>
                <a:tab pos="0" algn="l"/>
              </a:tabLst>
            </a:pPr>
            <a:r>
              <a:rPr lang="es-ES" sz="2600" b="0" u="none" strike="noStrike" cap="all">
                <a:solidFill>
                  <a:schemeClr val="dk1"/>
                </a:solidFill>
                <a:effectLst/>
                <a:uFillTx/>
                <a:latin typeface="Tw Cen MT"/>
              </a:rPr>
              <a:t>Haga clic para modificar los estilos de texto del patrón</a:t>
            </a:r>
            <a:endParaRPr lang="en-US" sz="2600" b="0" u="none" strike="noStrike" cap="all">
              <a:solidFill>
                <a:schemeClr val="dk1"/>
              </a:solidFill>
              <a:effectLst/>
              <a:uFillTx/>
              <a:latin typeface="Tw Cen MT"/>
            </a:endParaRPr>
          </a:p>
        </p:txBody>
      </p:sp>
      <p:sp>
        <p:nvSpPr>
          <p:cNvPr id="107" name="PlaceHolder 5"/>
          <p:cNvSpPr>
            <a:spLocks noGrp="1"/>
          </p:cNvSpPr>
          <p:nvPr>
            <p:ph type="body"/>
          </p:nvPr>
        </p:nvSpPr>
        <p:spPr>
          <a:xfrm>
            <a:off x="6170760" y="3051000"/>
            <a:ext cx="5103720" cy="273996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108" name="PlaceHolder 6"/>
          <p:cNvSpPr>
            <a:spLocks noGrp="1"/>
          </p:cNvSpPr>
          <p:nvPr>
            <p:ph type="dt" idx="37"/>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09" name="PlaceHolder 7"/>
          <p:cNvSpPr>
            <a:spLocks noGrp="1"/>
          </p:cNvSpPr>
          <p:nvPr>
            <p:ph type="ftr" idx="38"/>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10" name="PlaceHolder 8"/>
          <p:cNvSpPr>
            <a:spLocks noGrp="1"/>
          </p:cNvSpPr>
          <p:nvPr>
            <p:ph type="sldNum" idx="39"/>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3A54EEA4-5179-4C61-8348-CF8111B8BF77}"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11"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12" name="Picture 7" descr="Droplets-HD-Content-R1d.png"/>
          <p:cNvPicPr/>
          <p:nvPr/>
        </p:nvPicPr>
        <p:blipFill>
          <a:blip r:embed="rId3"/>
          <a:stretch/>
        </p:blipFill>
        <p:spPr>
          <a:xfrm>
            <a:off x="0" y="0"/>
            <a:ext cx="12188520" cy="6857640"/>
          </a:xfrm>
          <a:prstGeom prst="rect">
            <a:avLst/>
          </a:prstGeom>
          <a:noFill/>
          <a:ln w="0">
            <a:noFill/>
          </a:ln>
        </p:spPr>
      </p:pic>
      <p:sp>
        <p:nvSpPr>
          <p:cNvPr id="113" name="PlaceHolder 1"/>
          <p:cNvSpPr>
            <a:spLocks noGrp="1"/>
          </p:cNvSpPr>
          <p:nvPr>
            <p:ph type="title"/>
          </p:nvPr>
        </p:nvSpPr>
        <p:spPr>
          <a:xfrm>
            <a:off x="913680" y="618480"/>
            <a:ext cx="10361520" cy="1595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114" name="PlaceHolder 2"/>
          <p:cNvSpPr>
            <a:spLocks noGrp="1"/>
          </p:cNvSpPr>
          <p:nvPr>
            <p:ph type="dt" idx="40"/>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15" name="PlaceHolder 3"/>
          <p:cNvSpPr>
            <a:spLocks noGrp="1"/>
          </p:cNvSpPr>
          <p:nvPr>
            <p:ph type="ftr" idx="41"/>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16" name="PlaceHolder 4"/>
          <p:cNvSpPr>
            <a:spLocks noGrp="1"/>
          </p:cNvSpPr>
          <p:nvPr>
            <p:ph type="sldNum" idx="42"/>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1418A335-B106-4DAB-9A98-22F491849CE0}"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17"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18" name="Picture 6" descr="Droplets-HD-Content-R1d.png"/>
          <p:cNvPicPr/>
          <p:nvPr/>
        </p:nvPicPr>
        <p:blipFill>
          <a:blip r:embed="rId3"/>
          <a:stretch/>
        </p:blipFill>
        <p:spPr>
          <a:xfrm>
            <a:off x="0" y="0"/>
            <a:ext cx="12188520" cy="6857640"/>
          </a:xfrm>
          <a:prstGeom prst="rect">
            <a:avLst/>
          </a:prstGeom>
          <a:noFill/>
          <a:ln w="0">
            <a:noFill/>
          </a:ln>
        </p:spPr>
      </p:pic>
      <p:sp>
        <p:nvSpPr>
          <p:cNvPr id="119" name="PlaceHolder 1"/>
          <p:cNvSpPr>
            <a:spLocks noGrp="1"/>
          </p:cNvSpPr>
          <p:nvPr>
            <p:ph type="dt" idx="43"/>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20" name="PlaceHolder 2"/>
          <p:cNvSpPr>
            <a:spLocks noGrp="1"/>
          </p:cNvSpPr>
          <p:nvPr>
            <p:ph type="ftr" idx="44"/>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21" name="PlaceHolder 3"/>
          <p:cNvSpPr>
            <a:spLocks noGrp="1"/>
          </p:cNvSpPr>
          <p:nvPr>
            <p:ph type="sldNum" idx="45"/>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2794B883-D137-436F-8E29-6FE2F799514A}"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
        <p:nvSpPr>
          <p:cNvPr id="122" name="PlaceHolder 4"/>
          <p:cNvSpPr>
            <a:spLocks noGrp="1"/>
          </p:cNvSpPr>
          <p:nvPr>
            <p:ph type="title"/>
          </p:nvPr>
        </p:nvSpPr>
        <p:spPr>
          <a:xfrm>
            <a:off x="609120" y="273600"/>
            <a:ext cx="10969560" cy="1144800"/>
          </a:xfrm>
          <a:prstGeom prst="rect">
            <a:avLst/>
          </a:prstGeom>
          <a:noFill/>
          <a:ln w="0">
            <a:noFill/>
          </a:ln>
        </p:spPr>
        <p:txBody>
          <a:bodyPr lIns="0" tIns="0" rIns="0" bIns="0" anchor="ctr">
            <a:noAutofit/>
          </a:bodyPr>
          <a:lstStyle/>
          <a:p>
            <a:pPr indent="0">
              <a:buNone/>
            </a:pPr>
            <a:r>
              <a:rPr lang="en-US" sz="1800" b="0" u="none" strike="noStrike">
                <a:solidFill>
                  <a:schemeClr val="dk1"/>
                </a:solidFill>
                <a:effectLst/>
                <a:uFillTx/>
                <a:latin typeface="Tw Cen MT"/>
              </a:rPr>
              <a:t>Pulse para editar el formato del texto de título</a:t>
            </a:r>
          </a:p>
        </p:txBody>
      </p:sp>
      <p:sp>
        <p:nvSpPr>
          <p:cNvPr id="123" name="PlaceHolder 5"/>
          <p:cNvSpPr>
            <a:spLocks noGrp="1"/>
          </p:cNvSpPr>
          <p:nvPr>
            <p:ph type="body"/>
          </p:nvPr>
        </p:nvSpPr>
        <p:spPr>
          <a:xfrm>
            <a:off x="609120" y="1604520"/>
            <a:ext cx="10969560" cy="3977280"/>
          </a:xfrm>
          <a:prstGeom prst="rect">
            <a:avLst/>
          </a:prstGeom>
          <a:noFill/>
          <a:ln w="0">
            <a:noFill/>
          </a:ln>
        </p:spPr>
        <p:txBody>
          <a:bodyPr lIns="0" tIns="0" rIns="0" bIns="0" anchor="t">
            <a:normAutofit/>
          </a:bodyPr>
          <a:lstStyle/>
          <a:p>
            <a:pPr marL="432000" indent="-324000">
              <a:lnSpc>
                <a:spcPct val="120000"/>
              </a:lnSpc>
              <a:spcBef>
                <a:spcPts val="1417"/>
              </a:spcBef>
              <a:buClr>
                <a:srgbClr val="000000"/>
              </a:buClr>
              <a:buSzPct val="45000"/>
              <a:buFont typeface="Wingdings" charset="2"/>
              <a:buChar char=""/>
            </a:pPr>
            <a:r>
              <a:rPr lang="en-US" sz="2000" b="0" u="none" strike="noStrike" cap="all">
                <a:solidFill>
                  <a:schemeClr val="dk1"/>
                </a:solidFill>
                <a:effectLst/>
                <a:uFillTx/>
                <a:latin typeface="Tw Cen MT"/>
              </a:rPr>
              <a:t>Pulse para editar el formato de texto del esquema</a:t>
            </a:r>
          </a:p>
          <a:p>
            <a:pPr marL="864000" lvl="1" indent="-324000">
              <a:lnSpc>
                <a:spcPct val="120000"/>
              </a:lnSpc>
              <a:spcBef>
                <a:spcPts val="1134"/>
              </a:spcBef>
              <a:buClr>
                <a:srgbClr val="000000"/>
              </a:buClr>
              <a:buSzPct val="75000"/>
              <a:buFont typeface="Symbol" charset="2"/>
              <a:buChar char=""/>
            </a:pPr>
            <a:r>
              <a:rPr lang="en-US" sz="1600" b="0" u="none" strike="noStrike" cap="all">
                <a:solidFill>
                  <a:schemeClr val="dk1"/>
                </a:solidFill>
                <a:effectLst/>
                <a:uFillTx/>
                <a:latin typeface="Tw Cen MT"/>
              </a:rPr>
              <a:t>Segundo nivel del esquema</a:t>
            </a:r>
          </a:p>
          <a:p>
            <a:pPr marL="1296000" lvl="2" indent="-288000">
              <a:lnSpc>
                <a:spcPct val="120000"/>
              </a:lnSpc>
              <a:spcBef>
                <a:spcPts val="850"/>
              </a:spcBef>
              <a:buClr>
                <a:srgbClr val="000000"/>
              </a:buClr>
              <a:buSzPct val="45000"/>
              <a:buFont typeface="Wingdings" charset="2"/>
              <a:buChar char=""/>
            </a:pPr>
            <a:r>
              <a:rPr lang="en-US" sz="1400" b="0" u="none" strike="noStrike" cap="all">
                <a:solidFill>
                  <a:schemeClr val="dk1"/>
                </a:solidFill>
                <a:effectLst/>
                <a:uFillTx/>
                <a:latin typeface="Tw Cen MT"/>
              </a:rPr>
              <a:t>Tercer nivel del esquema</a:t>
            </a:r>
          </a:p>
          <a:p>
            <a:pPr marL="1728000" lvl="3" indent="-216000">
              <a:lnSpc>
                <a:spcPct val="120000"/>
              </a:lnSpc>
              <a:spcBef>
                <a:spcPts val="567"/>
              </a:spcBef>
              <a:buClr>
                <a:srgbClr val="000000"/>
              </a:buClr>
              <a:buSzPct val="75000"/>
              <a:buFont typeface="Symbol" charset="2"/>
              <a:buChar char=""/>
            </a:pPr>
            <a:r>
              <a:rPr lang="en-US" sz="1400" b="0" u="none" strike="noStrike" cap="all">
                <a:solidFill>
                  <a:schemeClr val="dk1"/>
                </a:solidFill>
                <a:effectLst/>
                <a:uFillTx/>
                <a:latin typeface="Tw Cen MT"/>
              </a:rPr>
              <a:t>Cuarto nivel del esquema</a:t>
            </a:r>
          </a:p>
          <a:p>
            <a:pPr marL="2160000" lvl="4" indent="-216000">
              <a:lnSpc>
                <a:spcPct val="120000"/>
              </a:lnSpc>
              <a:spcBef>
                <a:spcPts val="283"/>
              </a:spcBef>
              <a:buClr>
                <a:srgbClr val="000000"/>
              </a:buClr>
              <a:buSzPct val="45000"/>
              <a:buFont typeface="Wingdings" charset="2"/>
              <a:buChar char=""/>
            </a:pPr>
            <a:r>
              <a:rPr lang="en-US" sz="2000" b="0" u="none" strike="noStrike" cap="all">
                <a:solidFill>
                  <a:schemeClr val="dk1"/>
                </a:solidFill>
                <a:effectLst/>
                <a:uFillTx/>
                <a:latin typeface="Tw Cen MT"/>
              </a:rPr>
              <a:t>Quinto nivel del esquema</a:t>
            </a:r>
          </a:p>
          <a:p>
            <a:pPr marL="2592000" lvl="5" indent="-216000">
              <a:lnSpc>
                <a:spcPct val="120000"/>
              </a:lnSpc>
              <a:spcBef>
                <a:spcPts val="283"/>
              </a:spcBef>
              <a:buClr>
                <a:srgbClr val="000000"/>
              </a:buClr>
              <a:buSzPct val="45000"/>
              <a:buFont typeface="Wingdings" charset="2"/>
              <a:buChar char=""/>
            </a:pPr>
            <a:r>
              <a:rPr lang="en-US" sz="2000" b="0" u="none" strike="noStrike" cap="all">
                <a:solidFill>
                  <a:schemeClr val="dk1"/>
                </a:solidFill>
                <a:effectLst/>
                <a:uFillTx/>
                <a:latin typeface="Tw Cen MT"/>
              </a:rPr>
              <a:t>Sexto nivel del esquema</a:t>
            </a:r>
          </a:p>
          <a:p>
            <a:pPr marL="3024000" lvl="6" indent="-216000">
              <a:lnSpc>
                <a:spcPct val="120000"/>
              </a:lnSpc>
              <a:spcBef>
                <a:spcPts val="283"/>
              </a:spcBef>
              <a:buClr>
                <a:srgbClr val="000000"/>
              </a:buClr>
              <a:buSzPct val="45000"/>
              <a:buFont typeface="Wingdings" charset="2"/>
              <a:buChar char=""/>
            </a:pPr>
            <a:r>
              <a:rPr lang="en-US" sz="2000" b="0" u="none" strike="noStrike" cap="all">
                <a:solidFill>
                  <a:schemeClr val="dk1"/>
                </a:solidFill>
                <a:effectLst/>
                <a:uFillTx/>
                <a:latin typeface="Tw Cen MT"/>
              </a:rPr>
              <a:t>Séptimo nivel del esquema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ido con títul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24"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25" name="Picture 10" descr="Droplets-HD-Content-R1d.png"/>
          <p:cNvPicPr/>
          <p:nvPr/>
        </p:nvPicPr>
        <p:blipFill>
          <a:blip r:embed="rId3"/>
          <a:stretch/>
        </p:blipFill>
        <p:spPr>
          <a:xfrm>
            <a:off x="0" y="0"/>
            <a:ext cx="12188520" cy="6857640"/>
          </a:xfrm>
          <a:prstGeom prst="rect">
            <a:avLst/>
          </a:prstGeom>
          <a:noFill/>
          <a:ln w="0">
            <a:noFill/>
          </a:ln>
        </p:spPr>
      </p:pic>
      <p:sp>
        <p:nvSpPr>
          <p:cNvPr id="126" name="PlaceHolder 1"/>
          <p:cNvSpPr>
            <a:spLocks noGrp="1"/>
          </p:cNvSpPr>
          <p:nvPr>
            <p:ph type="title"/>
          </p:nvPr>
        </p:nvSpPr>
        <p:spPr>
          <a:xfrm>
            <a:off x="913680" y="609480"/>
            <a:ext cx="3934440" cy="2022840"/>
          </a:xfrm>
          <a:prstGeom prst="rect">
            <a:avLst/>
          </a:prstGeom>
          <a:noFill/>
          <a:ln w="0">
            <a:noFill/>
          </a:ln>
        </p:spPr>
        <p:txBody>
          <a:bodyPr lIns="91440" tIns="45720" rIns="91440" bIns="45720" anchor="b">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127" name="PlaceHolder 2"/>
          <p:cNvSpPr>
            <a:spLocks noGrp="1"/>
          </p:cNvSpPr>
          <p:nvPr>
            <p:ph type="body"/>
          </p:nvPr>
        </p:nvSpPr>
        <p:spPr>
          <a:xfrm>
            <a:off x="5076720" y="609480"/>
            <a:ext cx="6198120" cy="518112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128" name="PlaceHolder 3"/>
          <p:cNvSpPr>
            <a:spLocks noGrp="1"/>
          </p:cNvSpPr>
          <p:nvPr>
            <p:ph type="body"/>
          </p:nvPr>
        </p:nvSpPr>
        <p:spPr>
          <a:xfrm>
            <a:off x="913680" y="2632680"/>
            <a:ext cx="3934440" cy="3157920"/>
          </a:xfrm>
          <a:prstGeom prst="rect">
            <a:avLst/>
          </a:prstGeom>
          <a:noFill/>
          <a:ln w="0">
            <a:noFill/>
          </a:ln>
        </p:spPr>
        <p:txBody>
          <a:bodyPr lIns="91440" tIns="45720" rIns="91440" bIns="45720" anchor="t">
            <a:no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129" name="PlaceHolder 4"/>
          <p:cNvSpPr>
            <a:spLocks noGrp="1"/>
          </p:cNvSpPr>
          <p:nvPr>
            <p:ph type="dt" idx="46"/>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30" name="PlaceHolder 5"/>
          <p:cNvSpPr>
            <a:spLocks noGrp="1"/>
          </p:cNvSpPr>
          <p:nvPr>
            <p:ph type="ftr" idx="47"/>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31" name="PlaceHolder 6"/>
          <p:cNvSpPr>
            <a:spLocks noGrp="1"/>
          </p:cNvSpPr>
          <p:nvPr>
            <p:ph type="sldNum" idx="48"/>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323F3C46-0B59-46BA-9A6B-5DCA06C761F8}"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Imagen con títul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32"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33" name="Picture 9" descr="Droplets-HD-Content-R1d.png"/>
          <p:cNvPicPr/>
          <p:nvPr/>
        </p:nvPicPr>
        <p:blipFill>
          <a:blip r:embed="rId3"/>
          <a:stretch/>
        </p:blipFill>
        <p:spPr>
          <a:xfrm>
            <a:off x="0" y="0"/>
            <a:ext cx="12188520" cy="6857640"/>
          </a:xfrm>
          <a:prstGeom prst="rect">
            <a:avLst/>
          </a:prstGeom>
          <a:noFill/>
          <a:ln w="0">
            <a:noFill/>
          </a:ln>
        </p:spPr>
      </p:pic>
      <p:sp>
        <p:nvSpPr>
          <p:cNvPr id="134" name="PlaceHolder 1"/>
          <p:cNvSpPr>
            <a:spLocks noGrp="1"/>
          </p:cNvSpPr>
          <p:nvPr>
            <p:ph type="title"/>
          </p:nvPr>
        </p:nvSpPr>
        <p:spPr>
          <a:xfrm>
            <a:off x="913680" y="609480"/>
            <a:ext cx="5933160" cy="2022840"/>
          </a:xfrm>
          <a:prstGeom prst="rect">
            <a:avLst/>
          </a:prstGeom>
          <a:noFill/>
          <a:ln w="0">
            <a:noFill/>
          </a:ln>
        </p:spPr>
        <p:txBody>
          <a:bodyPr lIns="91440" tIns="45720" rIns="91440" bIns="45720" anchor="b">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135" name="PlaceHolder 2"/>
          <p:cNvSpPr>
            <a:spLocks noGrp="1"/>
          </p:cNvSpPr>
          <p:nvPr>
            <p:ph type="body"/>
          </p:nvPr>
        </p:nvSpPr>
        <p:spPr>
          <a:xfrm>
            <a:off x="7422840" y="609480"/>
            <a:ext cx="3254040" cy="5181120"/>
          </a:xfrm>
          <a:prstGeom prst="rect">
            <a:avLst/>
          </a:prstGeom>
          <a:noFill/>
          <a:ln w="82440" cap="sq">
            <a:solidFill>
              <a:srgbClr val="EAEAEA"/>
            </a:solidFill>
            <a:miter/>
          </a:ln>
        </p:spPr>
        <p:txBody>
          <a:bodyPr lIns="90000" tIns="45000" rIns="90000" bIns="45000" anchor="t">
            <a:noAutofit/>
          </a:bodyPr>
          <a:lstStyle/>
          <a:p>
            <a:pPr indent="0" defTabSz="457200">
              <a:lnSpc>
                <a:spcPct val="100000"/>
              </a:lnSpc>
              <a:buNone/>
              <a:tabLst>
                <a:tab pos="0" algn="l"/>
              </a:tabLst>
            </a:pPr>
            <a:r>
              <a:rPr lang="es-ES" sz="3200" b="0" u="none" strike="noStrike">
                <a:solidFill>
                  <a:schemeClr val="dk1"/>
                </a:solidFill>
                <a:effectLst/>
                <a:uFillTx/>
                <a:latin typeface="Tw Cen MT"/>
              </a:rPr>
              <a:t>Haga clic en el icono para agregar una imagen</a:t>
            </a:r>
            <a:endParaRPr lang="en-US" sz="3200" b="0" u="none" strike="noStrike" cap="all">
              <a:solidFill>
                <a:schemeClr val="dk1"/>
              </a:solidFill>
              <a:effectLst/>
              <a:uFillTx/>
              <a:latin typeface="Tw Cen MT"/>
            </a:endParaRPr>
          </a:p>
        </p:txBody>
      </p:sp>
      <p:sp>
        <p:nvSpPr>
          <p:cNvPr id="136" name="PlaceHolder 3"/>
          <p:cNvSpPr>
            <a:spLocks noGrp="1"/>
          </p:cNvSpPr>
          <p:nvPr>
            <p:ph type="body"/>
          </p:nvPr>
        </p:nvSpPr>
        <p:spPr>
          <a:xfrm>
            <a:off x="913680" y="2632680"/>
            <a:ext cx="5933160" cy="3157920"/>
          </a:xfrm>
          <a:prstGeom prst="rect">
            <a:avLst/>
          </a:prstGeom>
          <a:noFill/>
          <a:ln w="0">
            <a:noFill/>
          </a:ln>
        </p:spPr>
        <p:txBody>
          <a:bodyPr lIns="91440" tIns="45720" rIns="91440" bIns="45720" anchor="t">
            <a:no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137" name="PlaceHolder 4"/>
          <p:cNvSpPr>
            <a:spLocks noGrp="1"/>
          </p:cNvSpPr>
          <p:nvPr>
            <p:ph type="dt" idx="49"/>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38" name="PlaceHolder 5"/>
          <p:cNvSpPr>
            <a:spLocks noGrp="1"/>
          </p:cNvSpPr>
          <p:nvPr>
            <p:ph type="ftr" idx="50"/>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39" name="PlaceHolder 6"/>
          <p:cNvSpPr>
            <a:spLocks noGrp="1"/>
          </p:cNvSpPr>
          <p:nvPr>
            <p:ph type="sldNum" idx="51"/>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2E385F37-DA3F-4702-A67D-EEE015D3B4FE}"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magen panorámica con descripción">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6"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7" name="Picture 9" descr="Droplets-HD-Content-R1d.png"/>
          <p:cNvPicPr/>
          <p:nvPr/>
        </p:nvPicPr>
        <p:blipFill>
          <a:blip r:embed="rId3"/>
          <a:stretch/>
        </p:blipFill>
        <p:spPr>
          <a:xfrm>
            <a:off x="0" y="0"/>
            <a:ext cx="12188520" cy="6857640"/>
          </a:xfrm>
          <a:prstGeom prst="rect">
            <a:avLst/>
          </a:prstGeom>
          <a:noFill/>
          <a:ln w="0">
            <a:noFill/>
          </a:ln>
        </p:spPr>
      </p:pic>
      <p:sp>
        <p:nvSpPr>
          <p:cNvPr id="8" name="PlaceHolder 1"/>
          <p:cNvSpPr>
            <a:spLocks noGrp="1"/>
          </p:cNvSpPr>
          <p:nvPr>
            <p:ph type="title"/>
          </p:nvPr>
        </p:nvSpPr>
        <p:spPr>
          <a:xfrm>
            <a:off x="913680" y="4289400"/>
            <a:ext cx="10361520" cy="811080"/>
          </a:xfrm>
          <a:prstGeom prst="rect">
            <a:avLst/>
          </a:prstGeom>
          <a:noFill/>
          <a:ln w="0">
            <a:noFill/>
          </a:ln>
        </p:spPr>
        <p:txBody>
          <a:bodyPr lIns="91440" tIns="45720" rIns="91440" bIns="45720" anchor="b">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9" name="PlaceHolder 2"/>
          <p:cNvSpPr>
            <a:spLocks noGrp="1"/>
          </p:cNvSpPr>
          <p:nvPr>
            <p:ph type="body"/>
          </p:nvPr>
        </p:nvSpPr>
        <p:spPr>
          <a:xfrm>
            <a:off x="1184400" y="698400"/>
            <a:ext cx="9819720" cy="3213720"/>
          </a:xfrm>
          <a:prstGeom prst="rect">
            <a:avLst/>
          </a:prstGeom>
          <a:noFill/>
          <a:ln w="82440" cap="sq">
            <a:solidFill>
              <a:srgbClr val="EAEAEA"/>
            </a:solidFill>
            <a:miter/>
          </a:ln>
        </p:spPr>
        <p:txBody>
          <a:bodyPr lIns="90000" tIns="45000" rIns="90000" bIns="45000" anchor="t">
            <a:noAutofit/>
          </a:bodyPr>
          <a:lstStyle/>
          <a:p>
            <a:pPr indent="0" algn="ctr" defTabSz="457200">
              <a:lnSpc>
                <a:spcPct val="100000"/>
              </a:lnSpc>
              <a:buNone/>
              <a:tabLst>
                <a:tab pos="0" algn="l"/>
              </a:tabLst>
            </a:pPr>
            <a:r>
              <a:rPr lang="es-ES" sz="3200" b="0" u="none" strike="noStrike">
                <a:solidFill>
                  <a:schemeClr val="dk1"/>
                </a:solidFill>
                <a:effectLst/>
                <a:uFillTx/>
                <a:latin typeface="Tw Cen MT"/>
              </a:rPr>
              <a:t>Haga clic en el icono para agregar una imagen</a:t>
            </a:r>
            <a:endParaRPr lang="en-US" sz="3200" b="0" u="none" strike="noStrike" cap="all">
              <a:solidFill>
                <a:schemeClr val="dk1"/>
              </a:solidFill>
              <a:effectLst/>
              <a:uFillTx/>
              <a:latin typeface="Tw Cen MT"/>
            </a:endParaRPr>
          </a:p>
        </p:txBody>
      </p:sp>
      <p:sp>
        <p:nvSpPr>
          <p:cNvPr id="10" name="PlaceHolder 3"/>
          <p:cNvSpPr>
            <a:spLocks noGrp="1"/>
          </p:cNvSpPr>
          <p:nvPr>
            <p:ph type="body"/>
          </p:nvPr>
        </p:nvSpPr>
        <p:spPr>
          <a:xfrm>
            <a:off x="913680" y="5108760"/>
            <a:ext cx="10361520" cy="682200"/>
          </a:xfrm>
          <a:prstGeom prst="rect">
            <a:avLst/>
          </a:prstGeom>
          <a:noFill/>
          <a:ln w="0">
            <a:noFill/>
          </a:ln>
        </p:spPr>
        <p:txBody>
          <a:bodyPr lIns="91440" tIns="45720" rIns="91440" bIns="45720" anchor="t">
            <a:no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11" name="PlaceHolder 4"/>
          <p:cNvSpPr>
            <a:spLocks noGrp="1"/>
          </p:cNvSpPr>
          <p:nvPr>
            <p:ph type="dt" idx="4"/>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2" name="PlaceHolder 5"/>
          <p:cNvSpPr>
            <a:spLocks noGrp="1"/>
          </p:cNvSpPr>
          <p:nvPr>
            <p:ph type="ftr" idx="5"/>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3" name="PlaceHolder 6"/>
          <p:cNvSpPr>
            <a:spLocks noGrp="1"/>
          </p:cNvSpPr>
          <p:nvPr>
            <p:ph type="sldNum" idx="6"/>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C1355FC4-3F90-4A6B-82F1-4B4167C41EDD}"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ítulo y descripción">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4"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5" name="Picture 7" descr="Droplets-HD-Content-R1d.png"/>
          <p:cNvPicPr/>
          <p:nvPr/>
        </p:nvPicPr>
        <p:blipFill>
          <a:blip r:embed="rId3"/>
          <a:stretch/>
        </p:blipFill>
        <p:spPr>
          <a:xfrm>
            <a:off x="0" y="0"/>
            <a:ext cx="12188520" cy="6857640"/>
          </a:xfrm>
          <a:prstGeom prst="rect">
            <a:avLst/>
          </a:prstGeom>
          <a:noFill/>
          <a:ln w="0">
            <a:noFill/>
          </a:ln>
        </p:spPr>
      </p:pic>
      <p:sp>
        <p:nvSpPr>
          <p:cNvPr id="16" name="PlaceHolder 1"/>
          <p:cNvSpPr>
            <a:spLocks noGrp="1"/>
          </p:cNvSpPr>
          <p:nvPr>
            <p:ph type="title"/>
          </p:nvPr>
        </p:nvSpPr>
        <p:spPr>
          <a:xfrm>
            <a:off x="913680" y="609480"/>
            <a:ext cx="10361520" cy="3426840"/>
          </a:xfrm>
          <a:prstGeom prst="rect">
            <a:avLst/>
          </a:prstGeom>
          <a:noFill/>
          <a:ln w="0">
            <a:noFill/>
          </a:ln>
        </p:spPr>
        <p:txBody>
          <a:bodyPr lIns="91440" tIns="45720" rIns="91440" bIns="45720" anchor="ctr">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17" name="PlaceHolder 2"/>
          <p:cNvSpPr>
            <a:spLocks noGrp="1"/>
          </p:cNvSpPr>
          <p:nvPr>
            <p:ph type="body"/>
          </p:nvPr>
        </p:nvSpPr>
        <p:spPr>
          <a:xfrm>
            <a:off x="913680" y="4204800"/>
            <a:ext cx="10361520" cy="1586160"/>
          </a:xfrm>
          <a:prstGeom prst="rect">
            <a:avLst/>
          </a:prstGeom>
          <a:noFill/>
          <a:ln w="0">
            <a:noFill/>
          </a:ln>
        </p:spPr>
        <p:txBody>
          <a:bodyPr lIns="91440" tIns="45720" rIns="91440" bIns="45720" anchor="ctr">
            <a:no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18" name="PlaceHolder 3"/>
          <p:cNvSpPr>
            <a:spLocks noGrp="1"/>
          </p:cNvSpPr>
          <p:nvPr>
            <p:ph type="dt" idx="7"/>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9" name="PlaceHolder 4"/>
          <p:cNvSpPr>
            <a:spLocks noGrp="1"/>
          </p:cNvSpPr>
          <p:nvPr>
            <p:ph type="ftr" idx="8"/>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20" name="PlaceHolder 5"/>
          <p:cNvSpPr>
            <a:spLocks noGrp="1"/>
          </p:cNvSpPr>
          <p:nvPr>
            <p:ph type="sldNum" idx="9"/>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4EB8BDDF-3AEC-4004-A71F-63595CA3453E}"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ita con descripción">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21"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22" name="Picture 10" descr="Droplets-HD-Content-R1d.png"/>
          <p:cNvPicPr/>
          <p:nvPr/>
        </p:nvPicPr>
        <p:blipFill>
          <a:blip r:embed="rId3"/>
          <a:stretch/>
        </p:blipFill>
        <p:spPr>
          <a:xfrm>
            <a:off x="0" y="0"/>
            <a:ext cx="12188520" cy="6857640"/>
          </a:xfrm>
          <a:prstGeom prst="rect">
            <a:avLst/>
          </a:prstGeom>
          <a:noFill/>
          <a:ln w="0">
            <a:noFill/>
          </a:ln>
        </p:spPr>
      </p:pic>
      <p:sp>
        <p:nvSpPr>
          <p:cNvPr id="23" name="PlaceHolder 1"/>
          <p:cNvSpPr>
            <a:spLocks noGrp="1"/>
          </p:cNvSpPr>
          <p:nvPr>
            <p:ph type="title"/>
          </p:nvPr>
        </p:nvSpPr>
        <p:spPr>
          <a:xfrm>
            <a:off x="1445760" y="609480"/>
            <a:ext cx="9299880" cy="2992680"/>
          </a:xfrm>
          <a:prstGeom prst="rect">
            <a:avLst/>
          </a:prstGeom>
          <a:noFill/>
          <a:ln w="0">
            <a:noFill/>
          </a:ln>
        </p:spPr>
        <p:txBody>
          <a:bodyPr lIns="91440" tIns="45720" rIns="91440" bIns="45720" anchor="ctr">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24" name="PlaceHolder 2"/>
          <p:cNvSpPr>
            <a:spLocks noGrp="1"/>
          </p:cNvSpPr>
          <p:nvPr>
            <p:ph type="body"/>
          </p:nvPr>
        </p:nvSpPr>
        <p:spPr>
          <a:xfrm>
            <a:off x="1720080" y="3610080"/>
            <a:ext cx="8749800" cy="594360"/>
          </a:xfrm>
          <a:prstGeom prst="rect">
            <a:avLst/>
          </a:prstGeom>
          <a:noFill/>
          <a:ln w="0">
            <a:noFill/>
          </a:ln>
        </p:spPr>
        <p:txBody>
          <a:bodyPr lIns="91440" tIns="45720" rIns="91440" bIns="45720" anchor="t">
            <a:normAutofit/>
          </a:bodyPr>
          <a:lstStyle/>
          <a:p>
            <a:pPr indent="0"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25" name="PlaceHolder 3"/>
          <p:cNvSpPr>
            <a:spLocks noGrp="1"/>
          </p:cNvSpPr>
          <p:nvPr>
            <p:ph type="body"/>
          </p:nvPr>
        </p:nvSpPr>
        <p:spPr>
          <a:xfrm>
            <a:off x="913680" y="4372920"/>
            <a:ext cx="10361520" cy="1420560"/>
          </a:xfrm>
          <a:prstGeom prst="rect">
            <a:avLst/>
          </a:prstGeom>
          <a:noFill/>
          <a:ln w="0">
            <a:noFill/>
          </a:ln>
        </p:spPr>
        <p:txBody>
          <a:bodyPr lIns="91440" tIns="45720" rIns="91440" bIns="45720" anchor="ctr">
            <a:norm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26" name="PlaceHolder 4"/>
          <p:cNvSpPr>
            <a:spLocks noGrp="1"/>
          </p:cNvSpPr>
          <p:nvPr>
            <p:ph type="dt" idx="10"/>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27" name="PlaceHolder 5"/>
          <p:cNvSpPr>
            <a:spLocks noGrp="1"/>
          </p:cNvSpPr>
          <p:nvPr>
            <p:ph type="ftr" idx="11"/>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28" name="PlaceHolder 6"/>
          <p:cNvSpPr>
            <a:spLocks noGrp="1"/>
          </p:cNvSpPr>
          <p:nvPr>
            <p:ph type="sldNum" idx="12"/>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61BA2323-F5CB-4A4B-9D79-42FEBB4A8E3B}"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
        <p:nvSpPr>
          <p:cNvPr id="29" name="TextBox 12"/>
          <p:cNvSpPr/>
          <p:nvPr/>
        </p:nvSpPr>
        <p:spPr>
          <a:xfrm>
            <a:off x="1001160" y="75420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8000" b="0" u="none" strike="noStrike" cap="all">
                <a:solidFill>
                  <a:schemeClr val="dk1"/>
                </a:solidFill>
                <a:effectLst/>
                <a:uFillTx/>
                <a:latin typeface="Tw Cen MT"/>
              </a:rPr>
              <a:t>“</a:t>
            </a:r>
            <a:endParaRPr lang="es-ES" sz="8000" b="0" u="none" strike="noStrike">
              <a:solidFill>
                <a:srgbClr val="000000"/>
              </a:solidFill>
              <a:effectLst/>
              <a:uFillTx/>
              <a:latin typeface="Arial"/>
            </a:endParaRPr>
          </a:p>
        </p:txBody>
      </p:sp>
      <p:sp>
        <p:nvSpPr>
          <p:cNvPr id="30" name="TextBox 13"/>
          <p:cNvSpPr/>
          <p:nvPr/>
        </p:nvSpPr>
        <p:spPr>
          <a:xfrm>
            <a:off x="10554840" y="299340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r>
              <a:rPr lang="en-US" sz="8000" b="0" u="none" strike="noStrike" cap="all">
                <a:solidFill>
                  <a:schemeClr val="dk1"/>
                </a:solidFill>
                <a:effectLst/>
                <a:uFillTx/>
                <a:latin typeface="Tw Cen MT"/>
              </a:rPr>
              <a:t>”</a:t>
            </a:r>
            <a:endParaRPr lang="es-ES" sz="8000" b="0" u="none" strike="noStrike">
              <a:solidFill>
                <a:srgbClr val="000000"/>
              </a:solidFill>
              <a:effectLst/>
              <a:uFillTx/>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arjeta de nombre">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31"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32" name="Picture 7" descr="Droplets-HD-Content-R1d.png"/>
          <p:cNvPicPr/>
          <p:nvPr/>
        </p:nvPicPr>
        <p:blipFill>
          <a:blip r:embed="rId3"/>
          <a:stretch/>
        </p:blipFill>
        <p:spPr>
          <a:xfrm>
            <a:off x="0" y="0"/>
            <a:ext cx="12188520" cy="6857640"/>
          </a:xfrm>
          <a:prstGeom prst="rect">
            <a:avLst/>
          </a:prstGeom>
          <a:noFill/>
          <a:ln w="0">
            <a:noFill/>
          </a:ln>
        </p:spPr>
      </p:pic>
      <p:sp>
        <p:nvSpPr>
          <p:cNvPr id="33" name="PlaceHolder 1"/>
          <p:cNvSpPr>
            <a:spLocks noGrp="1"/>
          </p:cNvSpPr>
          <p:nvPr>
            <p:ph type="title"/>
          </p:nvPr>
        </p:nvSpPr>
        <p:spPr>
          <a:xfrm>
            <a:off x="913680" y="2138760"/>
            <a:ext cx="10361520" cy="2511360"/>
          </a:xfrm>
          <a:prstGeom prst="rect">
            <a:avLst/>
          </a:prstGeom>
          <a:noFill/>
          <a:ln w="0">
            <a:noFill/>
          </a:ln>
        </p:spPr>
        <p:txBody>
          <a:bodyPr lIns="91440" tIns="45720" rIns="91440" bIns="45720" anchor="b">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34" name="PlaceHolder 2"/>
          <p:cNvSpPr>
            <a:spLocks noGrp="1"/>
          </p:cNvSpPr>
          <p:nvPr>
            <p:ph type="body"/>
          </p:nvPr>
        </p:nvSpPr>
        <p:spPr>
          <a:xfrm>
            <a:off x="913680" y="4662360"/>
            <a:ext cx="10361520" cy="1140120"/>
          </a:xfrm>
          <a:prstGeom prst="rect">
            <a:avLst/>
          </a:prstGeom>
          <a:noFill/>
          <a:ln w="0">
            <a:noFill/>
          </a:ln>
        </p:spPr>
        <p:txBody>
          <a:bodyPr lIns="91440" tIns="45720" rIns="91440" bIns="45720" anchor="t">
            <a:no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35" name="PlaceHolder 3"/>
          <p:cNvSpPr>
            <a:spLocks noGrp="1"/>
          </p:cNvSpPr>
          <p:nvPr>
            <p:ph type="dt" idx="13"/>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36" name="PlaceHolder 4"/>
          <p:cNvSpPr>
            <a:spLocks noGrp="1"/>
          </p:cNvSpPr>
          <p:nvPr>
            <p:ph type="ftr" idx="14"/>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37" name="PlaceHolder 5"/>
          <p:cNvSpPr>
            <a:spLocks noGrp="1"/>
          </p:cNvSpPr>
          <p:nvPr>
            <p:ph type="sldNum" idx="15"/>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F2FA8177-53D1-4941-BE33-B67422258A85}"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lumna 3">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38"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39" name="Picture 12" descr="Droplets-HD-Content-R1d.png"/>
          <p:cNvPicPr/>
          <p:nvPr/>
        </p:nvPicPr>
        <p:blipFill>
          <a:blip r:embed="rId3"/>
          <a:stretch/>
        </p:blipFill>
        <p:spPr>
          <a:xfrm>
            <a:off x="0" y="0"/>
            <a:ext cx="12188520" cy="6857640"/>
          </a:xfrm>
          <a:prstGeom prst="rect">
            <a:avLst/>
          </a:prstGeom>
          <a:noFill/>
          <a:ln w="0">
            <a:noFill/>
          </a:ln>
        </p:spPr>
      </p:pic>
      <p:sp>
        <p:nvSpPr>
          <p:cNvPr id="40" name="PlaceHolder 1"/>
          <p:cNvSpPr>
            <a:spLocks noGrp="1"/>
          </p:cNvSpPr>
          <p:nvPr>
            <p:ph type="title"/>
          </p:nvPr>
        </p:nvSpPr>
        <p:spPr>
          <a:xfrm>
            <a:off x="913680" y="609480"/>
            <a:ext cx="10361520" cy="1604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41" name="PlaceHolder 2"/>
          <p:cNvSpPr>
            <a:spLocks noGrp="1"/>
          </p:cNvSpPr>
          <p:nvPr>
            <p:ph type="body"/>
          </p:nvPr>
        </p:nvSpPr>
        <p:spPr>
          <a:xfrm>
            <a:off x="913680" y="2367000"/>
            <a:ext cx="329760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400" b="0" u="none" strike="noStrike" cap="all">
                <a:solidFill>
                  <a:schemeClr val="dk1"/>
                </a:solidFill>
                <a:effectLst/>
                <a:uFillTx/>
                <a:latin typeface="Tw Cen MT"/>
              </a:rPr>
              <a:t>Haga clic para modificar los estilos de texto del patrón</a:t>
            </a:r>
            <a:endParaRPr lang="en-US" sz="2400" b="0" u="none" strike="noStrike" cap="all">
              <a:solidFill>
                <a:schemeClr val="dk1"/>
              </a:solidFill>
              <a:effectLst/>
              <a:uFillTx/>
              <a:latin typeface="Tw Cen MT"/>
            </a:endParaRPr>
          </a:p>
        </p:txBody>
      </p:sp>
      <p:sp>
        <p:nvSpPr>
          <p:cNvPr id="42" name="PlaceHolder 3"/>
          <p:cNvSpPr>
            <a:spLocks noGrp="1"/>
          </p:cNvSpPr>
          <p:nvPr>
            <p:ph type="body"/>
          </p:nvPr>
        </p:nvSpPr>
        <p:spPr>
          <a:xfrm>
            <a:off x="913680" y="2943360"/>
            <a:ext cx="3297600" cy="28476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43" name="PlaceHolder 4"/>
          <p:cNvSpPr>
            <a:spLocks noGrp="1"/>
          </p:cNvSpPr>
          <p:nvPr>
            <p:ph type="body"/>
          </p:nvPr>
        </p:nvSpPr>
        <p:spPr>
          <a:xfrm>
            <a:off x="4451400" y="2367000"/>
            <a:ext cx="329040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400" b="0" u="none" strike="noStrike" cap="all">
                <a:solidFill>
                  <a:schemeClr val="dk1"/>
                </a:solidFill>
                <a:effectLst/>
                <a:uFillTx/>
                <a:latin typeface="Tw Cen MT"/>
              </a:rPr>
              <a:t>Haga clic para modificar los estilos de texto del patrón</a:t>
            </a:r>
            <a:endParaRPr lang="en-US" sz="2400" b="0" u="none" strike="noStrike" cap="all">
              <a:solidFill>
                <a:schemeClr val="dk1"/>
              </a:solidFill>
              <a:effectLst/>
              <a:uFillTx/>
              <a:latin typeface="Tw Cen MT"/>
            </a:endParaRPr>
          </a:p>
        </p:txBody>
      </p:sp>
      <p:sp>
        <p:nvSpPr>
          <p:cNvPr id="44" name="PlaceHolder 5"/>
          <p:cNvSpPr>
            <a:spLocks noGrp="1"/>
          </p:cNvSpPr>
          <p:nvPr>
            <p:ph type="body"/>
          </p:nvPr>
        </p:nvSpPr>
        <p:spPr>
          <a:xfrm>
            <a:off x="4440240" y="2943360"/>
            <a:ext cx="3302280" cy="28476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45" name="PlaceHolder 6"/>
          <p:cNvSpPr>
            <a:spLocks noGrp="1"/>
          </p:cNvSpPr>
          <p:nvPr>
            <p:ph type="body"/>
          </p:nvPr>
        </p:nvSpPr>
        <p:spPr>
          <a:xfrm>
            <a:off x="7971120" y="2367000"/>
            <a:ext cx="330372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400" b="0" u="none" strike="noStrike" cap="all">
                <a:solidFill>
                  <a:schemeClr val="dk1"/>
                </a:solidFill>
                <a:effectLst/>
                <a:uFillTx/>
                <a:latin typeface="Tw Cen MT"/>
              </a:rPr>
              <a:t>Haga clic para modificar los estilos de texto del patrón</a:t>
            </a:r>
            <a:endParaRPr lang="en-US" sz="2400" b="0" u="none" strike="noStrike" cap="all">
              <a:solidFill>
                <a:schemeClr val="dk1"/>
              </a:solidFill>
              <a:effectLst/>
              <a:uFillTx/>
              <a:latin typeface="Tw Cen MT"/>
            </a:endParaRPr>
          </a:p>
        </p:txBody>
      </p:sp>
      <p:sp>
        <p:nvSpPr>
          <p:cNvPr id="46" name="PlaceHolder 7"/>
          <p:cNvSpPr>
            <a:spLocks noGrp="1"/>
          </p:cNvSpPr>
          <p:nvPr>
            <p:ph type="body"/>
          </p:nvPr>
        </p:nvSpPr>
        <p:spPr>
          <a:xfrm>
            <a:off x="7971120" y="2943360"/>
            <a:ext cx="3303720" cy="28476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47" name="PlaceHolder 8"/>
          <p:cNvSpPr>
            <a:spLocks noGrp="1"/>
          </p:cNvSpPr>
          <p:nvPr>
            <p:ph type="dt" idx="16"/>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48" name="PlaceHolder 9"/>
          <p:cNvSpPr>
            <a:spLocks noGrp="1"/>
          </p:cNvSpPr>
          <p:nvPr>
            <p:ph type="ftr" idx="17"/>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49" name="PlaceHolder 10"/>
          <p:cNvSpPr>
            <a:spLocks noGrp="1"/>
          </p:cNvSpPr>
          <p:nvPr>
            <p:ph type="sldNum" idx="18"/>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58F31A7E-AB4E-466A-B013-04AE821CC3BB}"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lumna de imagen 3">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50"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51" name="Picture 15" descr="Droplets-HD-Content-R1d.png"/>
          <p:cNvPicPr/>
          <p:nvPr/>
        </p:nvPicPr>
        <p:blipFill>
          <a:blip r:embed="rId3"/>
          <a:stretch/>
        </p:blipFill>
        <p:spPr>
          <a:xfrm>
            <a:off x="0" y="0"/>
            <a:ext cx="12188520" cy="6857640"/>
          </a:xfrm>
          <a:prstGeom prst="rect">
            <a:avLst/>
          </a:prstGeom>
          <a:noFill/>
          <a:ln w="0">
            <a:noFill/>
          </a:ln>
        </p:spPr>
      </p:pic>
      <p:sp>
        <p:nvSpPr>
          <p:cNvPr id="52" name="PlaceHolder 1"/>
          <p:cNvSpPr>
            <a:spLocks noGrp="1"/>
          </p:cNvSpPr>
          <p:nvPr>
            <p:ph type="title"/>
          </p:nvPr>
        </p:nvSpPr>
        <p:spPr>
          <a:xfrm>
            <a:off x="913680" y="610920"/>
            <a:ext cx="10361520" cy="160344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53" name="PlaceHolder 2"/>
          <p:cNvSpPr>
            <a:spLocks noGrp="1"/>
          </p:cNvSpPr>
          <p:nvPr>
            <p:ph type="body"/>
          </p:nvPr>
        </p:nvSpPr>
        <p:spPr>
          <a:xfrm>
            <a:off x="913680" y="4204800"/>
            <a:ext cx="329508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200" b="0" u="none" strike="noStrike" cap="all">
                <a:solidFill>
                  <a:schemeClr val="dk1"/>
                </a:solidFill>
                <a:effectLst/>
                <a:uFillTx/>
                <a:latin typeface="Tw Cen MT"/>
              </a:rPr>
              <a:t>Haga clic para modificar los estilos de texto del patrón</a:t>
            </a:r>
            <a:endParaRPr lang="en-US" sz="2200" b="0" u="none" strike="noStrike" cap="all">
              <a:solidFill>
                <a:schemeClr val="dk1"/>
              </a:solidFill>
              <a:effectLst/>
              <a:uFillTx/>
              <a:latin typeface="Tw Cen MT"/>
            </a:endParaRPr>
          </a:p>
        </p:txBody>
      </p:sp>
      <p:sp>
        <p:nvSpPr>
          <p:cNvPr id="54" name="PlaceHolder 3"/>
          <p:cNvSpPr>
            <a:spLocks noGrp="1"/>
          </p:cNvSpPr>
          <p:nvPr>
            <p:ph type="body"/>
          </p:nvPr>
        </p:nvSpPr>
        <p:spPr>
          <a:xfrm>
            <a:off x="913680" y="2367000"/>
            <a:ext cx="3295080" cy="1523520"/>
          </a:xfrm>
          <a:prstGeom prst="rect">
            <a:avLst/>
          </a:prstGeom>
          <a:noFill/>
          <a:ln w="82440" cap="sq">
            <a:solidFill>
              <a:srgbClr val="EAEAEA"/>
            </a:solidFill>
            <a:miter/>
          </a:ln>
        </p:spPr>
        <p:txBody>
          <a:bodyPr lIns="90000" tIns="45000" rIns="90000" bIns="45000" anchor="t">
            <a:normAutofit/>
          </a:bodyPr>
          <a:lstStyle/>
          <a:p>
            <a:pPr indent="0" algn="ctr" defTabSz="457200">
              <a:lnSpc>
                <a:spcPct val="100000"/>
              </a:lnSpc>
              <a:buNone/>
              <a:tabLst>
                <a:tab pos="0" algn="l"/>
              </a:tabLst>
            </a:pPr>
            <a:r>
              <a:rPr lang="es-ES" sz="1600" b="0" u="none" strike="noStrike">
                <a:solidFill>
                  <a:schemeClr val="dk1"/>
                </a:solidFill>
                <a:effectLst/>
                <a:uFillTx/>
                <a:latin typeface="Tw Cen MT"/>
              </a:rPr>
              <a:t>Haga clic en el icono para agregar una imagen</a:t>
            </a:r>
            <a:endParaRPr lang="en-US" sz="1600" b="0" u="none" strike="noStrike" cap="all">
              <a:solidFill>
                <a:schemeClr val="dk1"/>
              </a:solidFill>
              <a:effectLst/>
              <a:uFillTx/>
              <a:latin typeface="Tw Cen MT"/>
            </a:endParaRPr>
          </a:p>
        </p:txBody>
      </p:sp>
      <p:sp>
        <p:nvSpPr>
          <p:cNvPr id="55" name="PlaceHolder 4"/>
          <p:cNvSpPr>
            <a:spLocks noGrp="1"/>
          </p:cNvSpPr>
          <p:nvPr>
            <p:ph type="body"/>
          </p:nvPr>
        </p:nvSpPr>
        <p:spPr>
          <a:xfrm>
            <a:off x="913680" y="4781160"/>
            <a:ext cx="3295080" cy="10098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56" name="PlaceHolder 5"/>
          <p:cNvSpPr>
            <a:spLocks noGrp="1"/>
          </p:cNvSpPr>
          <p:nvPr>
            <p:ph type="body"/>
          </p:nvPr>
        </p:nvSpPr>
        <p:spPr>
          <a:xfrm>
            <a:off x="4441680" y="4204800"/>
            <a:ext cx="330048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200" b="0" u="none" strike="noStrike" cap="all">
                <a:solidFill>
                  <a:schemeClr val="dk1"/>
                </a:solidFill>
                <a:effectLst/>
                <a:uFillTx/>
                <a:latin typeface="Tw Cen MT"/>
              </a:rPr>
              <a:t>Haga clic para modificar los estilos de texto del patrón</a:t>
            </a:r>
            <a:endParaRPr lang="en-US" sz="2200" b="0" u="none" strike="noStrike" cap="all">
              <a:solidFill>
                <a:schemeClr val="dk1"/>
              </a:solidFill>
              <a:effectLst/>
              <a:uFillTx/>
              <a:latin typeface="Tw Cen MT"/>
            </a:endParaRPr>
          </a:p>
        </p:txBody>
      </p:sp>
      <p:sp>
        <p:nvSpPr>
          <p:cNvPr id="57" name="PlaceHolder 6"/>
          <p:cNvSpPr>
            <a:spLocks noGrp="1"/>
          </p:cNvSpPr>
          <p:nvPr>
            <p:ph type="body"/>
          </p:nvPr>
        </p:nvSpPr>
        <p:spPr>
          <a:xfrm>
            <a:off x="4440240" y="2367000"/>
            <a:ext cx="3302280" cy="1523520"/>
          </a:xfrm>
          <a:prstGeom prst="rect">
            <a:avLst/>
          </a:prstGeom>
          <a:noFill/>
          <a:ln w="82440" cap="sq">
            <a:solidFill>
              <a:srgbClr val="EAEAEA"/>
            </a:solidFill>
            <a:miter/>
          </a:ln>
        </p:spPr>
        <p:txBody>
          <a:bodyPr lIns="90000" tIns="45000" rIns="90000" bIns="45000" anchor="t">
            <a:normAutofit/>
          </a:bodyPr>
          <a:lstStyle/>
          <a:p>
            <a:pPr indent="0" algn="ctr" defTabSz="457200">
              <a:lnSpc>
                <a:spcPct val="100000"/>
              </a:lnSpc>
              <a:buNone/>
              <a:tabLst>
                <a:tab pos="0" algn="l"/>
              </a:tabLst>
            </a:pPr>
            <a:r>
              <a:rPr lang="es-ES" sz="1600" b="0" u="none" strike="noStrike">
                <a:solidFill>
                  <a:schemeClr val="dk1"/>
                </a:solidFill>
                <a:effectLst/>
                <a:uFillTx/>
                <a:latin typeface="Tw Cen MT"/>
              </a:rPr>
              <a:t>Haga clic en el icono para agregar una imagen</a:t>
            </a:r>
            <a:endParaRPr lang="en-US" sz="1600" b="0" u="none" strike="noStrike" cap="all">
              <a:solidFill>
                <a:schemeClr val="dk1"/>
              </a:solidFill>
              <a:effectLst/>
              <a:uFillTx/>
              <a:latin typeface="Tw Cen MT"/>
            </a:endParaRPr>
          </a:p>
        </p:txBody>
      </p:sp>
      <p:sp>
        <p:nvSpPr>
          <p:cNvPr id="58" name="PlaceHolder 7"/>
          <p:cNvSpPr>
            <a:spLocks noGrp="1"/>
          </p:cNvSpPr>
          <p:nvPr>
            <p:ph type="body"/>
          </p:nvPr>
        </p:nvSpPr>
        <p:spPr>
          <a:xfrm>
            <a:off x="4440240" y="4781160"/>
            <a:ext cx="3302280" cy="10098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59" name="PlaceHolder 8"/>
          <p:cNvSpPr>
            <a:spLocks noGrp="1"/>
          </p:cNvSpPr>
          <p:nvPr>
            <p:ph type="body"/>
          </p:nvPr>
        </p:nvSpPr>
        <p:spPr>
          <a:xfrm>
            <a:off x="7971120" y="4204800"/>
            <a:ext cx="329940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200" b="0" u="none" strike="noStrike" cap="all">
                <a:solidFill>
                  <a:schemeClr val="dk1"/>
                </a:solidFill>
                <a:effectLst/>
                <a:uFillTx/>
                <a:latin typeface="Tw Cen MT"/>
              </a:rPr>
              <a:t>Haga clic para modificar los estilos de texto del patrón</a:t>
            </a:r>
            <a:endParaRPr lang="en-US" sz="2200" b="0" u="none" strike="noStrike" cap="all">
              <a:solidFill>
                <a:schemeClr val="dk1"/>
              </a:solidFill>
              <a:effectLst/>
              <a:uFillTx/>
              <a:latin typeface="Tw Cen MT"/>
            </a:endParaRPr>
          </a:p>
        </p:txBody>
      </p:sp>
      <p:sp>
        <p:nvSpPr>
          <p:cNvPr id="60" name="PlaceHolder 9"/>
          <p:cNvSpPr>
            <a:spLocks noGrp="1"/>
          </p:cNvSpPr>
          <p:nvPr>
            <p:ph type="body"/>
          </p:nvPr>
        </p:nvSpPr>
        <p:spPr>
          <a:xfrm>
            <a:off x="7971120" y="2367000"/>
            <a:ext cx="3303720" cy="1523520"/>
          </a:xfrm>
          <a:prstGeom prst="rect">
            <a:avLst/>
          </a:prstGeom>
          <a:noFill/>
          <a:ln w="82440" cap="sq">
            <a:solidFill>
              <a:srgbClr val="EAEAEA"/>
            </a:solidFill>
            <a:miter/>
          </a:ln>
        </p:spPr>
        <p:txBody>
          <a:bodyPr lIns="90000" tIns="45000" rIns="90000" bIns="45000" anchor="t">
            <a:normAutofit/>
          </a:bodyPr>
          <a:lstStyle/>
          <a:p>
            <a:pPr indent="0" algn="ctr" defTabSz="457200">
              <a:lnSpc>
                <a:spcPct val="100000"/>
              </a:lnSpc>
              <a:buNone/>
              <a:tabLst>
                <a:tab pos="0" algn="l"/>
              </a:tabLst>
            </a:pPr>
            <a:r>
              <a:rPr lang="es-ES" sz="1600" b="0" u="none" strike="noStrike">
                <a:solidFill>
                  <a:schemeClr val="dk1"/>
                </a:solidFill>
                <a:effectLst/>
                <a:uFillTx/>
                <a:latin typeface="Tw Cen MT"/>
              </a:rPr>
              <a:t>Haga clic en el icono para agregar una imagen</a:t>
            </a:r>
            <a:endParaRPr lang="en-US" sz="1600" b="0" u="none" strike="noStrike" cap="all">
              <a:solidFill>
                <a:schemeClr val="dk1"/>
              </a:solidFill>
              <a:effectLst/>
              <a:uFillTx/>
              <a:latin typeface="Tw Cen MT"/>
            </a:endParaRPr>
          </a:p>
        </p:txBody>
      </p:sp>
      <p:sp>
        <p:nvSpPr>
          <p:cNvPr id="61" name="PlaceHolder 10"/>
          <p:cNvSpPr>
            <a:spLocks noGrp="1"/>
          </p:cNvSpPr>
          <p:nvPr>
            <p:ph type="body"/>
          </p:nvPr>
        </p:nvSpPr>
        <p:spPr>
          <a:xfrm>
            <a:off x="7971120" y="4781160"/>
            <a:ext cx="3303720" cy="10098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62" name="PlaceHolder 11"/>
          <p:cNvSpPr>
            <a:spLocks noGrp="1"/>
          </p:cNvSpPr>
          <p:nvPr>
            <p:ph type="dt" idx="19"/>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63" name="PlaceHolder 12"/>
          <p:cNvSpPr>
            <a:spLocks noGrp="1"/>
          </p:cNvSpPr>
          <p:nvPr>
            <p:ph type="ftr" idx="20"/>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64" name="PlaceHolder 13"/>
          <p:cNvSpPr>
            <a:spLocks noGrp="1"/>
          </p:cNvSpPr>
          <p:nvPr>
            <p:ph type="sldNum" idx="21"/>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B65CA786-19E1-4EC4-9D46-B86C47F80A34}"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65"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66" name="Picture 7" descr="Droplets-HD-Content-R1d.png"/>
          <p:cNvPicPr/>
          <p:nvPr/>
        </p:nvPicPr>
        <p:blipFill>
          <a:blip r:embed="rId3"/>
          <a:stretch/>
        </p:blipFill>
        <p:spPr>
          <a:xfrm>
            <a:off x="0" y="0"/>
            <a:ext cx="12188520" cy="6857640"/>
          </a:xfrm>
          <a:prstGeom prst="rect">
            <a:avLst/>
          </a:prstGeom>
          <a:noFill/>
          <a:ln w="0">
            <a:noFill/>
          </a:ln>
        </p:spPr>
      </p:pic>
      <p:sp>
        <p:nvSpPr>
          <p:cNvPr id="67" name="PlaceHolder 1"/>
          <p:cNvSpPr>
            <a:spLocks noGrp="1"/>
          </p:cNvSpPr>
          <p:nvPr>
            <p:ph type="title"/>
          </p:nvPr>
        </p:nvSpPr>
        <p:spPr>
          <a:xfrm>
            <a:off x="913680" y="618480"/>
            <a:ext cx="10361520" cy="1595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68" name="PlaceHolder 2"/>
          <p:cNvSpPr>
            <a:spLocks noGrp="1"/>
          </p:cNvSpPr>
          <p:nvPr>
            <p:ph type="body"/>
          </p:nvPr>
        </p:nvSpPr>
        <p:spPr>
          <a:xfrm>
            <a:off x="913680" y="2367000"/>
            <a:ext cx="10361520" cy="3423600"/>
          </a:xfrm>
          <a:prstGeom prst="rect">
            <a:avLst/>
          </a:prstGeom>
          <a:noFill/>
          <a:ln w="0">
            <a:noFill/>
          </a:ln>
        </p:spPr>
        <p:txBody>
          <a:bodyPr vert="eaVert"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69" name="PlaceHolder 3"/>
          <p:cNvSpPr>
            <a:spLocks noGrp="1"/>
          </p:cNvSpPr>
          <p:nvPr>
            <p:ph type="dt" idx="22"/>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70" name="PlaceHolder 4"/>
          <p:cNvSpPr>
            <a:spLocks noGrp="1"/>
          </p:cNvSpPr>
          <p:nvPr>
            <p:ph type="ftr" idx="23"/>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71" name="PlaceHolder 5"/>
          <p:cNvSpPr>
            <a:spLocks noGrp="1"/>
          </p:cNvSpPr>
          <p:nvPr>
            <p:ph type="sldNum" idx="24"/>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935C66F9-7D79-4DC5-B626-C74B7A771727}"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72"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73" name="Picture 8" descr="Droplets-HD-Content-R1d.png"/>
          <p:cNvPicPr/>
          <p:nvPr/>
        </p:nvPicPr>
        <p:blipFill>
          <a:blip r:embed="rId3"/>
          <a:stretch/>
        </p:blipFill>
        <p:spPr>
          <a:xfrm>
            <a:off x="0" y="0"/>
            <a:ext cx="12188520" cy="6857640"/>
          </a:xfrm>
          <a:prstGeom prst="rect">
            <a:avLst/>
          </a:prstGeom>
          <a:noFill/>
          <a:ln w="0">
            <a:noFill/>
          </a:ln>
        </p:spPr>
      </p:pic>
      <p:sp>
        <p:nvSpPr>
          <p:cNvPr id="74" name="PlaceHolder 1"/>
          <p:cNvSpPr>
            <a:spLocks noGrp="1"/>
          </p:cNvSpPr>
          <p:nvPr>
            <p:ph type="title"/>
          </p:nvPr>
        </p:nvSpPr>
        <p:spPr>
          <a:xfrm>
            <a:off x="8722800" y="609480"/>
            <a:ext cx="2552400" cy="5181120"/>
          </a:xfrm>
          <a:prstGeom prst="rect">
            <a:avLst/>
          </a:prstGeom>
          <a:noFill/>
          <a:ln w="0">
            <a:noFill/>
          </a:ln>
        </p:spPr>
        <p:txBody>
          <a:bodyPr vert="eaVert" lIns="91440" tIns="45720" rIns="91440" bIns="45720" anchor="ctr">
            <a:noAutofit/>
          </a:bodyPr>
          <a:lstStyle/>
          <a:p>
            <a:pPr indent="0"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75" name="PlaceHolder 2"/>
          <p:cNvSpPr>
            <a:spLocks noGrp="1"/>
          </p:cNvSpPr>
          <p:nvPr>
            <p:ph type="body"/>
          </p:nvPr>
        </p:nvSpPr>
        <p:spPr>
          <a:xfrm>
            <a:off x="913680" y="609480"/>
            <a:ext cx="7656480" cy="5181120"/>
          </a:xfrm>
          <a:prstGeom prst="rect">
            <a:avLst/>
          </a:prstGeom>
          <a:noFill/>
          <a:ln w="0">
            <a:noFill/>
          </a:ln>
        </p:spPr>
        <p:txBody>
          <a:bodyPr vert="eaVert"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76" name="PlaceHolder 3"/>
          <p:cNvSpPr>
            <a:spLocks noGrp="1"/>
          </p:cNvSpPr>
          <p:nvPr>
            <p:ph type="dt" idx="25"/>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77" name="PlaceHolder 4"/>
          <p:cNvSpPr>
            <a:spLocks noGrp="1"/>
          </p:cNvSpPr>
          <p:nvPr>
            <p:ph type="ftr" idx="26"/>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78" name="PlaceHolder 5"/>
          <p:cNvSpPr>
            <a:spLocks noGrp="1"/>
          </p:cNvSpPr>
          <p:nvPr>
            <p:ph type="sldNum" idx="27"/>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7E62F609-BE9A-46F3-8E6B-BDAD796AE550}"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0" y="1122480"/>
            <a:ext cx="11651400" cy="2387160"/>
          </a:xfrm>
          <a:prstGeom prst="rect">
            <a:avLst/>
          </a:prstGeom>
          <a:noFill/>
          <a:ln w="0">
            <a:noFill/>
          </a:ln>
        </p:spPr>
        <p:txBody>
          <a:bodyPr lIns="91440" tIns="45720" rIns="91440" bIns="45720" anchor="ctr">
            <a:normAutofit/>
          </a:bodyPr>
          <a:lstStyle/>
          <a:p>
            <a:pPr indent="0" algn="ctr" defTabSz="914040">
              <a:lnSpc>
                <a:spcPct val="90000"/>
              </a:lnSpc>
              <a:buNone/>
            </a:pPr>
            <a:r>
              <a:rPr lang="es-ES" sz="3600" b="0" u="none" strike="noStrike" cap="all" dirty="0">
                <a:solidFill>
                  <a:schemeClr val="dk1"/>
                </a:solidFill>
                <a:effectLst/>
                <a:uFillTx/>
                <a:latin typeface="Tw Cen MT"/>
              </a:rPr>
              <a:t>modificación, SUSPENSIÓN Y EXTINCIÓN</a:t>
            </a:r>
            <a:br>
              <a:rPr lang="es-ES" sz="3600" b="0" u="none" strike="noStrike" cap="all" dirty="0">
                <a:solidFill>
                  <a:schemeClr val="dk1"/>
                </a:solidFill>
                <a:effectLst/>
                <a:uFillTx/>
                <a:latin typeface="Tw Cen MT"/>
              </a:rPr>
            </a:br>
            <a:r>
              <a:rPr lang="es-ES" sz="3600" b="0" u="none" strike="noStrike" cap="all" dirty="0">
                <a:solidFill>
                  <a:schemeClr val="dk1"/>
                </a:solidFill>
                <a:effectLst/>
                <a:uFillTx/>
                <a:latin typeface="Tw Cen MT"/>
              </a:rPr>
              <a:t>DEL CONTRATO DE TRABAJO</a:t>
            </a:r>
            <a:endParaRPr lang="en-US" sz="3600" b="0" u="none" strike="noStrike" dirty="0">
              <a:solidFill>
                <a:schemeClr val="dk1"/>
              </a:solidFill>
              <a:effectLst/>
              <a:uFillTx/>
              <a:latin typeface="Tw Cen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67951" y="186613"/>
            <a:ext cx="11672595"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400" b="1" u="none" strike="noStrike" dirty="0">
                <a:solidFill>
                  <a:schemeClr val="dk1">
                    <a:lumMod val="85000"/>
                    <a:lumOff val="15000"/>
                  </a:schemeClr>
                </a:solidFill>
                <a:effectLst/>
                <a:uFillTx/>
                <a:latin typeface="Tw Cen MT"/>
              </a:rPr>
              <a:t>Modificación sustancial</a:t>
            </a:r>
          </a:p>
          <a:p>
            <a:pPr algn="ctr" defTabSz="457200">
              <a:lnSpc>
                <a:spcPct val="100000"/>
              </a:lnSpc>
            </a:pPr>
            <a:r>
              <a:rPr lang="es-ES" sz="4400" b="1" u="none" strike="noStrike" dirty="0">
                <a:solidFill>
                  <a:schemeClr val="dk1">
                    <a:lumMod val="85000"/>
                    <a:lumOff val="15000"/>
                  </a:schemeClr>
                </a:solidFill>
                <a:effectLst/>
                <a:uFillTx/>
                <a:latin typeface="Tw Cen MT"/>
              </a:rPr>
              <a:t>de las condiciones de trabajo</a:t>
            </a:r>
            <a:endParaRPr lang="es-ES" sz="4400" b="0" u="none" strike="noStrike" dirty="0">
              <a:solidFill>
                <a:srgbClr val="000000"/>
              </a:solidFill>
              <a:effectLst/>
              <a:uFillTx/>
              <a:latin typeface="Arial"/>
            </a:endParaRPr>
          </a:p>
        </p:txBody>
      </p:sp>
      <p:sp>
        <p:nvSpPr>
          <p:cNvPr id="143" name="TextBox 3"/>
          <p:cNvSpPr/>
          <p:nvPr/>
        </p:nvSpPr>
        <p:spPr>
          <a:xfrm>
            <a:off x="724288" y="1778770"/>
            <a:ext cx="11191875"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Una modificación se puede adoptar por:</a:t>
            </a:r>
          </a:p>
          <a:p>
            <a:pPr algn="just" defTabSz="457200">
              <a:lnSpc>
                <a:spcPct val="100000"/>
              </a:lnSpc>
            </a:pPr>
            <a:r>
              <a:rPr lang="es-ES" sz="2800" b="1" dirty="0">
                <a:solidFill>
                  <a:srgbClr val="7030A0"/>
                </a:solidFill>
                <a:latin typeface="Century Gothic"/>
              </a:rPr>
              <a:t>• </a:t>
            </a:r>
            <a:r>
              <a:rPr lang="es-ES" sz="2800" dirty="0">
                <a:solidFill>
                  <a:srgbClr val="7030A0"/>
                </a:solidFill>
                <a:latin typeface="Century Gothic"/>
              </a:rPr>
              <a:t>Un </a:t>
            </a:r>
            <a:r>
              <a:rPr lang="es-ES" sz="2800" b="1" dirty="0">
                <a:solidFill>
                  <a:srgbClr val="7030A0"/>
                </a:solidFill>
                <a:latin typeface="Century Gothic"/>
              </a:rPr>
              <a:t>compromiso por ambas partes </a:t>
            </a:r>
            <a:r>
              <a:rPr lang="es-ES" sz="2800" dirty="0">
                <a:solidFill>
                  <a:srgbClr val="7030A0"/>
                </a:solidFill>
                <a:latin typeface="Century Gothic"/>
              </a:rPr>
              <a:t>en el momento que se decida. </a:t>
            </a:r>
          </a:p>
          <a:p>
            <a:pPr algn="just" defTabSz="457200">
              <a:lnSpc>
                <a:spcPct val="100000"/>
              </a:lnSpc>
            </a:pPr>
            <a:r>
              <a:rPr lang="es-ES" sz="2800" dirty="0">
                <a:solidFill>
                  <a:srgbClr val="7030A0"/>
                </a:solidFill>
                <a:latin typeface="Century Gothic"/>
              </a:rPr>
              <a:t>• A </a:t>
            </a:r>
            <a:r>
              <a:rPr lang="es-ES" sz="2800" b="1" dirty="0">
                <a:solidFill>
                  <a:srgbClr val="7030A0"/>
                </a:solidFill>
                <a:latin typeface="Century Gothic"/>
              </a:rPr>
              <a:t>instancias del trabajador</a:t>
            </a:r>
            <a:r>
              <a:rPr lang="es-ES" sz="2800" dirty="0">
                <a:solidFill>
                  <a:srgbClr val="7030A0"/>
                </a:solidFill>
                <a:latin typeface="Century Gothic"/>
              </a:rPr>
              <a:t> cuando sea preciso para el cuidado de un menor o familiar. </a:t>
            </a:r>
          </a:p>
          <a:p>
            <a:pPr algn="just" defTabSz="457200">
              <a:lnSpc>
                <a:spcPct val="100000"/>
              </a:lnSpc>
            </a:pPr>
            <a:r>
              <a:rPr lang="es-ES" sz="2800" dirty="0">
                <a:solidFill>
                  <a:srgbClr val="7030A0"/>
                </a:solidFill>
                <a:latin typeface="Century Gothic"/>
              </a:rPr>
              <a:t>• Una </a:t>
            </a:r>
            <a:r>
              <a:rPr lang="es-ES" sz="2800" b="1" dirty="0">
                <a:solidFill>
                  <a:srgbClr val="7030A0"/>
                </a:solidFill>
                <a:latin typeface="Century Gothic"/>
              </a:rPr>
              <a:t>decisión unilateral del empresario </a:t>
            </a:r>
            <a:r>
              <a:rPr lang="es-ES" sz="2800" dirty="0">
                <a:solidFill>
                  <a:srgbClr val="7030A0"/>
                </a:solidFill>
                <a:latin typeface="Century Gothic"/>
              </a:rPr>
              <a:t>cuando existan probadas razones económicas, técnicas, organizativas o de la producción. </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128918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67951" y="186613"/>
            <a:ext cx="11672595"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400" b="1" u="none" strike="noStrike" dirty="0">
                <a:solidFill>
                  <a:schemeClr val="dk1">
                    <a:lumMod val="85000"/>
                    <a:lumOff val="15000"/>
                  </a:schemeClr>
                </a:solidFill>
                <a:effectLst/>
                <a:uFillTx/>
                <a:latin typeface="Tw Cen MT"/>
              </a:rPr>
              <a:t>Modificación sustancial</a:t>
            </a:r>
          </a:p>
        </p:txBody>
      </p:sp>
      <p:sp>
        <p:nvSpPr>
          <p:cNvPr id="143" name="TextBox 3"/>
          <p:cNvSpPr/>
          <p:nvPr/>
        </p:nvSpPr>
        <p:spPr>
          <a:xfrm>
            <a:off x="742950" y="1526844"/>
            <a:ext cx="11191875" cy="41535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En caso de conflicto </a:t>
            </a:r>
            <a:r>
              <a:rPr lang="es-ES" sz="2800" dirty="0">
                <a:solidFill>
                  <a:srgbClr val="7030A0"/>
                </a:solidFill>
                <a:latin typeface="Century Gothic"/>
              </a:rPr>
              <a:t>(</a:t>
            </a:r>
            <a:r>
              <a:rPr lang="es-ES" sz="2800" i="1" dirty="0">
                <a:solidFill>
                  <a:srgbClr val="7030A0"/>
                </a:solidFill>
                <a:latin typeface="Century Gothic"/>
              </a:rPr>
              <a:t>impuesta por una de las partes</a:t>
            </a:r>
            <a:r>
              <a:rPr lang="es-ES" sz="2800" dirty="0">
                <a:solidFill>
                  <a:srgbClr val="7030A0"/>
                </a:solidFill>
                <a:latin typeface="Century Gothic"/>
              </a:rPr>
              <a:t>), la normativa recoge las causas para sustentar estas decisiones.</a:t>
            </a:r>
          </a:p>
          <a:p>
            <a:pPr algn="just" defTabSz="457200">
              <a:lnSpc>
                <a:spcPct val="100000"/>
              </a:lnSpc>
            </a:pPr>
            <a:r>
              <a:rPr lang="es-ES" sz="2800" b="1" dirty="0">
                <a:solidFill>
                  <a:srgbClr val="7030A0"/>
                </a:solidFill>
                <a:latin typeface="Century Gothic"/>
              </a:rPr>
              <a:t>• Para la persona trabajadora reconoce: </a:t>
            </a:r>
          </a:p>
          <a:p>
            <a:pPr algn="just" defTabSz="457200">
              <a:lnSpc>
                <a:spcPct val="100000"/>
              </a:lnSpc>
            </a:pPr>
            <a:r>
              <a:rPr lang="es-ES" sz="2800" dirty="0">
                <a:solidFill>
                  <a:srgbClr val="7030A0"/>
                </a:solidFill>
                <a:latin typeface="Century Gothic"/>
              </a:rPr>
              <a:t>El derecho de </a:t>
            </a:r>
            <a:r>
              <a:rPr lang="es-ES" sz="2800" b="1" dirty="0">
                <a:solidFill>
                  <a:srgbClr val="7030A0"/>
                </a:solidFill>
                <a:latin typeface="Century Gothic"/>
              </a:rPr>
              <a:t>solicitar</a:t>
            </a:r>
            <a:r>
              <a:rPr lang="es-ES" sz="2800" dirty="0">
                <a:solidFill>
                  <a:srgbClr val="7030A0"/>
                </a:solidFill>
                <a:latin typeface="Century Gothic"/>
              </a:rPr>
              <a:t> una adaptación para la conciliación de la vida familiar y laboral.</a:t>
            </a:r>
          </a:p>
          <a:p>
            <a:pPr algn="just" defTabSz="457200">
              <a:lnSpc>
                <a:spcPct val="100000"/>
              </a:lnSpc>
            </a:pPr>
            <a:r>
              <a:rPr lang="es-ES" sz="2800" dirty="0">
                <a:solidFill>
                  <a:srgbClr val="7030A0"/>
                </a:solidFill>
                <a:latin typeface="Century Gothic"/>
              </a:rPr>
              <a:t>(</a:t>
            </a:r>
            <a:r>
              <a:rPr lang="es-ES" sz="2800" i="1" dirty="0">
                <a:solidFill>
                  <a:srgbClr val="7030A0"/>
                </a:solidFill>
                <a:latin typeface="Century Gothic"/>
              </a:rPr>
              <a:t>La empresa puede negarse si aduce razones para ello</a:t>
            </a:r>
            <a:r>
              <a:rPr lang="es-ES" sz="2800" dirty="0">
                <a:solidFill>
                  <a:srgbClr val="7030A0"/>
                </a:solidFill>
                <a:latin typeface="Century Gothic"/>
              </a:rPr>
              <a:t>). </a:t>
            </a:r>
          </a:p>
          <a:p>
            <a:pPr algn="just" defTabSz="457200">
              <a:lnSpc>
                <a:spcPct val="100000"/>
              </a:lnSpc>
            </a:pPr>
            <a:r>
              <a:rPr lang="es-ES" sz="2400" dirty="0">
                <a:solidFill>
                  <a:srgbClr val="7030A0"/>
                </a:solidFill>
                <a:latin typeface="Century Gothic"/>
              </a:rPr>
              <a:t>Las personas trabajadoras tienen derecho a solicitar las </a:t>
            </a:r>
            <a:r>
              <a:rPr lang="es-ES" sz="2400" b="1" dirty="0">
                <a:solidFill>
                  <a:srgbClr val="7030A0"/>
                </a:solidFill>
                <a:latin typeface="Century Gothic"/>
              </a:rPr>
              <a:t>adaptaciones</a:t>
            </a:r>
            <a:r>
              <a:rPr lang="es-ES" sz="2400" dirty="0">
                <a:solidFill>
                  <a:srgbClr val="7030A0"/>
                </a:solidFill>
                <a:latin typeface="Century Gothic"/>
              </a:rPr>
              <a:t> de:</a:t>
            </a:r>
          </a:p>
          <a:p>
            <a:pPr marL="342900" indent="-342900" algn="just" defTabSz="457200">
              <a:lnSpc>
                <a:spcPct val="100000"/>
              </a:lnSpc>
              <a:buFont typeface="Arial" panose="020B0604020202020204" pitchFamily="34" charset="0"/>
              <a:buChar char="•"/>
            </a:pPr>
            <a:r>
              <a:rPr lang="es-ES" sz="2400" dirty="0">
                <a:solidFill>
                  <a:srgbClr val="7030A0"/>
                </a:solidFill>
                <a:latin typeface="Century Gothic"/>
              </a:rPr>
              <a:t>la duración y distribución de la jornada de trabajo,</a:t>
            </a:r>
          </a:p>
          <a:p>
            <a:pPr marL="342900" indent="-342900" algn="just" defTabSz="457200">
              <a:lnSpc>
                <a:spcPct val="100000"/>
              </a:lnSpc>
              <a:buFont typeface="Arial" panose="020B0604020202020204" pitchFamily="34" charset="0"/>
              <a:buChar char="•"/>
            </a:pPr>
            <a:r>
              <a:rPr lang="es-ES" sz="2400" dirty="0">
                <a:solidFill>
                  <a:srgbClr val="7030A0"/>
                </a:solidFill>
                <a:latin typeface="Century Gothic"/>
              </a:rPr>
              <a:t>la ordenación del tiempo de trabajo y</a:t>
            </a:r>
          </a:p>
          <a:p>
            <a:pPr marL="342900" indent="-342900" algn="just" defTabSz="457200">
              <a:lnSpc>
                <a:spcPct val="100000"/>
              </a:lnSpc>
              <a:buFont typeface="Arial" panose="020B0604020202020204" pitchFamily="34" charset="0"/>
              <a:buChar char="•"/>
            </a:pPr>
            <a:r>
              <a:rPr lang="es-ES" sz="2400" dirty="0">
                <a:solidFill>
                  <a:srgbClr val="7030A0"/>
                </a:solidFill>
                <a:latin typeface="Century Gothic"/>
              </a:rPr>
              <a:t>la forma de prestación, incluido trabajo a distancia.</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127435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3377682" y="186613"/>
            <a:ext cx="6447453"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400" b="1" u="none" strike="noStrike" dirty="0">
                <a:solidFill>
                  <a:schemeClr val="dk1">
                    <a:lumMod val="85000"/>
                    <a:lumOff val="15000"/>
                  </a:schemeClr>
                </a:solidFill>
                <a:effectLst/>
                <a:uFillTx/>
                <a:latin typeface="Tw Cen MT"/>
              </a:rPr>
              <a:t>Modificación sustancial</a:t>
            </a:r>
          </a:p>
        </p:txBody>
      </p:sp>
      <p:sp>
        <p:nvSpPr>
          <p:cNvPr id="143" name="TextBox 3"/>
          <p:cNvSpPr/>
          <p:nvPr/>
        </p:nvSpPr>
        <p:spPr>
          <a:xfrm>
            <a:off x="705174" y="1631709"/>
            <a:ext cx="11315700" cy="476908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Para la dirección empresarial</a:t>
            </a:r>
          </a:p>
          <a:p>
            <a:pPr algn="just" defTabSz="457200">
              <a:lnSpc>
                <a:spcPct val="100000"/>
              </a:lnSpc>
            </a:pPr>
            <a:r>
              <a:rPr lang="es-ES" sz="2800" dirty="0">
                <a:solidFill>
                  <a:srgbClr val="7030A0"/>
                </a:solidFill>
                <a:latin typeface="Century Gothic"/>
              </a:rPr>
              <a:t>El abanico de causas es más amplio, ya que entra dentro de su potestad organizativa. Contempla la modificación en caso de:</a:t>
            </a:r>
          </a:p>
          <a:p>
            <a:pPr marL="457200" indent="-457200" algn="just" defTabSz="457200">
              <a:lnSpc>
                <a:spcPct val="100000"/>
              </a:lnSpc>
              <a:buFont typeface="Wingdings" panose="05000000000000000000" pitchFamily="2" charset="2"/>
              <a:buChar char="ü"/>
            </a:pPr>
            <a:r>
              <a:rPr lang="es-ES" sz="2800" b="1" dirty="0">
                <a:solidFill>
                  <a:srgbClr val="7030A0"/>
                </a:solidFill>
                <a:latin typeface="Century Gothic"/>
              </a:rPr>
              <a:t>La concurrencia de causas económicas</a:t>
            </a:r>
            <a:r>
              <a:rPr lang="es-ES" sz="2800" dirty="0">
                <a:solidFill>
                  <a:srgbClr val="7030A0"/>
                </a:solidFill>
                <a:latin typeface="Century Gothic"/>
              </a:rPr>
              <a:t>, cuando de los resultados de la empresa se desprenda una situación económica negativa, en casos como la existencia de perdidas actuales o previstas, o la disminución persistente de su nivel de ingresos o ventas.</a:t>
            </a:r>
          </a:p>
          <a:p>
            <a:pPr algn="just" defTabSz="457200">
              <a:lnSpc>
                <a:spcPct val="100000"/>
              </a:lnSpc>
            </a:pPr>
            <a:r>
              <a:rPr lang="es-ES" sz="2800" i="1" dirty="0">
                <a:solidFill>
                  <a:srgbClr val="7030A0"/>
                </a:solidFill>
                <a:latin typeface="Century Gothic"/>
              </a:rPr>
              <a:t>	“Se entenderá que la disminución es persistente si se produce 	durante </a:t>
            </a:r>
            <a:r>
              <a:rPr lang="es-ES" sz="2800" b="1" i="1" dirty="0">
                <a:solidFill>
                  <a:srgbClr val="7030A0"/>
                </a:solidFill>
                <a:latin typeface="Century Gothic"/>
              </a:rPr>
              <a:t>tres trimestres </a:t>
            </a:r>
            <a:r>
              <a:rPr lang="es-ES" sz="2800" i="1" dirty="0">
                <a:solidFill>
                  <a:srgbClr val="7030A0"/>
                </a:solidFill>
                <a:latin typeface="Century Gothic"/>
              </a:rPr>
              <a:t>consecutivos</a:t>
            </a:r>
            <a:r>
              <a:rPr lang="es-ES" sz="2800" dirty="0">
                <a:solidFill>
                  <a:srgbClr val="7030A0"/>
                </a:solidFill>
                <a:latin typeface="Century Gothic"/>
              </a:rPr>
              <a:t>.”</a:t>
            </a:r>
          </a:p>
          <a:p>
            <a:pPr defTabSz="457200">
              <a:lnSpc>
                <a:spcPct val="100000"/>
              </a:lnSpc>
            </a:pP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44695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3060441" y="186613"/>
            <a:ext cx="6699379"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400" b="1" u="none" strike="noStrike" dirty="0">
                <a:solidFill>
                  <a:schemeClr val="dk1">
                    <a:lumMod val="85000"/>
                    <a:lumOff val="15000"/>
                  </a:schemeClr>
                </a:solidFill>
                <a:effectLst/>
                <a:uFillTx/>
                <a:latin typeface="Tw Cen MT"/>
              </a:rPr>
              <a:t>Modificación sustancial</a:t>
            </a:r>
          </a:p>
        </p:txBody>
      </p:sp>
      <p:sp>
        <p:nvSpPr>
          <p:cNvPr id="143" name="TextBox 3"/>
          <p:cNvSpPr/>
          <p:nvPr/>
        </p:nvSpPr>
        <p:spPr>
          <a:xfrm>
            <a:off x="705174" y="1631709"/>
            <a:ext cx="11315700"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Para la dirección empresarial</a:t>
            </a:r>
          </a:p>
          <a:p>
            <a:pPr marL="457200" indent="-457200" algn="just" defTabSz="457200">
              <a:lnSpc>
                <a:spcPct val="100000"/>
              </a:lnSpc>
              <a:buFont typeface="Wingdings" panose="05000000000000000000" pitchFamily="2" charset="2"/>
              <a:buChar char="ü"/>
            </a:pPr>
            <a:r>
              <a:rPr lang="es-ES" sz="2800" b="1" dirty="0">
                <a:solidFill>
                  <a:srgbClr val="7030A0"/>
                </a:solidFill>
                <a:latin typeface="Century Gothic"/>
              </a:rPr>
              <a:t>Las causas técnicas</a:t>
            </a:r>
            <a:r>
              <a:rPr lang="es-ES" sz="2800" dirty="0">
                <a:solidFill>
                  <a:srgbClr val="7030A0"/>
                </a:solidFill>
                <a:latin typeface="Century Gothic"/>
              </a:rPr>
              <a:t> se justifican cuando se producen cambios, entre otros, en el ámbito de los medios o instrumentos de producción.</a:t>
            </a:r>
          </a:p>
          <a:p>
            <a:pPr marL="457200" indent="-457200" algn="just" defTabSz="457200">
              <a:lnSpc>
                <a:spcPct val="100000"/>
              </a:lnSpc>
              <a:buFont typeface="Wingdings" panose="05000000000000000000" pitchFamily="2" charset="2"/>
              <a:buChar char="ü"/>
            </a:pPr>
            <a:r>
              <a:rPr lang="es-ES" sz="2800" b="1" dirty="0">
                <a:solidFill>
                  <a:srgbClr val="7030A0"/>
                </a:solidFill>
                <a:latin typeface="Century Gothic"/>
              </a:rPr>
              <a:t>Se entiende que concurren causas organizativas </a:t>
            </a:r>
            <a:r>
              <a:rPr lang="es-ES" sz="2800" dirty="0">
                <a:solidFill>
                  <a:srgbClr val="7030A0"/>
                </a:solidFill>
                <a:latin typeface="Century Gothic"/>
              </a:rPr>
              <a:t>cuando se produzcan modificaciones, entre otros, en el ámbito de los sistemas y métodos de trabajo del personal o en el modo de organizar la producción.</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34017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67951" y="186613"/>
            <a:ext cx="11672595"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400" b="1" u="none" strike="noStrike" dirty="0">
                <a:solidFill>
                  <a:schemeClr val="dk1">
                    <a:lumMod val="85000"/>
                    <a:lumOff val="15000"/>
                  </a:schemeClr>
                </a:solidFill>
                <a:effectLst/>
                <a:uFillTx/>
                <a:latin typeface="Tw Cen MT"/>
              </a:rPr>
              <a:t>Modificación sustancial</a:t>
            </a:r>
          </a:p>
        </p:txBody>
      </p:sp>
      <p:sp>
        <p:nvSpPr>
          <p:cNvPr id="143" name="TextBox 3"/>
          <p:cNvSpPr/>
          <p:nvPr/>
        </p:nvSpPr>
        <p:spPr>
          <a:xfrm>
            <a:off x="606425" y="1536369"/>
            <a:ext cx="11582400"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Las modificaciones sustanciales tienen </a:t>
            </a:r>
            <a:r>
              <a:rPr lang="es-ES" sz="2800" b="1" dirty="0">
                <a:solidFill>
                  <a:srgbClr val="7030A0"/>
                </a:solidFill>
                <a:latin typeface="Century Gothic"/>
              </a:rPr>
              <a:t>distintas repercusiones </a:t>
            </a:r>
            <a:r>
              <a:rPr lang="es-ES" sz="2800" dirty="0">
                <a:solidFill>
                  <a:srgbClr val="7030A0"/>
                </a:solidFill>
                <a:latin typeface="Century Gothic"/>
              </a:rPr>
              <a:t>si las personas trabajadoras se ven afectadas de manera</a:t>
            </a:r>
            <a:r>
              <a:rPr lang="es-ES" sz="2800" b="1" dirty="0">
                <a:solidFill>
                  <a:srgbClr val="7030A0"/>
                </a:solidFill>
                <a:latin typeface="Century Gothic"/>
              </a:rPr>
              <a:t>:</a:t>
            </a:r>
          </a:p>
          <a:p>
            <a:pPr algn="just" defTabSz="457200">
              <a:lnSpc>
                <a:spcPct val="100000"/>
              </a:lnSpc>
            </a:pPr>
            <a:r>
              <a:rPr lang="es-ES" sz="2800" b="1" dirty="0">
                <a:solidFill>
                  <a:srgbClr val="7030A0"/>
                </a:solidFill>
                <a:latin typeface="Century Gothic"/>
              </a:rPr>
              <a:t>• </a:t>
            </a:r>
            <a:r>
              <a:rPr lang="es-ES" sz="2800" b="1" u="sng" dirty="0">
                <a:solidFill>
                  <a:srgbClr val="7030A0"/>
                </a:solidFill>
                <a:latin typeface="Century Gothic"/>
              </a:rPr>
              <a:t>Individual</a:t>
            </a:r>
            <a:r>
              <a:rPr lang="es-ES" sz="2800" dirty="0">
                <a:solidFill>
                  <a:srgbClr val="7030A0"/>
                </a:solidFill>
                <a:latin typeface="Century Gothic"/>
              </a:rPr>
              <a:t>, deberá ser </a:t>
            </a:r>
            <a:r>
              <a:rPr lang="es-ES" sz="2800" b="1" dirty="0">
                <a:solidFill>
                  <a:srgbClr val="7030A0"/>
                </a:solidFill>
                <a:latin typeface="Century Gothic"/>
              </a:rPr>
              <a:t>notificada</a:t>
            </a:r>
            <a:r>
              <a:rPr lang="es-ES" sz="2800" dirty="0">
                <a:solidFill>
                  <a:srgbClr val="7030A0"/>
                </a:solidFill>
                <a:latin typeface="Century Gothic"/>
              </a:rPr>
              <a:t> por el empresario al trabajador afectado y a sus representantes legales con una </a:t>
            </a:r>
            <a:r>
              <a:rPr lang="es-ES" sz="2800" b="1" dirty="0">
                <a:solidFill>
                  <a:srgbClr val="7030A0"/>
                </a:solidFill>
                <a:latin typeface="Century Gothic"/>
              </a:rPr>
              <a:t>antelación mínima de 15 días</a:t>
            </a:r>
            <a:r>
              <a:rPr lang="es-ES" sz="2800" dirty="0">
                <a:solidFill>
                  <a:srgbClr val="7030A0"/>
                </a:solidFill>
                <a:latin typeface="Century Gothic"/>
              </a:rPr>
              <a:t> a la fecha de su efectividad.</a:t>
            </a:r>
          </a:p>
          <a:p>
            <a:pPr algn="just" defTabSz="457200">
              <a:lnSpc>
                <a:spcPct val="100000"/>
              </a:lnSpc>
            </a:pPr>
            <a:r>
              <a:rPr lang="es-ES" sz="2800" dirty="0">
                <a:solidFill>
                  <a:srgbClr val="7030A0"/>
                </a:solidFill>
                <a:latin typeface="Century Gothic"/>
              </a:rPr>
              <a:t>• </a:t>
            </a:r>
            <a:r>
              <a:rPr lang="es-ES" sz="2800" b="1" u="sng" dirty="0">
                <a:solidFill>
                  <a:srgbClr val="7030A0"/>
                </a:solidFill>
                <a:latin typeface="Century Gothic"/>
              </a:rPr>
              <a:t>Colectiva</a:t>
            </a:r>
            <a:r>
              <a:rPr lang="es-ES" sz="2800" dirty="0">
                <a:solidFill>
                  <a:srgbClr val="7030A0"/>
                </a:solidFill>
                <a:latin typeface="Century Gothic"/>
              </a:rPr>
              <a:t>, tendrá que ir precedida de un </a:t>
            </a:r>
            <a:r>
              <a:rPr lang="es-ES" sz="2800" b="1" dirty="0">
                <a:solidFill>
                  <a:srgbClr val="7030A0"/>
                </a:solidFill>
                <a:latin typeface="Century Gothic"/>
              </a:rPr>
              <a:t>período de consultas </a:t>
            </a:r>
            <a:r>
              <a:rPr lang="es-ES" sz="2800" dirty="0">
                <a:solidFill>
                  <a:srgbClr val="7030A0"/>
                </a:solidFill>
                <a:latin typeface="Century Gothic"/>
              </a:rPr>
              <a:t>con sus representantes, de duración </a:t>
            </a:r>
            <a:r>
              <a:rPr lang="es-ES" sz="2800" b="1" dirty="0">
                <a:solidFill>
                  <a:srgbClr val="7030A0"/>
                </a:solidFill>
                <a:latin typeface="Century Gothic"/>
              </a:rPr>
              <a:t>no superior a quince días </a:t>
            </a:r>
            <a:r>
              <a:rPr lang="es-ES" sz="2800" dirty="0">
                <a:solidFill>
                  <a:srgbClr val="7030A0"/>
                </a:solidFill>
                <a:latin typeface="Century Gothic"/>
              </a:rPr>
              <a:t>sobre las causas y la posibilidad de evitar o reducir sus efectos, así como las medidas para atenuar sus consecuencias.</a:t>
            </a:r>
          </a:p>
          <a:p>
            <a:pPr algn="just" defTabSz="457200">
              <a:lnSpc>
                <a:spcPct val="100000"/>
              </a:lnSpc>
            </a:pPr>
            <a:r>
              <a:rPr lang="es-ES" sz="2800" i="1" dirty="0">
                <a:solidFill>
                  <a:srgbClr val="7030A0"/>
                </a:solidFill>
                <a:latin typeface="Century Gothic"/>
              </a:rPr>
              <a:t>Se ha </a:t>
            </a:r>
            <a:r>
              <a:rPr lang="es-ES" sz="2800" b="1" i="1" dirty="0">
                <a:solidFill>
                  <a:srgbClr val="7030A0"/>
                </a:solidFill>
                <a:latin typeface="Century Gothic"/>
              </a:rPr>
              <a:t>suprimido</a:t>
            </a:r>
            <a:r>
              <a:rPr lang="es-ES" sz="2800" i="1" dirty="0">
                <a:solidFill>
                  <a:srgbClr val="7030A0"/>
                </a:solidFill>
                <a:latin typeface="Century Gothic"/>
              </a:rPr>
              <a:t> la autorización administrativa como </a:t>
            </a:r>
            <a:r>
              <a:rPr lang="es-ES" sz="2800" b="1" i="1" dirty="0">
                <a:solidFill>
                  <a:srgbClr val="7030A0"/>
                </a:solidFill>
                <a:latin typeface="Century Gothic"/>
              </a:rPr>
              <a:t>requisito previo</a:t>
            </a:r>
            <a:r>
              <a:rPr lang="es-ES" sz="2800" i="1" dirty="0">
                <a:solidFill>
                  <a:srgbClr val="7030A0"/>
                </a:solidFill>
                <a:latin typeface="Century Gothic"/>
              </a:rPr>
              <a:t> en las regulaciones de empleo</a:t>
            </a:r>
            <a:r>
              <a:rPr lang="es-ES" sz="2800" dirty="0">
                <a:solidFill>
                  <a:srgbClr val="7030A0"/>
                </a:solidFill>
                <a:latin typeface="Century Gothic"/>
              </a:rPr>
              <a:t>.</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80726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3228392" y="186613"/>
            <a:ext cx="676469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400" b="1" u="none" strike="noStrike" dirty="0">
                <a:solidFill>
                  <a:schemeClr val="dk1">
                    <a:lumMod val="85000"/>
                    <a:lumOff val="15000"/>
                  </a:schemeClr>
                </a:solidFill>
                <a:effectLst/>
                <a:uFillTx/>
                <a:latin typeface="Tw Cen MT"/>
              </a:rPr>
              <a:t>Modificación sustancial</a:t>
            </a:r>
          </a:p>
        </p:txBody>
      </p:sp>
      <p:sp>
        <p:nvSpPr>
          <p:cNvPr id="143" name="TextBox 3"/>
          <p:cNvSpPr/>
          <p:nvPr/>
        </p:nvSpPr>
        <p:spPr>
          <a:xfrm>
            <a:off x="492125" y="2212644"/>
            <a:ext cx="11582400"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La modificación sustancial </a:t>
            </a:r>
            <a:r>
              <a:rPr lang="es-ES" sz="2800" b="1" dirty="0">
                <a:solidFill>
                  <a:srgbClr val="7030A0"/>
                </a:solidFill>
                <a:latin typeface="Century Gothic"/>
              </a:rPr>
              <a:t>nunca tendrá el carácter colectivo </a:t>
            </a:r>
          </a:p>
          <a:p>
            <a:pPr algn="just" defTabSz="457200">
              <a:lnSpc>
                <a:spcPct val="100000"/>
              </a:lnSpc>
            </a:pPr>
            <a:r>
              <a:rPr lang="es-ES" sz="2800" dirty="0">
                <a:solidFill>
                  <a:srgbClr val="7030A0"/>
                </a:solidFill>
                <a:latin typeface="Century Gothic"/>
              </a:rPr>
              <a:t>si afecta a menos de: </a:t>
            </a:r>
          </a:p>
          <a:p>
            <a:pPr algn="just" defTabSz="457200">
              <a:lnSpc>
                <a:spcPct val="100000"/>
              </a:lnSpc>
            </a:pPr>
            <a:r>
              <a:rPr lang="es-ES" sz="2800" dirty="0">
                <a:solidFill>
                  <a:srgbClr val="7030A0"/>
                </a:solidFill>
                <a:latin typeface="Century Gothic"/>
              </a:rPr>
              <a:t>• </a:t>
            </a:r>
            <a:r>
              <a:rPr lang="es-ES" sz="2800" b="1" dirty="0">
                <a:solidFill>
                  <a:srgbClr val="7030A0"/>
                </a:solidFill>
                <a:latin typeface="Century Gothic"/>
              </a:rPr>
              <a:t>10</a:t>
            </a:r>
            <a:r>
              <a:rPr lang="es-ES" sz="2800" dirty="0">
                <a:solidFill>
                  <a:srgbClr val="7030A0"/>
                </a:solidFill>
                <a:latin typeface="Century Gothic"/>
              </a:rPr>
              <a:t> trabajadores en empresas de menos de </a:t>
            </a:r>
            <a:r>
              <a:rPr lang="es-ES" sz="2800" b="1" dirty="0">
                <a:solidFill>
                  <a:srgbClr val="7030A0"/>
                </a:solidFill>
                <a:latin typeface="Century Gothic"/>
              </a:rPr>
              <a:t>100</a:t>
            </a:r>
            <a:r>
              <a:rPr lang="es-ES" sz="2800" dirty="0">
                <a:solidFill>
                  <a:srgbClr val="7030A0"/>
                </a:solidFill>
                <a:latin typeface="Century Gothic"/>
              </a:rPr>
              <a:t> trabajadores.</a:t>
            </a:r>
          </a:p>
          <a:p>
            <a:pPr algn="just" defTabSz="457200">
              <a:lnSpc>
                <a:spcPct val="100000"/>
              </a:lnSpc>
            </a:pPr>
            <a:r>
              <a:rPr lang="es-ES" sz="2800" dirty="0">
                <a:solidFill>
                  <a:srgbClr val="7030A0"/>
                </a:solidFill>
                <a:latin typeface="Century Gothic"/>
              </a:rPr>
              <a:t>• </a:t>
            </a:r>
            <a:r>
              <a:rPr lang="es-ES" sz="2800" b="1" dirty="0">
                <a:solidFill>
                  <a:srgbClr val="7030A0"/>
                </a:solidFill>
                <a:latin typeface="Century Gothic"/>
              </a:rPr>
              <a:t>10%</a:t>
            </a:r>
            <a:r>
              <a:rPr lang="es-ES" sz="2800" dirty="0">
                <a:solidFill>
                  <a:srgbClr val="7030A0"/>
                </a:solidFill>
                <a:latin typeface="Century Gothic"/>
              </a:rPr>
              <a:t> de la plantilla en empresas de entre </a:t>
            </a:r>
            <a:r>
              <a:rPr lang="es-ES" sz="2800" b="1" dirty="0">
                <a:solidFill>
                  <a:srgbClr val="7030A0"/>
                </a:solidFill>
                <a:latin typeface="Century Gothic"/>
              </a:rPr>
              <a:t>100 y 300</a:t>
            </a:r>
            <a:r>
              <a:rPr lang="es-ES" sz="2800" dirty="0">
                <a:solidFill>
                  <a:srgbClr val="7030A0"/>
                </a:solidFill>
                <a:latin typeface="Century Gothic"/>
              </a:rPr>
              <a:t> trabajadores.</a:t>
            </a:r>
          </a:p>
          <a:p>
            <a:pPr algn="just" defTabSz="457200">
              <a:lnSpc>
                <a:spcPct val="100000"/>
              </a:lnSpc>
            </a:pPr>
            <a:r>
              <a:rPr lang="es-ES" sz="2800" dirty="0">
                <a:solidFill>
                  <a:srgbClr val="7030A0"/>
                </a:solidFill>
                <a:latin typeface="Century Gothic"/>
              </a:rPr>
              <a:t>•  </a:t>
            </a:r>
            <a:r>
              <a:rPr lang="es-ES" sz="2800" b="1" dirty="0">
                <a:solidFill>
                  <a:srgbClr val="7030A0"/>
                </a:solidFill>
                <a:latin typeface="Century Gothic"/>
              </a:rPr>
              <a:t>30</a:t>
            </a:r>
            <a:r>
              <a:rPr lang="es-ES" sz="2800" dirty="0">
                <a:solidFill>
                  <a:srgbClr val="7030A0"/>
                </a:solidFill>
                <a:latin typeface="Century Gothic"/>
              </a:rPr>
              <a:t> trabajadores en empresas de más de </a:t>
            </a:r>
            <a:r>
              <a:rPr lang="es-ES" sz="2800" b="1" dirty="0">
                <a:solidFill>
                  <a:srgbClr val="7030A0"/>
                </a:solidFill>
                <a:latin typeface="Century Gothic"/>
              </a:rPr>
              <a:t>300</a:t>
            </a:r>
            <a:r>
              <a:rPr lang="es-ES" sz="2800" dirty="0">
                <a:solidFill>
                  <a:srgbClr val="7030A0"/>
                </a:solidFill>
                <a:latin typeface="Century Gothic"/>
              </a:rPr>
              <a:t> trabajadores.</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37782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3"/>
          <p:cNvSpPr/>
          <p:nvPr/>
        </p:nvSpPr>
        <p:spPr>
          <a:xfrm>
            <a:off x="676275" y="1229124"/>
            <a:ext cx="11039475"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u="none" strike="noStrike" dirty="0">
                <a:solidFill>
                  <a:srgbClr val="7030A0"/>
                </a:solidFill>
                <a:effectLst/>
                <a:uFillTx/>
                <a:latin typeface="Century Gothic"/>
              </a:rPr>
              <a:t>Ante una </a:t>
            </a:r>
            <a:r>
              <a:rPr lang="es-ES" sz="2800" b="1" u="none" strike="noStrike" dirty="0">
                <a:solidFill>
                  <a:srgbClr val="7030A0"/>
                </a:solidFill>
                <a:effectLst/>
                <a:uFillTx/>
                <a:latin typeface="Century Gothic"/>
              </a:rPr>
              <a:t>modificación unilateral</a:t>
            </a:r>
            <a:r>
              <a:rPr lang="es-ES" sz="2800" u="none" strike="noStrike" dirty="0">
                <a:solidFill>
                  <a:srgbClr val="7030A0"/>
                </a:solidFill>
                <a:effectLst/>
                <a:uFillTx/>
                <a:latin typeface="Century Gothic"/>
              </a:rPr>
              <a:t> por parte del empresario:</a:t>
            </a:r>
          </a:p>
          <a:p>
            <a:pPr marL="457200" indent="-457200" algn="just" defTabSz="457200">
              <a:lnSpc>
                <a:spcPct val="100000"/>
              </a:lnSpc>
              <a:buFont typeface="Arial" panose="020B0604020202020204" pitchFamily="34" charset="0"/>
              <a:buChar char="•"/>
            </a:pPr>
            <a:r>
              <a:rPr lang="es-ES" sz="2800" b="1" u="none" strike="noStrike" dirty="0">
                <a:solidFill>
                  <a:srgbClr val="7030A0"/>
                </a:solidFill>
                <a:effectLst/>
                <a:uFillTx/>
                <a:latin typeface="Century Gothic"/>
              </a:rPr>
              <a:t>Aceptar </a:t>
            </a:r>
            <a:r>
              <a:rPr lang="es-ES" sz="2800" u="none" strike="noStrike" dirty="0">
                <a:solidFill>
                  <a:srgbClr val="7030A0"/>
                </a:solidFill>
                <a:effectLst/>
                <a:uFillTx/>
                <a:latin typeface="Century Gothic"/>
              </a:rPr>
              <a:t>las nuevas condiciones.</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Rescindir su relación laboral </a:t>
            </a:r>
            <a:r>
              <a:rPr lang="es-ES" sz="2800" dirty="0">
                <a:solidFill>
                  <a:srgbClr val="7030A0"/>
                </a:solidFill>
                <a:latin typeface="Century Gothic"/>
              </a:rPr>
              <a:t>dentro del plazo efectivo</a:t>
            </a:r>
            <a:r>
              <a:rPr lang="es-ES" sz="2800" b="1" dirty="0">
                <a:solidFill>
                  <a:srgbClr val="7030A0"/>
                </a:solidFill>
                <a:latin typeface="Century Gothic"/>
              </a:rPr>
              <a:t>:</a:t>
            </a:r>
            <a:endParaRPr lang="es-ES" sz="2800" b="1" u="none" strike="noStrike" dirty="0">
              <a:solidFill>
                <a:srgbClr val="7030A0"/>
              </a:solidFill>
              <a:effectLst/>
              <a:uFillTx/>
              <a:latin typeface="Century Gothic"/>
            </a:endParaRPr>
          </a:p>
          <a:p>
            <a:pPr marL="457200" indent="-457200" algn="just" defTabSz="457200">
              <a:lnSpc>
                <a:spcPct val="100000"/>
              </a:lnSpc>
              <a:buFont typeface="Wingdings" panose="05000000000000000000" pitchFamily="2" charset="2"/>
              <a:buChar char="ü"/>
            </a:pPr>
            <a:r>
              <a:rPr lang="es-ES" sz="2800" b="1" dirty="0">
                <a:solidFill>
                  <a:srgbClr val="7030A0"/>
                </a:solidFill>
                <a:latin typeface="Century Gothic"/>
              </a:rPr>
              <a:t>Si hay causas económicas, técnicas, organizativas o de la producción</a:t>
            </a:r>
            <a:r>
              <a:rPr lang="es-ES" sz="2800" u="none" strike="noStrike" dirty="0">
                <a:solidFill>
                  <a:srgbClr val="7030A0"/>
                </a:solidFill>
                <a:effectLst/>
                <a:uFillTx/>
                <a:latin typeface="Century Gothic"/>
              </a:rPr>
              <a:t>: con indemnización de </a:t>
            </a:r>
            <a:r>
              <a:rPr lang="es-ES" sz="2800" b="1" u="none" strike="noStrike" dirty="0">
                <a:solidFill>
                  <a:srgbClr val="7030A0"/>
                </a:solidFill>
                <a:effectLst/>
                <a:uFillTx/>
                <a:latin typeface="Century Gothic"/>
              </a:rPr>
              <a:t>20 días</a:t>
            </a:r>
            <a:r>
              <a:rPr lang="es-ES" sz="2800" u="none" strike="noStrike" dirty="0">
                <a:solidFill>
                  <a:srgbClr val="7030A0"/>
                </a:solidFill>
                <a:effectLst/>
                <a:uFillTx/>
                <a:latin typeface="Century Gothic"/>
              </a:rPr>
              <a:t> por año trabajado (máx. </a:t>
            </a:r>
            <a:r>
              <a:rPr lang="es-ES" sz="2800" b="1" u="none" strike="noStrike" dirty="0">
                <a:solidFill>
                  <a:srgbClr val="7030A0"/>
                </a:solidFill>
                <a:effectLst/>
                <a:uFillTx/>
                <a:latin typeface="Century Gothic"/>
              </a:rPr>
              <a:t>9</a:t>
            </a:r>
            <a:r>
              <a:rPr lang="es-ES" sz="2800" u="none" strike="noStrike" dirty="0">
                <a:solidFill>
                  <a:srgbClr val="7030A0"/>
                </a:solidFill>
                <a:effectLst/>
                <a:uFillTx/>
                <a:latin typeface="Century Gothic"/>
              </a:rPr>
              <a:t> meses), prorrateándose por meses los períodos inferiores a un año.</a:t>
            </a:r>
          </a:p>
          <a:p>
            <a:pPr marL="457200" indent="-457200" algn="just" defTabSz="457200">
              <a:lnSpc>
                <a:spcPct val="100000"/>
              </a:lnSpc>
              <a:buFont typeface="Wingdings" panose="05000000000000000000" pitchFamily="2" charset="2"/>
              <a:buChar char="ü"/>
            </a:pPr>
            <a:r>
              <a:rPr lang="es-ES" sz="2800" b="1" dirty="0">
                <a:solidFill>
                  <a:srgbClr val="7030A0"/>
                </a:solidFill>
                <a:latin typeface="Century Gothic"/>
              </a:rPr>
              <a:t>Si no existen causas justificadas o las modificaciones causan menoscabo de la dignidad del trabajador</a:t>
            </a:r>
            <a:r>
              <a:rPr lang="es-ES" sz="2800" dirty="0">
                <a:solidFill>
                  <a:srgbClr val="7030A0"/>
                </a:solidFill>
                <a:latin typeface="Century Gothic"/>
              </a:rPr>
              <a:t>: </a:t>
            </a:r>
            <a:r>
              <a:rPr lang="es-ES" sz="2800" u="none" strike="noStrike" dirty="0">
                <a:solidFill>
                  <a:srgbClr val="7030A0"/>
                </a:solidFill>
                <a:effectLst/>
                <a:uFillTx/>
                <a:latin typeface="Century Gothic"/>
              </a:rPr>
              <a:t>con la indemnización del despido improcedente, de </a:t>
            </a:r>
            <a:r>
              <a:rPr lang="es-ES" sz="2800" b="1" u="none" strike="noStrike" dirty="0">
                <a:solidFill>
                  <a:srgbClr val="7030A0"/>
                </a:solidFill>
                <a:effectLst/>
                <a:uFillTx/>
                <a:latin typeface="Century Gothic"/>
              </a:rPr>
              <a:t>33 días</a:t>
            </a:r>
            <a:r>
              <a:rPr lang="es-ES" sz="2800" u="none" strike="noStrike" dirty="0">
                <a:solidFill>
                  <a:srgbClr val="7030A0"/>
                </a:solidFill>
                <a:effectLst/>
                <a:uFillTx/>
                <a:latin typeface="Century Gothic"/>
              </a:rPr>
              <a:t> por año trabajado (máx. </a:t>
            </a:r>
            <a:r>
              <a:rPr lang="es-ES" sz="2800" b="1" u="none" strike="noStrike" dirty="0">
                <a:solidFill>
                  <a:srgbClr val="7030A0"/>
                </a:solidFill>
                <a:effectLst/>
                <a:uFillTx/>
                <a:latin typeface="Century Gothic"/>
              </a:rPr>
              <a:t>24</a:t>
            </a:r>
            <a:r>
              <a:rPr lang="es-ES" sz="2800" u="none" strike="noStrike" dirty="0">
                <a:solidFill>
                  <a:srgbClr val="7030A0"/>
                </a:solidFill>
                <a:effectLst/>
                <a:uFillTx/>
                <a:latin typeface="Century Gothic"/>
              </a:rPr>
              <a:t> mensualidades).</a:t>
            </a:r>
          </a:p>
        </p:txBody>
      </p:sp>
      <p:sp>
        <p:nvSpPr>
          <p:cNvPr id="2" name="TextBox 2">
            <a:extLst>
              <a:ext uri="{FF2B5EF4-FFF2-40B4-BE49-F238E27FC236}">
                <a16:creationId xmlns:a16="http://schemas.microsoft.com/office/drawing/2014/main" id="{65701F2D-9FBD-3152-8B14-EBA30E6BF507}"/>
              </a:ext>
            </a:extLst>
          </p:cNvPr>
          <p:cNvSpPr/>
          <p:nvPr/>
        </p:nvSpPr>
        <p:spPr>
          <a:xfrm>
            <a:off x="2674742" y="0"/>
            <a:ext cx="6839339" cy="13835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200" b="1" u="none" strike="noStrike" dirty="0">
                <a:solidFill>
                  <a:schemeClr val="dk1">
                    <a:lumMod val="85000"/>
                    <a:lumOff val="15000"/>
                  </a:schemeClr>
                </a:solidFill>
                <a:effectLst/>
                <a:uFillTx/>
                <a:latin typeface="Tw Cen MT"/>
              </a:rPr>
              <a:t>Modificación sustancial</a:t>
            </a:r>
          </a:p>
          <a:p>
            <a:pPr algn="ctr" defTabSz="457200">
              <a:lnSpc>
                <a:spcPct val="100000"/>
              </a:lnSpc>
            </a:pPr>
            <a:r>
              <a:rPr lang="es-ES" sz="4200" b="1" dirty="0">
                <a:solidFill>
                  <a:schemeClr val="dk1">
                    <a:lumMod val="85000"/>
                    <a:lumOff val="15000"/>
                  </a:schemeClr>
                </a:solidFill>
                <a:latin typeface="Tw Cen MT"/>
              </a:rPr>
              <a:t>Opciones de los trabajadores</a:t>
            </a:r>
            <a:endParaRPr lang="es-ES" sz="4200" b="1" u="none" strike="noStrike" dirty="0">
              <a:solidFill>
                <a:schemeClr val="dk1">
                  <a:lumMod val="85000"/>
                  <a:lumOff val="15000"/>
                </a:schemeClr>
              </a:solidFill>
              <a:effectLst/>
              <a:uFillTx/>
              <a:latin typeface="Tw Cen MT"/>
            </a:endParaRPr>
          </a:p>
        </p:txBody>
      </p:sp>
    </p:spTree>
    <p:extLst>
      <p:ext uri="{BB962C8B-B14F-4D97-AF65-F5344CB8AC3E}">
        <p14:creationId xmlns:p14="http://schemas.microsoft.com/office/powerpoint/2010/main" val="2746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3"/>
          <p:cNvSpPr/>
          <p:nvPr/>
        </p:nvSpPr>
        <p:spPr>
          <a:xfrm>
            <a:off x="233831" y="1412544"/>
            <a:ext cx="11800536" cy="43997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u="none" strike="noStrike" dirty="0">
                <a:solidFill>
                  <a:srgbClr val="7030A0"/>
                </a:solidFill>
                <a:effectLst/>
                <a:uFillTx/>
                <a:latin typeface="Century Gothic"/>
              </a:rPr>
              <a:t>Ante una </a:t>
            </a:r>
            <a:r>
              <a:rPr lang="es-ES" sz="2800" b="1" u="none" strike="noStrike" dirty="0">
                <a:solidFill>
                  <a:srgbClr val="7030A0"/>
                </a:solidFill>
                <a:effectLst/>
                <a:uFillTx/>
                <a:latin typeface="Century Gothic"/>
              </a:rPr>
              <a:t>modificación unilateral</a:t>
            </a:r>
            <a:r>
              <a:rPr lang="es-ES" sz="2800" u="none" strike="noStrike" dirty="0">
                <a:solidFill>
                  <a:srgbClr val="7030A0"/>
                </a:solidFill>
                <a:effectLst/>
                <a:uFillTx/>
                <a:latin typeface="Century Gothic"/>
              </a:rPr>
              <a:t> por parte del empresario</a:t>
            </a:r>
            <a:r>
              <a:rPr lang="es-ES" sz="2800" b="1" u="none" strike="noStrike" dirty="0">
                <a:solidFill>
                  <a:srgbClr val="7030A0"/>
                </a:solidFill>
                <a:effectLst/>
                <a:uFillTx/>
                <a:latin typeface="Century Gothic"/>
              </a:rPr>
              <a:t>:</a:t>
            </a:r>
          </a:p>
          <a:p>
            <a:pPr marL="457200" indent="-457200" algn="just" defTabSz="457200">
              <a:lnSpc>
                <a:spcPct val="100000"/>
              </a:lnSpc>
              <a:buFont typeface="Arial" panose="020B0604020202020204" pitchFamily="34" charset="0"/>
              <a:buChar char="•"/>
            </a:pPr>
            <a:r>
              <a:rPr lang="es-ES" sz="2800" b="1" u="none" strike="noStrike" dirty="0">
                <a:solidFill>
                  <a:srgbClr val="7030A0"/>
                </a:solidFill>
                <a:effectLst/>
                <a:uFillTx/>
                <a:latin typeface="Century Gothic"/>
              </a:rPr>
              <a:t>Impugnar la decisión</a:t>
            </a:r>
            <a:r>
              <a:rPr lang="es-ES" sz="2800" u="none" strike="noStrike" dirty="0">
                <a:solidFill>
                  <a:srgbClr val="7030A0"/>
                </a:solidFill>
                <a:effectLst/>
                <a:uFillTx/>
                <a:latin typeface="Century Gothic"/>
              </a:rPr>
              <a:t>:</a:t>
            </a:r>
          </a:p>
          <a:p>
            <a:pPr marL="457200" indent="-457200" algn="just" defTabSz="457200">
              <a:lnSpc>
                <a:spcPct val="100000"/>
              </a:lnSpc>
              <a:buFont typeface="Wingdings" panose="05000000000000000000" pitchFamily="2" charset="2"/>
              <a:buChar char="ü"/>
            </a:pPr>
            <a:r>
              <a:rPr lang="es-ES" sz="2800" b="1" u="none" strike="noStrike" dirty="0">
                <a:solidFill>
                  <a:srgbClr val="7030A0"/>
                </a:solidFill>
                <a:effectLst/>
                <a:uFillTx/>
                <a:latin typeface="Century Gothic"/>
              </a:rPr>
              <a:t>Individual</a:t>
            </a:r>
            <a:r>
              <a:rPr lang="es-ES" sz="2800" u="none" strike="noStrike" dirty="0">
                <a:solidFill>
                  <a:srgbClr val="7030A0"/>
                </a:solidFill>
                <a:effectLst/>
                <a:uFillTx/>
                <a:latin typeface="Century Gothic"/>
              </a:rPr>
              <a:t>: ante el Juzgado de lo Social (plazo: 20 días hábiles).</a:t>
            </a:r>
          </a:p>
          <a:p>
            <a:pPr algn="just" defTabSz="457200">
              <a:lnSpc>
                <a:spcPct val="100000"/>
              </a:lnSpc>
            </a:pPr>
            <a:r>
              <a:rPr lang="es-ES" sz="2800" i="1" dirty="0">
                <a:solidFill>
                  <a:srgbClr val="7030A0"/>
                </a:solidFill>
                <a:latin typeface="Century Gothic"/>
              </a:rPr>
              <a:t>Esta clase de procedimientos están exceptuados de la obligación de interponer papeleta ante el (SMAC) competente.</a:t>
            </a:r>
            <a:endParaRPr lang="es-ES" sz="2800" i="1" u="none" strike="noStrike" dirty="0">
              <a:solidFill>
                <a:srgbClr val="7030A0"/>
              </a:solidFill>
              <a:effectLst/>
              <a:uFillTx/>
              <a:latin typeface="Century Gothic"/>
            </a:endParaRPr>
          </a:p>
          <a:p>
            <a:pPr marL="457200" indent="-457200" algn="just" defTabSz="457200">
              <a:lnSpc>
                <a:spcPct val="100000"/>
              </a:lnSpc>
              <a:buFont typeface="Wingdings" panose="05000000000000000000" pitchFamily="2" charset="2"/>
              <a:buChar char="ü"/>
            </a:pPr>
            <a:r>
              <a:rPr lang="es-ES" sz="2800" b="1" u="none" strike="noStrike" dirty="0">
                <a:solidFill>
                  <a:srgbClr val="7030A0"/>
                </a:solidFill>
                <a:effectLst/>
                <a:uFillTx/>
                <a:latin typeface="Century Gothic"/>
              </a:rPr>
              <a:t>Colectiva</a:t>
            </a:r>
            <a:r>
              <a:rPr lang="es-ES" sz="2800" u="none" strike="noStrike" dirty="0">
                <a:solidFill>
                  <a:srgbClr val="7030A0"/>
                </a:solidFill>
                <a:effectLst/>
                <a:uFillTx/>
                <a:latin typeface="Century Gothic"/>
              </a:rPr>
              <a:t>: mediante conflicto colectivo, previa conciliación o mediación.</a:t>
            </a:r>
          </a:p>
          <a:p>
            <a:pPr algn="just" defTabSz="457200">
              <a:lnSpc>
                <a:spcPct val="100000"/>
              </a:lnSpc>
            </a:pPr>
            <a:r>
              <a:rPr lang="es-ES" sz="2800" i="1" dirty="0">
                <a:solidFill>
                  <a:srgbClr val="7030A0"/>
                </a:solidFill>
                <a:latin typeface="Century Gothic"/>
              </a:rPr>
              <a:t>La interposición del conflicto </a:t>
            </a:r>
            <a:r>
              <a:rPr lang="es-ES" sz="2800" b="1" i="1" dirty="0">
                <a:solidFill>
                  <a:srgbClr val="7030A0"/>
                </a:solidFill>
                <a:latin typeface="Century Gothic"/>
              </a:rPr>
              <a:t>paralizará</a:t>
            </a:r>
            <a:r>
              <a:rPr lang="es-ES" sz="2800" i="1" dirty="0">
                <a:solidFill>
                  <a:srgbClr val="7030A0"/>
                </a:solidFill>
                <a:latin typeface="Century Gothic"/>
              </a:rPr>
              <a:t> la tramitación de las acciones individuales hasta su resolución.</a:t>
            </a:r>
          </a:p>
          <a:p>
            <a:pPr algn="just" defTabSz="457200">
              <a:lnSpc>
                <a:spcPct val="100000"/>
              </a:lnSpc>
            </a:pPr>
            <a:r>
              <a:rPr lang="es-ES" sz="2800" i="1" dirty="0">
                <a:solidFill>
                  <a:srgbClr val="7030A0"/>
                </a:solidFill>
                <a:latin typeface="Century Gothic"/>
              </a:rPr>
              <a:t>Requiere, previo al juicio, de un </a:t>
            </a:r>
            <a:r>
              <a:rPr lang="es-ES" sz="2800" b="1" i="1" dirty="0">
                <a:solidFill>
                  <a:srgbClr val="7030A0"/>
                </a:solidFill>
                <a:latin typeface="Century Gothic"/>
              </a:rPr>
              <a:t>acto de conciliación</a:t>
            </a:r>
            <a:r>
              <a:rPr lang="es-ES" sz="2800" i="1" dirty="0">
                <a:solidFill>
                  <a:srgbClr val="7030A0"/>
                </a:solidFill>
                <a:latin typeface="Century Gothic"/>
              </a:rPr>
              <a:t> o mediación.</a:t>
            </a:r>
            <a:endParaRPr lang="es-ES" sz="2800" i="1" u="none" strike="noStrike" dirty="0">
              <a:solidFill>
                <a:srgbClr val="7030A0"/>
              </a:solidFill>
              <a:effectLst/>
              <a:uFillTx/>
              <a:latin typeface="Century Gothic"/>
            </a:endParaRPr>
          </a:p>
        </p:txBody>
      </p:sp>
      <p:sp>
        <p:nvSpPr>
          <p:cNvPr id="2" name="TextBox 2">
            <a:extLst>
              <a:ext uri="{FF2B5EF4-FFF2-40B4-BE49-F238E27FC236}">
                <a16:creationId xmlns:a16="http://schemas.microsoft.com/office/drawing/2014/main" id="{873FBAC4-C2D9-6BCE-34ED-3D6D7665FE77}"/>
              </a:ext>
            </a:extLst>
          </p:cNvPr>
          <p:cNvSpPr/>
          <p:nvPr/>
        </p:nvSpPr>
        <p:spPr>
          <a:xfrm>
            <a:off x="2674742" y="0"/>
            <a:ext cx="6839339" cy="13835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200" b="1" u="none" strike="noStrike" dirty="0">
                <a:solidFill>
                  <a:schemeClr val="dk1">
                    <a:lumMod val="85000"/>
                    <a:lumOff val="15000"/>
                  </a:schemeClr>
                </a:solidFill>
                <a:effectLst/>
                <a:uFillTx/>
                <a:latin typeface="Tw Cen MT"/>
              </a:rPr>
              <a:t>Modificación sustancial</a:t>
            </a:r>
          </a:p>
          <a:p>
            <a:pPr algn="ctr" defTabSz="457200">
              <a:lnSpc>
                <a:spcPct val="100000"/>
              </a:lnSpc>
            </a:pPr>
            <a:r>
              <a:rPr lang="es-ES" sz="4200" b="1" dirty="0">
                <a:solidFill>
                  <a:schemeClr val="dk1">
                    <a:lumMod val="85000"/>
                    <a:lumOff val="15000"/>
                  </a:schemeClr>
                </a:solidFill>
                <a:latin typeface="Tw Cen MT"/>
              </a:rPr>
              <a:t>Opciones de los trabajadores</a:t>
            </a:r>
            <a:endParaRPr lang="es-ES" sz="4200" b="1" u="none" strike="noStrike" dirty="0">
              <a:solidFill>
                <a:schemeClr val="dk1">
                  <a:lumMod val="85000"/>
                  <a:lumOff val="15000"/>
                </a:schemeClr>
              </a:solidFill>
              <a:effectLst/>
              <a:uFillTx/>
              <a:latin typeface="Tw Cen MT"/>
            </a:endParaRPr>
          </a:p>
        </p:txBody>
      </p:sp>
    </p:spTree>
    <p:extLst>
      <p:ext uri="{BB962C8B-B14F-4D97-AF65-F5344CB8AC3E}">
        <p14:creationId xmlns:p14="http://schemas.microsoft.com/office/powerpoint/2010/main" val="903548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3"/>
          <p:cNvSpPr/>
          <p:nvPr/>
        </p:nvSpPr>
        <p:spPr>
          <a:xfrm>
            <a:off x="194143" y="1599156"/>
            <a:ext cx="11800536"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u="none" strike="noStrike" dirty="0">
                <a:solidFill>
                  <a:srgbClr val="7030A0"/>
                </a:solidFill>
                <a:effectLst/>
                <a:uFillTx/>
                <a:latin typeface="Century Gothic"/>
              </a:rPr>
              <a:t>El </a:t>
            </a:r>
            <a:r>
              <a:rPr lang="es-ES" sz="2800" b="1" u="none" strike="noStrike" dirty="0">
                <a:solidFill>
                  <a:srgbClr val="7030A0"/>
                </a:solidFill>
                <a:effectLst/>
                <a:uFillTx/>
                <a:latin typeface="Century Gothic"/>
              </a:rPr>
              <a:t>conflicto colectivo </a:t>
            </a:r>
            <a:r>
              <a:rPr lang="es-ES" sz="2800" u="none" strike="noStrike" dirty="0">
                <a:solidFill>
                  <a:srgbClr val="7030A0"/>
                </a:solidFill>
                <a:effectLst/>
                <a:uFillTx/>
                <a:latin typeface="Century Gothic"/>
              </a:rPr>
              <a:t>se define como: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t>
            </a:r>
            <a:r>
              <a:rPr lang="es-ES" sz="2800" u="none" strike="noStrike" dirty="0">
                <a:solidFill>
                  <a:srgbClr val="7030A0"/>
                </a:solidFill>
                <a:effectLst/>
                <a:uFillTx/>
                <a:latin typeface="Century Gothic"/>
              </a:rPr>
              <a:t>as </a:t>
            </a:r>
            <a:r>
              <a:rPr lang="es-ES" sz="2800" b="1" u="none" strike="noStrike" dirty="0">
                <a:solidFill>
                  <a:srgbClr val="7030A0"/>
                </a:solidFill>
                <a:effectLst/>
                <a:uFillTx/>
                <a:latin typeface="Century Gothic"/>
              </a:rPr>
              <a:t>demandas</a:t>
            </a:r>
            <a:r>
              <a:rPr lang="es-ES" sz="2800" u="none" strike="noStrike" dirty="0">
                <a:solidFill>
                  <a:srgbClr val="7030A0"/>
                </a:solidFill>
                <a:effectLst/>
                <a:uFillTx/>
                <a:latin typeface="Century Gothic"/>
              </a:rPr>
              <a:t> que afecten a intereses generales de un grupo genérico de trabajadores sobre la </a:t>
            </a:r>
            <a:r>
              <a:rPr lang="es-ES" sz="2800" b="1" u="none" strike="noStrike" dirty="0">
                <a:solidFill>
                  <a:srgbClr val="7030A0"/>
                </a:solidFill>
                <a:effectLst/>
                <a:uFillTx/>
                <a:latin typeface="Century Gothic"/>
              </a:rPr>
              <a:t>aplicación e interpretación de una norma</a:t>
            </a:r>
            <a:r>
              <a:rPr lang="es-ES" sz="2800" u="none" strike="noStrike" dirty="0">
                <a:solidFill>
                  <a:srgbClr val="7030A0"/>
                </a:solidFill>
                <a:effectLst/>
                <a:uFillTx/>
                <a:latin typeface="Century Gothic"/>
              </a:rPr>
              <a:t> estatal, convenio colectivo o de una decisión o práctica empresarial, será </a:t>
            </a:r>
            <a:r>
              <a:rPr lang="es-ES" sz="2800" u="sng" strike="noStrike" dirty="0">
                <a:solidFill>
                  <a:srgbClr val="7030A0"/>
                </a:solidFill>
                <a:effectLst/>
                <a:uFillTx/>
                <a:latin typeface="Century Gothic"/>
              </a:rPr>
              <a:t>resuelta por la Jurisdicción laboral</a:t>
            </a:r>
            <a:r>
              <a:rPr lang="es-ES" sz="2800" strike="noStrike" dirty="0">
                <a:solidFill>
                  <a:srgbClr val="7030A0"/>
                </a:solidFill>
                <a:effectLst/>
                <a:uFillTx/>
                <a:latin typeface="Century Gothic"/>
              </a:rPr>
              <a:t> previo acto de conciliación</a:t>
            </a:r>
            <a:r>
              <a:rPr lang="es-ES" sz="2800" u="none" strike="noStrike" dirty="0">
                <a:solidFill>
                  <a:srgbClr val="7030A0"/>
                </a:solidFill>
                <a:effectLst/>
                <a:uFillTx/>
                <a:latin typeface="Century Gothic"/>
              </a:rPr>
              <a:t>, o como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t>
            </a:r>
            <a:r>
              <a:rPr lang="es-ES" sz="2800" u="none" strike="noStrike" dirty="0">
                <a:solidFill>
                  <a:srgbClr val="7030A0"/>
                </a:solidFill>
                <a:effectLst/>
                <a:uFillTx/>
                <a:latin typeface="Century Gothic"/>
              </a:rPr>
              <a:t>as </a:t>
            </a:r>
            <a:r>
              <a:rPr lang="es-ES" sz="2800" b="1" u="none" strike="noStrike" dirty="0">
                <a:solidFill>
                  <a:srgbClr val="7030A0"/>
                </a:solidFill>
                <a:effectLst/>
                <a:uFillTx/>
                <a:latin typeface="Century Gothic"/>
              </a:rPr>
              <a:t>situaciones conflictivas </a:t>
            </a:r>
            <a:r>
              <a:rPr lang="es-ES" sz="2800" u="none" strike="noStrike" dirty="0">
                <a:solidFill>
                  <a:srgbClr val="7030A0"/>
                </a:solidFill>
                <a:effectLst/>
                <a:uFillTx/>
                <a:latin typeface="Century Gothic"/>
              </a:rPr>
              <a:t>que afecten a intereses generales de los trabajadores, será </a:t>
            </a:r>
            <a:r>
              <a:rPr lang="es-ES" sz="2800" u="sng" strike="noStrike" dirty="0">
                <a:solidFill>
                  <a:srgbClr val="7030A0"/>
                </a:solidFill>
                <a:effectLst/>
                <a:uFillTx/>
                <a:latin typeface="Century Gothic"/>
              </a:rPr>
              <a:t>tramitada y resuelta por la Autoridad laboral</a:t>
            </a:r>
            <a:r>
              <a:rPr lang="es-ES" sz="2800" u="none" strike="noStrike" dirty="0">
                <a:solidFill>
                  <a:srgbClr val="7030A0"/>
                </a:solidFill>
                <a:effectLst/>
                <a:uFillTx/>
                <a:latin typeface="Century Gothic"/>
              </a:rPr>
              <a:t>.</a:t>
            </a:r>
            <a:endParaRPr lang="es-ES" sz="2800" i="1" u="none" strike="noStrike" dirty="0">
              <a:solidFill>
                <a:srgbClr val="7030A0"/>
              </a:solidFill>
              <a:effectLst/>
              <a:uFillTx/>
              <a:latin typeface="Century Gothic"/>
            </a:endParaRPr>
          </a:p>
        </p:txBody>
      </p:sp>
      <p:sp>
        <p:nvSpPr>
          <p:cNvPr id="2" name="TextBox 2">
            <a:extLst>
              <a:ext uri="{FF2B5EF4-FFF2-40B4-BE49-F238E27FC236}">
                <a16:creationId xmlns:a16="http://schemas.microsoft.com/office/drawing/2014/main" id="{873FBAC4-C2D9-6BCE-34ED-3D6D7665FE77}"/>
              </a:ext>
            </a:extLst>
          </p:cNvPr>
          <p:cNvSpPr/>
          <p:nvPr/>
        </p:nvSpPr>
        <p:spPr>
          <a:xfrm>
            <a:off x="2674742" y="0"/>
            <a:ext cx="6839339" cy="13835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200" b="1" u="none" strike="noStrike" dirty="0">
                <a:solidFill>
                  <a:schemeClr val="dk1">
                    <a:lumMod val="85000"/>
                    <a:lumOff val="15000"/>
                  </a:schemeClr>
                </a:solidFill>
                <a:effectLst/>
                <a:uFillTx/>
                <a:latin typeface="Tw Cen MT"/>
              </a:rPr>
              <a:t>Modificación sustancial</a:t>
            </a:r>
          </a:p>
          <a:p>
            <a:pPr algn="ctr" defTabSz="457200">
              <a:lnSpc>
                <a:spcPct val="100000"/>
              </a:lnSpc>
            </a:pPr>
            <a:r>
              <a:rPr lang="es-ES" sz="4200" b="1" dirty="0">
                <a:solidFill>
                  <a:schemeClr val="dk1">
                    <a:lumMod val="85000"/>
                    <a:lumOff val="15000"/>
                  </a:schemeClr>
                </a:solidFill>
                <a:latin typeface="Tw Cen MT"/>
              </a:rPr>
              <a:t>Opciones de los trabajadores</a:t>
            </a:r>
            <a:endParaRPr lang="es-ES" sz="4200" b="1" u="none" strike="noStrike" dirty="0">
              <a:solidFill>
                <a:schemeClr val="dk1">
                  <a:lumMod val="85000"/>
                  <a:lumOff val="15000"/>
                </a:schemeClr>
              </a:solidFill>
              <a:effectLst/>
              <a:uFillTx/>
              <a:latin typeface="Tw Cen MT"/>
            </a:endParaRPr>
          </a:p>
        </p:txBody>
      </p:sp>
    </p:spTree>
    <p:extLst>
      <p:ext uri="{BB962C8B-B14F-4D97-AF65-F5344CB8AC3E}">
        <p14:creationId xmlns:p14="http://schemas.microsoft.com/office/powerpoint/2010/main" val="429209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867748" y="380767"/>
            <a:ext cx="10702211" cy="159898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900" b="1" u="none" strike="noStrike" dirty="0">
                <a:solidFill>
                  <a:schemeClr val="dk1">
                    <a:lumMod val="85000"/>
                    <a:lumOff val="15000"/>
                  </a:schemeClr>
                </a:solidFill>
                <a:effectLst/>
                <a:uFillTx/>
                <a:latin typeface="Tw Cen MT"/>
              </a:rPr>
              <a:t>Modificación sustancial</a:t>
            </a:r>
          </a:p>
          <a:p>
            <a:pPr algn="ctr" defTabSz="457200">
              <a:lnSpc>
                <a:spcPct val="100000"/>
              </a:lnSpc>
            </a:pPr>
            <a:r>
              <a:rPr lang="es-ES" sz="4900" b="1" u="none" strike="noStrike" dirty="0">
                <a:solidFill>
                  <a:schemeClr val="dk1">
                    <a:lumMod val="85000"/>
                    <a:lumOff val="15000"/>
                  </a:schemeClr>
                </a:solidFill>
                <a:effectLst/>
                <a:uFillTx/>
                <a:latin typeface="Tw Cen MT"/>
              </a:rPr>
              <a:t>Indemnización por rescisión del contrato</a:t>
            </a:r>
            <a:endParaRPr lang="es-ES" sz="4900" b="0" u="none" strike="noStrike" dirty="0">
              <a:solidFill>
                <a:srgbClr val="000000"/>
              </a:solidFill>
              <a:effectLst/>
              <a:uFillTx/>
              <a:latin typeface="Arial"/>
            </a:endParaRPr>
          </a:p>
        </p:txBody>
      </p:sp>
      <p:sp>
        <p:nvSpPr>
          <p:cNvPr id="143" name="TextBox 3"/>
          <p:cNvSpPr/>
          <p:nvPr/>
        </p:nvSpPr>
        <p:spPr>
          <a:xfrm>
            <a:off x="503852" y="1979751"/>
            <a:ext cx="10963471"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2800" b="1" u="none" strike="noStrike" dirty="0">
                <a:solidFill>
                  <a:srgbClr val="7030A0"/>
                </a:solidFill>
                <a:effectLst/>
                <a:uFillTx/>
                <a:latin typeface="Century Gothic"/>
              </a:rPr>
              <a:t>Procedimiento de cálculo:</a:t>
            </a:r>
          </a:p>
          <a:p>
            <a:pPr marL="457200" indent="-457200"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Determinar la </a:t>
            </a:r>
            <a:r>
              <a:rPr lang="es-ES" sz="2800" b="1" u="none" strike="noStrike" dirty="0">
                <a:solidFill>
                  <a:srgbClr val="7030A0"/>
                </a:solidFill>
                <a:effectLst/>
                <a:uFillTx/>
                <a:latin typeface="Century Gothic"/>
              </a:rPr>
              <a:t>antigüedad</a:t>
            </a:r>
            <a:r>
              <a:rPr lang="es-ES" sz="2800" u="none" strike="noStrike" dirty="0">
                <a:solidFill>
                  <a:srgbClr val="7030A0"/>
                </a:solidFill>
                <a:effectLst/>
                <a:uFillTx/>
                <a:latin typeface="Century Gothic"/>
              </a:rPr>
              <a:t> del trabajador.</a:t>
            </a:r>
          </a:p>
          <a:p>
            <a:pPr marL="457200" indent="-457200"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Calcular los </a:t>
            </a:r>
            <a:r>
              <a:rPr lang="es-ES" sz="2800" b="1" u="none" strike="noStrike" dirty="0">
                <a:solidFill>
                  <a:srgbClr val="7030A0"/>
                </a:solidFill>
                <a:effectLst/>
                <a:uFillTx/>
                <a:latin typeface="Century Gothic"/>
              </a:rPr>
              <a:t>días de indemnización </a:t>
            </a:r>
            <a:r>
              <a:rPr lang="es-ES" sz="2800" u="none" strike="noStrike" dirty="0">
                <a:solidFill>
                  <a:srgbClr val="7030A0"/>
                </a:solidFill>
                <a:effectLst/>
                <a:uFillTx/>
                <a:latin typeface="Century Gothic"/>
              </a:rPr>
              <a:t>según el tipo de causa.</a:t>
            </a:r>
          </a:p>
          <a:p>
            <a:pPr marL="457200" indent="-457200"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Obtener el </a:t>
            </a:r>
            <a:r>
              <a:rPr lang="es-ES" sz="2800" b="1" u="none" strike="noStrike" dirty="0">
                <a:solidFill>
                  <a:srgbClr val="7030A0"/>
                </a:solidFill>
                <a:effectLst/>
                <a:uFillTx/>
                <a:latin typeface="Century Gothic"/>
              </a:rPr>
              <a:t>salario diario con pagas extras </a:t>
            </a:r>
            <a:r>
              <a:rPr lang="es-ES" sz="2800" u="none" strike="noStrike" dirty="0">
                <a:solidFill>
                  <a:srgbClr val="7030A0"/>
                </a:solidFill>
                <a:effectLst/>
                <a:uFillTx/>
                <a:latin typeface="Century Gothic"/>
              </a:rPr>
              <a:t>y multiplicar.</a:t>
            </a:r>
          </a:p>
          <a:p>
            <a:pPr defTabSz="457200">
              <a:lnSpc>
                <a:spcPct val="100000"/>
              </a:lnSpc>
            </a:pPr>
            <a:r>
              <a:rPr lang="es-ES" sz="2800" b="1" u="none" strike="noStrike" dirty="0">
                <a:solidFill>
                  <a:srgbClr val="7030A0"/>
                </a:solidFill>
                <a:effectLst/>
                <a:uFillTx/>
                <a:latin typeface="Century Gothic"/>
              </a:rPr>
              <a:t>Aspectos fiscales:</a:t>
            </a:r>
          </a:p>
          <a:p>
            <a:pPr marL="457200" indent="-457200"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Si la indemnización supera los límites del ET, el exceso tributa como rendimiento del trabajo (art. 17 Ley IRPF).</a:t>
            </a:r>
          </a:p>
          <a:p>
            <a:pPr marL="457200" indent="-457200"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Si la relación laboral duró &gt;2 años, puede aplicarse una reducción del 30%, hasta un máximo de 300.000 € anuales.</a:t>
            </a:r>
          </a:p>
        </p:txBody>
      </p:sp>
    </p:spTree>
    <p:extLst>
      <p:ext uri="{BB962C8B-B14F-4D97-AF65-F5344CB8AC3E}">
        <p14:creationId xmlns:p14="http://schemas.microsoft.com/office/powerpoint/2010/main" val="56964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819469" y="653144"/>
            <a:ext cx="8070979" cy="84493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900" b="1" u="none" strike="noStrike" dirty="0">
                <a:solidFill>
                  <a:schemeClr val="dk1">
                    <a:lumMod val="85000"/>
                    <a:lumOff val="15000"/>
                  </a:schemeClr>
                </a:solidFill>
                <a:effectLst/>
                <a:uFillTx/>
                <a:latin typeface="Tw Cen MT"/>
              </a:rPr>
              <a:t>El poder de dirección</a:t>
            </a:r>
            <a:endParaRPr lang="es-ES" sz="4900" b="0" u="none" strike="noStrike" dirty="0">
              <a:solidFill>
                <a:srgbClr val="000000"/>
              </a:solidFill>
              <a:effectLst/>
              <a:uFillTx/>
              <a:latin typeface="Arial"/>
            </a:endParaRPr>
          </a:p>
        </p:txBody>
      </p:sp>
      <p:sp>
        <p:nvSpPr>
          <p:cNvPr id="143" name="TextBox 3"/>
          <p:cNvSpPr/>
          <p:nvPr/>
        </p:nvSpPr>
        <p:spPr>
          <a:xfrm>
            <a:off x="836640" y="1905120"/>
            <a:ext cx="10515240" cy="35379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es-ES" sz="3200" dirty="0">
                <a:solidFill>
                  <a:srgbClr val="7030A0"/>
                </a:solidFill>
                <a:latin typeface="Century Gothic"/>
              </a:rPr>
              <a:t>“IUS VARIANDI”</a:t>
            </a:r>
          </a:p>
          <a:p>
            <a:pPr marL="457200" indent="-457200" algn="just" defTabSz="457200">
              <a:lnSpc>
                <a:spcPct val="100000"/>
              </a:lnSpc>
              <a:buFont typeface="Arial" panose="020B0604020202020204" pitchFamily="34" charset="0"/>
              <a:buChar char="•"/>
            </a:pPr>
            <a:r>
              <a:rPr lang="es-ES" sz="3200" b="0" u="none" strike="noStrike" dirty="0">
                <a:solidFill>
                  <a:srgbClr val="7030A0"/>
                </a:solidFill>
                <a:effectLst/>
                <a:uFillTx/>
                <a:latin typeface="Century Gothic"/>
              </a:rPr>
              <a:t>El empresario tiene la facultad de organizar, dirigir y controlar el trabajo (Art. 1.1, 5.c, 20.1 TRET).</a:t>
            </a:r>
          </a:p>
          <a:p>
            <a:pPr marL="457200" indent="-457200" algn="just" defTabSz="457200">
              <a:lnSpc>
                <a:spcPct val="100000"/>
              </a:lnSpc>
              <a:buFont typeface="Arial" panose="020B0604020202020204" pitchFamily="34" charset="0"/>
              <a:buChar char="•"/>
            </a:pPr>
            <a:r>
              <a:rPr lang="es-ES" sz="3200" b="0" u="none" strike="noStrike" dirty="0">
                <a:solidFill>
                  <a:srgbClr val="7030A0"/>
                </a:solidFill>
                <a:effectLst/>
                <a:uFillTx/>
                <a:latin typeface="Century Gothic"/>
              </a:rPr>
              <a:t>Esta potestad implica decidir el modo, tiempo y lugar de la prestación laboral.</a:t>
            </a:r>
          </a:p>
          <a:p>
            <a:pPr marL="457200" indent="-457200" algn="just" defTabSz="457200">
              <a:lnSpc>
                <a:spcPct val="100000"/>
              </a:lnSpc>
              <a:buFont typeface="Arial" panose="020B0604020202020204" pitchFamily="34" charset="0"/>
              <a:buChar char="•"/>
            </a:pPr>
            <a:r>
              <a:rPr lang="es-ES" sz="3200" b="0" u="none" strike="noStrike" dirty="0">
                <a:solidFill>
                  <a:srgbClr val="7030A0"/>
                </a:solidFill>
                <a:effectLst/>
                <a:uFillTx/>
                <a:latin typeface="Century Gothic"/>
              </a:rPr>
              <a:t>Los trabajadores deben actuar con obediencia y buena fe contractual.</a:t>
            </a:r>
            <a:endParaRPr lang="es-ES" sz="2200" b="0" u="none" strike="noStrike" dirty="0">
              <a:solidFill>
                <a:srgbClr val="000000"/>
              </a:solidFill>
              <a:effectLst/>
              <a:uFillTx/>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288075"/>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del contrato de trabajo</a:t>
            </a:r>
            <a:endParaRPr lang="es-ES" sz="4800" b="1" u="none" strike="noStrike" dirty="0">
              <a:solidFill>
                <a:srgbClr val="000000"/>
              </a:solidFill>
              <a:effectLst/>
              <a:uFillTx/>
              <a:latin typeface="Arial"/>
            </a:endParaRPr>
          </a:p>
        </p:txBody>
      </p:sp>
      <p:sp>
        <p:nvSpPr>
          <p:cNvPr id="143" name="TextBox 3"/>
          <p:cNvSpPr/>
          <p:nvPr/>
        </p:nvSpPr>
        <p:spPr>
          <a:xfrm>
            <a:off x="649643" y="2306342"/>
            <a:ext cx="11191875"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La empresa puede precisar un cambio temporal. </a:t>
            </a:r>
          </a:p>
          <a:p>
            <a:pPr algn="just" defTabSz="457200">
              <a:lnSpc>
                <a:spcPct val="100000"/>
              </a:lnSpc>
            </a:pPr>
            <a:r>
              <a:rPr lang="es-ES" sz="2800" dirty="0">
                <a:solidFill>
                  <a:srgbClr val="7030A0"/>
                </a:solidFill>
                <a:latin typeface="Century Gothic"/>
              </a:rPr>
              <a:t>Esta movilidad puede afectar:</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A las actividades desarrolladas (</a:t>
            </a:r>
            <a:r>
              <a:rPr lang="es-ES" sz="2800" b="1" dirty="0">
                <a:solidFill>
                  <a:srgbClr val="7030A0"/>
                </a:solidFill>
                <a:latin typeface="Century Gothic"/>
              </a:rPr>
              <a:t>movilidad funcional</a:t>
            </a:r>
            <a:r>
              <a:rPr lang="es-ES" sz="2800" dirty="0">
                <a:solidFill>
                  <a:srgbClr val="7030A0"/>
                </a:solidFill>
                <a:latin typeface="Century Gothic"/>
              </a:rPr>
              <a:t>), o bien</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Al lugar donde se realiza la prestación (</a:t>
            </a:r>
            <a:r>
              <a:rPr lang="es-ES" sz="2800" b="1" dirty="0">
                <a:solidFill>
                  <a:srgbClr val="7030A0"/>
                </a:solidFill>
                <a:latin typeface="Century Gothic"/>
              </a:rPr>
              <a:t>movilidad geográfica</a:t>
            </a:r>
            <a:r>
              <a:rPr lang="es-ES" sz="2800" dirty="0">
                <a:solidFill>
                  <a:srgbClr val="7030A0"/>
                </a:solidFill>
                <a:latin typeface="Century Gothic"/>
              </a:rPr>
              <a:t>).</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1081888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288075"/>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Funcional</a:t>
            </a:r>
            <a:endParaRPr lang="es-ES" sz="4800" b="1" u="none" strike="noStrike" dirty="0">
              <a:solidFill>
                <a:srgbClr val="000000"/>
              </a:solidFill>
              <a:effectLst/>
              <a:uFillTx/>
              <a:latin typeface="Arial"/>
            </a:endParaRPr>
          </a:p>
        </p:txBody>
      </p:sp>
      <p:sp>
        <p:nvSpPr>
          <p:cNvPr id="143" name="TextBox 3"/>
          <p:cNvSpPr/>
          <p:nvPr/>
        </p:nvSpPr>
        <p:spPr>
          <a:xfrm>
            <a:off x="696296" y="1961109"/>
            <a:ext cx="11191875" cy="34764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Entendemos por </a:t>
            </a:r>
            <a:r>
              <a:rPr lang="es-ES" sz="2800" b="1" dirty="0">
                <a:solidFill>
                  <a:srgbClr val="7030A0"/>
                </a:solidFill>
                <a:latin typeface="Century Gothic"/>
              </a:rPr>
              <a:t>movilidad funcional</a:t>
            </a:r>
            <a:r>
              <a:rPr lang="es-ES" sz="2800" dirty="0">
                <a:solidFill>
                  <a:srgbClr val="7030A0"/>
                </a:solidFill>
                <a:latin typeface="Century Gothic"/>
              </a:rPr>
              <a:t>, la asignación a una trabajador de tareas diferentes a las establecidas en su contrato.</a:t>
            </a:r>
          </a:p>
          <a:p>
            <a:pPr algn="just" defTabSz="457200">
              <a:lnSpc>
                <a:spcPct val="100000"/>
              </a:lnSpc>
            </a:pPr>
            <a:r>
              <a:rPr lang="es-ES" sz="2800" b="1" dirty="0">
                <a:solidFill>
                  <a:srgbClr val="7030A0"/>
                </a:solidFill>
                <a:latin typeface="Century Gothic"/>
              </a:rPr>
              <a:t>¿Quién puede decidirla? </a:t>
            </a:r>
            <a:r>
              <a:rPr lang="es-ES" sz="2800" dirty="0">
                <a:solidFill>
                  <a:srgbClr val="7030A0"/>
                </a:solidFill>
                <a:latin typeface="Century Gothic"/>
              </a:rPr>
              <a:t>Está facultada la empresa como manifestación del poder de dirección. Se entiende como algo regular y habitual que los trabajadores tengan que adaptarse a los cambios funcionales.</a:t>
            </a:r>
          </a:p>
          <a:p>
            <a:pPr algn="just" defTabSz="457200">
              <a:lnSpc>
                <a:spcPct val="100000"/>
              </a:lnSpc>
            </a:pP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313913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288075"/>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Funcional</a:t>
            </a:r>
            <a:endParaRPr lang="es-ES" sz="4800" b="1" u="none" strike="noStrike" dirty="0">
              <a:solidFill>
                <a:srgbClr val="000000"/>
              </a:solidFill>
              <a:effectLst/>
              <a:uFillTx/>
              <a:latin typeface="Arial"/>
            </a:endParaRPr>
          </a:p>
        </p:txBody>
      </p:sp>
      <p:sp>
        <p:nvSpPr>
          <p:cNvPr id="143" name="TextBox 3"/>
          <p:cNvSpPr/>
          <p:nvPr/>
        </p:nvSpPr>
        <p:spPr>
          <a:xfrm>
            <a:off x="696296" y="1961109"/>
            <a:ext cx="11191875"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¿Cuándo puede acordarse? </a:t>
            </a:r>
            <a:r>
              <a:rPr lang="es-ES" sz="2800" dirty="0">
                <a:solidFill>
                  <a:srgbClr val="7030A0"/>
                </a:solidFill>
                <a:latin typeface="Century Gothic"/>
              </a:rPr>
              <a:t>Cuando se cumplan los requisitos de </a:t>
            </a:r>
            <a:r>
              <a:rPr lang="es-ES" sz="2800" b="1" dirty="0">
                <a:solidFill>
                  <a:srgbClr val="7030A0"/>
                </a:solidFill>
                <a:latin typeface="Century Gothic"/>
              </a:rPr>
              <a:t>titulación</a:t>
            </a:r>
            <a:r>
              <a:rPr lang="es-ES" sz="2800" dirty="0">
                <a:solidFill>
                  <a:srgbClr val="7030A0"/>
                </a:solidFill>
                <a:latin typeface="Century Gothic"/>
              </a:rPr>
              <a:t>, esté </a:t>
            </a:r>
            <a:r>
              <a:rPr lang="es-ES" sz="2800" b="1" dirty="0">
                <a:solidFill>
                  <a:srgbClr val="7030A0"/>
                </a:solidFill>
                <a:latin typeface="Century Gothic"/>
              </a:rPr>
              <a:t>justificado</a:t>
            </a:r>
            <a:r>
              <a:rPr lang="es-ES" sz="2800" dirty="0">
                <a:solidFill>
                  <a:srgbClr val="7030A0"/>
                </a:solidFill>
                <a:latin typeface="Century Gothic"/>
              </a:rPr>
              <a:t> y sea por el </a:t>
            </a:r>
            <a:r>
              <a:rPr lang="es-ES" sz="2800" b="1" dirty="0">
                <a:solidFill>
                  <a:srgbClr val="7030A0"/>
                </a:solidFill>
                <a:latin typeface="Century Gothic"/>
              </a:rPr>
              <a:t>tiempo imprescindible</a:t>
            </a:r>
            <a:r>
              <a:rPr lang="es-ES" sz="2800" dirty="0">
                <a:solidFill>
                  <a:srgbClr val="7030A0"/>
                </a:solidFill>
                <a:latin typeface="Century Gothic"/>
              </a:rPr>
              <a:t>. Se encuentra recogido en el artículo 39 del ET</a:t>
            </a:r>
          </a:p>
          <a:p>
            <a:pPr algn="just" defTabSz="457200">
              <a:lnSpc>
                <a:spcPct val="100000"/>
              </a:lnSpc>
            </a:pPr>
            <a:endParaRPr lang="es-ES" sz="2800" i="1" dirty="0">
              <a:solidFill>
                <a:srgbClr val="7030A0"/>
              </a:solidFill>
              <a:latin typeface="Century Gothic"/>
            </a:endParaRPr>
          </a:p>
          <a:p>
            <a:pPr algn="just" defTabSz="457200">
              <a:lnSpc>
                <a:spcPct val="100000"/>
              </a:lnSpc>
            </a:pPr>
            <a:r>
              <a:rPr lang="es-ES" sz="2600" i="1" dirty="0">
                <a:solidFill>
                  <a:srgbClr val="7030A0"/>
                </a:solidFill>
                <a:latin typeface="Century Gothic"/>
              </a:rPr>
              <a:t>“Se efectuará de acuerdo a las titulaciones académicas o profesionales precisas para ejercer la prestación laboral y con respeto a la dignidad del trabajador.”</a:t>
            </a:r>
            <a:endParaRPr lang="es-ES" sz="2600" i="1" u="none" strike="noStrike" dirty="0">
              <a:solidFill>
                <a:srgbClr val="7030A0"/>
              </a:solidFill>
              <a:effectLst/>
              <a:uFillTx/>
              <a:latin typeface="Century Gothic"/>
            </a:endParaRPr>
          </a:p>
        </p:txBody>
      </p:sp>
    </p:spTree>
    <p:extLst>
      <p:ext uri="{BB962C8B-B14F-4D97-AF65-F5344CB8AC3E}">
        <p14:creationId xmlns:p14="http://schemas.microsoft.com/office/powerpoint/2010/main" val="307453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37322"/>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Funcional</a:t>
            </a:r>
            <a:endParaRPr lang="es-ES" sz="4800" b="1" u="none" strike="noStrike" dirty="0">
              <a:solidFill>
                <a:srgbClr val="000000"/>
              </a:solidFill>
              <a:effectLst/>
              <a:uFillTx/>
              <a:latin typeface="Arial"/>
            </a:endParaRPr>
          </a:p>
        </p:txBody>
      </p:sp>
      <p:sp>
        <p:nvSpPr>
          <p:cNvPr id="143" name="TextBox 3"/>
          <p:cNvSpPr/>
          <p:nvPr/>
        </p:nvSpPr>
        <p:spPr>
          <a:xfrm>
            <a:off x="696296" y="1596475"/>
            <a:ext cx="11191875"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¿Qué consecuencias jurídicas se derivan?</a:t>
            </a:r>
          </a:p>
          <a:p>
            <a:pPr marL="457200" indent="-457200" algn="just" defTabSz="457200">
              <a:lnSpc>
                <a:spcPct val="100000"/>
              </a:lnSpc>
              <a:buFont typeface="Wingdings" panose="05000000000000000000" pitchFamily="2" charset="2"/>
              <a:buChar char="Ø"/>
            </a:pPr>
            <a:r>
              <a:rPr lang="es-ES" sz="2800" dirty="0">
                <a:solidFill>
                  <a:srgbClr val="7030A0"/>
                </a:solidFill>
                <a:latin typeface="Century Gothic"/>
              </a:rPr>
              <a:t>En cuanto a la </a:t>
            </a:r>
            <a:r>
              <a:rPr lang="es-ES" sz="2800" b="1" dirty="0">
                <a:solidFill>
                  <a:srgbClr val="7030A0"/>
                </a:solidFill>
                <a:latin typeface="Century Gothic"/>
              </a:rPr>
              <a:t>retribución</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Funciones </a:t>
            </a:r>
            <a:r>
              <a:rPr lang="es-ES" sz="2800" b="1" dirty="0">
                <a:solidFill>
                  <a:srgbClr val="7030A0"/>
                </a:solidFill>
                <a:latin typeface="Century Gothic"/>
              </a:rPr>
              <a:t>inferiores</a:t>
            </a:r>
            <a:r>
              <a:rPr lang="es-ES" sz="2800" dirty="0">
                <a:solidFill>
                  <a:srgbClr val="7030A0"/>
                </a:solidFill>
                <a:latin typeface="Century Gothic"/>
              </a:rPr>
              <a:t> - El trabajador tendrá derecho a la propia.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Funciones </a:t>
            </a:r>
            <a:r>
              <a:rPr lang="es-ES" sz="2800" b="1" dirty="0">
                <a:solidFill>
                  <a:srgbClr val="7030A0"/>
                </a:solidFill>
                <a:latin typeface="Century Gothic"/>
              </a:rPr>
              <a:t>superiores</a:t>
            </a:r>
            <a:r>
              <a:rPr lang="es-ES" sz="2800" dirty="0">
                <a:solidFill>
                  <a:srgbClr val="7030A0"/>
                </a:solidFill>
                <a:latin typeface="Century Gothic"/>
              </a:rPr>
              <a:t> - Las correspondientes a dicho grupo.</a:t>
            </a:r>
          </a:p>
          <a:p>
            <a:pPr algn="just" defTabSz="457200">
              <a:lnSpc>
                <a:spcPct val="100000"/>
              </a:lnSpc>
            </a:pPr>
            <a:endParaRPr lang="es-ES" sz="2800" dirty="0">
              <a:solidFill>
                <a:srgbClr val="7030A0"/>
              </a:solidFill>
              <a:latin typeface="Century Gothic"/>
            </a:endParaRPr>
          </a:p>
          <a:p>
            <a:pPr marL="457200" indent="-457200" algn="just" defTabSz="457200">
              <a:lnSpc>
                <a:spcPct val="100000"/>
              </a:lnSpc>
              <a:buFont typeface="Wingdings" panose="05000000000000000000" pitchFamily="2" charset="2"/>
              <a:buChar char="Ø"/>
            </a:pPr>
            <a:r>
              <a:rPr lang="es-ES" sz="2800" dirty="0">
                <a:solidFill>
                  <a:srgbClr val="7030A0"/>
                </a:solidFill>
                <a:latin typeface="Century Gothic"/>
              </a:rPr>
              <a:t>Reclamar el </a:t>
            </a:r>
            <a:r>
              <a:rPr lang="es-ES" sz="2800" b="1" dirty="0">
                <a:solidFill>
                  <a:srgbClr val="7030A0"/>
                </a:solidFill>
                <a:latin typeface="Century Gothic"/>
              </a:rPr>
              <a:t>ascenso</a:t>
            </a:r>
            <a:r>
              <a:rPr lang="es-ES" sz="2800" dirty="0">
                <a:solidFill>
                  <a:srgbClr val="7030A0"/>
                </a:solidFill>
                <a:latin typeface="Century Gothic"/>
              </a:rPr>
              <a:t>:</a:t>
            </a:r>
          </a:p>
          <a:p>
            <a:pPr algn="just" defTabSz="457200">
              <a:lnSpc>
                <a:spcPct val="100000"/>
              </a:lnSpc>
            </a:pPr>
            <a:r>
              <a:rPr lang="es-ES" sz="2800" dirty="0">
                <a:solidFill>
                  <a:srgbClr val="7030A0"/>
                </a:solidFill>
                <a:latin typeface="Century Gothic"/>
              </a:rPr>
              <a:t>Podrá si es por un período superior a </a:t>
            </a:r>
            <a:r>
              <a:rPr lang="es-ES" sz="2800" b="1" dirty="0">
                <a:solidFill>
                  <a:srgbClr val="7030A0"/>
                </a:solidFill>
                <a:latin typeface="Century Gothic"/>
              </a:rPr>
              <a:t>seis meses en un año</a:t>
            </a:r>
            <a:r>
              <a:rPr lang="es-ES" sz="2800" dirty="0">
                <a:solidFill>
                  <a:srgbClr val="7030A0"/>
                </a:solidFill>
                <a:latin typeface="Century Gothic"/>
              </a:rPr>
              <a:t> u </a:t>
            </a:r>
            <a:r>
              <a:rPr lang="es-ES" sz="2800" b="1" dirty="0">
                <a:solidFill>
                  <a:srgbClr val="7030A0"/>
                </a:solidFill>
                <a:latin typeface="Century Gothic"/>
              </a:rPr>
              <a:t>ocho durante dos años</a:t>
            </a:r>
            <a:r>
              <a:rPr lang="es-ES" sz="2800" dirty="0">
                <a:solidFill>
                  <a:srgbClr val="7030A0"/>
                </a:solidFill>
                <a:latin typeface="Century Gothic"/>
              </a:rPr>
              <a:t>.</a:t>
            </a:r>
          </a:p>
        </p:txBody>
      </p:sp>
    </p:spTree>
    <p:extLst>
      <p:ext uri="{BB962C8B-B14F-4D97-AF65-F5344CB8AC3E}">
        <p14:creationId xmlns:p14="http://schemas.microsoft.com/office/powerpoint/2010/main" val="137021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37322"/>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Funcional</a:t>
            </a:r>
            <a:endParaRPr lang="es-ES" sz="4800" b="1" u="none" strike="noStrike" dirty="0">
              <a:solidFill>
                <a:srgbClr val="000000"/>
              </a:solidFill>
              <a:effectLst/>
              <a:uFillTx/>
              <a:latin typeface="Arial"/>
            </a:endParaRPr>
          </a:p>
        </p:txBody>
      </p:sp>
      <p:sp>
        <p:nvSpPr>
          <p:cNvPr id="143" name="TextBox 3"/>
          <p:cNvSpPr/>
          <p:nvPr/>
        </p:nvSpPr>
        <p:spPr>
          <a:xfrm>
            <a:off x="686966" y="1727104"/>
            <a:ext cx="11191875"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El cambio de funciones, </a:t>
            </a:r>
            <a:r>
              <a:rPr lang="es-ES" sz="2800" b="1" dirty="0">
                <a:solidFill>
                  <a:srgbClr val="7030A0"/>
                </a:solidFill>
                <a:latin typeface="Century Gothic"/>
              </a:rPr>
              <a:t>sin justificación o indeterminación temporal</a:t>
            </a:r>
            <a:r>
              <a:rPr lang="es-ES" sz="2800" dirty="0">
                <a:solidFill>
                  <a:srgbClr val="7030A0"/>
                </a:solidFill>
                <a:latin typeface="Century Gothic"/>
              </a:rPr>
              <a:t>, requerirá:</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a:t>
            </a:r>
            <a:r>
              <a:rPr lang="es-ES" sz="2800" b="1" dirty="0">
                <a:solidFill>
                  <a:srgbClr val="7030A0"/>
                </a:solidFill>
                <a:latin typeface="Century Gothic"/>
              </a:rPr>
              <a:t>acuerdo</a:t>
            </a:r>
            <a:r>
              <a:rPr lang="es-ES" sz="2800" dirty="0">
                <a:solidFill>
                  <a:srgbClr val="7030A0"/>
                </a:solidFill>
                <a:latin typeface="Century Gothic"/>
              </a:rPr>
              <a:t> de las partes o, en su defecto,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sometimiento a las </a:t>
            </a:r>
            <a:r>
              <a:rPr lang="es-ES" sz="2800" b="1" dirty="0">
                <a:solidFill>
                  <a:srgbClr val="7030A0"/>
                </a:solidFill>
                <a:latin typeface="Century Gothic"/>
              </a:rPr>
              <a:t>reglas previstas </a:t>
            </a:r>
            <a:r>
              <a:rPr lang="es-ES" sz="2800" dirty="0">
                <a:solidFill>
                  <a:srgbClr val="7030A0"/>
                </a:solidFill>
                <a:latin typeface="Century Gothic"/>
              </a:rPr>
              <a:t>para las </a:t>
            </a:r>
            <a:r>
              <a:rPr lang="es-ES" sz="2800" b="1" dirty="0">
                <a:solidFill>
                  <a:srgbClr val="7030A0"/>
                </a:solidFill>
                <a:latin typeface="Century Gothic"/>
              </a:rPr>
              <a:t>modificaciones sustanciales</a:t>
            </a:r>
            <a:r>
              <a:rPr lang="es-ES" sz="2800" dirty="0">
                <a:solidFill>
                  <a:srgbClr val="7030A0"/>
                </a:solidFill>
                <a:latin typeface="Century Gothic"/>
              </a:rPr>
              <a:t>.</a:t>
            </a:r>
            <a:endParaRPr lang="es-ES" sz="2600" i="1" u="none" strike="noStrike" dirty="0">
              <a:solidFill>
                <a:srgbClr val="7030A0"/>
              </a:solidFill>
              <a:effectLst/>
              <a:uFillTx/>
              <a:latin typeface="Century Gothic"/>
            </a:endParaRPr>
          </a:p>
        </p:txBody>
      </p:sp>
    </p:spTree>
    <p:extLst>
      <p:ext uri="{BB962C8B-B14F-4D97-AF65-F5344CB8AC3E}">
        <p14:creationId xmlns:p14="http://schemas.microsoft.com/office/powerpoint/2010/main" val="1958603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157447"/>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Geográfica</a:t>
            </a:r>
            <a:endParaRPr lang="es-ES" sz="4800" b="1" u="none" strike="noStrike" dirty="0">
              <a:solidFill>
                <a:srgbClr val="000000"/>
              </a:solidFill>
              <a:effectLst/>
              <a:uFillTx/>
              <a:latin typeface="Arial"/>
            </a:endParaRPr>
          </a:p>
        </p:txBody>
      </p:sp>
      <p:sp>
        <p:nvSpPr>
          <p:cNvPr id="143" name="TextBox 3"/>
          <p:cNvSpPr/>
          <p:nvPr/>
        </p:nvSpPr>
        <p:spPr>
          <a:xfrm>
            <a:off x="714957" y="1725653"/>
            <a:ext cx="11191875" cy="519997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La </a:t>
            </a:r>
            <a:r>
              <a:rPr lang="es-ES" sz="2800" b="1" dirty="0">
                <a:solidFill>
                  <a:srgbClr val="7030A0"/>
                </a:solidFill>
                <a:latin typeface="Century Gothic"/>
              </a:rPr>
              <a:t>movilidad geográfica</a:t>
            </a:r>
            <a:r>
              <a:rPr lang="es-ES" sz="2800" dirty="0">
                <a:solidFill>
                  <a:srgbClr val="7030A0"/>
                </a:solidFill>
                <a:latin typeface="Century Gothic"/>
              </a:rPr>
              <a:t>, supone el traslado de trabajadores, no contratados específicamente para prestar sus servicios en empresas con centros de trabajo móviles o itinerantes, a un centro de trabajo distinto de la misma empresa que conlleve cambios en el lugar de residencia.</a:t>
            </a:r>
          </a:p>
          <a:p>
            <a:pPr algn="just" defTabSz="457200">
              <a:lnSpc>
                <a:spcPct val="100000"/>
              </a:lnSpc>
            </a:pPr>
            <a:r>
              <a:rPr lang="es-ES" sz="2800" dirty="0">
                <a:solidFill>
                  <a:srgbClr val="7030A0"/>
                </a:solidFill>
                <a:latin typeface="Century Gothic"/>
              </a:rPr>
              <a:t>No debemos confundir:</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Desplazamiento</a:t>
            </a:r>
            <a:r>
              <a:rPr lang="es-ES" sz="2800" dirty="0">
                <a:solidFill>
                  <a:srgbClr val="7030A0"/>
                </a:solidFill>
                <a:latin typeface="Century Gothic"/>
              </a:rPr>
              <a:t> que tiene un carácter temporal. El ET establece para el desplazamiento un límite de doce meses en un periodo de tres años a partir del cual pasa a considerarse,</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Traslado</a:t>
            </a:r>
            <a:r>
              <a:rPr lang="es-ES" sz="2800" dirty="0">
                <a:solidFill>
                  <a:srgbClr val="7030A0"/>
                </a:solidFill>
                <a:latin typeface="Century Gothic"/>
              </a:rPr>
              <a:t>.</a:t>
            </a:r>
          </a:p>
          <a:p>
            <a:pPr algn="just" defTabSz="457200">
              <a:lnSpc>
                <a:spcPct val="100000"/>
              </a:lnSpc>
            </a:pP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28092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288075"/>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Geográfica</a:t>
            </a:r>
            <a:endParaRPr lang="es-ES" sz="4800" b="1" u="none" strike="noStrike" dirty="0">
              <a:solidFill>
                <a:srgbClr val="000000"/>
              </a:solidFill>
              <a:effectLst/>
              <a:uFillTx/>
              <a:latin typeface="Arial"/>
            </a:endParaRPr>
          </a:p>
        </p:txBody>
      </p:sp>
      <p:sp>
        <p:nvSpPr>
          <p:cNvPr id="143" name="TextBox 3"/>
          <p:cNvSpPr/>
          <p:nvPr/>
        </p:nvSpPr>
        <p:spPr>
          <a:xfrm>
            <a:off x="696296" y="1961109"/>
            <a:ext cx="11191875"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¿Quién y cuándo puede acordarse?</a:t>
            </a:r>
          </a:p>
          <a:p>
            <a:pPr algn="just" defTabSz="457200">
              <a:lnSpc>
                <a:spcPct val="100000"/>
              </a:lnSpc>
            </a:pPr>
            <a:r>
              <a:rPr lang="es-ES" sz="2800" dirty="0">
                <a:solidFill>
                  <a:srgbClr val="7030A0"/>
                </a:solidFill>
                <a:latin typeface="Century Gothic"/>
              </a:rPr>
              <a:t>Puede ser por:</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Mutuo acuerdo</a:t>
            </a:r>
            <a:r>
              <a:rPr lang="es-ES" sz="2800" dirty="0">
                <a:solidFill>
                  <a:srgbClr val="7030A0"/>
                </a:solidFill>
                <a:latin typeface="Century Gothic"/>
              </a:rPr>
              <a:t>, o bien,</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Decisión unilateral del empresario </a:t>
            </a:r>
            <a:r>
              <a:rPr lang="es-ES" sz="2800" dirty="0">
                <a:solidFill>
                  <a:srgbClr val="7030A0"/>
                </a:solidFill>
                <a:latin typeface="Century Gothic"/>
              </a:rPr>
              <a:t>cuando existan probadas razones económicas, técnicas, organizativas o de la producción.</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50956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288075"/>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Geográfica</a:t>
            </a:r>
            <a:endParaRPr lang="es-ES" sz="4800" b="1" u="none" strike="noStrike" dirty="0">
              <a:solidFill>
                <a:srgbClr val="000000"/>
              </a:solidFill>
              <a:effectLst/>
              <a:uFillTx/>
              <a:latin typeface="Arial"/>
            </a:endParaRPr>
          </a:p>
        </p:txBody>
      </p:sp>
      <p:sp>
        <p:nvSpPr>
          <p:cNvPr id="143" name="TextBox 3"/>
          <p:cNvSpPr/>
          <p:nvPr/>
        </p:nvSpPr>
        <p:spPr>
          <a:xfrm>
            <a:off x="696296" y="1961109"/>
            <a:ext cx="11191875" cy="42150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¿Qué consecuencias jurídicas se derivan?</a:t>
            </a:r>
          </a:p>
          <a:p>
            <a:pPr algn="just" defTabSz="457200">
              <a:lnSpc>
                <a:spcPct val="100000"/>
              </a:lnSpc>
            </a:pPr>
            <a:r>
              <a:rPr lang="es-ES" sz="2400" u="none" strike="noStrike" dirty="0">
                <a:solidFill>
                  <a:srgbClr val="7030A0"/>
                </a:solidFill>
                <a:effectLst/>
                <a:uFillTx/>
                <a:latin typeface="Century Gothic"/>
              </a:rPr>
              <a:t>Distinto el tratamiento</a:t>
            </a:r>
          </a:p>
          <a:p>
            <a:pPr marL="342900" indent="-342900" algn="just" defTabSz="457200">
              <a:lnSpc>
                <a:spcPct val="100000"/>
              </a:lnSpc>
              <a:buFont typeface="Wingdings" panose="05000000000000000000" pitchFamily="2" charset="2"/>
              <a:buChar char="Ø"/>
            </a:pPr>
            <a:r>
              <a:rPr lang="es-ES" sz="2400" b="1" dirty="0">
                <a:solidFill>
                  <a:srgbClr val="7030A0"/>
                </a:solidFill>
                <a:latin typeface="Century Gothic"/>
              </a:rPr>
              <a:t>D</a:t>
            </a:r>
            <a:r>
              <a:rPr lang="es-ES" sz="2400" b="1" u="none" strike="noStrike" dirty="0">
                <a:solidFill>
                  <a:srgbClr val="7030A0"/>
                </a:solidFill>
                <a:effectLst/>
                <a:uFillTx/>
                <a:latin typeface="Century Gothic"/>
              </a:rPr>
              <a:t>esplazamiento:</a:t>
            </a:r>
          </a:p>
          <a:p>
            <a:pPr algn="just" defTabSz="457200">
              <a:lnSpc>
                <a:spcPct val="100000"/>
              </a:lnSpc>
            </a:pPr>
            <a:r>
              <a:rPr lang="es-ES" sz="2400" dirty="0">
                <a:solidFill>
                  <a:srgbClr val="7030A0"/>
                </a:solidFill>
                <a:latin typeface="Century Gothic"/>
              </a:rPr>
              <a:t>E</a:t>
            </a:r>
            <a:r>
              <a:rPr lang="es-ES" sz="2400" u="none" strike="noStrike" dirty="0">
                <a:solidFill>
                  <a:srgbClr val="7030A0"/>
                </a:solidFill>
                <a:effectLst/>
                <a:uFillTx/>
                <a:latin typeface="Century Gothic"/>
              </a:rPr>
              <a:t>l trabajador deberá ser informado de la decisión con una </a:t>
            </a:r>
            <a:r>
              <a:rPr lang="es-ES" sz="2400" b="1" u="none" strike="noStrike" dirty="0">
                <a:solidFill>
                  <a:srgbClr val="7030A0"/>
                </a:solidFill>
                <a:effectLst/>
                <a:uFillTx/>
                <a:latin typeface="Century Gothic"/>
              </a:rPr>
              <a:t>antelación suficiente </a:t>
            </a:r>
            <a:r>
              <a:rPr lang="es-ES" sz="2400" u="none" strike="noStrike" dirty="0">
                <a:solidFill>
                  <a:srgbClr val="7030A0"/>
                </a:solidFill>
                <a:effectLst/>
                <a:uFillTx/>
                <a:latin typeface="Century Gothic"/>
              </a:rPr>
              <a:t>a la fecha de su efectividad. Esta no podrá ser inferior a cinco días laborables en el caso de desplazamientos de duración superior a tres meses.</a:t>
            </a:r>
          </a:p>
          <a:p>
            <a:pPr algn="just" defTabSz="457200">
              <a:lnSpc>
                <a:spcPct val="100000"/>
              </a:lnSpc>
            </a:pPr>
            <a:r>
              <a:rPr lang="es-ES" sz="2400" dirty="0">
                <a:solidFill>
                  <a:srgbClr val="7030A0"/>
                </a:solidFill>
                <a:latin typeface="Century Gothic"/>
              </a:rPr>
              <a:t>E</a:t>
            </a:r>
            <a:r>
              <a:rPr lang="es-ES" sz="2400" u="none" strike="noStrike" dirty="0">
                <a:solidFill>
                  <a:srgbClr val="7030A0"/>
                </a:solidFill>
                <a:effectLst/>
                <a:uFillTx/>
                <a:latin typeface="Century Gothic"/>
              </a:rPr>
              <a:t>n este último supuesto, el trabajador tendrá derecho a un </a:t>
            </a:r>
            <a:r>
              <a:rPr lang="es-ES" sz="2400" b="1" u="none" strike="noStrike" dirty="0">
                <a:solidFill>
                  <a:srgbClr val="7030A0"/>
                </a:solidFill>
                <a:effectLst/>
                <a:uFillTx/>
                <a:latin typeface="Century Gothic"/>
              </a:rPr>
              <a:t>permiso de cuatro días laborables en su domicilio </a:t>
            </a:r>
            <a:r>
              <a:rPr lang="es-ES" sz="2400" u="none" strike="noStrike" dirty="0">
                <a:solidFill>
                  <a:srgbClr val="7030A0"/>
                </a:solidFill>
                <a:effectLst/>
                <a:uFillTx/>
                <a:latin typeface="Century Gothic"/>
              </a:rPr>
              <a:t>de origen por cada tres meses de desplazamiento, sin computar como tales los de viaje.</a:t>
            </a:r>
          </a:p>
          <a:p>
            <a:pPr algn="just" defTabSz="457200">
              <a:lnSpc>
                <a:spcPct val="100000"/>
              </a:lnSpc>
            </a:pPr>
            <a:r>
              <a:rPr lang="es-ES" sz="2400" b="1" dirty="0">
                <a:solidFill>
                  <a:srgbClr val="7030A0"/>
                </a:solidFill>
                <a:latin typeface="Century Gothic"/>
              </a:rPr>
              <a:t>G</a:t>
            </a:r>
            <a:r>
              <a:rPr lang="es-ES" sz="2400" b="1" u="none" strike="noStrike" dirty="0">
                <a:solidFill>
                  <a:srgbClr val="7030A0"/>
                </a:solidFill>
                <a:effectLst/>
                <a:uFillTx/>
                <a:latin typeface="Century Gothic"/>
              </a:rPr>
              <a:t>astos de viaje</a:t>
            </a:r>
            <a:r>
              <a:rPr lang="es-ES" sz="2400" u="none" strike="noStrike" dirty="0">
                <a:solidFill>
                  <a:srgbClr val="7030A0"/>
                </a:solidFill>
                <a:effectLst/>
                <a:uFillTx/>
                <a:latin typeface="Century Gothic"/>
              </a:rPr>
              <a:t>, correrán a cargo del empresario.</a:t>
            </a:r>
          </a:p>
        </p:txBody>
      </p:sp>
    </p:spTree>
    <p:extLst>
      <p:ext uri="{BB962C8B-B14F-4D97-AF65-F5344CB8AC3E}">
        <p14:creationId xmlns:p14="http://schemas.microsoft.com/office/powerpoint/2010/main" val="335434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288075"/>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Geográfica</a:t>
            </a:r>
            <a:endParaRPr lang="es-ES" sz="4800" b="1" u="none" strike="noStrike" dirty="0">
              <a:solidFill>
                <a:srgbClr val="000000"/>
              </a:solidFill>
              <a:effectLst/>
              <a:uFillTx/>
              <a:latin typeface="Arial"/>
            </a:endParaRPr>
          </a:p>
        </p:txBody>
      </p:sp>
      <p:sp>
        <p:nvSpPr>
          <p:cNvPr id="143" name="TextBox 3"/>
          <p:cNvSpPr/>
          <p:nvPr/>
        </p:nvSpPr>
        <p:spPr>
          <a:xfrm>
            <a:off x="696296" y="1961109"/>
            <a:ext cx="11191875" cy="162976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¿Qué consecuencias jurídicas se derivan?</a:t>
            </a:r>
          </a:p>
          <a:p>
            <a:pPr marL="342900" indent="-342900" algn="just" defTabSz="457200">
              <a:lnSpc>
                <a:spcPct val="100000"/>
              </a:lnSpc>
              <a:buFont typeface="Wingdings" panose="05000000000000000000" pitchFamily="2" charset="2"/>
              <a:buChar char="Ø"/>
            </a:pPr>
            <a:r>
              <a:rPr lang="es-ES" sz="2400" b="1" dirty="0">
                <a:solidFill>
                  <a:srgbClr val="7030A0"/>
                </a:solidFill>
                <a:latin typeface="Century Gothic"/>
              </a:rPr>
              <a:t>T</a:t>
            </a:r>
            <a:r>
              <a:rPr lang="es-ES" sz="2400" b="1" u="none" strike="noStrike" dirty="0">
                <a:solidFill>
                  <a:srgbClr val="7030A0"/>
                </a:solidFill>
                <a:effectLst/>
                <a:uFillTx/>
                <a:latin typeface="Century Gothic"/>
              </a:rPr>
              <a:t>raslado:</a:t>
            </a:r>
          </a:p>
          <a:p>
            <a:pPr marL="342900" indent="-342900" algn="just" defTabSz="457200">
              <a:lnSpc>
                <a:spcPct val="100000"/>
              </a:lnSpc>
              <a:buFont typeface="Arial" panose="020B0604020202020204" pitchFamily="34" charset="0"/>
              <a:buChar char="•"/>
            </a:pPr>
            <a:r>
              <a:rPr lang="es-ES" sz="2400" u="none" strike="noStrike" dirty="0">
                <a:solidFill>
                  <a:srgbClr val="7030A0"/>
                </a:solidFill>
                <a:effectLst/>
                <a:uFillTx/>
                <a:latin typeface="Century Gothic"/>
              </a:rPr>
              <a:t>Los traslados no tienen las mismas implicaciones si afectan de manera</a:t>
            </a:r>
          </a:p>
          <a:p>
            <a:pPr algn="just" defTabSz="457200">
              <a:lnSpc>
                <a:spcPct val="100000"/>
              </a:lnSpc>
            </a:pPr>
            <a:r>
              <a:rPr lang="es-ES" sz="2400" b="1" u="none" strike="noStrike" dirty="0">
                <a:solidFill>
                  <a:srgbClr val="7030A0"/>
                </a:solidFill>
                <a:effectLst/>
                <a:uFillTx/>
                <a:latin typeface="Century Gothic"/>
              </a:rPr>
              <a:t>individual</a:t>
            </a:r>
            <a:r>
              <a:rPr lang="es-ES" sz="2400" u="none" strike="noStrike" dirty="0">
                <a:solidFill>
                  <a:srgbClr val="7030A0"/>
                </a:solidFill>
                <a:effectLst/>
                <a:uFillTx/>
                <a:latin typeface="Century Gothic"/>
              </a:rPr>
              <a:t> a un trabajador que si lo hacen de forma </a:t>
            </a:r>
            <a:r>
              <a:rPr lang="es-ES" sz="2400" b="1" u="none" strike="noStrike" dirty="0">
                <a:solidFill>
                  <a:srgbClr val="7030A0"/>
                </a:solidFill>
                <a:effectLst/>
                <a:uFillTx/>
                <a:latin typeface="Century Gothic"/>
              </a:rPr>
              <a:t>colectiva</a:t>
            </a:r>
            <a:r>
              <a:rPr lang="es-ES" sz="2400" u="none" strike="noStrike" dirty="0">
                <a:solidFill>
                  <a:srgbClr val="7030A0"/>
                </a:solidFill>
                <a:effectLst/>
                <a:uFillTx/>
                <a:latin typeface="Century Gothic"/>
              </a:rPr>
              <a:t>.</a:t>
            </a:r>
          </a:p>
        </p:txBody>
      </p:sp>
    </p:spTree>
    <p:extLst>
      <p:ext uri="{BB962C8B-B14F-4D97-AF65-F5344CB8AC3E}">
        <p14:creationId xmlns:p14="http://schemas.microsoft.com/office/powerpoint/2010/main" val="377621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110793"/>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Geográfica</a:t>
            </a:r>
            <a:endParaRPr lang="es-ES" sz="4800" b="1" u="none" strike="noStrike" dirty="0">
              <a:solidFill>
                <a:srgbClr val="000000"/>
              </a:solidFill>
              <a:effectLst/>
              <a:uFillTx/>
              <a:latin typeface="Arial"/>
            </a:endParaRPr>
          </a:p>
        </p:txBody>
      </p:sp>
      <p:sp>
        <p:nvSpPr>
          <p:cNvPr id="143" name="TextBox 3"/>
          <p:cNvSpPr/>
          <p:nvPr/>
        </p:nvSpPr>
        <p:spPr>
          <a:xfrm>
            <a:off x="668304" y="1678999"/>
            <a:ext cx="11191875" cy="458441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¿Qué consecuencias jurídicas se derivan?</a:t>
            </a:r>
          </a:p>
          <a:p>
            <a:pPr marL="342900" indent="-342900" algn="just" defTabSz="457200">
              <a:lnSpc>
                <a:spcPct val="100000"/>
              </a:lnSpc>
              <a:buFont typeface="Wingdings" panose="05000000000000000000" pitchFamily="2" charset="2"/>
              <a:buChar char="v"/>
            </a:pPr>
            <a:r>
              <a:rPr lang="es-ES" sz="2400" b="1" dirty="0">
                <a:solidFill>
                  <a:srgbClr val="7030A0"/>
                </a:solidFill>
                <a:latin typeface="Century Gothic"/>
              </a:rPr>
              <a:t>T</a:t>
            </a:r>
            <a:r>
              <a:rPr lang="es-ES" sz="2400" b="1" u="none" strike="noStrike" dirty="0">
                <a:solidFill>
                  <a:srgbClr val="7030A0"/>
                </a:solidFill>
                <a:effectLst/>
                <a:uFillTx/>
                <a:latin typeface="Century Gothic"/>
              </a:rPr>
              <a:t>raslado Individual</a:t>
            </a:r>
            <a:r>
              <a:rPr lang="es-ES" sz="2400" b="1" dirty="0">
                <a:solidFill>
                  <a:srgbClr val="7030A0"/>
                </a:solidFill>
                <a:latin typeface="Century Gothic"/>
              </a:rPr>
              <a:t>:</a:t>
            </a:r>
          </a:p>
          <a:p>
            <a:pPr algn="just" defTabSz="457200">
              <a:lnSpc>
                <a:spcPct val="100000"/>
              </a:lnSpc>
            </a:pPr>
            <a:r>
              <a:rPr lang="es-ES" sz="2400" u="none" strike="noStrike" dirty="0">
                <a:solidFill>
                  <a:srgbClr val="7030A0"/>
                </a:solidFill>
                <a:effectLst/>
                <a:uFillTx/>
                <a:latin typeface="Century Gothic"/>
              </a:rPr>
              <a:t>Deberá ser notificado por el empresario al trabajador afectado y a sus representantes legales con una antelación mínima de </a:t>
            </a:r>
            <a:r>
              <a:rPr lang="es-ES" sz="2400" b="1" u="none" strike="noStrike" dirty="0">
                <a:solidFill>
                  <a:srgbClr val="7030A0"/>
                </a:solidFill>
                <a:effectLst/>
                <a:uFillTx/>
                <a:latin typeface="Century Gothic"/>
              </a:rPr>
              <a:t>30 días </a:t>
            </a:r>
            <a:r>
              <a:rPr lang="es-ES" sz="2400" u="none" strike="noStrike" dirty="0">
                <a:solidFill>
                  <a:srgbClr val="7030A0"/>
                </a:solidFill>
                <a:effectLst/>
                <a:uFillTx/>
                <a:latin typeface="Century Gothic"/>
              </a:rPr>
              <a:t>a la fecha de su efectividad.</a:t>
            </a:r>
          </a:p>
          <a:p>
            <a:pPr marL="342900" indent="-342900" algn="just" defTabSz="457200">
              <a:lnSpc>
                <a:spcPct val="100000"/>
              </a:lnSpc>
              <a:buFont typeface="Wingdings" panose="05000000000000000000" pitchFamily="2" charset="2"/>
              <a:buChar char="v"/>
            </a:pPr>
            <a:r>
              <a:rPr lang="es-ES" sz="2400" b="1" dirty="0">
                <a:solidFill>
                  <a:srgbClr val="7030A0"/>
                </a:solidFill>
                <a:latin typeface="Century Gothic"/>
              </a:rPr>
              <a:t>T</a:t>
            </a:r>
            <a:r>
              <a:rPr lang="es-ES" sz="2400" b="1" u="none" strike="noStrike" dirty="0">
                <a:solidFill>
                  <a:srgbClr val="7030A0"/>
                </a:solidFill>
                <a:effectLst/>
                <a:uFillTx/>
                <a:latin typeface="Century Gothic"/>
              </a:rPr>
              <a:t>raslado colectivo:</a:t>
            </a:r>
          </a:p>
          <a:p>
            <a:pPr algn="just" defTabSz="457200">
              <a:lnSpc>
                <a:spcPct val="100000"/>
              </a:lnSpc>
            </a:pPr>
            <a:r>
              <a:rPr lang="es-ES" sz="2400" u="none" strike="noStrike" dirty="0">
                <a:solidFill>
                  <a:srgbClr val="7030A0"/>
                </a:solidFill>
                <a:effectLst/>
                <a:uFillTx/>
                <a:latin typeface="Century Gothic"/>
              </a:rPr>
              <a:t>Deberá ir precedida de un período de </a:t>
            </a:r>
            <a:r>
              <a:rPr lang="es-ES" sz="2400" b="1" u="none" strike="noStrike" dirty="0">
                <a:solidFill>
                  <a:srgbClr val="7030A0"/>
                </a:solidFill>
                <a:effectLst/>
                <a:uFillTx/>
                <a:latin typeface="Century Gothic"/>
              </a:rPr>
              <a:t>consultas</a:t>
            </a:r>
            <a:r>
              <a:rPr lang="es-ES" sz="2400" u="none" strike="noStrike" dirty="0">
                <a:solidFill>
                  <a:srgbClr val="7030A0"/>
                </a:solidFill>
                <a:effectLst/>
                <a:uFillTx/>
                <a:latin typeface="Century Gothic"/>
              </a:rPr>
              <a:t> con los representantes legales de los trabajadores, de duración no superior a </a:t>
            </a:r>
            <a:r>
              <a:rPr lang="es-ES" sz="2400" b="1" u="none" strike="noStrike" dirty="0">
                <a:solidFill>
                  <a:srgbClr val="7030A0"/>
                </a:solidFill>
                <a:effectLst/>
                <a:uFillTx/>
                <a:latin typeface="Century Gothic"/>
              </a:rPr>
              <a:t>quince días</a:t>
            </a:r>
            <a:r>
              <a:rPr lang="es-ES" sz="2400" u="none" strike="noStrike" dirty="0">
                <a:solidFill>
                  <a:srgbClr val="7030A0"/>
                </a:solidFill>
                <a:effectLst/>
                <a:uFillTx/>
                <a:latin typeface="Century Gothic"/>
              </a:rPr>
              <a:t>, que versará sobre las causas motivadoras de la decisión empresarial y la posibilidad de evitar o reducir sus efectos, así como sobre las medidas necesarias para atenuar sus consecuencias.</a:t>
            </a:r>
          </a:p>
          <a:p>
            <a:pPr algn="just" defTabSz="457200">
              <a:lnSpc>
                <a:spcPct val="100000"/>
              </a:lnSpc>
            </a:pPr>
            <a:r>
              <a:rPr lang="es-ES" sz="2400" b="1" dirty="0">
                <a:solidFill>
                  <a:srgbClr val="7030A0"/>
                </a:solidFill>
                <a:latin typeface="Century Gothic"/>
              </a:rPr>
              <a:t>S</a:t>
            </a:r>
            <a:r>
              <a:rPr lang="es-ES" sz="2400" b="1" u="none" strike="noStrike" dirty="0">
                <a:solidFill>
                  <a:srgbClr val="7030A0"/>
                </a:solidFill>
                <a:effectLst/>
                <a:uFillTx/>
                <a:latin typeface="Century Gothic"/>
              </a:rPr>
              <a:t>upresión de la autorización administrativa</a:t>
            </a:r>
            <a:r>
              <a:rPr lang="es-ES" sz="2400" u="none" strike="noStrike" dirty="0">
                <a:solidFill>
                  <a:srgbClr val="7030A0"/>
                </a:solidFill>
                <a:effectLst/>
                <a:uFillTx/>
                <a:latin typeface="Century Gothic"/>
              </a:rPr>
              <a:t>, que era un requisito previo.</a:t>
            </a:r>
          </a:p>
        </p:txBody>
      </p:sp>
    </p:spTree>
    <p:extLst>
      <p:ext uri="{BB962C8B-B14F-4D97-AF65-F5344CB8AC3E}">
        <p14:creationId xmlns:p14="http://schemas.microsoft.com/office/powerpoint/2010/main" val="212001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41CD5B3-0B7D-15AE-6A3C-27DEDF95CD58}"/>
              </a:ext>
            </a:extLst>
          </p:cNvPr>
          <p:cNvPicPr>
            <a:picLocks noChangeAspect="1"/>
          </p:cNvPicPr>
          <p:nvPr/>
        </p:nvPicPr>
        <p:blipFill>
          <a:blip r:embed="rId2"/>
          <a:stretch>
            <a:fillRect/>
          </a:stretch>
        </p:blipFill>
        <p:spPr>
          <a:xfrm>
            <a:off x="1043616" y="1175228"/>
            <a:ext cx="9561284" cy="4527820"/>
          </a:xfrm>
          <a:prstGeom prst="rect">
            <a:avLst/>
          </a:prstGeom>
        </p:spPr>
      </p:pic>
      <p:sp>
        <p:nvSpPr>
          <p:cNvPr id="2" name="TextBox 2">
            <a:extLst>
              <a:ext uri="{FF2B5EF4-FFF2-40B4-BE49-F238E27FC236}">
                <a16:creationId xmlns:a16="http://schemas.microsoft.com/office/drawing/2014/main" id="{DEE16631-052F-02D7-0857-34F54553B7DD}"/>
              </a:ext>
            </a:extLst>
          </p:cNvPr>
          <p:cNvSpPr/>
          <p:nvPr/>
        </p:nvSpPr>
        <p:spPr>
          <a:xfrm>
            <a:off x="1866122" y="330297"/>
            <a:ext cx="8070979" cy="84493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900" b="1" u="none" strike="noStrike" dirty="0">
                <a:solidFill>
                  <a:schemeClr val="dk1">
                    <a:lumMod val="85000"/>
                    <a:lumOff val="15000"/>
                  </a:schemeClr>
                </a:solidFill>
                <a:effectLst/>
                <a:uFillTx/>
                <a:latin typeface="Tw Cen MT"/>
              </a:rPr>
              <a:t>El poder de dirección</a:t>
            </a:r>
            <a:endParaRPr lang="es-ES" sz="4900" b="0" u="none" strike="noStrike" dirty="0">
              <a:solidFill>
                <a:srgbClr val="000000"/>
              </a:solidFill>
              <a:effectLst/>
              <a:uFillTx/>
              <a:latin typeface="Arial"/>
            </a:endParaRPr>
          </a:p>
        </p:txBody>
      </p:sp>
    </p:spTree>
    <p:extLst>
      <p:ext uri="{BB962C8B-B14F-4D97-AF65-F5344CB8AC3E}">
        <p14:creationId xmlns:p14="http://schemas.microsoft.com/office/powerpoint/2010/main" val="3260997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110793"/>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Geográfica</a:t>
            </a:r>
            <a:endParaRPr lang="es-ES" sz="4800" b="1" u="none" strike="noStrike" dirty="0">
              <a:solidFill>
                <a:srgbClr val="000000"/>
              </a:solidFill>
              <a:effectLst/>
              <a:uFillTx/>
              <a:latin typeface="Arial"/>
            </a:endParaRPr>
          </a:p>
        </p:txBody>
      </p:sp>
      <p:sp>
        <p:nvSpPr>
          <p:cNvPr id="143" name="TextBox 3"/>
          <p:cNvSpPr/>
          <p:nvPr/>
        </p:nvSpPr>
        <p:spPr>
          <a:xfrm>
            <a:off x="668304" y="1678999"/>
            <a:ext cx="11191875" cy="230687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400" b="1" u="none" strike="noStrike" dirty="0">
                <a:solidFill>
                  <a:srgbClr val="7030A0"/>
                </a:solidFill>
                <a:effectLst/>
                <a:uFillTx/>
                <a:latin typeface="Century Gothic"/>
              </a:rPr>
              <a:t>¿Qué medidas puede adoptar el trabajador?</a:t>
            </a:r>
          </a:p>
          <a:p>
            <a:pPr algn="just" defTabSz="457200">
              <a:lnSpc>
                <a:spcPct val="100000"/>
              </a:lnSpc>
            </a:pPr>
            <a:r>
              <a:rPr lang="es-ES" sz="2400" b="1" dirty="0">
                <a:solidFill>
                  <a:srgbClr val="7030A0"/>
                </a:solidFill>
                <a:latin typeface="Century Gothic"/>
              </a:rPr>
              <a:t>D</a:t>
            </a:r>
            <a:r>
              <a:rPr lang="es-ES" sz="2400" b="1" u="none" strike="noStrike" dirty="0">
                <a:solidFill>
                  <a:srgbClr val="7030A0"/>
                </a:solidFill>
                <a:effectLst/>
                <a:uFillTx/>
                <a:latin typeface="Century Gothic"/>
              </a:rPr>
              <a:t>esplazamiento:</a:t>
            </a:r>
          </a:p>
          <a:p>
            <a:pPr algn="just" defTabSz="457200">
              <a:lnSpc>
                <a:spcPct val="100000"/>
              </a:lnSpc>
            </a:pPr>
            <a:r>
              <a:rPr lang="es-ES" sz="2400" dirty="0">
                <a:solidFill>
                  <a:srgbClr val="7030A0"/>
                </a:solidFill>
                <a:latin typeface="Century Gothic"/>
              </a:rPr>
              <a:t>E</a:t>
            </a:r>
            <a:r>
              <a:rPr lang="es-ES" sz="2400" u="none" strike="noStrike" dirty="0">
                <a:solidFill>
                  <a:srgbClr val="7030A0"/>
                </a:solidFill>
                <a:effectLst/>
                <a:uFillTx/>
                <a:latin typeface="Century Gothic"/>
              </a:rPr>
              <a:t>l trabajador no tendrá ninguna posibilidad más que </a:t>
            </a:r>
            <a:r>
              <a:rPr lang="es-ES" sz="2400" b="1" u="none" strike="noStrike" dirty="0">
                <a:solidFill>
                  <a:srgbClr val="7030A0"/>
                </a:solidFill>
                <a:effectLst/>
                <a:uFillTx/>
                <a:latin typeface="Century Gothic"/>
              </a:rPr>
              <a:t>acatar</a:t>
            </a:r>
            <a:r>
              <a:rPr lang="es-ES" sz="2400" u="none" strike="noStrike" dirty="0">
                <a:solidFill>
                  <a:srgbClr val="7030A0"/>
                </a:solidFill>
                <a:effectLst/>
                <a:uFillTx/>
                <a:latin typeface="Century Gothic"/>
              </a:rPr>
              <a:t> la decisión de la dirección, sin perjuicio de que pueda </a:t>
            </a:r>
            <a:r>
              <a:rPr lang="es-ES" sz="2400" b="1" u="none" strike="noStrike" dirty="0">
                <a:solidFill>
                  <a:srgbClr val="7030A0"/>
                </a:solidFill>
                <a:effectLst/>
                <a:uFillTx/>
                <a:latin typeface="Century Gothic"/>
              </a:rPr>
              <a:t>impugnarla</a:t>
            </a:r>
            <a:r>
              <a:rPr lang="es-ES" sz="2400" u="none" strike="noStrike" dirty="0">
                <a:solidFill>
                  <a:srgbClr val="7030A0"/>
                </a:solidFill>
                <a:effectLst/>
                <a:uFillTx/>
                <a:latin typeface="Century Gothic"/>
              </a:rPr>
              <a:t> ante la jurisdicción competente si se muestra disconforme con la decisión empresarial.</a:t>
            </a:r>
          </a:p>
        </p:txBody>
      </p:sp>
    </p:spTree>
    <p:extLst>
      <p:ext uri="{BB962C8B-B14F-4D97-AF65-F5344CB8AC3E}">
        <p14:creationId xmlns:p14="http://schemas.microsoft.com/office/powerpoint/2010/main" val="2234546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110793"/>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Geográfica</a:t>
            </a:r>
            <a:endParaRPr lang="es-ES" sz="4800" b="1" u="none" strike="noStrike" dirty="0">
              <a:solidFill>
                <a:srgbClr val="000000"/>
              </a:solidFill>
              <a:effectLst/>
              <a:uFillTx/>
              <a:latin typeface="Arial"/>
            </a:endParaRPr>
          </a:p>
        </p:txBody>
      </p:sp>
      <p:sp>
        <p:nvSpPr>
          <p:cNvPr id="143" name="TextBox 3"/>
          <p:cNvSpPr/>
          <p:nvPr/>
        </p:nvSpPr>
        <p:spPr>
          <a:xfrm>
            <a:off x="668304" y="1678999"/>
            <a:ext cx="11191875" cy="44613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400" b="1" u="none" strike="noStrike" dirty="0">
                <a:solidFill>
                  <a:srgbClr val="7030A0"/>
                </a:solidFill>
                <a:effectLst/>
                <a:uFillTx/>
                <a:latin typeface="Century Gothic"/>
              </a:rPr>
              <a:t>¿Qué medidas puede adoptar el trabajador?</a:t>
            </a:r>
          </a:p>
          <a:p>
            <a:pPr algn="just" defTabSz="457200">
              <a:lnSpc>
                <a:spcPct val="100000"/>
              </a:lnSpc>
            </a:pPr>
            <a:r>
              <a:rPr lang="es-ES" sz="2400" b="1" dirty="0">
                <a:solidFill>
                  <a:srgbClr val="7030A0"/>
                </a:solidFill>
                <a:latin typeface="Century Gothic"/>
              </a:rPr>
              <a:t>Traslado:</a:t>
            </a:r>
          </a:p>
          <a:p>
            <a:pPr algn="just" defTabSz="457200">
              <a:lnSpc>
                <a:spcPct val="100000"/>
              </a:lnSpc>
            </a:pPr>
            <a:r>
              <a:rPr lang="es-ES" sz="2400" dirty="0">
                <a:solidFill>
                  <a:srgbClr val="7030A0"/>
                </a:solidFill>
                <a:latin typeface="Century Gothic"/>
              </a:rPr>
              <a:t>El trabajador, notificada la decisión de traslado, puede optar por:</a:t>
            </a:r>
          </a:p>
          <a:p>
            <a:pPr marL="342900" indent="-342900" algn="just" defTabSz="457200">
              <a:lnSpc>
                <a:spcPct val="100000"/>
              </a:lnSpc>
              <a:buFont typeface="Arial" panose="020B0604020202020204" pitchFamily="34" charset="0"/>
              <a:buChar char="•"/>
            </a:pPr>
            <a:r>
              <a:rPr lang="es-ES" sz="2400" b="1" dirty="0">
                <a:solidFill>
                  <a:srgbClr val="7030A0"/>
                </a:solidFill>
                <a:latin typeface="Century Gothic"/>
              </a:rPr>
              <a:t>Aceptar el traslado</a:t>
            </a:r>
            <a:r>
              <a:rPr lang="es-ES" sz="2400" dirty="0">
                <a:solidFill>
                  <a:srgbClr val="7030A0"/>
                </a:solidFill>
                <a:latin typeface="Century Gothic"/>
              </a:rPr>
              <a:t>, percibiendo una compensación por gastos. Sin perjuicio de la ejecutividad del traslado, si el trabajador se muestra disconforme con la decisión empresarial podrá impugnarla ante la jurisdicción competente.</a:t>
            </a:r>
          </a:p>
          <a:p>
            <a:pPr lvl="1" defTabSz="457200"/>
            <a:r>
              <a:rPr lang="es-ES" sz="2000" i="1" dirty="0">
                <a:solidFill>
                  <a:srgbClr val="7030A0"/>
                </a:solidFill>
                <a:latin typeface="Century Gothic"/>
              </a:rPr>
              <a:t>La sentencia declarará el traslado </a:t>
            </a:r>
            <a:r>
              <a:rPr lang="es-ES" sz="2000" b="1" i="1" dirty="0">
                <a:solidFill>
                  <a:srgbClr val="7030A0"/>
                </a:solidFill>
                <a:latin typeface="Century Gothic"/>
              </a:rPr>
              <a:t>justificado</a:t>
            </a:r>
            <a:r>
              <a:rPr lang="es-ES" sz="2000" i="1" dirty="0">
                <a:solidFill>
                  <a:srgbClr val="7030A0"/>
                </a:solidFill>
                <a:latin typeface="Century Gothic"/>
              </a:rPr>
              <a:t> o </a:t>
            </a:r>
            <a:r>
              <a:rPr lang="es-ES" sz="2000" b="1" i="1" dirty="0">
                <a:solidFill>
                  <a:srgbClr val="7030A0"/>
                </a:solidFill>
                <a:latin typeface="Century Gothic"/>
              </a:rPr>
              <a:t>injustificado</a:t>
            </a:r>
            <a:r>
              <a:rPr lang="es-ES" sz="2000" i="1" dirty="0">
                <a:solidFill>
                  <a:srgbClr val="7030A0"/>
                </a:solidFill>
                <a:latin typeface="Century Gothic"/>
              </a:rPr>
              <a:t> y, en este 	último caso, reconocerá el derecho del trabajador a ser 	reincorporado al centro de origen.</a:t>
            </a:r>
          </a:p>
          <a:p>
            <a:pPr marL="342900" indent="-342900" algn="just" defTabSz="457200">
              <a:lnSpc>
                <a:spcPct val="100000"/>
              </a:lnSpc>
              <a:buFont typeface="Arial" panose="020B0604020202020204" pitchFamily="34" charset="0"/>
              <a:buChar char="•"/>
            </a:pPr>
            <a:r>
              <a:rPr lang="es-ES" sz="2400" b="1" dirty="0">
                <a:solidFill>
                  <a:srgbClr val="7030A0"/>
                </a:solidFill>
                <a:latin typeface="Century Gothic"/>
              </a:rPr>
              <a:t>Extinguir su contrato</a:t>
            </a:r>
            <a:r>
              <a:rPr lang="es-ES" sz="2400" dirty="0">
                <a:solidFill>
                  <a:srgbClr val="7030A0"/>
                </a:solidFill>
                <a:latin typeface="Century Gothic"/>
              </a:rPr>
              <a:t>, percibiendo una </a:t>
            </a:r>
            <a:r>
              <a:rPr lang="es-ES" sz="2400" b="1" dirty="0">
                <a:solidFill>
                  <a:srgbClr val="7030A0"/>
                </a:solidFill>
                <a:latin typeface="Century Gothic"/>
              </a:rPr>
              <a:t>indemnización de 20 días </a:t>
            </a:r>
            <a:r>
              <a:rPr lang="es-ES" sz="2400" dirty="0">
                <a:solidFill>
                  <a:srgbClr val="7030A0"/>
                </a:solidFill>
                <a:latin typeface="Century Gothic"/>
              </a:rPr>
              <a:t>de salario </a:t>
            </a:r>
            <a:r>
              <a:rPr lang="es-ES" sz="2400" b="1" dirty="0">
                <a:solidFill>
                  <a:srgbClr val="7030A0"/>
                </a:solidFill>
                <a:latin typeface="Century Gothic"/>
              </a:rPr>
              <a:t>por año</a:t>
            </a:r>
            <a:r>
              <a:rPr lang="es-ES" sz="2400" dirty="0">
                <a:solidFill>
                  <a:srgbClr val="7030A0"/>
                </a:solidFill>
                <a:latin typeface="Century Gothic"/>
              </a:rPr>
              <a:t> de servicio, prorrateándose por meses los períodos de tiempo inferiores a un año y con un </a:t>
            </a:r>
            <a:r>
              <a:rPr lang="es-ES" sz="2400" b="1" dirty="0">
                <a:solidFill>
                  <a:srgbClr val="7030A0"/>
                </a:solidFill>
                <a:latin typeface="Century Gothic"/>
              </a:rPr>
              <a:t>máximo de doce mensualidades</a:t>
            </a:r>
            <a:r>
              <a:rPr lang="es-ES" sz="2400" dirty="0">
                <a:solidFill>
                  <a:srgbClr val="7030A0"/>
                </a:solidFill>
                <a:latin typeface="Century Gothic"/>
              </a:rPr>
              <a:t>.</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3177214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2222208" y="110793"/>
            <a:ext cx="7744408"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Modificación temporal</a:t>
            </a:r>
          </a:p>
          <a:p>
            <a:pPr algn="ctr" defTabSz="457200">
              <a:lnSpc>
                <a:spcPct val="100000"/>
              </a:lnSpc>
            </a:pPr>
            <a:r>
              <a:rPr lang="es-ES" sz="4800" b="1" dirty="0"/>
              <a:t>Geográfica</a:t>
            </a:r>
            <a:endParaRPr lang="es-ES" sz="4800" b="1" u="none" strike="noStrike" dirty="0">
              <a:solidFill>
                <a:srgbClr val="000000"/>
              </a:solidFill>
              <a:effectLst/>
              <a:uFillTx/>
              <a:latin typeface="Arial"/>
            </a:endParaRPr>
          </a:p>
        </p:txBody>
      </p:sp>
      <p:sp>
        <p:nvSpPr>
          <p:cNvPr id="143" name="TextBox 3"/>
          <p:cNvSpPr/>
          <p:nvPr/>
        </p:nvSpPr>
        <p:spPr>
          <a:xfrm>
            <a:off x="668304" y="1678999"/>
            <a:ext cx="11191875" cy="230687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400" b="1" u="none" strike="noStrike" dirty="0">
                <a:solidFill>
                  <a:srgbClr val="7030A0"/>
                </a:solidFill>
                <a:effectLst/>
                <a:uFillTx/>
                <a:latin typeface="Century Gothic"/>
              </a:rPr>
              <a:t>¿Qué medidas puede adoptar el trabajador?</a:t>
            </a:r>
          </a:p>
          <a:p>
            <a:pPr algn="just" defTabSz="457200">
              <a:lnSpc>
                <a:spcPct val="100000"/>
              </a:lnSpc>
            </a:pPr>
            <a:r>
              <a:rPr lang="es-ES" sz="2400" b="1" dirty="0">
                <a:solidFill>
                  <a:srgbClr val="7030A0"/>
                </a:solidFill>
                <a:latin typeface="Century Gothic"/>
              </a:rPr>
              <a:t>Traslado:</a:t>
            </a:r>
          </a:p>
          <a:p>
            <a:pPr algn="just" defTabSz="457200">
              <a:lnSpc>
                <a:spcPct val="100000"/>
              </a:lnSpc>
            </a:pPr>
            <a:r>
              <a:rPr lang="es-ES" sz="2400" dirty="0">
                <a:solidFill>
                  <a:srgbClr val="7030A0"/>
                </a:solidFill>
                <a:latin typeface="Century Gothic"/>
              </a:rPr>
              <a:t>El trabajador, notificada la decisión de traslado, puede optar por:</a:t>
            </a:r>
          </a:p>
          <a:p>
            <a:pPr marL="342900" indent="-342900" algn="just" defTabSz="457200">
              <a:lnSpc>
                <a:spcPct val="100000"/>
              </a:lnSpc>
              <a:buFont typeface="Arial" panose="020B0604020202020204" pitchFamily="34" charset="0"/>
              <a:buChar char="•"/>
            </a:pPr>
            <a:r>
              <a:rPr lang="es-ES" sz="2400" b="1" dirty="0">
                <a:solidFill>
                  <a:srgbClr val="7030A0"/>
                </a:solidFill>
                <a:latin typeface="Century Gothic"/>
              </a:rPr>
              <a:t>Reclamar ante la justicia</a:t>
            </a:r>
            <a:r>
              <a:rPr lang="es-ES" sz="2400" dirty="0">
                <a:solidFill>
                  <a:srgbClr val="7030A0"/>
                </a:solidFill>
                <a:latin typeface="Century Gothic"/>
              </a:rPr>
              <a:t>. La interposición del conflicto colectivo paralizará la tramitación de las acciones individuales, hasta su resolución.</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4293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493348"/>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77829" y="2421949"/>
            <a:ext cx="11191875" cy="18144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La suspensión del contrato de trabajo, </a:t>
            </a:r>
            <a:r>
              <a:rPr lang="es-ES" sz="2800" b="1" dirty="0">
                <a:solidFill>
                  <a:srgbClr val="7030A0"/>
                </a:solidFill>
                <a:latin typeface="Century Gothic"/>
              </a:rPr>
              <a:t>consiste</a:t>
            </a:r>
            <a:r>
              <a:rPr lang="es-ES" sz="2800" dirty="0">
                <a:solidFill>
                  <a:srgbClr val="7030A0"/>
                </a:solidFill>
                <a:latin typeface="Century Gothic"/>
              </a:rPr>
              <a:t> en la </a:t>
            </a:r>
            <a:r>
              <a:rPr lang="es-ES" sz="2800" b="1" dirty="0">
                <a:solidFill>
                  <a:srgbClr val="7030A0"/>
                </a:solidFill>
                <a:latin typeface="Century Gothic"/>
              </a:rPr>
              <a:t>interrupción temporal</a:t>
            </a:r>
            <a:r>
              <a:rPr lang="es-ES" sz="2800" dirty="0">
                <a:solidFill>
                  <a:srgbClr val="7030A0"/>
                </a:solidFill>
                <a:latin typeface="Century Gothic"/>
              </a:rPr>
              <a:t> de la prestación laboral </a:t>
            </a:r>
            <a:r>
              <a:rPr lang="es-ES" sz="2800" b="1" dirty="0">
                <a:solidFill>
                  <a:srgbClr val="7030A0"/>
                </a:solidFill>
                <a:latin typeface="Century Gothic"/>
              </a:rPr>
              <a:t>sin romper el vínculo contractual </a:t>
            </a:r>
            <a:r>
              <a:rPr lang="es-ES" sz="2800" dirty="0">
                <a:solidFill>
                  <a:srgbClr val="7030A0"/>
                </a:solidFill>
                <a:latin typeface="Century Gothic"/>
              </a:rPr>
              <a:t>que une la empresa y al trabajador.</a:t>
            </a:r>
          </a:p>
          <a:p>
            <a:pPr algn="just" defTabSz="457200">
              <a:lnSpc>
                <a:spcPct val="100000"/>
              </a:lnSpc>
            </a:pPr>
            <a:endParaRPr lang="es-ES" sz="2800" dirty="0">
              <a:solidFill>
                <a:srgbClr val="7030A0"/>
              </a:solidFill>
              <a:latin typeface="Century Gothic"/>
            </a:endParaRPr>
          </a:p>
        </p:txBody>
      </p:sp>
    </p:spTree>
    <p:extLst>
      <p:ext uri="{BB962C8B-B14F-4D97-AF65-F5344CB8AC3E}">
        <p14:creationId xmlns:p14="http://schemas.microsoft.com/office/powerpoint/2010/main" val="438078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16236"/>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752280" y="945779"/>
            <a:ext cx="11191875"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Efectos de la suspensión</a:t>
            </a:r>
            <a:r>
              <a:rPr lang="es-ES" sz="2800" dirty="0">
                <a:solidFill>
                  <a:srgbClr val="7030A0"/>
                </a:solidFill>
                <a:latin typeface="Century Gothic"/>
              </a:rPr>
              <a:t>:</a:t>
            </a:r>
          </a:p>
          <a:p>
            <a:pPr marL="457200" indent="-457200" algn="just" defTabSz="457200">
              <a:lnSpc>
                <a:spcPct val="100000"/>
              </a:lnSpc>
              <a:buFont typeface="Wingdings" panose="05000000000000000000" pitchFamily="2" charset="2"/>
              <a:buChar char="v"/>
            </a:pPr>
            <a:r>
              <a:rPr lang="es-ES" sz="2800" u="none" strike="noStrike" dirty="0">
                <a:solidFill>
                  <a:srgbClr val="7030A0"/>
                </a:solidFill>
                <a:effectLst/>
                <a:uFillTx/>
                <a:latin typeface="Century Gothic"/>
              </a:rPr>
              <a:t>La principal consecuencia de la suspensión del contrato es que </a:t>
            </a:r>
            <a:r>
              <a:rPr lang="es-ES" sz="2800" b="1" u="none" strike="noStrike" dirty="0">
                <a:solidFill>
                  <a:srgbClr val="7030A0"/>
                </a:solidFill>
                <a:effectLst/>
                <a:uFillTx/>
                <a:latin typeface="Century Gothic"/>
              </a:rPr>
              <a:t>deja sin efectos las obligaciones</a:t>
            </a:r>
            <a:r>
              <a:rPr lang="es-ES" sz="2800" u="none" strike="noStrike" dirty="0">
                <a:solidFill>
                  <a:srgbClr val="7030A0"/>
                </a:solidFill>
                <a:effectLst/>
                <a:uFillTx/>
                <a:latin typeface="Century Gothic"/>
              </a:rPr>
              <a:t> de ambas partes: por un lado, la del trabajador, que es </a:t>
            </a:r>
            <a:r>
              <a:rPr lang="es-ES" sz="2800" b="1" u="none" strike="noStrike" dirty="0">
                <a:solidFill>
                  <a:srgbClr val="7030A0"/>
                </a:solidFill>
                <a:effectLst/>
                <a:uFillTx/>
                <a:latin typeface="Century Gothic"/>
              </a:rPr>
              <a:t>trabajar</a:t>
            </a:r>
            <a:r>
              <a:rPr lang="es-ES" sz="2800" u="none" strike="noStrike" dirty="0">
                <a:solidFill>
                  <a:srgbClr val="7030A0"/>
                </a:solidFill>
                <a:effectLst/>
                <a:uFillTx/>
                <a:latin typeface="Century Gothic"/>
              </a:rPr>
              <a:t>, y, por otro, la del empresario, que es </a:t>
            </a:r>
            <a:r>
              <a:rPr lang="es-ES" sz="2800" b="1" u="none" strike="noStrike" dirty="0">
                <a:solidFill>
                  <a:srgbClr val="7030A0"/>
                </a:solidFill>
                <a:effectLst/>
                <a:uFillTx/>
                <a:latin typeface="Century Gothic"/>
              </a:rPr>
              <a:t>remunerar</a:t>
            </a:r>
            <a:r>
              <a:rPr lang="es-ES" sz="2800" u="none" strike="noStrike" dirty="0">
                <a:solidFill>
                  <a:srgbClr val="7030A0"/>
                </a:solidFill>
                <a:effectLst/>
                <a:uFillTx/>
                <a:latin typeface="Century Gothic"/>
              </a:rPr>
              <a:t> el trabajo.</a:t>
            </a:r>
          </a:p>
          <a:p>
            <a:pPr marL="457200" indent="-457200" algn="just" defTabSz="457200">
              <a:lnSpc>
                <a:spcPct val="100000"/>
              </a:lnSpc>
              <a:buFont typeface="Wingdings" panose="05000000000000000000" pitchFamily="2" charset="2"/>
              <a:buChar char="v"/>
            </a:pPr>
            <a:r>
              <a:rPr lang="es-ES" sz="2800" dirty="0">
                <a:solidFill>
                  <a:srgbClr val="7030A0"/>
                </a:solidFill>
                <a:latin typeface="Century Gothic"/>
              </a:rPr>
              <a:t>Generalmente, durante el periodo que dure la suspensión del contrato </a:t>
            </a:r>
            <a:r>
              <a:rPr lang="es-ES" sz="2800" b="1" dirty="0">
                <a:solidFill>
                  <a:srgbClr val="7030A0"/>
                </a:solidFill>
                <a:latin typeface="Century Gothic"/>
              </a:rPr>
              <a:t>cesa</a:t>
            </a:r>
            <a:r>
              <a:rPr lang="es-ES" sz="2800" dirty="0">
                <a:solidFill>
                  <a:srgbClr val="7030A0"/>
                </a:solidFill>
                <a:latin typeface="Century Gothic"/>
              </a:rPr>
              <a:t> también la </a:t>
            </a:r>
            <a:r>
              <a:rPr lang="es-ES" sz="2800" b="1" dirty="0">
                <a:solidFill>
                  <a:srgbClr val="7030A0"/>
                </a:solidFill>
                <a:latin typeface="Century Gothic"/>
              </a:rPr>
              <a:t>obligación de cotizar</a:t>
            </a:r>
            <a:r>
              <a:rPr lang="es-ES" sz="2800" dirty="0">
                <a:solidFill>
                  <a:srgbClr val="7030A0"/>
                </a:solidFill>
                <a:latin typeface="Century Gothic"/>
              </a:rPr>
              <a:t>. </a:t>
            </a:r>
            <a:r>
              <a:rPr lang="es-ES" sz="2800" u="sng" dirty="0">
                <a:solidFill>
                  <a:srgbClr val="7030A0"/>
                </a:solidFill>
                <a:latin typeface="Century Gothic"/>
              </a:rPr>
              <a:t>Excepto</a:t>
            </a:r>
            <a:r>
              <a:rPr lang="es-ES" sz="2800" dirty="0">
                <a:solidFill>
                  <a:srgbClr val="7030A0"/>
                </a:solidFill>
                <a:latin typeface="Century Gothic"/>
              </a:rPr>
              <a:t>, los casos en que </a:t>
            </a:r>
            <a:r>
              <a:rPr lang="es-ES" sz="2800" b="1" dirty="0">
                <a:solidFill>
                  <a:srgbClr val="7030A0"/>
                </a:solidFill>
                <a:latin typeface="Century Gothic"/>
              </a:rPr>
              <a:t>continuará la obligación </a:t>
            </a:r>
            <a:r>
              <a:rPr lang="es-ES" sz="2800" dirty="0">
                <a:solidFill>
                  <a:srgbClr val="7030A0"/>
                </a:solidFill>
                <a:latin typeface="Century Gothic"/>
              </a:rPr>
              <a:t>de cotizar:</a:t>
            </a:r>
          </a:p>
          <a:p>
            <a:pPr marL="914400" lvl="1" indent="-457200" algn="just" defTabSz="457200">
              <a:buFont typeface="Arial" panose="020B0604020202020204" pitchFamily="34" charset="0"/>
              <a:buChar char="•"/>
            </a:pPr>
            <a:r>
              <a:rPr lang="es-ES" sz="2800" dirty="0">
                <a:solidFill>
                  <a:srgbClr val="7030A0"/>
                </a:solidFill>
                <a:latin typeface="Century Gothic"/>
              </a:rPr>
              <a:t>Incapacidad temporal (IT),</a:t>
            </a:r>
          </a:p>
          <a:p>
            <a:pPr marL="914400" lvl="1" indent="-457200" algn="just" defTabSz="457200">
              <a:buFont typeface="Arial" panose="020B0604020202020204" pitchFamily="34" charset="0"/>
              <a:buChar char="•"/>
            </a:pPr>
            <a:r>
              <a:rPr lang="es-ES" sz="2800" dirty="0">
                <a:solidFill>
                  <a:srgbClr val="7030A0"/>
                </a:solidFill>
                <a:latin typeface="Century Gothic"/>
              </a:rPr>
              <a:t>Riesgo durante el embarazo,</a:t>
            </a:r>
          </a:p>
          <a:p>
            <a:pPr marL="914400" lvl="1" indent="-457200" algn="just" defTabSz="457200">
              <a:buFont typeface="Arial" panose="020B0604020202020204" pitchFamily="34" charset="0"/>
              <a:buChar char="•"/>
            </a:pPr>
            <a:r>
              <a:rPr lang="es-ES" sz="2800" dirty="0">
                <a:solidFill>
                  <a:srgbClr val="7030A0"/>
                </a:solidFill>
                <a:latin typeface="Century Gothic"/>
              </a:rPr>
              <a:t>Riesgo durante la lactancia natural,</a:t>
            </a:r>
          </a:p>
          <a:p>
            <a:pPr marL="914400" lvl="1" indent="-457200" algn="just" defTabSz="457200">
              <a:buFont typeface="Arial" panose="020B0604020202020204" pitchFamily="34" charset="0"/>
              <a:buChar char="•"/>
            </a:pPr>
            <a:r>
              <a:rPr lang="es-ES" sz="2800" dirty="0">
                <a:solidFill>
                  <a:srgbClr val="7030A0"/>
                </a:solidFill>
                <a:latin typeface="Century Gothic"/>
              </a:rPr>
              <a:t>Maternidad y paternidad.</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150536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493348"/>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14848" y="1685997"/>
            <a:ext cx="11402008"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a:t>
            </a:r>
            <a:r>
              <a:rPr lang="es-ES" sz="2800" b="1" dirty="0">
                <a:solidFill>
                  <a:srgbClr val="7030A0"/>
                </a:solidFill>
                <a:latin typeface="Century Gothic"/>
              </a:rPr>
              <a:t>convencionales</a:t>
            </a:r>
            <a:r>
              <a:rPr lang="es-ES" sz="2800" dirty="0">
                <a:solidFill>
                  <a:srgbClr val="7030A0"/>
                </a:solidFill>
                <a:latin typeface="Century Gothic"/>
              </a:rPr>
              <a:t>:</a:t>
            </a:r>
          </a:p>
          <a:p>
            <a:pPr marL="342900" indent="-342900" algn="just" defTabSz="457200">
              <a:lnSpc>
                <a:spcPct val="100000"/>
              </a:lnSpc>
              <a:buFont typeface="Wingdings" panose="05000000000000000000" pitchFamily="2" charset="2"/>
              <a:buChar char="v"/>
            </a:pPr>
            <a:r>
              <a:rPr lang="es-ES" sz="2800" b="1" dirty="0">
                <a:solidFill>
                  <a:srgbClr val="7030A0"/>
                </a:solidFill>
                <a:latin typeface="Century Gothic"/>
              </a:rPr>
              <a:t>Mutuo acuerdo de las partes</a:t>
            </a:r>
            <a:r>
              <a:rPr lang="es-ES" sz="2800" dirty="0">
                <a:solidFill>
                  <a:srgbClr val="7030A0"/>
                </a:solidFill>
                <a:latin typeface="Century Gothic"/>
              </a:rPr>
              <a:t>: Las partes de una relación laboral pueden voluntariamente pactar la suspensión del contrato de trabajo. Por ejemplo, por motivos familiares, estudios etc. La duración de esta suspensión es la que se pacte. Las partes pactarán si hay reserva o no del puesto de trabajo</a:t>
            </a:r>
            <a:r>
              <a:rPr lang="es-ES" sz="2800">
                <a:solidFill>
                  <a:srgbClr val="7030A0"/>
                </a:solidFill>
                <a:latin typeface="Century Gothic"/>
              </a:rPr>
              <a:t>. </a:t>
            </a:r>
          </a:p>
          <a:p>
            <a:pPr algn="just" defTabSz="457200">
              <a:lnSpc>
                <a:spcPct val="100000"/>
              </a:lnSpc>
            </a:pPr>
            <a:endParaRPr lang="es-ES" sz="2800" dirty="0">
              <a:solidFill>
                <a:srgbClr val="7030A0"/>
              </a:solidFill>
              <a:latin typeface="Century Gothic"/>
            </a:endParaRPr>
          </a:p>
          <a:p>
            <a:pPr marL="342900" indent="-342900" algn="just" defTabSz="457200">
              <a:lnSpc>
                <a:spcPct val="100000"/>
              </a:lnSpc>
              <a:buFont typeface="Wingdings" panose="05000000000000000000" pitchFamily="2" charset="2"/>
              <a:buChar char="v"/>
            </a:pPr>
            <a:r>
              <a:rPr lang="es-ES" sz="2800" dirty="0">
                <a:solidFill>
                  <a:srgbClr val="7030A0"/>
                </a:solidFill>
                <a:latin typeface="Century Gothic"/>
              </a:rPr>
              <a:t>Causas </a:t>
            </a:r>
            <a:r>
              <a:rPr lang="es-ES" sz="2800" b="1" dirty="0">
                <a:solidFill>
                  <a:srgbClr val="7030A0"/>
                </a:solidFill>
                <a:latin typeface="Century Gothic"/>
              </a:rPr>
              <a:t>consignadas válidamente </a:t>
            </a:r>
            <a:r>
              <a:rPr lang="es-ES" sz="2800" dirty="0">
                <a:solidFill>
                  <a:srgbClr val="7030A0"/>
                </a:solidFill>
                <a:latin typeface="Century Gothic"/>
              </a:rPr>
              <a:t>en el contrato. </a:t>
            </a:r>
          </a:p>
        </p:txBody>
      </p:sp>
    </p:spTree>
    <p:extLst>
      <p:ext uri="{BB962C8B-B14F-4D97-AF65-F5344CB8AC3E}">
        <p14:creationId xmlns:p14="http://schemas.microsoft.com/office/powerpoint/2010/main" val="2482121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58779" y="829543"/>
            <a:ext cx="11191875" cy="563085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400" b="1" dirty="0">
                <a:solidFill>
                  <a:srgbClr val="7030A0"/>
                </a:solidFill>
                <a:latin typeface="Century Gothic"/>
              </a:rPr>
              <a:t>Causas</a:t>
            </a:r>
            <a:r>
              <a:rPr lang="es-ES" sz="2400" dirty="0">
                <a:solidFill>
                  <a:srgbClr val="7030A0"/>
                </a:solidFill>
                <a:latin typeface="Century Gothic"/>
              </a:rPr>
              <a:t> de la suspensión, basadas en la protección del interés </a:t>
            </a:r>
            <a:r>
              <a:rPr lang="es-ES" sz="2400" b="1" dirty="0">
                <a:solidFill>
                  <a:srgbClr val="7030A0"/>
                </a:solidFill>
                <a:latin typeface="Century Gothic"/>
              </a:rPr>
              <a:t>p</a:t>
            </a:r>
            <a:r>
              <a:rPr lang="es-ES" sz="2400" b="1" u="none" strike="noStrike" dirty="0">
                <a:solidFill>
                  <a:srgbClr val="7030A0"/>
                </a:solidFill>
                <a:effectLst/>
                <a:uFillTx/>
                <a:latin typeface="Century Gothic"/>
              </a:rPr>
              <a:t>úblico</a:t>
            </a:r>
            <a:r>
              <a:rPr lang="es-ES" sz="2400" u="none" strike="noStrike" dirty="0">
                <a:solidFill>
                  <a:srgbClr val="7030A0"/>
                </a:solidFill>
                <a:effectLst/>
                <a:uFillTx/>
                <a:latin typeface="Century Gothic"/>
              </a:rPr>
              <a:t>:</a:t>
            </a:r>
          </a:p>
          <a:p>
            <a:pPr marL="342900" indent="-342900" algn="just" defTabSz="457200">
              <a:buFont typeface="Wingdings" panose="05000000000000000000" pitchFamily="2" charset="2"/>
              <a:buChar char="v"/>
            </a:pPr>
            <a:r>
              <a:rPr lang="es-ES" sz="2400" b="1" u="sng" dirty="0">
                <a:solidFill>
                  <a:srgbClr val="7030A0"/>
                </a:solidFill>
                <a:latin typeface="Century Gothic"/>
              </a:rPr>
              <a:t>Excedencia forzosa</a:t>
            </a:r>
            <a:r>
              <a:rPr lang="es-ES" sz="2400" dirty="0">
                <a:solidFill>
                  <a:srgbClr val="7030A0"/>
                </a:solidFill>
                <a:latin typeface="Century Gothic"/>
              </a:rPr>
              <a:t>. De manera obligatoria, el trabajador debe solicitar la excedencia, en casos de elección o designación que imposibiliten prestar los servicios con normalidad, incluye reserva de puesto y computa a efectos de antigüedad:</a:t>
            </a:r>
          </a:p>
          <a:p>
            <a:pPr marL="800100" lvl="1" indent="-342900" algn="just" defTabSz="457200">
              <a:buFont typeface="Arial" panose="020B0604020202020204" pitchFamily="34" charset="0"/>
              <a:buChar char="•"/>
            </a:pPr>
            <a:r>
              <a:rPr lang="es-ES" sz="2400" dirty="0">
                <a:solidFill>
                  <a:srgbClr val="7030A0"/>
                </a:solidFill>
                <a:latin typeface="Century Gothic"/>
              </a:rPr>
              <a:t>Ejercicio de </a:t>
            </a:r>
            <a:r>
              <a:rPr lang="es-ES" sz="2400" b="1" dirty="0">
                <a:solidFill>
                  <a:srgbClr val="7030A0"/>
                </a:solidFill>
                <a:latin typeface="Century Gothic"/>
              </a:rPr>
              <a:t>cargo público </a:t>
            </a:r>
            <a:r>
              <a:rPr lang="es-ES" sz="2400" dirty="0">
                <a:solidFill>
                  <a:srgbClr val="7030A0"/>
                </a:solidFill>
                <a:latin typeface="Century Gothic"/>
              </a:rPr>
              <a:t>representativo.</a:t>
            </a:r>
          </a:p>
          <a:p>
            <a:pPr marL="800100" lvl="1" indent="-342900" algn="just" defTabSz="457200">
              <a:buFont typeface="Arial" panose="020B0604020202020204" pitchFamily="34" charset="0"/>
              <a:buChar char="•"/>
            </a:pPr>
            <a:r>
              <a:rPr lang="es-ES" sz="2400" dirty="0">
                <a:solidFill>
                  <a:srgbClr val="7030A0"/>
                </a:solidFill>
                <a:latin typeface="Century Gothic"/>
              </a:rPr>
              <a:t>Ejercicio de un </a:t>
            </a:r>
            <a:r>
              <a:rPr lang="es-ES" sz="2400" b="1" dirty="0">
                <a:solidFill>
                  <a:srgbClr val="7030A0"/>
                </a:solidFill>
                <a:latin typeface="Century Gothic"/>
              </a:rPr>
              <a:t>cargo sindical </a:t>
            </a:r>
            <a:r>
              <a:rPr lang="es-ES" sz="2400" dirty="0">
                <a:solidFill>
                  <a:srgbClr val="7030A0"/>
                </a:solidFill>
                <a:latin typeface="Century Gothic"/>
              </a:rPr>
              <a:t>a nivel provincial, autonómico o estatal.</a:t>
            </a:r>
          </a:p>
          <a:p>
            <a:pPr marL="800100" lvl="1" indent="-342900" algn="just" defTabSz="457200">
              <a:buFont typeface="Arial" panose="020B0604020202020204" pitchFamily="34" charset="0"/>
              <a:buChar char="•"/>
            </a:pPr>
            <a:r>
              <a:rPr lang="es-ES" sz="2400" dirty="0">
                <a:solidFill>
                  <a:srgbClr val="7030A0"/>
                </a:solidFill>
                <a:latin typeface="Century Gothic"/>
              </a:rPr>
              <a:t>Cumplimiento de un </a:t>
            </a:r>
            <a:r>
              <a:rPr lang="es-ES" sz="2400" b="1" dirty="0">
                <a:solidFill>
                  <a:srgbClr val="7030A0"/>
                </a:solidFill>
                <a:latin typeface="Century Gothic"/>
              </a:rPr>
              <a:t>deber inexcusable </a:t>
            </a:r>
            <a:r>
              <a:rPr lang="es-ES" sz="2400" dirty="0">
                <a:solidFill>
                  <a:srgbClr val="7030A0"/>
                </a:solidFill>
                <a:latin typeface="Century Gothic"/>
              </a:rPr>
              <a:t>de carácter público y personal. Que suponga no poder trabajar durante más del 20% de las horas laborales en un periodo de 3 meses.</a:t>
            </a:r>
          </a:p>
          <a:p>
            <a:pPr lvl="1" algn="just" defTabSz="457200"/>
            <a:r>
              <a:rPr lang="es-ES" sz="2400" dirty="0">
                <a:solidFill>
                  <a:srgbClr val="7030A0"/>
                </a:solidFill>
                <a:latin typeface="Century Gothic"/>
              </a:rPr>
              <a:t>El reingreso debe ser solicitado dentro del mes siguiente al cese en el cargo o deber (pérdida de reserva o despido).</a:t>
            </a:r>
          </a:p>
          <a:p>
            <a:pPr marL="342900" indent="-342900" algn="just" defTabSz="457200">
              <a:lnSpc>
                <a:spcPct val="100000"/>
              </a:lnSpc>
              <a:buFont typeface="Wingdings" panose="05000000000000000000" pitchFamily="2" charset="2"/>
              <a:buChar char="v"/>
            </a:pPr>
            <a:r>
              <a:rPr lang="es-ES" sz="2400" b="1" u="sng" dirty="0">
                <a:solidFill>
                  <a:srgbClr val="7030A0"/>
                </a:solidFill>
                <a:latin typeface="Century Gothic"/>
              </a:rPr>
              <a:t>Privación de libertad</a:t>
            </a:r>
            <a:r>
              <a:rPr lang="es-ES" sz="2400" b="1" dirty="0">
                <a:solidFill>
                  <a:srgbClr val="7030A0"/>
                </a:solidFill>
                <a:latin typeface="Century Gothic"/>
              </a:rPr>
              <a:t> </a:t>
            </a:r>
            <a:r>
              <a:rPr lang="es-ES" sz="2400" dirty="0">
                <a:solidFill>
                  <a:srgbClr val="7030A0"/>
                </a:solidFill>
                <a:latin typeface="Century Gothic"/>
              </a:rPr>
              <a:t>del trabajador, mientras no exista sentencia condenatoria.</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532203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80822"/>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30204" y="1491390"/>
            <a:ext cx="11191875"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basadas en la protección del interés personal y familiar del </a:t>
            </a:r>
            <a:r>
              <a:rPr lang="es-ES" sz="2800" b="1" dirty="0">
                <a:solidFill>
                  <a:srgbClr val="7030A0"/>
                </a:solidFill>
                <a:latin typeface="Century Gothic"/>
              </a:rPr>
              <a:t>trabajador</a:t>
            </a:r>
            <a:r>
              <a:rPr lang="es-ES" sz="2800" dirty="0">
                <a:solidFill>
                  <a:srgbClr val="7030A0"/>
                </a:solidFill>
                <a:latin typeface="Century Gothic"/>
              </a:rPr>
              <a:t>, al cesar las causas legales de suspensión, tendrá derecho a la reincorporación al puesto de trabajo reservado:</a:t>
            </a:r>
          </a:p>
          <a:p>
            <a:pPr marL="342900" indent="-3429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Incapacidad temporal</a:t>
            </a:r>
            <a:r>
              <a:rPr lang="es-ES" sz="2800" dirty="0">
                <a:solidFill>
                  <a:srgbClr val="7030A0"/>
                </a:solidFill>
                <a:latin typeface="Century Gothic"/>
              </a:rPr>
              <a:t>. El trabajador, debido a una enfermedad o accidente, no puede desempeñar su trabajo y recibe asistencia sanitaria.</a:t>
            </a: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819472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87354" y="829543"/>
            <a:ext cx="11191875"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en interés del </a:t>
            </a:r>
            <a:r>
              <a:rPr lang="es-ES" sz="2800" b="1" dirty="0">
                <a:solidFill>
                  <a:srgbClr val="7030A0"/>
                </a:solidFill>
                <a:latin typeface="Century Gothic"/>
              </a:rPr>
              <a:t>trabajador</a:t>
            </a:r>
            <a:r>
              <a:rPr lang="es-ES" sz="2800" dirty="0">
                <a:solidFill>
                  <a:srgbClr val="7030A0"/>
                </a:solidFill>
                <a:latin typeface="Century Gothic"/>
              </a:rPr>
              <a:t>:</a:t>
            </a:r>
          </a:p>
          <a:p>
            <a:pPr marL="342900" indent="-3429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Nacimiento, adopción, guarda </a:t>
            </a:r>
            <a:r>
              <a:rPr lang="es-ES" sz="2800" u="none" strike="noStrike" dirty="0">
                <a:solidFill>
                  <a:srgbClr val="7030A0"/>
                </a:solidFill>
                <a:effectLst/>
                <a:uFillTx/>
                <a:latin typeface="Century Gothic"/>
              </a:rPr>
              <a:t>con fines de adopción o acogimiento, de menores de seis años o de menores mayores de seis años con discapacidad y con especiales dificultades de inserción social y familiar.</a:t>
            </a:r>
          </a:p>
          <a:p>
            <a:pPr marL="457200" indent="-457200" algn="just" defTabSz="457200">
              <a:lnSpc>
                <a:spcPct val="100000"/>
              </a:lnSpc>
              <a:buFont typeface="Wingdings" panose="05000000000000000000" pitchFamily="2" charset="2"/>
              <a:buChar char="Ø"/>
            </a:pPr>
            <a:r>
              <a:rPr lang="es-ES" sz="2800" dirty="0">
                <a:solidFill>
                  <a:srgbClr val="7030A0"/>
                </a:solidFill>
                <a:latin typeface="Century Gothic"/>
              </a:rPr>
              <a:t>Comprende el parto y el cuidado de menor de doce meses y corresponde a los progenitores.</a:t>
            </a:r>
          </a:p>
          <a:p>
            <a:pPr marL="457200" indent="-457200" algn="just" defTabSz="457200">
              <a:lnSpc>
                <a:spcPct val="100000"/>
              </a:lnSpc>
              <a:buFont typeface="Wingdings" panose="05000000000000000000" pitchFamily="2" charset="2"/>
              <a:buChar char="Ø"/>
            </a:pPr>
            <a:r>
              <a:rPr lang="es-ES" sz="2800" dirty="0">
                <a:solidFill>
                  <a:srgbClr val="7030A0"/>
                </a:solidFill>
                <a:latin typeface="Century Gothic"/>
              </a:rPr>
              <a:t>Según Real Decreto-Ley 9/2025, de 29 de julio, por el que se amplía el permiso de nacimiento y cuidado, se suspenderá el contrato de trabajo de los progenitores, adoptantes o guardadores durante </a:t>
            </a:r>
            <a:r>
              <a:rPr lang="es-ES" sz="2800" b="1" dirty="0">
                <a:solidFill>
                  <a:srgbClr val="7030A0"/>
                </a:solidFill>
                <a:latin typeface="Century Gothic"/>
              </a:rPr>
              <a:t>19 semanas</a:t>
            </a:r>
            <a:r>
              <a:rPr lang="es-ES" sz="2800" dirty="0">
                <a:solidFill>
                  <a:srgbClr val="7030A0"/>
                </a:solidFill>
                <a:latin typeface="Century Gothic"/>
              </a:rPr>
              <a:t>, serán obligatorias las </a:t>
            </a:r>
            <a:r>
              <a:rPr lang="es-ES" sz="2800" b="1" dirty="0">
                <a:solidFill>
                  <a:srgbClr val="7030A0"/>
                </a:solidFill>
                <a:latin typeface="Century Gothic"/>
              </a:rPr>
              <a:t>seis</a:t>
            </a:r>
            <a:r>
              <a:rPr lang="es-ES" sz="2800" dirty="0">
                <a:solidFill>
                  <a:srgbClr val="7030A0"/>
                </a:solidFill>
                <a:latin typeface="Century Gothic"/>
              </a:rPr>
              <a:t> semanas ininterrumpidas inmediatamente posteriores al parto, que habrán de disfrutarse a </a:t>
            </a:r>
            <a:r>
              <a:rPr lang="es-ES" sz="2800" b="1" dirty="0">
                <a:solidFill>
                  <a:srgbClr val="7030A0"/>
                </a:solidFill>
                <a:latin typeface="Century Gothic"/>
              </a:rPr>
              <a:t>jornada completa</a:t>
            </a:r>
            <a:r>
              <a:rPr lang="es-ES" sz="2800" dirty="0">
                <a:solidFill>
                  <a:srgbClr val="7030A0"/>
                </a:solidFill>
                <a:latin typeface="Century Gothic"/>
              </a:rPr>
              <a:t>.</a:t>
            </a: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056097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754029" y="639043"/>
            <a:ext cx="1119187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indent="-3429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Nacimiento, adopción, guarda:</a:t>
            </a:r>
            <a:endParaRPr lang="es-ES" sz="2800" u="none" strike="noStrike" dirty="0">
              <a:solidFill>
                <a:srgbClr val="7030A0"/>
              </a:solidFill>
              <a:effectLst/>
              <a:uFillTx/>
              <a:latin typeface="Century Gothic"/>
            </a:endParaRPr>
          </a:p>
        </p:txBody>
      </p:sp>
      <p:pic>
        <p:nvPicPr>
          <p:cNvPr id="2" name="Imagen 1">
            <a:extLst>
              <a:ext uri="{FF2B5EF4-FFF2-40B4-BE49-F238E27FC236}">
                <a16:creationId xmlns:a16="http://schemas.microsoft.com/office/drawing/2014/main" id="{A1B83375-E53B-4586-97DF-F21AA93A7072}"/>
              </a:ext>
            </a:extLst>
          </p:cNvPr>
          <p:cNvPicPr>
            <a:picLocks noChangeAspect="1"/>
          </p:cNvPicPr>
          <p:nvPr/>
        </p:nvPicPr>
        <p:blipFill>
          <a:blip r:embed="rId2"/>
          <a:stretch>
            <a:fillRect/>
          </a:stretch>
        </p:blipFill>
        <p:spPr>
          <a:xfrm>
            <a:off x="2171700" y="1160809"/>
            <a:ext cx="7105650" cy="4858456"/>
          </a:xfrm>
          <a:prstGeom prst="rect">
            <a:avLst/>
          </a:prstGeom>
        </p:spPr>
      </p:pic>
    </p:spTree>
    <p:extLst>
      <p:ext uri="{BB962C8B-B14F-4D97-AF65-F5344CB8AC3E}">
        <p14:creationId xmlns:p14="http://schemas.microsoft.com/office/powerpoint/2010/main" val="183612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3"/>
          <p:cNvSpPr/>
          <p:nvPr/>
        </p:nvSpPr>
        <p:spPr>
          <a:xfrm>
            <a:off x="836792" y="1308543"/>
            <a:ext cx="10515240" cy="40304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none" strike="noStrike" dirty="0">
                <a:solidFill>
                  <a:srgbClr val="7030A0"/>
                </a:solidFill>
                <a:effectLst/>
                <a:uFillTx/>
                <a:latin typeface="Century Gothic"/>
              </a:rPr>
              <a:t>Vigilancia y control del empresario </a:t>
            </a:r>
            <a:r>
              <a:rPr lang="es-ES" sz="3200" u="none" strike="noStrike" dirty="0">
                <a:solidFill>
                  <a:srgbClr val="7030A0"/>
                </a:solidFill>
                <a:effectLst/>
                <a:uFillTx/>
                <a:latin typeface="Century Gothic"/>
              </a:rPr>
              <a:t>(art. 20 ET):</a:t>
            </a:r>
          </a:p>
          <a:p>
            <a:pPr marL="457200" indent="-457200" algn="just" defTabSz="457200">
              <a:lnSpc>
                <a:spcPct val="100000"/>
              </a:lnSpc>
              <a:buFont typeface="Arial" panose="020B0604020202020204" pitchFamily="34" charset="0"/>
              <a:buChar char="•"/>
            </a:pPr>
            <a:r>
              <a:rPr lang="es-ES" sz="3200" b="0" u="none" strike="noStrike" dirty="0">
                <a:solidFill>
                  <a:srgbClr val="7030A0"/>
                </a:solidFill>
                <a:effectLst/>
                <a:uFillTx/>
                <a:latin typeface="Century Gothic"/>
              </a:rPr>
              <a:t>El empresario puede aplicar medidas de vigilancia para garantizar el cumplimiento de las obligaciones (20.3).</a:t>
            </a:r>
          </a:p>
          <a:p>
            <a:pPr marL="457200" indent="-457200" algn="just" defTabSz="457200">
              <a:lnSpc>
                <a:spcPct val="100000"/>
              </a:lnSpc>
              <a:buFont typeface="Arial" panose="020B0604020202020204" pitchFamily="34" charset="0"/>
              <a:buChar char="•"/>
            </a:pPr>
            <a:r>
              <a:rPr lang="es-ES" sz="3200" b="0" u="none" strike="noStrike" dirty="0">
                <a:solidFill>
                  <a:srgbClr val="7030A0"/>
                </a:solidFill>
                <a:effectLst/>
                <a:uFillTx/>
                <a:latin typeface="Century Gothic"/>
              </a:rPr>
              <a:t>Puede verificar el estado de salud del trabajador ante ausencias (20.4).</a:t>
            </a:r>
          </a:p>
          <a:p>
            <a:pPr marL="457200" indent="-457200" algn="just" defTabSz="457200">
              <a:lnSpc>
                <a:spcPct val="100000"/>
              </a:lnSpc>
              <a:buFont typeface="Arial" panose="020B0604020202020204" pitchFamily="34" charset="0"/>
              <a:buChar char="•"/>
            </a:pPr>
            <a:r>
              <a:rPr lang="es-ES" sz="3200" b="0" u="none" strike="noStrike" dirty="0">
                <a:solidFill>
                  <a:srgbClr val="7030A0"/>
                </a:solidFill>
                <a:effectLst/>
                <a:uFillTx/>
                <a:latin typeface="Century Gothic"/>
              </a:rPr>
              <a:t>Tiene facultad para sancionar incumplimientos conforme a la normativa o convenio (Art. 58 ET).</a:t>
            </a:r>
            <a:endParaRPr lang="es-ES" sz="2200" b="0" u="none" strike="noStrike" dirty="0">
              <a:solidFill>
                <a:srgbClr val="000000"/>
              </a:solidFill>
              <a:effectLst/>
              <a:uFillTx/>
              <a:latin typeface="Arial"/>
            </a:endParaRPr>
          </a:p>
        </p:txBody>
      </p:sp>
      <p:sp>
        <p:nvSpPr>
          <p:cNvPr id="5" name="TextBox 2">
            <a:extLst>
              <a:ext uri="{FF2B5EF4-FFF2-40B4-BE49-F238E27FC236}">
                <a16:creationId xmlns:a16="http://schemas.microsoft.com/office/drawing/2014/main" id="{054D8B4D-F4D5-2BC6-97B2-8C1A516A0C1F}"/>
              </a:ext>
            </a:extLst>
          </p:cNvPr>
          <p:cNvSpPr/>
          <p:nvPr/>
        </p:nvSpPr>
        <p:spPr>
          <a:xfrm>
            <a:off x="1866122" y="330297"/>
            <a:ext cx="8070979" cy="84493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900" b="1" u="none" strike="noStrike" dirty="0">
                <a:solidFill>
                  <a:schemeClr val="dk1">
                    <a:lumMod val="85000"/>
                    <a:lumOff val="15000"/>
                  </a:schemeClr>
                </a:solidFill>
                <a:effectLst/>
                <a:uFillTx/>
                <a:latin typeface="Tw Cen MT"/>
              </a:rPr>
              <a:t>El poder de dirección</a:t>
            </a:r>
            <a:endParaRPr lang="es-ES" sz="4900" b="0" u="none" strike="noStrike" dirty="0">
              <a:solidFill>
                <a:srgbClr val="000000"/>
              </a:solidFill>
              <a:effectLst/>
              <a:uFillTx/>
              <a:latin typeface="Arial"/>
            </a:endParaRPr>
          </a:p>
        </p:txBody>
      </p:sp>
    </p:spTree>
    <p:extLst>
      <p:ext uri="{BB962C8B-B14F-4D97-AF65-F5344CB8AC3E}">
        <p14:creationId xmlns:p14="http://schemas.microsoft.com/office/powerpoint/2010/main" val="3056229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87354" y="829543"/>
            <a:ext cx="11191875"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en interés del </a:t>
            </a:r>
            <a:r>
              <a:rPr lang="es-ES" sz="2800" b="1" dirty="0">
                <a:solidFill>
                  <a:srgbClr val="7030A0"/>
                </a:solidFill>
                <a:latin typeface="Century Gothic"/>
              </a:rPr>
              <a:t>trabajador</a:t>
            </a:r>
            <a:r>
              <a:rPr lang="es-ES" sz="2800" dirty="0">
                <a:solidFill>
                  <a:srgbClr val="7030A0"/>
                </a:solidFill>
                <a:latin typeface="Century Gothic"/>
              </a:rPr>
              <a:t>:</a:t>
            </a:r>
          </a:p>
          <a:p>
            <a:pPr marL="342900" indent="-3429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Nacimiento, adopción, guarda:</a:t>
            </a:r>
          </a:p>
          <a:p>
            <a:pPr marL="457200" indent="-457200" algn="just" defTabSz="457200">
              <a:lnSpc>
                <a:spcPct val="100000"/>
              </a:lnSpc>
              <a:buFont typeface="Wingdings" panose="05000000000000000000" pitchFamily="2" charset="2"/>
              <a:buChar char="Ø"/>
            </a:pPr>
            <a:r>
              <a:rPr lang="es-ES" sz="2800" b="1" dirty="0">
                <a:solidFill>
                  <a:srgbClr val="7030A0"/>
                </a:solidFill>
                <a:latin typeface="Century Gothic"/>
              </a:rPr>
              <a:t>Después</a:t>
            </a:r>
            <a:r>
              <a:rPr lang="es-ES" sz="2800" dirty="0">
                <a:solidFill>
                  <a:srgbClr val="7030A0"/>
                </a:solidFill>
                <a:latin typeface="Century Gothic"/>
              </a:rPr>
              <a:t> de las primeras seis semanas, podrá disfrutarse en régimen de </a:t>
            </a:r>
            <a:r>
              <a:rPr lang="es-ES" sz="2800" b="1" dirty="0">
                <a:solidFill>
                  <a:srgbClr val="7030A0"/>
                </a:solidFill>
                <a:latin typeface="Century Gothic"/>
              </a:rPr>
              <a:t>jornada completa o de jornada parcial</a:t>
            </a:r>
            <a:r>
              <a:rPr lang="es-ES" sz="2800" dirty="0">
                <a:solidFill>
                  <a:srgbClr val="7030A0"/>
                </a:solidFill>
                <a:latin typeface="Century Gothic"/>
              </a:rPr>
              <a:t>, previo acuerdo entre la empresa y la persona trabajadora. </a:t>
            </a:r>
          </a:p>
          <a:p>
            <a:pPr marL="457200" indent="-457200" algn="just" defTabSz="457200">
              <a:lnSpc>
                <a:spcPct val="100000"/>
              </a:lnSpc>
              <a:buFont typeface="Wingdings" panose="05000000000000000000" pitchFamily="2" charset="2"/>
              <a:buChar char="Ø"/>
            </a:pPr>
            <a:r>
              <a:rPr lang="es-ES" sz="2800" dirty="0">
                <a:solidFill>
                  <a:srgbClr val="7030A0"/>
                </a:solidFill>
                <a:latin typeface="Century Gothic"/>
              </a:rPr>
              <a:t>La persona trabajadora deberá </a:t>
            </a:r>
            <a:r>
              <a:rPr lang="es-ES" sz="2800" b="1" dirty="0">
                <a:solidFill>
                  <a:srgbClr val="7030A0"/>
                </a:solidFill>
                <a:latin typeface="Century Gothic"/>
              </a:rPr>
              <a:t>comunicar</a:t>
            </a:r>
            <a:r>
              <a:rPr lang="es-ES" sz="2800" dirty="0">
                <a:solidFill>
                  <a:srgbClr val="7030A0"/>
                </a:solidFill>
                <a:latin typeface="Century Gothic"/>
              </a:rPr>
              <a:t> a la empresa, con una antelación mínima de </a:t>
            </a:r>
            <a:r>
              <a:rPr lang="es-ES" sz="2800" b="1" dirty="0">
                <a:solidFill>
                  <a:srgbClr val="7030A0"/>
                </a:solidFill>
                <a:latin typeface="Century Gothic"/>
              </a:rPr>
              <a:t>quince </a:t>
            </a:r>
            <a:r>
              <a:rPr lang="es-ES" sz="2800" dirty="0">
                <a:solidFill>
                  <a:srgbClr val="7030A0"/>
                </a:solidFill>
                <a:latin typeface="Century Gothic"/>
              </a:rPr>
              <a:t>días, en los términos establecidos, en los convenios colectivos.</a:t>
            </a:r>
          </a:p>
          <a:p>
            <a:pPr marL="457200" indent="-457200" algn="just" defTabSz="457200">
              <a:lnSpc>
                <a:spcPct val="100000"/>
              </a:lnSpc>
              <a:buFont typeface="Wingdings" panose="05000000000000000000" pitchFamily="2" charset="2"/>
              <a:buChar char="Ø"/>
            </a:pPr>
            <a:r>
              <a:rPr lang="es-ES" sz="2800" dirty="0">
                <a:solidFill>
                  <a:srgbClr val="7030A0"/>
                </a:solidFill>
                <a:latin typeface="Century Gothic"/>
              </a:rPr>
              <a:t>Si los progenitores, adoptantes o guardadores, que ejerzan este derecho trabajan para la misma empresa, la dirección empresarial podrá </a:t>
            </a:r>
            <a:r>
              <a:rPr lang="es-ES" sz="2800" b="1" dirty="0">
                <a:solidFill>
                  <a:srgbClr val="7030A0"/>
                </a:solidFill>
                <a:latin typeface="Century Gothic"/>
              </a:rPr>
              <a:t>limitar su ejercicio simultáneo</a:t>
            </a:r>
            <a:r>
              <a:rPr lang="es-ES" sz="2800" dirty="0">
                <a:solidFill>
                  <a:srgbClr val="7030A0"/>
                </a:solidFill>
                <a:latin typeface="Century Gothic"/>
              </a:rPr>
              <a:t> por razones fundadas y objetivas, debidamente motivadas por escrito. </a:t>
            </a: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501760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87354" y="829543"/>
            <a:ext cx="11191875"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en interés del </a:t>
            </a:r>
            <a:r>
              <a:rPr lang="es-ES" sz="2800" b="1" dirty="0">
                <a:solidFill>
                  <a:srgbClr val="7030A0"/>
                </a:solidFill>
                <a:latin typeface="Century Gothic"/>
              </a:rPr>
              <a:t>trabajador</a:t>
            </a:r>
            <a:r>
              <a:rPr lang="es-ES" sz="2800" dirty="0">
                <a:solidFill>
                  <a:srgbClr val="7030A0"/>
                </a:solidFill>
                <a:latin typeface="Century Gothic"/>
              </a:rPr>
              <a:t>:</a:t>
            </a:r>
          </a:p>
          <a:p>
            <a:pPr marL="342900" indent="-3429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Nacimiento, adopción, guarda:</a:t>
            </a:r>
          </a:p>
          <a:p>
            <a:pPr marL="457200" indent="-457200" algn="just" defTabSz="457200">
              <a:lnSpc>
                <a:spcPct val="100000"/>
              </a:lnSpc>
              <a:buFont typeface="Wingdings" panose="05000000000000000000" pitchFamily="2" charset="2"/>
              <a:buChar char="Ø"/>
            </a:pPr>
            <a:r>
              <a:rPr lang="es-ES" sz="2800" dirty="0">
                <a:solidFill>
                  <a:srgbClr val="7030A0"/>
                </a:solidFill>
                <a:latin typeface="Century Gothic"/>
              </a:rPr>
              <a:t>En el supuesto de </a:t>
            </a:r>
            <a:r>
              <a:rPr lang="es-ES" sz="2800" b="1" dirty="0">
                <a:solidFill>
                  <a:srgbClr val="7030A0"/>
                </a:solidFill>
                <a:latin typeface="Century Gothic"/>
              </a:rPr>
              <a:t>discapacidad</a:t>
            </a:r>
            <a:r>
              <a:rPr lang="es-ES" sz="2800" dirty="0">
                <a:solidFill>
                  <a:srgbClr val="7030A0"/>
                </a:solidFill>
                <a:latin typeface="Century Gothic"/>
              </a:rPr>
              <a:t> del hijo o hija en el nacimiento, adopción, guarda, la suspensión del contrato tendrá una duración adicional de </a:t>
            </a:r>
            <a:r>
              <a:rPr lang="es-ES" sz="2800" b="1" dirty="0">
                <a:solidFill>
                  <a:srgbClr val="7030A0"/>
                </a:solidFill>
                <a:latin typeface="Century Gothic"/>
              </a:rPr>
              <a:t>dos semanas</a:t>
            </a:r>
            <a:r>
              <a:rPr lang="es-ES" sz="2800" dirty="0">
                <a:solidFill>
                  <a:srgbClr val="7030A0"/>
                </a:solidFill>
                <a:latin typeface="Century Gothic"/>
              </a:rPr>
              <a:t>, una para cada una de las personas progenitoras.</a:t>
            </a:r>
          </a:p>
          <a:p>
            <a:pPr marL="457200" indent="-457200" algn="just" defTabSz="457200">
              <a:lnSpc>
                <a:spcPct val="100000"/>
              </a:lnSpc>
              <a:buFont typeface="Wingdings" panose="05000000000000000000" pitchFamily="2" charset="2"/>
              <a:buChar char="Ø"/>
            </a:pPr>
            <a:r>
              <a:rPr lang="es-ES" sz="2800" dirty="0">
                <a:solidFill>
                  <a:srgbClr val="7030A0"/>
                </a:solidFill>
                <a:latin typeface="Century Gothic"/>
              </a:rPr>
              <a:t>Igual ampliación procederá en el supuesto de nacimiento, adopción, guarda </a:t>
            </a:r>
            <a:r>
              <a:rPr lang="es-ES" sz="2800" b="1" dirty="0">
                <a:solidFill>
                  <a:srgbClr val="7030A0"/>
                </a:solidFill>
                <a:latin typeface="Century Gothic"/>
              </a:rPr>
              <a:t>múltiple</a:t>
            </a:r>
            <a:r>
              <a:rPr lang="es-ES" sz="2800" dirty="0">
                <a:solidFill>
                  <a:srgbClr val="7030A0"/>
                </a:solidFill>
                <a:latin typeface="Century Gothic"/>
              </a:rPr>
              <a:t> por cada hijo o hija distinta del primero.</a:t>
            </a:r>
          </a:p>
          <a:p>
            <a:pPr marL="457200" indent="-457200" algn="just" defTabSz="457200">
              <a:lnSpc>
                <a:spcPct val="100000"/>
              </a:lnSpc>
              <a:buFont typeface="Wingdings" panose="05000000000000000000" pitchFamily="2" charset="2"/>
              <a:buChar char="Ø"/>
            </a:pPr>
            <a:r>
              <a:rPr lang="es-ES" sz="2800" dirty="0">
                <a:solidFill>
                  <a:srgbClr val="7030A0"/>
                </a:solidFill>
                <a:latin typeface="Century Gothic"/>
              </a:rPr>
              <a:t>En caso de haber una </a:t>
            </a:r>
            <a:r>
              <a:rPr lang="es-ES" sz="2800" b="1" dirty="0">
                <a:solidFill>
                  <a:srgbClr val="7030A0"/>
                </a:solidFill>
                <a:latin typeface="Century Gothic"/>
              </a:rPr>
              <a:t>única persona progenitora</a:t>
            </a:r>
            <a:r>
              <a:rPr lang="es-ES" sz="2800" dirty="0">
                <a:solidFill>
                  <a:srgbClr val="7030A0"/>
                </a:solidFill>
                <a:latin typeface="Century Gothic"/>
              </a:rPr>
              <a:t>, esta podrá disfrutar de las ampliaciones completas previstas en este apartado para el caso de familias con dos personas progenitoras. </a:t>
            </a: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1322440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68304" y="910365"/>
            <a:ext cx="11191875"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basadas en la protección del interés personal y familiar del </a:t>
            </a:r>
            <a:r>
              <a:rPr lang="es-ES" sz="2800" b="1" dirty="0">
                <a:solidFill>
                  <a:srgbClr val="7030A0"/>
                </a:solidFill>
                <a:latin typeface="Century Gothic"/>
              </a:rPr>
              <a:t>trabajador</a:t>
            </a:r>
            <a:r>
              <a:rPr lang="es-ES" sz="2800" dirty="0">
                <a:solidFill>
                  <a:srgbClr val="7030A0"/>
                </a:solidFill>
                <a:latin typeface="Century Gothic"/>
              </a:rPr>
              <a:t>, al cesar las causas legales de suspensión, tendrá derecho a la reincorporación al puesto de trabajo reservado:</a:t>
            </a:r>
          </a:p>
          <a:p>
            <a:pPr marL="342900" indent="-342900" algn="just" defTabSz="457200">
              <a:buFont typeface="Wingdings" panose="05000000000000000000" pitchFamily="2" charset="2"/>
              <a:buChar char="v"/>
            </a:pPr>
            <a:r>
              <a:rPr lang="es-ES" sz="2800" b="1" dirty="0">
                <a:solidFill>
                  <a:srgbClr val="7030A0"/>
                </a:solidFill>
                <a:latin typeface="Century Gothic"/>
              </a:rPr>
              <a:t>Riesgo</a:t>
            </a:r>
            <a:r>
              <a:rPr lang="es-ES" sz="2800" dirty="0">
                <a:solidFill>
                  <a:srgbClr val="7030A0"/>
                </a:solidFill>
                <a:latin typeface="Century Gothic"/>
              </a:rPr>
              <a:t> durante el </a:t>
            </a:r>
            <a:r>
              <a:rPr lang="es-ES" sz="2800" b="1" dirty="0">
                <a:solidFill>
                  <a:srgbClr val="7030A0"/>
                </a:solidFill>
                <a:latin typeface="Century Gothic"/>
              </a:rPr>
              <a:t>embarazo</a:t>
            </a:r>
            <a:r>
              <a:rPr lang="es-ES" sz="2800" dirty="0">
                <a:solidFill>
                  <a:srgbClr val="7030A0"/>
                </a:solidFill>
                <a:latin typeface="Century Gothic"/>
              </a:rPr>
              <a:t> y riesgo durante la </a:t>
            </a:r>
            <a:r>
              <a:rPr lang="es-ES" sz="2800" b="1" dirty="0">
                <a:solidFill>
                  <a:srgbClr val="7030A0"/>
                </a:solidFill>
                <a:latin typeface="Century Gothic"/>
              </a:rPr>
              <a:t>lactancia natural </a:t>
            </a:r>
            <a:r>
              <a:rPr lang="es-ES" sz="2800" dirty="0">
                <a:solidFill>
                  <a:srgbClr val="7030A0"/>
                </a:solidFill>
                <a:latin typeface="Century Gothic"/>
              </a:rPr>
              <a:t>de un menor de nueve meses. La suspensión del contrato </a:t>
            </a:r>
            <a:r>
              <a:rPr lang="es-ES" sz="2800" b="1" dirty="0">
                <a:solidFill>
                  <a:srgbClr val="7030A0"/>
                </a:solidFill>
                <a:latin typeface="Century Gothic"/>
              </a:rPr>
              <a:t>finalizará</a:t>
            </a:r>
            <a:r>
              <a:rPr lang="es-ES" sz="2800" dirty="0">
                <a:solidFill>
                  <a:srgbClr val="7030A0"/>
                </a:solidFill>
                <a:latin typeface="Century Gothic"/>
              </a:rPr>
              <a:t> el día en que:</a:t>
            </a:r>
          </a:p>
          <a:p>
            <a:pPr marL="457200" indent="-457200" algn="just" defTabSz="457200">
              <a:buFont typeface="Wingdings" panose="05000000000000000000" pitchFamily="2" charset="2"/>
              <a:buChar char="ü"/>
            </a:pPr>
            <a:r>
              <a:rPr lang="es-ES" sz="2800" dirty="0">
                <a:solidFill>
                  <a:srgbClr val="7030A0"/>
                </a:solidFill>
                <a:latin typeface="Century Gothic"/>
              </a:rPr>
              <a:t>Se inicie la suspensión del contrato por parto (embarazo) o,</a:t>
            </a:r>
          </a:p>
          <a:p>
            <a:pPr marL="457200" indent="-457200" algn="just" defTabSz="457200">
              <a:buFont typeface="Wingdings" panose="05000000000000000000" pitchFamily="2" charset="2"/>
              <a:buChar char="ü"/>
            </a:pPr>
            <a:r>
              <a:rPr lang="es-ES" sz="2800" dirty="0">
                <a:solidFill>
                  <a:srgbClr val="7030A0"/>
                </a:solidFill>
                <a:latin typeface="Century Gothic"/>
              </a:rPr>
              <a:t>El lactante cumpla nueve meses (lactancia) o,</a:t>
            </a:r>
          </a:p>
          <a:p>
            <a:pPr marL="457200" indent="-457200" algn="just" defTabSz="457200">
              <a:buFont typeface="Wingdings" panose="05000000000000000000" pitchFamily="2" charset="2"/>
              <a:buChar char="ü"/>
            </a:pPr>
            <a:r>
              <a:rPr lang="es-ES" sz="2800" dirty="0">
                <a:solidFill>
                  <a:srgbClr val="7030A0"/>
                </a:solidFill>
                <a:latin typeface="Century Gothic"/>
              </a:rPr>
              <a:t>En ambos casos, cuando 	desaparezca la imposibilidad de la trabajadora de reincorporarse a su puesto anterior o a otro compatible con su estado. </a:t>
            </a: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465308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773079" y="582794"/>
            <a:ext cx="11191875"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basadas en la protección del interés personal y familiar del </a:t>
            </a:r>
            <a:r>
              <a:rPr lang="es-ES" sz="2800" b="1" dirty="0">
                <a:solidFill>
                  <a:srgbClr val="7030A0"/>
                </a:solidFill>
                <a:latin typeface="Century Gothic"/>
              </a:rPr>
              <a:t>trabajador</a:t>
            </a:r>
            <a:r>
              <a:rPr lang="es-ES" sz="2800" dirty="0">
                <a:solidFill>
                  <a:srgbClr val="7030A0"/>
                </a:solidFill>
                <a:latin typeface="Century Gothic"/>
              </a:rPr>
              <a:t>:</a:t>
            </a:r>
          </a:p>
          <a:p>
            <a:pPr marL="342900" indent="-342900" algn="just" defTabSz="457200">
              <a:lnSpc>
                <a:spcPct val="100000"/>
              </a:lnSpc>
              <a:buFont typeface="Wingdings" panose="05000000000000000000" pitchFamily="2" charset="2"/>
              <a:buChar char="v"/>
            </a:pPr>
            <a:r>
              <a:rPr lang="es-ES" sz="2800" dirty="0">
                <a:solidFill>
                  <a:srgbClr val="7030A0"/>
                </a:solidFill>
                <a:latin typeface="Century Gothic"/>
              </a:rPr>
              <a:t>Disfrute del </a:t>
            </a:r>
            <a:r>
              <a:rPr lang="es-ES" sz="2800" b="1" dirty="0">
                <a:solidFill>
                  <a:srgbClr val="7030A0"/>
                </a:solidFill>
                <a:latin typeface="Century Gothic"/>
              </a:rPr>
              <a:t>permiso parental</a:t>
            </a:r>
            <a:r>
              <a:rPr lang="es-ES" sz="2800" dirty="0">
                <a:solidFill>
                  <a:srgbClr val="7030A0"/>
                </a:solidFill>
                <a:latin typeface="Century Gothic"/>
              </a:rPr>
              <a:t>. Derecho a un permiso, para el cuidado de hijo/a o menor acogido </a:t>
            </a:r>
            <a:r>
              <a:rPr lang="es-ES" sz="2800" b="1" dirty="0">
                <a:solidFill>
                  <a:srgbClr val="7030A0"/>
                </a:solidFill>
                <a:latin typeface="Century Gothic"/>
              </a:rPr>
              <a:t>mas de un año</a:t>
            </a:r>
            <a:r>
              <a:rPr lang="es-ES" sz="2800" dirty="0">
                <a:solidFill>
                  <a:srgbClr val="7030A0"/>
                </a:solidFill>
                <a:latin typeface="Century Gothic"/>
              </a:rPr>
              <a:t>, hasta que el menor cumpla </a:t>
            </a:r>
            <a:r>
              <a:rPr lang="es-ES" sz="2800" b="1" dirty="0">
                <a:solidFill>
                  <a:srgbClr val="7030A0"/>
                </a:solidFill>
                <a:latin typeface="Century Gothic"/>
              </a:rPr>
              <a:t>ocho </a:t>
            </a:r>
            <a:r>
              <a:rPr lang="es-ES" sz="2800" dirty="0">
                <a:solidFill>
                  <a:srgbClr val="7030A0"/>
                </a:solidFill>
                <a:latin typeface="Century Gothic"/>
              </a:rPr>
              <a:t>años.</a:t>
            </a:r>
          </a:p>
          <a:p>
            <a:pPr marL="457200" indent="-457200" algn="just" defTabSz="457200">
              <a:lnSpc>
                <a:spcPct val="100000"/>
              </a:lnSpc>
              <a:buFont typeface="Wingdings" panose="05000000000000000000" pitchFamily="2" charset="2"/>
              <a:buChar char="ü"/>
            </a:pPr>
            <a:r>
              <a:rPr lang="es-ES" sz="2800" dirty="0">
                <a:solidFill>
                  <a:srgbClr val="7030A0"/>
                </a:solidFill>
                <a:latin typeface="Century Gothic"/>
              </a:rPr>
              <a:t>Tendrá una duración no superior a ocho semanas, continuas o discontinuas, a tiempo completo o tiempo parcial.</a:t>
            </a:r>
          </a:p>
          <a:p>
            <a:pPr marL="457200" indent="-457200" algn="just" defTabSz="457200">
              <a:lnSpc>
                <a:spcPct val="100000"/>
              </a:lnSpc>
              <a:buFont typeface="Wingdings" panose="05000000000000000000" pitchFamily="2" charset="2"/>
              <a:buChar char="ü"/>
            </a:pPr>
            <a:r>
              <a:rPr lang="es-ES" sz="2800" dirty="0">
                <a:solidFill>
                  <a:srgbClr val="7030A0"/>
                </a:solidFill>
                <a:latin typeface="Century Gothic"/>
              </a:rPr>
              <a:t>Comunicar a la empresa con diez días o la concretada por los convenios colectivos, salvo fuerza mayor.</a:t>
            </a:r>
          </a:p>
          <a:p>
            <a:pPr marL="457200" indent="-457200" algn="just" defTabSz="457200">
              <a:lnSpc>
                <a:spcPct val="100000"/>
              </a:lnSpc>
              <a:buFont typeface="Wingdings" panose="05000000000000000000" pitchFamily="2" charset="2"/>
              <a:buChar char="ü"/>
            </a:pPr>
            <a:r>
              <a:rPr lang="es-ES" sz="2800" dirty="0">
                <a:solidFill>
                  <a:srgbClr val="7030A0"/>
                </a:solidFill>
                <a:latin typeface="Century Gothic"/>
              </a:rPr>
              <a:t>La empresa podrá justificar aplazamiento del permiso por un período razonable y ofreciendo una alternativa.</a:t>
            </a:r>
          </a:p>
          <a:p>
            <a:pPr marL="457200" indent="-457200" algn="just" defTabSz="457200">
              <a:lnSpc>
                <a:spcPct val="100000"/>
              </a:lnSpc>
              <a:buFont typeface="Wingdings" panose="05000000000000000000" pitchFamily="2" charset="2"/>
              <a:buChar char="ü"/>
            </a:pPr>
            <a:r>
              <a:rPr lang="es-ES" sz="2800" dirty="0">
                <a:solidFill>
                  <a:srgbClr val="7030A0"/>
                </a:solidFill>
                <a:latin typeface="Century Gothic"/>
              </a:rPr>
              <a:t>RD-ley 9/2025, de 29 de julio, </a:t>
            </a:r>
            <a:r>
              <a:rPr lang="es-ES" sz="2800" b="1" dirty="0">
                <a:solidFill>
                  <a:srgbClr val="7030A0"/>
                </a:solidFill>
                <a:latin typeface="Century Gothic"/>
              </a:rPr>
              <a:t>2</a:t>
            </a:r>
            <a:r>
              <a:rPr lang="es-ES" sz="2800" dirty="0">
                <a:solidFill>
                  <a:srgbClr val="7030A0"/>
                </a:solidFill>
                <a:latin typeface="Century Gothic"/>
              </a:rPr>
              <a:t> de las 8 semanas, </a:t>
            </a:r>
            <a:r>
              <a:rPr lang="es-ES" sz="2800" b="1" dirty="0">
                <a:solidFill>
                  <a:srgbClr val="7030A0"/>
                </a:solidFill>
                <a:latin typeface="Century Gothic"/>
              </a:rPr>
              <a:t>4</a:t>
            </a:r>
            <a:r>
              <a:rPr lang="es-ES" sz="2800" dirty="0">
                <a:solidFill>
                  <a:srgbClr val="7030A0"/>
                </a:solidFill>
                <a:latin typeface="Century Gothic"/>
              </a:rPr>
              <a:t> en caso de familias monoparentales, son </a:t>
            </a:r>
            <a:r>
              <a:rPr lang="es-ES" sz="2800" b="1" dirty="0">
                <a:solidFill>
                  <a:srgbClr val="7030A0"/>
                </a:solidFill>
                <a:latin typeface="Century Gothic"/>
              </a:rPr>
              <a:t>retribuidas</a:t>
            </a:r>
            <a:r>
              <a:rPr lang="es-ES" sz="2800" dirty="0">
                <a:solidFill>
                  <a:srgbClr val="7030A0"/>
                </a:solidFill>
                <a:latin typeface="Century Gothic"/>
              </a:rPr>
              <a:t> por la empresa. </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289823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25522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715929" y="1313366"/>
            <a:ext cx="11191875"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basadas en la protección del interés personal y familiar del </a:t>
            </a:r>
            <a:r>
              <a:rPr lang="es-ES" sz="2800" b="1" dirty="0">
                <a:solidFill>
                  <a:srgbClr val="7030A0"/>
                </a:solidFill>
                <a:latin typeface="Century Gothic"/>
              </a:rPr>
              <a:t>trabajador</a:t>
            </a:r>
            <a:r>
              <a:rPr lang="es-ES" sz="2800" dirty="0">
                <a:solidFill>
                  <a:srgbClr val="7030A0"/>
                </a:solidFill>
                <a:latin typeface="Century Gothic"/>
              </a:rPr>
              <a:t>:</a:t>
            </a:r>
          </a:p>
          <a:p>
            <a:pPr marL="342900" indent="-342900" algn="just" defTabSz="457200">
              <a:lnSpc>
                <a:spcPct val="100000"/>
              </a:lnSpc>
              <a:buFont typeface="Wingdings" panose="05000000000000000000" pitchFamily="2" charset="2"/>
              <a:buChar char="v"/>
            </a:pPr>
            <a:r>
              <a:rPr lang="es-ES" sz="2800" dirty="0">
                <a:solidFill>
                  <a:srgbClr val="7030A0"/>
                </a:solidFill>
                <a:latin typeface="Century Gothic"/>
              </a:rPr>
              <a:t>Decisión de la trabajadora, obligada a abandonar su puesto de trabajo como consecuencia de ser </a:t>
            </a:r>
            <a:r>
              <a:rPr lang="es-ES" sz="2800" b="1" dirty="0">
                <a:solidFill>
                  <a:srgbClr val="7030A0"/>
                </a:solidFill>
                <a:latin typeface="Century Gothic"/>
              </a:rPr>
              <a:t>víctima de violencia</a:t>
            </a:r>
            <a:r>
              <a:rPr lang="es-ES" sz="2800" dirty="0">
                <a:solidFill>
                  <a:srgbClr val="7030A0"/>
                </a:solidFill>
                <a:latin typeface="Century Gothic"/>
              </a:rPr>
              <a:t> de género o de violencia sexual.</a:t>
            </a:r>
          </a:p>
          <a:p>
            <a:pPr marL="457200" indent="-457200" algn="just" defTabSz="457200">
              <a:lnSpc>
                <a:spcPct val="100000"/>
              </a:lnSpc>
              <a:buFont typeface="Wingdings" panose="05000000000000000000" pitchFamily="2" charset="2"/>
              <a:buChar char="ü"/>
            </a:pPr>
            <a:r>
              <a:rPr lang="es-ES" sz="2800" dirty="0">
                <a:solidFill>
                  <a:srgbClr val="7030A0"/>
                </a:solidFill>
                <a:latin typeface="Century Gothic"/>
              </a:rPr>
              <a:t>	La suspensión tendrá una duración inicial que no podrá 	exceder de </a:t>
            </a:r>
            <a:r>
              <a:rPr lang="es-ES" sz="2800" b="1" dirty="0">
                <a:solidFill>
                  <a:srgbClr val="7030A0"/>
                </a:solidFill>
                <a:latin typeface="Century Gothic"/>
              </a:rPr>
              <a:t>seis meses.</a:t>
            </a:r>
          </a:p>
          <a:p>
            <a:pPr marL="457200" indent="-457200" algn="just" defTabSz="457200">
              <a:lnSpc>
                <a:spcPct val="100000"/>
              </a:lnSpc>
              <a:buFont typeface="Wingdings" panose="05000000000000000000" pitchFamily="2" charset="2"/>
              <a:buChar char="ü"/>
            </a:pPr>
            <a:r>
              <a:rPr lang="es-ES" sz="2800" dirty="0">
                <a:solidFill>
                  <a:srgbClr val="7030A0"/>
                </a:solidFill>
                <a:latin typeface="Century Gothic"/>
              </a:rPr>
              <a:t>	Si de las actuaciones de tutela judicial resultase la 	necesidad de continuar con la 	suspensión, el juez podrá 	prorrogar la 	suspensión por periodos de </a:t>
            </a:r>
            <a:r>
              <a:rPr lang="es-ES" sz="2800" b="1" dirty="0">
                <a:solidFill>
                  <a:srgbClr val="7030A0"/>
                </a:solidFill>
                <a:latin typeface="Century Gothic"/>
              </a:rPr>
              <a:t>tres meses</a:t>
            </a:r>
            <a:r>
              <a:rPr lang="es-ES" sz="2800" dirty="0">
                <a:solidFill>
                  <a:srgbClr val="7030A0"/>
                </a:solidFill>
                <a:latin typeface="Century Gothic"/>
              </a:rPr>
              <a:t>, con 	máximo de </a:t>
            </a:r>
            <a:r>
              <a:rPr lang="es-ES" sz="2800" b="1" dirty="0">
                <a:solidFill>
                  <a:srgbClr val="7030A0"/>
                </a:solidFill>
                <a:latin typeface="Century Gothic"/>
              </a:rPr>
              <a:t>dieciocho meses</a:t>
            </a:r>
            <a:r>
              <a:rPr lang="es-ES" sz="2800" dirty="0">
                <a:solidFill>
                  <a:srgbClr val="7030A0"/>
                </a:solidFill>
                <a:latin typeface="Century Gothic"/>
              </a:rPr>
              <a:t>.</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611450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25522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68304" y="1084766"/>
            <a:ext cx="11191875"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basadas en la protección del interés personal y familiar del </a:t>
            </a:r>
            <a:r>
              <a:rPr lang="es-ES" sz="2800" b="1" dirty="0">
                <a:solidFill>
                  <a:srgbClr val="7030A0"/>
                </a:solidFill>
                <a:latin typeface="Century Gothic"/>
              </a:rPr>
              <a:t>trabajador</a:t>
            </a:r>
            <a:r>
              <a:rPr lang="es-ES" sz="2800" dirty="0">
                <a:solidFill>
                  <a:srgbClr val="7030A0"/>
                </a:solidFill>
                <a:latin typeface="Century Gothic"/>
              </a:rPr>
              <a:t>:</a:t>
            </a:r>
          </a:p>
          <a:p>
            <a:pPr marL="342900" indent="-3429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Excedencia voluntaria</a:t>
            </a:r>
            <a:r>
              <a:rPr lang="es-ES" sz="2800" u="none" strike="noStrike" dirty="0">
                <a:solidFill>
                  <a:srgbClr val="7030A0"/>
                </a:solidFill>
                <a:effectLst/>
                <a:uFillTx/>
                <a:latin typeface="Century Gothic"/>
              </a:rPr>
              <a:t>:</a:t>
            </a:r>
          </a:p>
          <a:p>
            <a:pPr marL="914400" lvl="1" indent="-457200" algn="just" defTabSz="457200">
              <a:buFont typeface="Arial" panose="020B0604020202020204" pitchFamily="34" charset="0"/>
              <a:buChar char="•"/>
            </a:pPr>
            <a:r>
              <a:rPr lang="es-ES" sz="2800" dirty="0">
                <a:solidFill>
                  <a:srgbClr val="7030A0"/>
                </a:solidFill>
                <a:latin typeface="Century Gothic"/>
              </a:rPr>
              <a:t>Por cuidado de un </a:t>
            </a:r>
            <a:r>
              <a:rPr lang="es-ES" sz="2800" b="1" dirty="0">
                <a:solidFill>
                  <a:srgbClr val="7030A0"/>
                </a:solidFill>
                <a:latin typeface="Century Gothic"/>
              </a:rPr>
              <a:t>hijo</a:t>
            </a:r>
            <a:r>
              <a:rPr lang="es-ES" sz="2800" dirty="0">
                <a:solidFill>
                  <a:srgbClr val="7030A0"/>
                </a:solidFill>
                <a:latin typeface="Century Gothic"/>
              </a:rPr>
              <a:t>. Excedencia de duración no superior a 3 años para atender al cuidado de cada hijo, tanto por naturaleza como por adopción o acogimiento. Computa a efectos de </a:t>
            </a:r>
            <a:r>
              <a:rPr lang="es-ES" sz="2800" b="1" dirty="0">
                <a:solidFill>
                  <a:srgbClr val="7030A0"/>
                </a:solidFill>
                <a:latin typeface="Century Gothic"/>
              </a:rPr>
              <a:t>antigüedad</a:t>
            </a:r>
            <a:r>
              <a:rPr lang="es-ES" sz="2800" dirty="0">
                <a:solidFill>
                  <a:srgbClr val="7030A0"/>
                </a:solidFill>
                <a:latin typeface="Century Gothic"/>
              </a:rPr>
              <a:t>, durante el primer año, el trabajador tendrá </a:t>
            </a:r>
            <a:r>
              <a:rPr lang="es-ES" sz="2800" b="1" dirty="0">
                <a:solidFill>
                  <a:srgbClr val="7030A0"/>
                </a:solidFill>
                <a:latin typeface="Century Gothic"/>
              </a:rPr>
              <a:t>derecho a la reserva </a:t>
            </a:r>
            <a:r>
              <a:rPr lang="es-ES" sz="2800" dirty="0">
                <a:solidFill>
                  <a:srgbClr val="7030A0"/>
                </a:solidFill>
                <a:latin typeface="Century Gothic"/>
              </a:rPr>
              <a:t>del puesto de trabajo, después, la reserva quedará referida a un puesto de trabajo del mismo grupo profesional o categoría equivalente. Posibilidad de acudir a </a:t>
            </a:r>
            <a:r>
              <a:rPr lang="es-ES" sz="2800" b="1" dirty="0">
                <a:solidFill>
                  <a:srgbClr val="7030A0"/>
                </a:solidFill>
                <a:latin typeface="Century Gothic"/>
              </a:rPr>
              <a:t>formación</a:t>
            </a:r>
            <a:r>
              <a:rPr lang="es-ES" sz="2800" dirty="0">
                <a:solidFill>
                  <a:srgbClr val="7030A0"/>
                </a:solidFill>
                <a:latin typeface="Century Gothic"/>
              </a:rPr>
              <a:t>.</a:t>
            </a:r>
          </a:p>
        </p:txBody>
      </p:sp>
    </p:spTree>
    <p:extLst>
      <p:ext uri="{BB962C8B-B14F-4D97-AF65-F5344CB8AC3E}">
        <p14:creationId xmlns:p14="http://schemas.microsoft.com/office/powerpoint/2010/main" val="1035157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25522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68304" y="1084766"/>
            <a:ext cx="11191875"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basadas en la protección del interés personal y familiar del </a:t>
            </a:r>
            <a:r>
              <a:rPr lang="es-ES" sz="2800" b="1" dirty="0">
                <a:solidFill>
                  <a:srgbClr val="7030A0"/>
                </a:solidFill>
                <a:latin typeface="Century Gothic"/>
              </a:rPr>
              <a:t>trabajador</a:t>
            </a:r>
            <a:r>
              <a:rPr lang="es-ES" sz="2800" dirty="0">
                <a:solidFill>
                  <a:srgbClr val="7030A0"/>
                </a:solidFill>
                <a:latin typeface="Century Gothic"/>
              </a:rPr>
              <a:t>:</a:t>
            </a:r>
          </a:p>
          <a:p>
            <a:pPr marL="342900" indent="-3429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Excedencia voluntaria</a:t>
            </a:r>
            <a:r>
              <a:rPr lang="es-ES" sz="2800" u="none" strike="noStrike" dirty="0">
                <a:solidFill>
                  <a:srgbClr val="7030A0"/>
                </a:solidFill>
                <a:effectLst/>
                <a:uFillTx/>
                <a:latin typeface="Century Gothic"/>
              </a:rPr>
              <a:t>:</a:t>
            </a:r>
          </a:p>
          <a:p>
            <a:pPr marL="914400" lvl="1" indent="-457200" algn="just" defTabSz="457200">
              <a:buFont typeface="Arial" panose="020B0604020202020204" pitchFamily="34" charset="0"/>
              <a:buChar char="•"/>
            </a:pPr>
            <a:r>
              <a:rPr lang="es-ES" sz="2800" u="none" strike="noStrike" dirty="0">
                <a:solidFill>
                  <a:srgbClr val="7030A0"/>
                </a:solidFill>
                <a:effectLst/>
                <a:uFillTx/>
                <a:latin typeface="Century Gothic"/>
              </a:rPr>
              <a:t>Por cuidado de un </a:t>
            </a:r>
            <a:r>
              <a:rPr lang="es-ES" sz="2800" b="1" u="none" strike="noStrike" dirty="0">
                <a:solidFill>
                  <a:srgbClr val="7030A0"/>
                </a:solidFill>
                <a:effectLst/>
                <a:uFillTx/>
                <a:latin typeface="Century Gothic"/>
              </a:rPr>
              <a:t>familiar</a:t>
            </a:r>
            <a:r>
              <a:rPr lang="es-ES" sz="2800" dirty="0">
                <a:solidFill>
                  <a:srgbClr val="7030A0"/>
                </a:solidFill>
                <a:latin typeface="Century Gothic"/>
              </a:rPr>
              <a:t>. Duración no superior a </a:t>
            </a:r>
            <a:r>
              <a:rPr lang="es-ES" sz="2800" b="1" dirty="0">
                <a:solidFill>
                  <a:srgbClr val="7030A0"/>
                </a:solidFill>
                <a:latin typeface="Century Gothic"/>
              </a:rPr>
              <a:t>dos años</a:t>
            </a:r>
            <a:r>
              <a:rPr lang="es-ES" sz="2800" dirty="0">
                <a:solidFill>
                  <a:srgbClr val="7030A0"/>
                </a:solidFill>
                <a:latin typeface="Century Gothic"/>
              </a:rPr>
              <a:t>, salvo que se establezca una duración mayor por negociación colectiva, para atender al cuidado del cónyuge o pareja de hecho, o de un familiar, hasta el </a:t>
            </a:r>
            <a:r>
              <a:rPr lang="es-ES" sz="2800" b="1" dirty="0">
                <a:solidFill>
                  <a:srgbClr val="7030A0"/>
                </a:solidFill>
                <a:latin typeface="Century Gothic"/>
              </a:rPr>
              <a:t>segundo grado </a:t>
            </a:r>
            <a:r>
              <a:rPr lang="es-ES" sz="2800" dirty="0">
                <a:solidFill>
                  <a:srgbClr val="7030A0"/>
                </a:solidFill>
                <a:latin typeface="Century Gothic"/>
              </a:rPr>
              <a:t>de consanguinidad o afinidad, que, por razones de edad, accidente o enfermedad, no puedan valerse por sí mismo y </a:t>
            </a:r>
            <a:r>
              <a:rPr lang="es-ES" sz="2800" b="1" dirty="0">
                <a:solidFill>
                  <a:srgbClr val="7030A0"/>
                </a:solidFill>
                <a:latin typeface="Century Gothic"/>
              </a:rPr>
              <a:t>no desempeñe </a:t>
            </a:r>
            <a:r>
              <a:rPr lang="es-ES" sz="2800" dirty="0">
                <a:solidFill>
                  <a:srgbClr val="7030A0"/>
                </a:solidFill>
                <a:latin typeface="Century Gothic"/>
              </a:rPr>
              <a:t>actividad retribuida. </a:t>
            </a:r>
            <a:r>
              <a:rPr lang="es-ES" sz="2800" b="1" u="none" strike="noStrike" dirty="0">
                <a:solidFill>
                  <a:srgbClr val="7030A0"/>
                </a:solidFill>
                <a:effectLst/>
                <a:uFillTx/>
                <a:latin typeface="Century Gothic"/>
              </a:rPr>
              <a:t>Antigüedad</a:t>
            </a:r>
            <a:r>
              <a:rPr lang="es-ES" sz="2800" u="none" strike="noStrike" dirty="0">
                <a:solidFill>
                  <a:srgbClr val="7030A0"/>
                </a:solidFill>
                <a:effectLst/>
                <a:uFillTx/>
                <a:latin typeface="Century Gothic"/>
              </a:rPr>
              <a:t>, </a:t>
            </a:r>
            <a:r>
              <a:rPr lang="es-ES" sz="2800" b="1" u="none" strike="noStrike" dirty="0">
                <a:solidFill>
                  <a:srgbClr val="7030A0"/>
                </a:solidFill>
                <a:effectLst/>
                <a:uFillTx/>
                <a:latin typeface="Century Gothic"/>
              </a:rPr>
              <a:t>reserva</a:t>
            </a:r>
            <a:r>
              <a:rPr lang="es-ES" sz="2800" u="none" strike="noStrike" dirty="0">
                <a:solidFill>
                  <a:srgbClr val="7030A0"/>
                </a:solidFill>
                <a:effectLst/>
                <a:uFillTx/>
                <a:latin typeface="Century Gothic"/>
              </a:rPr>
              <a:t> del puesto y </a:t>
            </a:r>
            <a:r>
              <a:rPr lang="es-ES" sz="2800" b="1" u="none" strike="noStrike" dirty="0">
                <a:solidFill>
                  <a:srgbClr val="7030A0"/>
                </a:solidFill>
                <a:effectLst/>
                <a:uFillTx/>
                <a:latin typeface="Century Gothic"/>
              </a:rPr>
              <a:t>formación</a:t>
            </a:r>
            <a:r>
              <a:rPr lang="es-ES" sz="2800" u="none" strike="noStrike" dirty="0">
                <a:solidFill>
                  <a:srgbClr val="7030A0"/>
                </a:solidFill>
                <a:effectLst/>
                <a:uFillTx/>
                <a:latin typeface="Century Gothic"/>
              </a:rPr>
              <a:t> igual que el supuesto anterior.</a:t>
            </a:r>
          </a:p>
        </p:txBody>
      </p:sp>
    </p:spTree>
    <p:extLst>
      <p:ext uri="{BB962C8B-B14F-4D97-AF65-F5344CB8AC3E}">
        <p14:creationId xmlns:p14="http://schemas.microsoft.com/office/powerpoint/2010/main" val="569820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80822"/>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96879" y="837116"/>
            <a:ext cx="11191875"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basadas en la protección del interés personal y familiar del </a:t>
            </a:r>
            <a:r>
              <a:rPr lang="es-ES" sz="2800" b="1" dirty="0">
                <a:solidFill>
                  <a:srgbClr val="7030A0"/>
                </a:solidFill>
                <a:latin typeface="Century Gothic"/>
              </a:rPr>
              <a:t>trabajador</a:t>
            </a:r>
            <a:r>
              <a:rPr lang="es-ES" sz="2800" dirty="0">
                <a:solidFill>
                  <a:srgbClr val="7030A0"/>
                </a:solidFill>
                <a:latin typeface="Century Gothic"/>
              </a:rPr>
              <a:t>:</a:t>
            </a:r>
          </a:p>
          <a:p>
            <a:pPr marL="342900" indent="-3429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Excedencia voluntaria</a:t>
            </a:r>
            <a:r>
              <a:rPr lang="es-ES" sz="2800" u="none" strike="noStrike" dirty="0">
                <a:solidFill>
                  <a:srgbClr val="7030A0"/>
                </a:solidFill>
                <a:effectLst/>
                <a:uFillTx/>
                <a:latin typeface="Century Gothic"/>
              </a:rPr>
              <a:t>:</a:t>
            </a:r>
          </a:p>
          <a:p>
            <a:pPr marL="914400" lvl="1" indent="-457200" algn="just" defTabSz="457200">
              <a:buFont typeface="Arial" panose="020B0604020202020204" pitchFamily="34" charset="0"/>
              <a:buChar char="•"/>
            </a:pPr>
            <a:r>
              <a:rPr lang="es-ES" sz="2800" dirty="0">
                <a:solidFill>
                  <a:srgbClr val="7030A0"/>
                </a:solidFill>
                <a:latin typeface="Century Gothic"/>
              </a:rPr>
              <a:t>Por </a:t>
            </a:r>
            <a:r>
              <a:rPr lang="es-ES" sz="2800" b="1" dirty="0">
                <a:solidFill>
                  <a:srgbClr val="7030A0"/>
                </a:solidFill>
                <a:latin typeface="Century Gothic"/>
              </a:rPr>
              <a:t>interés particular</a:t>
            </a:r>
            <a:r>
              <a:rPr lang="es-ES" sz="2800" dirty="0">
                <a:solidFill>
                  <a:srgbClr val="7030A0"/>
                </a:solidFill>
                <a:latin typeface="Century Gothic"/>
              </a:rPr>
              <a:t>. (Al menos 1 año de antigüedad en la empresa). Por un plazo no menor a 4 meses y no mayor a 5 años. Este derecho solo podrá ser ejercitado otra vez por el mismo trabajador si han transcurrido 4 años desde el final de la anterior excedencia. </a:t>
            </a:r>
          </a:p>
          <a:p>
            <a:pPr lvl="1" algn="just" defTabSz="457200"/>
            <a:r>
              <a:rPr lang="es-ES" sz="2800" dirty="0">
                <a:solidFill>
                  <a:srgbClr val="7030A0"/>
                </a:solidFill>
                <a:latin typeface="Century Gothic"/>
              </a:rPr>
              <a:t>	</a:t>
            </a:r>
            <a:r>
              <a:rPr lang="es-ES" sz="2800" b="1" dirty="0">
                <a:solidFill>
                  <a:srgbClr val="7030A0"/>
                </a:solidFill>
                <a:latin typeface="Century Gothic"/>
              </a:rPr>
              <a:t>No</a:t>
            </a:r>
            <a:r>
              <a:rPr lang="es-ES" sz="2800" dirty="0">
                <a:solidFill>
                  <a:srgbClr val="7030A0"/>
                </a:solidFill>
                <a:latin typeface="Century Gothic"/>
              </a:rPr>
              <a:t> computa a efectos de antigüedad. </a:t>
            </a:r>
            <a:r>
              <a:rPr lang="es-ES" sz="2800" b="1" dirty="0">
                <a:solidFill>
                  <a:srgbClr val="7030A0"/>
                </a:solidFill>
                <a:latin typeface="Century Gothic"/>
              </a:rPr>
              <a:t>No</a:t>
            </a:r>
            <a:r>
              <a:rPr lang="es-ES" sz="2800" dirty="0">
                <a:solidFill>
                  <a:srgbClr val="7030A0"/>
                </a:solidFill>
                <a:latin typeface="Century Gothic"/>
              </a:rPr>
              <a:t> genera 	derecho de reserva del puesto, solo tendrá derecho 	preferente al reingreso cuando se produzcan vacantes 	de igual o similar categoría a la suya. </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1608687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493348"/>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568584" y="1888549"/>
            <a:ext cx="11402008"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basadas en la protección de la actividad de la </a:t>
            </a:r>
            <a:r>
              <a:rPr lang="es-ES" sz="2800" b="1" dirty="0">
                <a:solidFill>
                  <a:srgbClr val="7030A0"/>
                </a:solidFill>
                <a:latin typeface="Century Gothic"/>
              </a:rPr>
              <a:t>empresa:</a:t>
            </a:r>
          </a:p>
          <a:p>
            <a:pPr marL="457200" indent="-4572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Suspensión de empleo y sueldo</a:t>
            </a:r>
            <a:r>
              <a:rPr lang="es-ES" sz="2800" u="none" strike="noStrike" dirty="0">
                <a:solidFill>
                  <a:srgbClr val="7030A0"/>
                </a:solidFill>
                <a:effectLst/>
                <a:uFillTx/>
                <a:latin typeface="Century Gothic"/>
              </a:rPr>
              <a:t>, por razones disciplinarias.</a:t>
            </a:r>
          </a:p>
          <a:p>
            <a:pPr algn="just" defTabSz="457200">
              <a:lnSpc>
                <a:spcPct val="100000"/>
              </a:lnSpc>
            </a:pPr>
            <a:endParaRPr lang="es-ES" sz="2800" u="none" strike="noStrike" dirty="0">
              <a:solidFill>
                <a:srgbClr val="7030A0"/>
              </a:solidFill>
              <a:effectLst/>
              <a:uFillTx/>
              <a:latin typeface="Century Gothic"/>
            </a:endParaRPr>
          </a:p>
          <a:p>
            <a:pPr marL="457200" indent="-457200" algn="just" defTabSz="457200">
              <a:lnSpc>
                <a:spcPct val="100000"/>
              </a:lnSpc>
              <a:buFont typeface="Wingdings" panose="05000000000000000000" pitchFamily="2" charset="2"/>
              <a:buChar char="v"/>
            </a:pPr>
            <a:r>
              <a:rPr lang="es-ES" sz="2800" dirty="0">
                <a:solidFill>
                  <a:srgbClr val="7030A0"/>
                </a:solidFill>
                <a:latin typeface="Century Gothic"/>
              </a:rPr>
              <a:t>Ejercicio del derecho de </a:t>
            </a:r>
            <a:r>
              <a:rPr lang="es-ES" sz="2800" b="1" dirty="0">
                <a:solidFill>
                  <a:srgbClr val="7030A0"/>
                </a:solidFill>
                <a:latin typeface="Century Gothic"/>
              </a:rPr>
              <a:t>huelga</a:t>
            </a:r>
            <a:r>
              <a:rPr lang="es-ES" sz="2800" dirty="0">
                <a:solidFill>
                  <a:srgbClr val="7030A0"/>
                </a:solidFill>
                <a:latin typeface="Century Gothic"/>
              </a:rPr>
              <a:t>.</a:t>
            </a:r>
          </a:p>
          <a:p>
            <a:pPr algn="just" defTabSz="457200">
              <a:lnSpc>
                <a:spcPct val="100000"/>
              </a:lnSpc>
            </a:pPr>
            <a:endParaRPr lang="es-ES" sz="2800" dirty="0">
              <a:solidFill>
                <a:srgbClr val="7030A0"/>
              </a:solidFill>
              <a:latin typeface="Century Gothic"/>
            </a:endParaRP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Cierre legal (patronal) </a:t>
            </a:r>
            <a:r>
              <a:rPr lang="es-ES" sz="2800" dirty="0">
                <a:solidFill>
                  <a:srgbClr val="7030A0"/>
                </a:solidFill>
                <a:latin typeface="Century Gothic"/>
              </a:rPr>
              <a:t>de la empresa.</a:t>
            </a:r>
          </a:p>
        </p:txBody>
      </p:sp>
    </p:spTree>
    <p:extLst>
      <p:ext uri="{BB962C8B-B14F-4D97-AF65-F5344CB8AC3E}">
        <p14:creationId xmlns:p14="http://schemas.microsoft.com/office/powerpoint/2010/main" val="2136826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66777"/>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559253" y="893683"/>
            <a:ext cx="11402008"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la suspensión, basadas en la protección del interés de la </a:t>
            </a:r>
            <a:r>
              <a:rPr lang="es-ES" sz="2800" b="1" dirty="0">
                <a:solidFill>
                  <a:srgbClr val="7030A0"/>
                </a:solidFill>
                <a:latin typeface="Century Gothic"/>
              </a:rPr>
              <a:t>empresa:</a:t>
            </a:r>
            <a:endParaRPr lang="es-ES" sz="2800" dirty="0">
              <a:solidFill>
                <a:srgbClr val="7030A0"/>
              </a:solidFill>
              <a:latin typeface="Century Gothic"/>
            </a:endParaRPr>
          </a:p>
          <a:p>
            <a:pPr marL="457200" indent="-4572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Fuerza mayor </a:t>
            </a:r>
            <a:r>
              <a:rPr lang="es-ES" sz="2800" u="none" strike="noStrike" dirty="0">
                <a:solidFill>
                  <a:srgbClr val="7030A0"/>
                </a:solidFill>
                <a:effectLst/>
                <a:uFillTx/>
                <a:latin typeface="Century Gothic"/>
              </a:rPr>
              <a:t>temporal (</a:t>
            </a:r>
            <a:r>
              <a:rPr lang="es-ES" sz="2800" b="1" u="none" strike="noStrike" dirty="0">
                <a:solidFill>
                  <a:srgbClr val="7030A0"/>
                </a:solidFill>
                <a:effectLst/>
                <a:uFillTx/>
                <a:latin typeface="Century Gothic"/>
              </a:rPr>
              <a:t>ERTE FM</a:t>
            </a:r>
            <a:r>
              <a:rPr lang="es-ES" sz="2800" u="none" strike="noStrike" dirty="0">
                <a:solidFill>
                  <a:srgbClr val="7030A0"/>
                </a:solidFill>
                <a:effectLst/>
                <a:uFillTx/>
                <a:latin typeface="Century Gothic"/>
              </a:rPr>
              <a:t>).</a:t>
            </a:r>
          </a:p>
          <a:p>
            <a:pPr marL="457200" indent="-457200" algn="just" defTabSz="457200">
              <a:lnSpc>
                <a:spcPct val="100000"/>
              </a:lnSpc>
              <a:buFont typeface="Wingdings" panose="05000000000000000000" pitchFamily="2" charset="2"/>
              <a:buChar char="v"/>
            </a:pPr>
            <a:r>
              <a:rPr lang="es-ES" sz="2800" u="none" strike="noStrike" dirty="0">
                <a:solidFill>
                  <a:srgbClr val="7030A0"/>
                </a:solidFill>
                <a:effectLst/>
                <a:uFillTx/>
                <a:latin typeface="Century Gothic"/>
              </a:rPr>
              <a:t>Causas </a:t>
            </a:r>
            <a:r>
              <a:rPr lang="es-ES" sz="2800" b="1" u="none" strike="noStrike" dirty="0">
                <a:solidFill>
                  <a:srgbClr val="7030A0"/>
                </a:solidFill>
                <a:effectLst/>
                <a:uFillTx/>
                <a:latin typeface="Century Gothic"/>
              </a:rPr>
              <a:t>Objetivas</a:t>
            </a:r>
            <a:r>
              <a:rPr lang="es-ES" sz="2800" u="none" strike="noStrike" dirty="0">
                <a:solidFill>
                  <a:srgbClr val="7030A0"/>
                </a:solidFill>
                <a:effectLst/>
                <a:uFillTx/>
                <a:latin typeface="Century Gothic"/>
              </a:rPr>
              <a:t>: económicas, técnicas, organizativas o de la producción (</a:t>
            </a:r>
            <a:r>
              <a:rPr lang="es-ES" sz="2800" b="1" u="none" strike="noStrike" dirty="0">
                <a:solidFill>
                  <a:srgbClr val="7030A0"/>
                </a:solidFill>
                <a:effectLst/>
                <a:uFillTx/>
                <a:latin typeface="Century Gothic"/>
              </a:rPr>
              <a:t>ERTE ETOP</a:t>
            </a:r>
            <a:r>
              <a:rPr lang="es-ES" sz="2800" u="none" strike="noStrike" dirty="0">
                <a:solidFill>
                  <a:srgbClr val="7030A0"/>
                </a:solidFill>
                <a:effectLst/>
                <a:uFillTx/>
                <a:latin typeface="Century Gothic"/>
              </a:rPr>
              <a:t>).</a:t>
            </a:r>
          </a:p>
          <a:p>
            <a:pPr marL="457200" indent="-457200" algn="just" defTabSz="457200">
              <a:lnSpc>
                <a:spcPct val="100000"/>
              </a:lnSpc>
              <a:buFont typeface="Wingdings" panose="05000000000000000000" pitchFamily="2" charset="2"/>
              <a:buChar char="v"/>
            </a:pPr>
            <a:r>
              <a:rPr lang="es-ES" sz="2800" dirty="0">
                <a:solidFill>
                  <a:srgbClr val="7030A0"/>
                </a:solidFill>
                <a:latin typeface="Century Gothic"/>
              </a:rPr>
              <a:t>Mecanismo </a:t>
            </a:r>
            <a:r>
              <a:rPr lang="es-ES" sz="2800" b="1" dirty="0">
                <a:solidFill>
                  <a:srgbClr val="7030A0"/>
                </a:solidFill>
                <a:latin typeface="Century Gothic"/>
              </a:rPr>
              <a:t>RED cíclico (coyuntura) y sectorial. </a:t>
            </a:r>
            <a:endParaRPr lang="es-ES" sz="2800" b="1" u="none" strike="noStrike" dirty="0">
              <a:solidFill>
                <a:srgbClr val="7030A0"/>
              </a:solidFill>
              <a:effectLst/>
              <a:uFillTx/>
              <a:latin typeface="Century Gothic"/>
            </a:endParaRPr>
          </a:p>
          <a:p>
            <a:pPr algn="just" defTabSz="457200">
              <a:lnSpc>
                <a:spcPct val="100000"/>
              </a:lnSpc>
            </a:pPr>
            <a:r>
              <a:rPr lang="es-ES" sz="2800" u="none" strike="noStrike" dirty="0">
                <a:solidFill>
                  <a:srgbClr val="7030A0"/>
                </a:solidFill>
                <a:effectLst/>
                <a:uFillTx/>
                <a:latin typeface="Century Gothic"/>
              </a:rPr>
              <a:t>El </a:t>
            </a:r>
            <a:r>
              <a:rPr lang="es-ES" sz="2800" u="sng" strike="noStrike" dirty="0">
                <a:solidFill>
                  <a:srgbClr val="7030A0"/>
                </a:solidFill>
                <a:effectLst/>
                <a:uFillTx/>
                <a:latin typeface="Century Gothic"/>
              </a:rPr>
              <a:t>expediente de regulación temporal de empleo </a:t>
            </a:r>
            <a:r>
              <a:rPr lang="es-ES" sz="2800" u="none" strike="noStrike" dirty="0">
                <a:solidFill>
                  <a:srgbClr val="7030A0"/>
                </a:solidFill>
                <a:effectLst/>
                <a:uFillTx/>
                <a:latin typeface="Century Gothic"/>
              </a:rPr>
              <a:t>(</a:t>
            </a:r>
            <a:r>
              <a:rPr lang="es-ES" sz="2800" b="1" u="none" strike="noStrike" dirty="0">
                <a:solidFill>
                  <a:srgbClr val="7030A0"/>
                </a:solidFill>
                <a:effectLst/>
                <a:uFillTx/>
                <a:latin typeface="Century Gothic"/>
              </a:rPr>
              <a:t>ERTE</a:t>
            </a:r>
            <a:r>
              <a:rPr lang="es-ES" sz="2800" u="none" strike="noStrike" dirty="0">
                <a:solidFill>
                  <a:srgbClr val="7030A0"/>
                </a:solidFill>
                <a:effectLst/>
                <a:uFillTx/>
                <a:latin typeface="Century Gothic"/>
              </a:rPr>
              <a:t>), es una herramienta legal fundamental para que las empresas puedan adaptarse a situaciones económicas o productivas adversas sin llegar a la ruptura definitiva de la relación laboral.</a:t>
            </a:r>
          </a:p>
          <a:p>
            <a:pPr algn="just" defTabSz="457200">
              <a:lnSpc>
                <a:spcPct val="100000"/>
              </a:lnSpc>
            </a:pPr>
            <a:r>
              <a:rPr lang="es-ES" sz="2800" u="none" strike="noStrike" dirty="0">
                <a:solidFill>
                  <a:srgbClr val="7030A0"/>
                </a:solidFill>
                <a:effectLst/>
                <a:uFillTx/>
                <a:latin typeface="Century Gothic"/>
              </a:rPr>
              <a:t>Permite </a:t>
            </a:r>
            <a:r>
              <a:rPr lang="es-ES" sz="2800" b="1" u="none" strike="noStrike" dirty="0">
                <a:solidFill>
                  <a:srgbClr val="7030A0"/>
                </a:solidFill>
                <a:effectLst/>
                <a:uFillTx/>
                <a:latin typeface="Century Gothic"/>
              </a:rPr>
              <a:t>suspender temporalmente contratos </a:t>
            </a:r>
            <a:r>
              <a:rPr lang="es-ES" sz="2800" u="none" strike="noStrike" dirty="0">
                <a:solidFill>
                  <a:srgbClr val="7030A0"/>
                </a:solidFill>
                <a:effectLst/>
                <a:uFillTx/>
                <a:latin typeface="Century Gothic"/>
              </a:rPr>
              <a:t>o </a:t>
            </a:r>
            <a:r>
              <a:rPr lang="es-ES" sz="2800" b="1" u="none" strike="noStrike" dirty="0">
                <a:solidFill>
                  <a:srgbClr val="7030A0"/>
                </a:solidFill>
                <a:effectLst/>
                <a:uFillTx/>
                <a:latin typeface="Century Gothic"/>
              </a:rPr>
              <a:t>reducir jornadas</a:t>
            </a:r>
            <a:r>
              <a:rPr lang="es-ES" sz="2800" u="none" strike="noStrike" dirty="0">
                <a:solidFill>
                  <a:srgbClr val="7030A0"/>
                </a:solidFill>
                <a:effectLst/>
                <a:uFillTx/>
                <a:latin typeface="Century Gothic"/>
              </a:rPr>
              <a:t>, garantizando así la continuidad del empleo y evitando despidos masivos.</a:t>
            </a:r>
          </a:p>
        </p:txBody>
      </p:sp>
    </p:spTree>
    <p:extLst>
      <p:ext uri="{BB962C8B-B14F-4D97-AF65-F5344CB8AC3E}">
        <p14:creationId xmlns:p14="http://schemas.microsoft.com/office/powerpoint/2010/main" val="344347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3"/>
          <p:cNvSpPr/>
          <p:nvPr/>
        </p:nvSpPr>
        <p:spPr>
          <a:xfrm>
            <a:off x="612678" y="1915564"/>
            <a:ext cx="11430000" cy="255309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3200" u="none" strike="noStrike" dirty="0">
                <a:solidFill>
                  <a:srgbClr val="7030A0"/>
                </a:solidFill>
                <a:effectLst/>
                <a:uFillTx/>
                <a:latin typeface="Century Gothic"/>
              </a:rPr>
              <a:t>La potestad empresarial debe </a:t>
            </a:r>
            <a:r>
              <a:rPr lang="es-ES" sz="3200" b="1" u="none" strike="noStrike" dirty="0">
                <a:solidFill>
                  <a:srgbClr val="7030A0"/>
                </a:solidFill>
                <a:effectLst/>
                <a:uFillTx/>
                <a:latin typeface="Century Gothic"/>
              </a:rPr>
              <a:t>ajustarse</a:t>
            </a:r>
            <a:r>
              <a:rPr lang="es-ES" sz="3200" u="none" strike="noStrike" dirty="0">
                <a:solidFill>
                  <a:srgbClr val="7030A0"/>
                </a:solidFill>
                <a:effectLst/>
                <a:uFillTx/>
                <a:latin typeface="Century Gothic"/>
              </a:rPr>
              <a:t> a:</a:t>
            </a:r>
          </a:p>
          <a:p>
            <a:pPr marL="457200" indent="-457200" algn="just" defTabSz="457200">
              <a:lnSpc>
                <a:spcPct val="100000"/>
              </a:lnSpc>
              <a:buFont typeface="Arial" panose="020B0604020202020204" pitchFamily="34" charset="0"/>
              <a:buChar char="•"/>
            </a:pPr>
            <a:r>
              <a:rPr lang="es-ES" sz="3200" u="none" strike="noStrike" dirty="0">
                <a:solidFill>
                  <a:srgbClr val="7030A0"/>
                </a:solidFill>
                <a:effectLst/>
                <a:uFillTx/>
                <a:latin typeface="Century Gothic"/>
              </a:rPr>
              <a:t>Constitución, leyes y convenios colectivos.</a:t>
            </a:r>
          </a:p>
          <a:p>
            <a:pPr marL="457200" indent="-457200" algn="just" defTabSz="457200">
              <a:lnSpc>
                <a:spcPct val="100000"/>
              </a:lnSpc>
              <a:buFont typeface="Arial" panose="020B0604020202020204" pitchFamily="34" charset="0"/>
              <a:buChar char="•"/>
            </a:pPr>
            <a:r>
              <a:rPr lang="es-ES" sz="3200" u="none" strike="noStrike" dirty="0">
                <a:solidFill>
                  <a:srgbClr val="7030A0"/>
                </a:solidFill>
                <a:effectLst/>
                <a:uFillTx/>
                <a:latin typeface="Century Gothic"/>
              </a:rPr>
              <a:t>El respeto a la dignidad y derechos fundamentales del trabajador.</a:t>
            </a:r>
          </a:p>
          <a:p>
            <a:pPr marL="457200" indent="-457200" algn="just" defTabSz="457200">
              <a:lnSpc>
                <a:spcPct val="100000"/>
              </a:lnSpc>
              <a:buFont typeface="Arial" panose="020B0604020202020204" pitchFamily="34" charset="0"/>
              <a:buChar char="•"/>
            </a:pPr>
            <a:r>
              <a:rPr lang="es-ES" sz="3200" u="none" strike="noStrike" dirty="0">
                <a:solidFill>
                  <a:srgbClr val="7030A0"/>
                </a:solidFill>
                <a:effectLst/>
                <a:uFillTx/>
                <a:latin typeface="Century Gothic"/>
              </a:rPr>
              <a:t>La buena fe en las relaciones laborales.</a:t>
            </a:r>
          </a:p>
        </p:txBody>
      </p:sp>
      <p:sp>
        <p:nvSpPr>
          <p:cNvPr id="3" name="TextBox 2">
            <a:extLst>
              <a:ext uri="{FF2B5EF4-FFF2-40B4-BE49-F238E27FC236}">
                <a16:creationId xmlns:a16="http://schemas.microsoft.com/office/drawing/2014/main" id="{3B6CBC7D-15A8-07FD-89D4-2A29E5F8A5C5}"/>
              </a:ext>
            </a:extLst>
          </p:cNvPr>
          <p:cNvSpPr/>
          <p:nvPr/>
        </p:nvSpPr>
        <p:spPr>
          <a:xfrm>
            <a:off x="830424" y="186613"/>
            <a:ext cx="10282335" cy="11219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endParaRPr lang="es-ES" sz="1800" b="0" u="none" strike="noStrike" dirty="0">
              <a:solidFill>
                <a:srgbClr val="000000"/>
              </a:solidFill>
              <a:effectLst/>
              <a:uFillTx/>
              <a:latin typeface="Arial"/>
            </a:endParaRPr>
          </a:p>
          <a:p>
            <a:pPr algn="ctr" defTabSz="457200">
              <a:lnSpc>
                <a:spcPct val="100000"/>
              </a:lnSpc>
            </a:pPr>
            <a:r>
              <a:rPr lang="es-ES" sz="4900" b="1" u="none" strike="noStrike" dirty="0">
                <a:solidFill>
                  <a:schemeClr val="dk1">
                    <a:lumMod val="85000"/>
                    <a:lumOff val="15000"/>
                  </a:schemeClr>
                </a:solidFill>
                <a:effectLst/>
                <a:uFillTx/>
                <a:latin typeface="Tw Cen MT"/>
              </a:rPr>
              <a:t>Límites al poder de dirección</a:t>
            </a:r>
            <a:endParaRPr lang="es-ES" sz="4900" b="0" u="none" strike="noStrike" dirty="0">
              <a:solidFill>
                <a:srgbClr val="000000"/>
              </a:solidFill>
              <a:effectLst/>
              <a:uFillTx/>
              <a:latin typeface="Arial"/>
            </a:endParaRPr>
          </a:p>
        </p:txBody>
      </p:sp>
    </p:spTree>
    <p:extLst>
      <p:ext uri="{BB962C8B-B14F-4D97-AF65-F5344CB8AC3E}">
        <p14:creationId xmlns:p14="http://schemas.microsoft.com/office/powerpoint/2010/main" val="2444737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493348"/>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549922" y="1621471"/>
            <a:ext cx="11402008"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¿Qué causas justificarían un ERTE?</a:t>
            </a:r>
          </a:p>
          <a:p>
            <a:pPr algn="just" defTabSz="457200">
              <a:lnSpc>
                <a:spcPct val="100000"/>
              </a:lnSpc>
            </a:pPr>
            <a:r>
              <a:rPr lang="es-ES" sz="2800" dirty="0">
                <a:solidFill>
                  <a:srgbClr val="7030A0"/>
                </a:solidFill>
                <a:latin typeface="Century Gothic"/>
              </a:rPr>
              <a:t>El ERE Y el ERTE requerirán para que proceda su aplicación, la existencia de causas que lo justifiquen. Los dos tipos de causas</a:t>
            </a:r>
          </a:p>
          <a:p>
            <a:pPr algn="just" defTabSz="457200">
              <a:lnSpc>
                <a:spcPct val="100000"/>
              </a:lnSpc>
            </a:pPr>
            <a:r>
              <a:rPr lang="es-ES" sz="2800" dirty="0">
                <a:solidFill>
                  <a:srgbClr val="7030A0"/>
                </a:solidFill>
                <a:latin typeface="Century Gothic"/>
              </a:rPr>
              <a:t>habilitantes: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 fuerza mayor.</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Las causas objetivas.</a:t>
            </a:r>
          </a:p>
          <a:p>
            <a:pPr algn="just" defTabSz="457200">
              <a:lnSpc>
                <a:spcPct val="100000"/>
              </a:lnSpc>
            </a:pPr>
            <a:r>
              <a:rPr lang="es-ES" sz="2800" dirty="0">
                <a:solidFill>
                  <a:srgbClr val="7030A0"/>
                </a:solidFill>
                <a:latin typeface="Century Gothic"/>
              </a:rPr>
              <a:t>Estas causas están recogidas en el artículo 47 del ET.</a:t>
            </a: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472823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493348"/>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549922" y="1621471"/>
            <a:ext cx="11402008"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ERTE</a:t>
            </a:r>
            <a:r>
              <a:rPr lang="es-ES" sz="2800" dirty="0">
                <a:solidFill>
                  <a:srgbClr val="7030A0"/>
                </a:solidFill>
                <a:latin typeface="Century Gothic"/>
              </a:rPr>
              <a:t> aplicable independientemente del número de trabajadores afectados.</a:t>
            </a:r>
            <a:endParaRPr lang="es-ES" sz="2800" u="none" strike="noStrike" dirty="0">
              <a:solidFill>
                <a:srgbClr val="7030A0"/>
              </a:solidFill>
              <a:effectLst/>
              <a:uFillTx/>
              <a:latin typeface="Century Gothic"/>
            </a:endParaRPr>
          </a:p>
          <a:p>
            <a:pPr algn="just" defTabSz="457200">
              <a:lnSpc>
                <a:spcPct val="100000"/>
              </a:lnSpc>
            </a:pPr>
            <a:r>
              <a:rPr lang="es-ES" sz="2800" b="1" dirty="0">
                <a:solidFill>
                  <a:srgbClr val="7030A0"/>
                </a:solidFill>
                <a:latin typeface="Century Gothic"/>
              </a:rPr>
              <a:t>No</a:t>
            </a:r>
            <a:r>
              <a:rPr lang="es-ES" sz="2800" dirty="0">
                <a:solidFill>
                  <a:srgbClr val="7030A0"/>
                </a:solidFill>
                <a:latin typeface="Century Gothic"/>
              </a:rPr>
              <a:t> es necesario el </a:t>
            </a:r>
            <a:r>
              <a:rPr lang="es-ES" sz="2800" b="1" dirty="0">
                <a:solidFill>
                  <a:srgbClr val="7030A0"/>
                </a:solidFill>
                <a:latin typeface="Century Gothic"/>
              </a:rPr>
              <a:t>carácter colectivo</a:t>
            </a:r>
            <a:r>
              <a:rPr lang="es-ES" sz="2800" dirty="0">
                <a:solidFill>
                  <a:srgbClr val="7030A0"/>
                </a:solidFill>
                <a:latin typeface="Century Gothic"/>
              </a:rPr>
              <a:t> para iniciar el procedimiento a diferencia del ERE. </a:t>
            </a:r>
          </a:p>
          <a:p>
            <a:pPr algn="just" defTabSz="457200">
              <a:lnSpc>
                <a:spcPct val="100000"/>
              </a:lnSpc>
            </a:pPr>
            <a:r>
              <a:rPr lang="es-ES" sz="2800" dirty="0">
                <a:solidFill>
                  <a:srgbClr val="7030A0"/>
                </a:solidFill>
                <a:latin typeface="Century Gothic"/>
              </a:rPr>
              <a:t>Los trámites son parecidas en ambos casos.</a:t>
            </a: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937102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334728"/>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2230016" y="1322891"/>
            <a:ext cx="696063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2800" b="1" dirty="0">
                <a:solidFill>
                  <a:srgbClr val="7030A0"/>
                </a:solidFill>
                <a:latin typeface="Century Gothic"/>
              </a:rPr>
              <a:t>COMPARACIÓN ERE vs ERTE</a:t>
            </a:r>
            <a:endParaRPr lang="es-ES" sz="2800" u="none" strike="noStrike" dirty="0">
              <a:solidFill>
                <a:srgbClr val="7030A0"/>
              </a:solidFill>
              <a:effectLst/>
              <a:uFillTx/>
              <a:latin typeface="Century Gothic"/>
            </a:endParaRPr>
          </a:p>
        </p:txBody>
      </p:sp>
      <p:graphicFrame>
        <p:nvGraphicFramePr>
          <p:cNvPr id="5" name="Tabla 4">
            <a:extLst>
              <a:ext uri="{FF2B5EF4-FFF2-40B4-BE49-F238E27FC236}">
                <a16:creationId xmlns:a16="http://schemas.microsoft.com/office/drawing/2014/main" id="{101DB1B0-5970-EFAD-CFA2-41F44DDEC7A2}"/>
              </a:ext>
            </a:extLst>
          </p:cNvPr>
          <p:cNvGraphicFramePr>
            <a:graphicFrameLocks noGrp="1"/>
          </p:cNvGraphicFramePr>
          <p:nvPr>
            <p:extLst>
              <p:ext uri="{D42A27DB-BD31-4B8C-83A1-F6EECF244321}">
                <p14:modId xmlns:p14="http://schemas.microsoft.com/office/powerpoint/2010/main" val="1760818996"/>
              </p:ext>
            </p:extLst>
          </p:nvPr>
        </p:nvGraphicFramePr>
        <p:xfrm>
          <a:off x="726233" y="2003277"/>
          <a:ext cx="10512426" cy="3383280"/>
        </p:xfrm>
        <a:graphic>
          <a:graphicData uri="http://schemas.openxmlformats.org/drawingml/2006/table">
            <a:tbl>
              <a:tblPr/>
              <a:tblGrid>
                <a:gridCol w="2091612">
                  <a:extLst>
                    <a:ext uri="{9D8B030D-6E8A-4147-A177-3AD203B41FA5}">
                      <a16:colId xmlns:a16="http://schemas.microsoft.com/office/drawing/2014/main" val="2237967526"/>
                    </a:ext>
                  </a:extLst>
                </a:gridCol>
                <a:gridCol w="4040155">
                  <a:extLst>
                    <a:ext uri="{9D8B030D-6E8A-4147-A177-3AD203B41FA5}">
                      <a16:colId xmlns:a16="http://schemas.microsoft.com/office/drawing/2014/main" val="277611319"/>
                    </a:ext>
                  </a:extLst>
                </a:gridCol>
                <a:gridCol w="4380659">
                  <a:extLst>
                    <a:ext uri="{9D8B030D-6E8A-4147-A177-3AD203B41FA5}">
                      <a16:colId xmlns:a16="http://schemas.microsoft.com/office/drawing/2014/main" val="2116611668"/>
                    </a:ext>
                  </a:extLst>
                </a:gridCol>
              </a:tblGrid>
              <a:tr h="365760">
                <a:tc>
                  <a:txBody>
                    <a:bodyPr/>
                    <a:lstStyle/>
                    <a:p>
                      <a:pPr algn="ctr"/>
                      <a:r>
                        <a:rPr lang="es-ES" sz="1800" kern="1200" dirty="0">
                          <a:solidFill>
                            <a:srgbClr val="7030A0"/>
                          </a:solidFill>
                          <a:latin typeface="Century Gothic"/>
                          <a:ea typeface="+mn-ea"/>
                          <a:cs typeface="+mn-cs"/>
                        </a:rPr>
                        <a:t>Aspecto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 sz="1800" kern="1200">
                          <a:solidFill>
                            <a:srgbClr val="7030A0"/>
                          </a:solidFill>
                          <a:latin typeface="Century Gothic"/>
                          <a:ea typeface="+mn-ea"/>
                          <a:cs typeface="+mn-cs"/>
                        </a:rPr>
                        <a:t>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 sz="1800" kern="1200" dirty="0">
                          <a:solidFill>
                            <a:srgbClr val="7030A0"/>
                          </a:solidFill>
                          <a:latin typeface="Century Gothic"/>
                          <a:ea typeface="+mn-ea"/>
                          <a:cs typeface="+mn-cs"/>
                        </a:rPr>
                        <a:t>ERTE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9615941"/>
                  </a:ext>
                </a:extLst>
              </a:tr>
              <a:tr h="365760">
                <a:tc>
                  <a:txBody>
                    <a:bodyPr/>
                    <a:lstStyle/>
                    <a:p>
                      <a:r>
                        <a:rPr lang="es-ES" sz="1800" kern="1200" dirty="0">
                          <a:solidFill>
                            <a:srgbClr val="7030A0"/>
                          </a:solidFill>
                          <a:latin typeface="Century Gothic"/>
                          <a:ea typeface="+mn-ea"/>
                          <a:cs typeface="+mn-cs"/>
                        </a:rPr>
                        <a:t>Objetivo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dirty="0">
                          <a:solidFill>
                            <a:srgbClr val="7030A0"/>
                          </a:solidFill>
                          <a:latin typeface="Century Gothic"/>
                          <a:ea typeface="+mn-ea"/>
                          <a:cs typeface="+mn-cs"/>
                        </a:rPr>
                        <a:t>Extinguir contratos o cambios estructurales permanentes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dirty="0">
                          <a:solidFill>
                            <a:srgbClr val="7030A0"/>
                          </a:solidFill>
                          <a:latin typeface="Century Gothic"/>
                          <a:ea typeface="+mn-ea"/>
                          <a:cs typeface="+mn-cs"/>
                        </a:rPr>
                        <a:t>Suspender contratos o reducir jornada, para recuperar la actividad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1151490"/>
                  </a:ext>
                </a:extLst>
              </a:tr>
              <a:tr h="365760">
                <a:tc>
                  <a:txBody>
                    <a:bodyPr/>
                    <a:lstStyle/>
                    <a:p>
                      <a:r>
                        <a:rPr lang="es-ES" sz="1800" kern="1200" dirty="0">
                          <a:solidFill>
                            <a:srgbClr val="7030A0"/>
                          </a:solidFill>
                          <a:latin typeface="Century Gothic"/>
                          <a:ea typeface="+mn-ea"/>
                          <a:cs typeface="+mn-cs"/>
                        </a:rPr>
                        <a:t>Duración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dirty="0">
                          <a:solidFill>
                            <a:srgbClr val="7030A0"/>
                          </a:solidFill>
                          <a:latin typeface="Century Gothic"/>
                          <a:ea typeface="+mn-ea"/>
                          <a:cs typeface="+mn-cs"/>
                        </a:rPr>
                        <a:t>Permanente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dirty="0">
                          <a:solidFill>
                            <a:srgbClr val="7030A0"/>
                          </a:solidFill>
                          <a:latin typeface="Century Gothic"/>
                          <a:ea typeface="+mn-ea"/>
                          <a:cs typeface="+mn-cs"/>
                        </a:rPr>
                        <a:t>Temporal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6498334"/>
                  </a:ext>
                </a:extLst>
              </a:tr>
              <a:tr h="365760">
                <a:tc>
                  <a:txBody>
                    <a:bodyPr/>
                    <a:lstStyle/>
                    <a:p>
                      <a:r>
                        <a:rPr lang="es-ES" sz="1800" kern="1200" dirty="0">
                          <a:solidFill>
                            <a:srgbClr val="7030A0"/>
                          </a:solidFill>
                          <a:latin typeface="Century Gothic"/>
                          <a:ea typeface="+mn-ea"/>
                          <a:cs typeface="+mn-cs"/>
                        </a:rPr>
                        <a:t>Relación laboral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dirty="0">
                          <a:solidFill>
                            <a:srgbClr val="7030A0"/>
                          </a:solidFill>
                          <a:latin typeface="Century Gothic"/>
                          <a:ea typeface="+mn-ea"/>
                          <a:cs typeface="+mn-cs"/>
                        </a:rPr>
                        <a:t>Se extingue (si es extintivo)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a:solidFill>
                            <a:srgbClr val="7030A0"/>
                          </a:solidFill>
                          <a:latin typeface="Century Gothic"/>
                          <a:ea typeface="+mn-ea"/>
                          <a:cs typeface="+mn-cs"/>
                        </a:rPr>
                        <a:t>Se mantiene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035168"/>
                  </a:ext>
                </a:extLst>
              </a:tr>
              <a:tr h="640080">
                <a:tc>
                  <a:txBody>
                    <a:bodyPr/>
                    <a:lstStyle/>
                    <a:p>
                      <a:r>
                        <a:rPr lang="es-ES" sz="1800" kern="1200" dirty="0">
                          <a:solidFill>
                            <a:srgbClr val="7030A0"/>
                          </a:solidFill>
                          <a:latin typeface="Century Gothic"/>
                          <a:ea typeface="+mn-ea"/>
                          <a:cs typeface="+mn-cs"/>
                        </a:rPr>
                        <a:t>Motivos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dirty="0">
                          <a:solidFill>
                            <a:srgbClr val="7030A0"/>
                          </a:solidFill>
                          <a:latin typeface="Century Gothic"/>
                          <a:ea typeface="+mn-ea"/>
                          <a:cs typeface="+mn-cs"/>
                        </a:rPr>
                        <a:t>Económicos, técnicos, organizativos o de producción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dirty="0">
                          <a:solidFill>
                            <a:srgbClr val="7030A0"/>
                          </a:solidFill>
                          <a:latin typeface="Century Gothic"/>
                          <a:ea typeface="+mn-ea"/>
                          <a:cs typeface="+mn-cs"/>
                        </a:rPr>
                        <a:t>Los mismos, pero de carácter temporal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210934"/>
                  </a:ext>
                </a:extLst>
              </a:tr>
              <a:tr h="365760">
                <a:tc>
                  <a:txBody>
                    <a:bodyPr/>
                    <a:lstStyle/>
                    <a:p>
                      <a:r>
                        <a:rPr lang="es-ES" sz="1800" kern="1200">
                          <a:solidFill>
                            <a:srgbClr val="7030A0"/>
                          </a:solidFill>
                          <a:latin typeface="Century Gothic"/>
                          <a:ea typeface="+mn-ea"/>
                          <a:cs typeface="+mn-cs"/>
                        </a:rPr>
                        <a:t>Prestación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a:solidFill>
                            <a:srgbClr val="7030A0"/>
                          </a:solidFill>
                          <a:latin typeface="Century Gothic"/>
                          <a:ea typeface="+mn-ea"/>
                          <a:cs typeface="+mn-cs"/>
                        </a:rPr>
                        <a:t>Desempleo tras el despido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dirty="0">
                          <a:solidFill>
                            <a:srgbClr val="7030A0"/>
                          </a:solidFill>
                          <a:latin typeface="Century Gothic"/>
                          <a:ea typeface="+mn-ea"/>
                          <a:cs typeface="+mn-cs"/>
                        </a:rPr>
                        <a:t>Prestación por ERTE mientras dure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3687004"/>
                  </a:ext>
                </a:extLst>
              </a:tr>
              <a:tr h="640080">
                <a:tc>
                  <a:txBody>
                    <a:bodyPr/>
                    <a:lstStyle/>
                    <a:p>
                      <a:r>
                        <a:rPr lang="es-ES" sz="1800" kern="1200" dirty="0">
                          <a:solidFill>
                            <a:srgbClr val="7030A0"/>
                          </a:solidFill>
                          <a:latin typeface="Century Gothic"/>
                          <a:ea typeface="+mn-ea"/>
                          <a:cs typeface="+mn-cs"/>
                        </a:rPr>
                        <a:t>Indemnización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dirty="0">
                          <a:solidFill>
                            <a:srgbClr val="7030A0"/>
                          </a:solidFill>
                          <a:latin typeface="Century Gothic"/>
                          <a:ea typeface="+mn-ea"/>
                          <a:cs typeface="+mn-cs"/>
                        </a:rPr>
                        <a:t>Sí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800" kern="1200" dirty="0">
                          <a:solidFill>
                            <a:srgbClr val="7030A0"/>
                          </a:solidFill>
                          <a:latin typeface="Century Gothic"/>
                          <a:ea typeface="+mn-ea"/>
                          <a:cs typeface="+mn-cs"/>
                        </a:rPr>
                        <a:t>No (salvo que acabe en despido después)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953588"/>
                  </a:ext>
                </a:extLst>
              </a:tr>
            </a:tbl>
          </a:graphicData>
        </a:graphic>
      </p:graphicFrame>
    </p:spTree>
    <p:extLst>
      <p:ext uri="{BB962C8B-B14F-4D97-AF65-F5344CB8AC3E}">
        <p14:creationId xmlns:p14="http://schemas.microsoft.com/office/powerpoint/2010/main" val="2958297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38785"/>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15237" y="865691"/>
            <a:ext cx="11402008"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¿Cuál es el procedimiento de tramitación de un ERTE?</a:t>
            </a:r>
          </a:p>
          <a:p>
            <a:pPr algn="just" defTabSz="457200">
              <a:lnSpc>
                <a:spcPct val="100000"/>
              </a:lnSpc>
            </a:pPr>
            <a:r>
              <a:rPr lang="es-ES" sz="2800" u="none" strike="noStrike" dirty="0">
                <a:solidFill>
                  <a:srgbClr val="7030A0"/>
                </a:solidFill>
                <a:effectLst/>
                <a:uFillTx/>
                <a:latin typeface="Century Gothic"/>
              </a:rPr>
              <a:t>El procedimiento será el siguiente:</a:t>
            </a:r>
          </a:p>
          <a:p>
            <a:pPr algn="just" defTabSz="457200">
              <a:lnSpc>
                <a:spcPct val="100000"/>
              </a:lnSpc>
            </a:pPr>
            <a:r>
              <a:rPr lang="es-ES" sz="2800" b="1" u="none" strike="noStrike" dirty="0">
                <a:solidFill>
                  <a:srgbClr val="7030A0"/>
                </a:solidFill>
                <a:effectLst/>
                <a:uFillTx/>
                <a:latin typeface="Century Gothic"/>
              </a:rPr>
              <a:t>1. Comunicación previa. </a:t>
            </a:r>
            <a:r>
              <a:rPr lang="es-ES" sz="2800" u="none" strike="noStrike" dirty="0">
                <a:solidFill>
                  <a:srgbClr val="7030A0"/>
                </a:solidFill>
                <a:effectLst/>
                <a:uFillTx/>
                <a:latin typeface="Century Gothic"/>
              </a:rPr>
              <a:t>La empresa debe informar por escrito a los trabajadores y a sus representantes legales sobre:</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La intención de iniciar un ERTE.</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Las causas que lo motivan (económicas, técnicas, organizativas, productivas o de fuerza mayor).</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Número y clasificación profesional de los trabajadores afectados.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El período previsto de aplicación.</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Plazo previo mínimo: 5 días antes del inicio del periodo de consultas (excepto en empresas de menos de 50 trabajadores).</a:t>
            </a:r>
          </a:p>
        </p:txBody>
      </p:sp>
    </p:spTree>
    <p:extLst>
      <p:ext uri="{BB962C8B-B14F-4D97-AF65-F5344CB8AC3E}">
        <p14:creationId xmlns:p14="http://schemas.microsoft.com/office/powerpoint/2010/main" val="4290868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38785"/>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15237" y="865691"/>
            <a:ext cx="11402008"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¿Cuál es el procedimiento de tramitación de un ERTE?</a:t>
            </a:r>
          </a:p>
          <a:p>
            <a:pPr algn="just" defTabSz="457200">
              <a:lnSpc>
                <a:spcPct val="100000"/>
              </a:lnSpc>
            </a:pPr>
            <a:r>
              <a:rPr lang="es-ES" sz="2800" b="1" u="none" strike="noStrike" dirty="0">
                <a:solidFill>
                  <a:srgbClr val="7030A0"/>
                </a:solidFill>
                <a:effectLst/>
                <a:uFillTx/>
                <a:latin typeface="Century Gothic"/>
              </a:rPr>
              <a:t>(solo para ERTE por causas ETOP)</a:t>
            </a:r>
          </a:p>
          <a:p>
            <a:pPr algn="just" defTabSz="457200">
              <a:lnSpc>
                <a:spcPct val="100000"/>
              </a:lnSpc>
            </a:pPr>
            <a:r>
              <a:rPr lang="es-ES" sz="2800" b="1" u="none" strike="noStrike" dirty="0">
                <a:solidFill>
                  <a:srgbClr val="7030A0"/>
                </a:solidFill>
                <a:effectLst/>
                <a:uFillTx/>
                <a:latin typeface="Century Gothic"/>
              </a:rPr>
              <a:t>2. Apertura del período de consultas</a:t>
            </a:r>
            <a:r>
              <a:rPr lang="es-ES" sz="2800" b="1"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Dura máximo 15 días naturales (7 empresas &lt; 50 trabajadores).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Participan la empresa y los representantes de los trabajadores.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Se negocian medidas para reducir el impacto: duración, número de afectados, rotaciones, etc.</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Existe obligación de negociar de buena fe y con intención de llegar a un acuerdo, siendo necesaria la conformidad de la mayoría de los representantes de los trabajadores</a:t>
            </a:r>
          </a:p>
        </p:txBody>
      </p:sp>
    </p:spTree>
    <p:extLst>
      <p:ext uri="{BB962C8B-B14F-4D97-AF65-F5344CB8AC3E}">
        <p14:creationId xmlns:p14="http://schemas.microsoft.com/office/powerpoint/2010/main" val="1066595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38785"/>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15237" y="865691"/>
            <a:ext cx="11402008" cy="43997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¿Cuál es el procedimiento de tramitación de un ERTE?</a:t>
            </a:r>
          </a:p>
          <a:p>
            <a:pPr algn="just" defTabSz="457200">
              <a:lnSpc>
                <a:spcPct val="100000"/>
              </a:lnSpc>
            </a:pPr>
            <a:r>
              <a:rPr lang="es-ES" sz="2800" b="1" u="none" strike="noStrike" dirty="0">
                <a:solidFill>
                  <a:srgbClr val="7030A0"/>
                </a:solidFill>
                <a:effectLst/>
                <a:uFillTx/>
                <a:latin typeface="Century Gothic"/>
              </a:rPr>
              <a:t>(solo para ERTE por causas ETOP)</a:t>
            </a:r>
          </a:p>
          <a:p>
            <a:pPr algn="just" defTabSz="457200">
              <a:lnSpc>
                <a:spcPct val="100000"/>
              </a:lnSpc>
            </a:pPr>
            <a:r>
              <a:rPr lang="es-ES" sz="2800" b="1" u="none" strike="noStrike" dirty="0">
                <a:solidFill>
                  <a:srgbClr val="7030A0"/>
                </a:solidFill>
                <a:effectLst/>
                <a:uFillTx/>
                <a:latin typeface="Century Gothic"/>
              </a:rPr>
              <a:t>2. Apertura del período de consultas</a:t>
            </a:r>
            <a:r>
              <a:rPr lang="es-ES" sz="2800" b="1" dirty="0">
                <a:solidFill>
                  <a:srgbClr val="7030A0"/>
                </a:solidFill>
                <a:latin typeface="Century Gothic"/>
              </a:rPr>
              <a:t>.</a:t>
            </a:r>
          </a:p>
          <a:p>
            <a:pPr algn="just" defTabSz="457200">
              <a:lnSpc>
                <a:spcPct val="100000"/>
              </a:lnSpc>
            </a:pPr>
            <a:r>
              <a:rPr lang="es-ES" sz="2800" u="none" strike="noStrike" dirty="0">
                <a:solidFill>
                  <a:srgbClr val="7030A0"/>
                </a:solidFill>
                <a:effectLst/>
                <a:uFillTx/>
                <a:latin typeface="Century Gothic"/>
              </a:rPr>
              <a:t>Puede terminar con o sin acuerdo.</a:t>
            </a:r>
          </a:p>
          <a:p>
            <a:pPr marL="457200" indent="-457200" algn="just" defTabSz="457200">
              <a:lnSpc>
                <a:spcPct val="100000"/>
              </a:lnSpc>
              <a:buFont typeface="Wingdings" panose="05000000000000000000" pitchFamily="2" charset="2"/>
              <a:buChar char="§"/>
            </a:pPr>
            <a:r>
              <a:rPr lang="es-ES" sz="2800" u="sng" strike="noStrike" dirty="0">
                <a:solidFill>
                  <a:srgbClr val="7030A0"/>
                </a:solidFill>
                <a:effectLst/>
                <a:uFillTx/>
                <a:latin typeface="Century Gothic"/>
              </a:rPr>
              <a:t>Con acuerdo</a:t>
            </a:r>
            <a:r>
              <a:rPr lang="es-ES" sz="2800" u="none" strike="noStrike" dirty="0">
                <a:solidFill>
                  <a:srgbClr val="7030A0"/>
                </a:solidFill>
                <a:effectLst/>
                <a:uFillTx/>
                <a:latin typeface="Century Gothic"/>
              </a:rPr>
              <a:t>: se presumirá que concurren las causas justificativas alegadas para el inicio de un ERTE.</a:t>
            </a:r>
          </a:p>
          <a:p>
            <a:pPr marL="457200" indent="-457200" algn="just" defTabSz="457200">
              <a:lnSpc>
                <a:spcPct val="100000"/>
              </a:lnSpc>
              <a:buFont typeface="Wingdings" panose="05000000000000000000" pitchFamily="2" charset="2"/>
              <a:buChar char="§"/>
            </a:pPr>
            <a:r>
              <a:rPr lang="es-ES" sz="2800" u="sng" strike="noStrike" dirty="0">
                <a:solidFill>
                  <a:srgbClr val="7030A0"/>
                </a:solidFill>
                <a:effectLst/>
                <a:uFillTx/>
                <a:latin typeface="Century Gothic"/>
              </a:rPr>
              <a:t>Sin acuerdo</a:t>
            </a:r>
            <a:r>
              <a:rPr lang="es-ES" sz="2800" u="none" strike="noStrike" dirty="0">
                <a:solidFill>
                  <a:srgbClr val="7030A0"/>
                </a:solidFill>
                <a:effectLst/>
                <a:uFillTx/>
                <a:latin typeface="Century Gothic"/>
              </a:rPr>
              <a:t>: si los trabajadores no están conformes con las causas, el empresario no tiene obligación de considerar a la contraparte. Notificará entonces a los trabajadores y a la Autoridad Laboral su decisión de continuar con el ERTE.</a:t>
            </a:r>
          </a:p>
        </p:txBody>
      </p:sp>
    </p:spTree>
    <p:extLst>
      <p:ext uri="{BB962C8B-B14F-4D97-AF65-F5344CB8AC3E}">
        <p14:creationId xmlns:p14="http://schemas.microsoft.com/office/powerpoint/2010/main" val="199028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36148"/>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15237" y="734700"/>
            <a:ext cx="11402008"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¿Cuál es el procedimiento de tramitación de un ERTE?</a:t>
            </a:r>
          </a:p>
          <a:p>
            <a:pPr algn="just" defTabSz="457200">
              <a:lnSpc>
                <a:spcPct val="100000"/>
              </a:lnSpc>
            </a:pPr>
            <a:r>
              <a:rPr lang="es-ES" sz="2800" b="1" u="none" strike="noStrike" dirty="0">
                <a:solidFill>
                  <a:srgbClr val="7030A0"/>
                </a:solidFill>
                <a:effectLst/>
                <a:uFillTx/>
                <a:latin typeface="Century Gothic"/>
              </a:rPr>
              <a:t>3. Solicitud a la autoridad laboral. </a:t>
            </a:r>
            <a:r>
              <a:rPr lang="es-ES" sz="2800" u="none" strike="noStrike" dirty="0">
                <a:solidFill>
                  <a:srgbClr val="7030A0"/>
                </a:solidFill>
                <a:effectLst/>
                <a:uFillTx/>
                <a:latin typeface="Century Gothic"/>
              </a:rPr>
              <a:t>Se presenta la documentación justificativa de las causas y, si procede, el resultado del período de consultas. La autoridad laboral </a:t>
            </a:r>
            <a:r>
              <a:rPr lang="es-ES" sz="2800" b="1" u="none" strike="noStrike" dirty="0">
                <a:solidFill>
                  <a:srgbClr val="7030A0"/>
                </a:solidFill>
                <a:effectLst/>
                <a:uFillTx/>
                <a:latin typeface="Century Gothic"/>
              </a:rPr>
              <a:t>no autoriza ni deniega</a:t>
            </a:r>
            <a:r>
              <a:rPr lang="es-ES" sz="2800" u="none" strike="noStrike" dirty="0">
                <a:solidFill>
                  <a:srgbClr val="7030A0"/>
                </a:solidFill>
                <a:effectLst/>
                <a:uFillTx/>
                <a:latin typeface="Century Gothic"/>
              </a:rPr>
              <a:t> el ERTE, pero puede hacer observaciones o solicitar informes.</a:t>
            </a:r>
          </a:p>
          <a:p>
            <a:pPr algn="just" defTabSz="457200">
              <a:lnSpc>
                <a:spcPct val="100000"/>
              </a:lnSpc>
            </a:pPr>
            <a:r>
              <a:rPr lang="es-ES" sz="2800" b="1" u="none" strike="noStrike" dirty="0">
                <a:solidFill>
                  <a:srgbClr val="7030A0"/>
                </a:solidFill>
                <a:effectLst/>
                <a:uFillTx/>
                <a:latin typeface="Century Gothic"/>
              </a:rPr>
              <a:t>4. Comunicación individual a los trabajadores. </a:t>
            </a:r>
            <a:r>
              <a:rPr lang="es-ES" sz="2800" u="none" strike="noStrike" dirty="0">
                <a:solidFill>
                  <a:srgbClr val="7030A0"/>
                </a:solidFill>
                <a:effectLst/>
                <a:uFillTx/>
                <a:latin typeface="Century Gothic"/>
              </a:rPr>
              <a:t>Finalizado el proceso (con informe de la autoridad laboral si procede), la empresa debe:</a:t>
            </a:r>
          </a:p>
          <a:p>
            <a:pPr marL="457200" indent="-457200" algn="just" defTabSz="457200">
              <a:lnSpc>
                <a:spcPct val="100000"/>
              </a:lnSpc>
              <a:buFont typeface="Wingdings" panose="05000000000000000000" pitchFamily="2" charset="2"/>
              <a:buChar char="§"/>
            </a:pPr>
            <a:r>
              <a:rPr lang="es-ES" sz="2800" b="1" u="none" strike="noStrike" dirty="0">
                <a:solidFill>
                  <a:srgbClr val="7030A0"/>
                </a:solidFill>
                <a:effectLst/>
                <a:uFillTx/>
                <a:latin typeface="Century Gothic"/>
              </a:rPr>
              <a:t>Notificar individualmente</a:t>
            </a:r>
            <a:r>
              <a:rPr lang="es-ES" sz="2800" u="none" strike="noStrike" dirty="0">
                <a:solidFill>
                  <a:srgbClr val="7030A0"/>
                </a:solidFill>
                <a:effectLst/>
                <a:uFillTx/>
                <a:latin typeface="Century Gothic"/>
              </a:rPr>
              <a:t> a cada trabajador afectado su inclusión en el ERTE.</a:t>
            </a:r>
          </a:p>
          <a:p>
            <a:pPr marL="457200" indent="-457200" algn="just" defTabSz="457200">
              <a:lnSpc>
                <a:spcPct val="100000"/>
              </a:lnSpc>
              <a:buFont typeface="Wingdings" panose="05000000000000000000" pitchFamily="2" charset="2"/>
              <a:buChar char="§"/>
            </a:pPr>
            <a:r>
              <a:rPr lang="es-ES" sz="2800" b="1" u="none" strike="noStrike" dirty="0">
                <a:solidFill>
                  <a:srgbClr val="7030A0"/>
                </a:solidFill>
                <a:effectLst/>
                <a:uFillTx/>
                <a:latin typeface="Century Gothic"/>
              </a:rPr>
              <a:t>Especificar la medida </a:t>
            </a:r>
            <a:r>
              <a:rPr lang="es-ES" sz="2800" u="none" strike="noStrike" dirty="0">
                <a:solidFill>
                  <a:srgbClr val="7030A0"/>
                </a:solidFill>
                <a:effectLst/>
                <a:uFillTx/>
                <a:latin typeface="Century Gothic"/>
              </a:rPr>
              <a:t>que se aplicará (suspensión o reducción de jornada), la fecha de inicio y la duración.</a:t>
            </a:r>
          </a:p>
        </p:txBody>
      </p:sp>
    </p:spTree>
    <p:extLst>
      <p:ext uri="{BB962C8B-B14F-4D97-AF65-F5344CB8AC3E}">
        <p14:creationId xmlns:p14="http://schemas.microsoft.com/office/powerpoint/2010/main" val="2021866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1079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15237" y="800377"/>
            <a:ext cx="11402008"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¿Cuál es el procedimiento de tramitación de un ERTE?</a:t>
            </a:r>
          </a:p>
          <a:p>
            <a:pPr algn="just" defTabSz="457200">
              <a:lnSpc>
                <a:spcPct val="100000"/>
              </a:lnSpc>
            </a:pPr>
            <a:r>
              <a:rPr lang="es-ES" sz="2800" b="1" u="none" strike="noStrike" dirty="0">
                <a:solidFill>
                  <a:srgbClr val="7030A0"/>
                </a:solidFill>
                <a:effectLst/>
                <a:uFillTx/>
                <a:latin typeface="Century Gothic"/>
              </a:rPr>
              <a:t>5. Comunicación al SEPE</a:t>
            </a:r>
            <a:r>
              <a:rPr lang="es-ES" sz="2800" u="none" strike="noStrike" dirty="0">
                <a:solidFill>
                  <a:srgbClr val="7030A0"/>
                </a:solidFill>
                <a:effectLst/>
                <a:uFillTx/>
                <a:latin typeface="Century Gothic"/>
              </a:rPr>
              <a:t>. La empresa debe comunicar los trabajadores afectados para solicitar la prestación por desempleo.</a:t>
            </a:r>
          </a:p>
          <a:p>
            <a:pPr algn="just" defTabSz="457200">
              <a:lnSpc>
                <a:spcPct val="100000"/>
              </a:lnSpc>
            </a:pPr>
            <a:r>
              <a:rPr lang="es-ES" sz="2800" b="1" u="none" strike="noStrike" dirty="0">
                <a:solidFill>
                  <a:srgbClr val="7030A0"/>
                </a:solidFill>
                <a:effectLst/>
                <a:uFillTx/>
                <a:latin typeface="Century Gothic"/>
              </a:rPr>
              <a:t>6. Aplicación efectiva del ERTE y control posterior</a:t>
            </a:r>
            <a:r>
              <a:rPr lang="es-ES" sz="2800" u="none" strike="noStrike" dirty="0">
                <a:solidFill>
                  <a:srgbClr val="7030A0"/>
                </a:solidFill>
                <a:effectLst/>
                <a:uFillTx/>
                <a:latin typeface="Century Gothic"/>
              </a:rPr>
              <a:t>. La empresa aplica las medidas, respetando los plazos de preaviso.</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Los trabajadores pueden solicitar la prestación por desempleo.</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La Inspección de Trabajo y la Autoridad laboral pueden verificar la correcta aplicación.</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La empresa debe mantener la documentación y justificar la causa y la duración del ERTE.</a:t>
            </a:r>
          </a:p>
        </p:txBody>
      </p:sp>
    </p:spTree>
    <p:extLst>
      <p:ext uri="{BB962C8B-B14F-4D97-AF65-F5344CB8AC3E}">
        <p14:creationId xmlns:p14="http://schemas.microsoft.com/office/powerpoint/2010/main" val="2666934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1079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400049" y="800377"/>
            <a:ext cx="11617195" cy="43997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endParaRPr lang="es-ES" sz="2800" b="1" dirty="0">
              <a:solidFill>
                <a:srgbClr val="7030A0"/>
              </a:solidFill>
              <a:latin typeface="Century Gothic"/>
            </a:endParaRPr>
          </a:p>
          <a:p>
            <a:pPr algn="ctr" defTabSz="457200">
              <a:lnSpc>
                <a:spcPct val="100000"/>
              </a:lnSpc>
            </a:pPr>
            <a:r>
              <a:rPr lang="es-ES" sz="2800" b="1" dirty="0">
                <a:solidFill>
                  <a:srgbClr val="7030A0"/>
                </a:solidFill>
                <a:latin typeface="Century Gothic"/>
              </a:rPr>
              <a:t>MECANISMO RED:</a:t>
            </a:r>
          </a:p>
          <a:p>
            <a:pPr algn="ctr" defTabSz="457200">
              <a:lnSpc>
                <a:spcPct val="100000"/>
              </a:lnSpc>
            </a:pPr>
            <a:r>
              <a:rPr lang="es-ES" sz="2800" b="1" dirty="0">
                <a:solidFill>
                  <a:srgbClr val="7030A0"/>
                </a:solidFill>
                <a:latin typeface="Century Gothic"/>
              </a:rPr>
              <a:t>Flexibilidad y Estabilización del Empleo</a:t>
            </a:r>
          </a:p>
          <a:p>
            <a:pPr defTabSz="457200">
              <a:lnSpc>
                <a:spcPct val="100000"/>
              </a:lnSpc>
            </a:pPr>
            <a:r>
              <a:rPr lang="es-ES" sz="2800" b="1" dirty="0">
                <a:solidFill>
                  <a:srgbClr val="7030A0"/>
                </a:solidFill>
                <a:latin typeface="Century Gothic"/>
              </a:rPr>
              <a:t>Objetivo </a:t>
            </a:r>
            <a:r>
              <a:rPr lang="es-ES" sz="2800" dirty="0">
                <a:solidFill>
                  <a:srgbClr val="7030A0"/>
                </a:solidFill>
                <a:latin typeface="Century Gothic"/>
              </a:rPr>
              <a:t>principal:</a:t>
            </a:r>
            <a:r>
              <a:rPr lang="es-ES" sz="2800" b="1" dirty="0">
                <a:solidFill>
                  <a:srgbClr val="7030A0"/>
                </a:solidFill>
                <a:latin typeface="Century Gothic"/>
              </a:rPr>
              <a:t> proteger</a:t>
            </a:r>
            <a:r>
              <a:rPr lang="es-ES" sz="2800" dirty="0">
                <a:solidFill>
                  <a:srgbClr val="7030A0"/>
                </a:solidFill>
                <a:latin typeface="Century Gothic"/>
              </a:rPr>
              <a:t> el empleo sin recurrir al despido</a:t>
            </a:r>
            <a:r>
              <a:rPr lang="es-ES" sz="2800" b="1"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Instrumento creado por la Reforma Laboral 2021 (art. 47bis ET).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Permite a las empresas reducir jornada o suspender contratos temporalmente.</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Se activa solo cuando el Gobierno lo declare, para ayudar a sectores o a la economía en general.</a:t>
            </a:r>
          </a:p>
          <a:p>
            <a:pPr algn="just" defTabSz="457200">
              <a:lnSpc>
                <a:spcPct val="100000"/>
              </a:lnSpc>
            </a:pP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39944670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1079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142875" y="800377"/>
            <a:ext cx="11874370" cy="46459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2800" b="1" dirty="0">
                <a:solidFill>
                  <a:srgbClr val="7030A0"/>
                </a:solidFill>
                <a:latin typeface="Century Gothic"/>
              </a:rPr>
              <a:t>MECANISMO RED:</a:t>
            </a:r>
          </a:p>
          <a:p>
            <a:pPr algn="ctr" defTabSz="457200">
              <a:lnSpc>
                <a:spcPct val="100000"/>
              </a:lnSpc>
            </a:pPr>
            <a:r>
              <a:rPr lang="es-ES" sz="2800" b="1" dirty="0">
                <a:solidFill>
                  <a:srgbClr val="7030A0"/>
                </a:solidFill>
                <a:latin typeface="Century Gothic"/>
              </a:rPr>
              <a:t>Modalidades y Procedimiento</a:t>
            </a:r>
          </a:p>
          <a:p>
            <a:pPr defTabSz="457200">
              <a:lnSpc>
                <a:spcPct val="100000"/>
              </a:lnSpc>
            </a:pPr>
            <a:r>
              <a:rPr lang="es-ES" sz="2400" b="1" dirty="0">
                <a:solidFill>
                  <a:srgbClr val="7030A0"/>
                </a:solidFill>
                <a:latin typeface="Century Gothic"/>
              </a:rPr>
              <a:t>Modalidades</a:t>
            </a:r>
            <a:r>
              <a:rPr lang="es-ES" sz="2400" dirty="0">
                <a:solidFill>
                  <a:srgbClr val="7030A0"/>
                </a:solidFill>
                <a:latin typeface="Century Gothic"/>
              </a:rPr>
              <a:t>:</a:t>
            </a:r>
          </a:p>
          <a:p>
            <a:pPr marL="342900" indent="-342900" defTabSz="457200">
              <a:lnSpc>
                <a:spcPct val="100000"/>
              </a:lnSpc>
              <a:buFont typeface="Arial" panose="020B0604020202020204" pitchFamily="34" charset="0"/>
              <a:buChar char="•"/>
            </a:pPr>
            <a:r>
              <a:rPr lang="es-ES" sz="2400" b="1" dirty="0">
                <a:solidFill>
                  <a:srgbClr val="7030A0"/>
                </a:solidFill>
                <a:latin typeface="Century Gothic"/>
              </a:rPr>
              <a:t>Cíclica</a:t>
            </a:r>
            <a:r>
              <a:rPr lang="es-ES" sz="2400" dirty="0">
                <a:solidFill>
                  <a:srgbClr val="7030A0"/>
                </a:solidFill>
                <a:latin typeface="Century Gothic"/>
              </a:rPr>
              <a:t>: Activado por crisis económicas generales. Duración máxima: 1 año.</a:t>
            </a:r>
          </a:p>
          <a:p>
            <a:pPr marL="342900" indent="-342900" defTabSz="457200">
              <a:lnSpc>
                <a:spcPct val="100000"/>
              </a:lnSpc>
              <a:buFont typeface="Arial" panose="020B0604020202020204" pitchFamily="34" charset="0"/>
              <a:buChar char="•"/>
            </a:pPr>
            <a:r>
              <a:rPr lang="es-ES" sz="2400" b="1" dirty="0">
                <a:solidFill>
                  <a:srgbClr val="7030A0"/>
                </a:solidFill>
                <a:latin typeface="Century Gothic"/>
              </a:rPr>
              <a:t>Sectorial</a:t>
            </a:r>
            <a:r>
              <a:rPr lang="es-ES" sz="2400" dirty="0">
                <a:solidFill>
                  <a:srgbClr val="7030A0"/>
                </a:solidFill>
                <a:latin typeface="Century Gothic"/>
              </a:rPr>
              <a:t>: Para sectores en transformación estructural. Hasta 1 año + dos prórrogas de 6 meses. Requiere plan de recualificación de trabajadores.</a:t>
            </a:r>
          </a:p>
          <a:p>
            <a:pPr algn="just" defTabSz="457200">
              <a:lnSpc>
                <a:spcPct val="100000"/>
              </a:lnSpc>
            </a:pPr>
            <a:r>
              <a:rPr lang="es-ES" sz="2400" b="1" dirty="0">
                <a:solidFill>
                  <a:srgbClr val="7030A0"/>
                </a:solidFill>
                <a:latin typeface="Century Gothic"/>
              </a:rPr>
              <a:t>Procedimiento</a:t>
            </a:r>
            <a:r>
              <a:rPr lang="es-ES" sz="2400" dirty="0">
                <a:solidFill>
                  <a:srgbClr val="7030A0"/>
                </a:solidFill>
                <a:latin typeface="Century Gothic"/>
              </a:rPr>
              <a:t> para la empresa:</a:t>
            </a:r>
          </a:p>
          <a:p>
            <a:pPr marL="342900" indent="-342900" algn="just" defTabSz="457200">
              <a:lnSpc>
                <a:spcPct val="100000"/>
              </a:lnSpc>
              <a:buFont typeface="Arial" panose="020B0604020202020204" pitchFamily="34" charset="0"/>
              <a:buChar char="•"/>
            </a:pPr>
            <a:r>
              <a:rPr lang="es-ES" sz="2400" b="1" dirty="0">
                <a:solidFill>
                  <a:srgbClr val="7030A0"/>
                </a:solidFill>
                <a:latin typeface="Century Gothic"/>
              </a:rPr>
              <a:t>Solicitud</a:t>
            </a:r>
            <a:r>
              <a:rPr lang="es-ES" sz="2400" dirty="0">
                <a:solidFill>
                  <a:srgbClr val="7030A0"/>
                </a:solidFill>
                <a:latin typeface="Century Gothic"/>
              </a:rPr>
              <a:t> a la autoridad laboral tras la </a:t>
            </a:r>
            <a:r>
              <a:rPr lang="es-ES" sz="2400" b="1" dirty="0">
                <a:solidFill>
                  <a:srgbClr val="7030A0"/>
                </a:solidFill>
                <a:latin typeface="Century Gothic"/>
              </a:rPr>
              <a:t>activación</a:t>
            </a:r>
            <a:r>
              <a:rPr lang="es-ES" sz="2400" dirty="0">
                <a:solidFill>
                  <a:srgbClr val="7030A0"/>
                </a:solidFill>
                <a:latin typeface="Century Gothic"/>
              </a:rPr>
              <a:t> del Gobierno.</a:t>
            </a:r>
          </a:p>
          <a:p>
            <a:pPr marL="342900" indent="-342900" algn="just" defTabSz="457200">
              <a:lnSpc>
                <a:spcPct val="100000"/>
              </a:lnSpc>
              <a:buFont typeface="Arial" panose="020B0604020202020204" pitchFamily="34" charset="0"/>
              <a:buChar char="•"/>
            </a:pPr>
            <a:r>
              <a:rPr lang="es-ES" sz="2400" b="1" dirty="0">
                <a:solidFill>
                  <a:srgbClr val="7030A0"/>
                </a:solidFill>
                <a:latin typeface="Century Gothic"/>
              </a:rPr>
              <a:t>Comunicación</a:t>
            </a:r>
            <a:r>
              <a:rPr lang="es-ES" sz="2400" dirty="0">
                <a:solidFill>
                  <a:srgbClr val="7030A0"/>
                </a:solidFill>
                <a:latin typeface="Century Gothic"/>
              </a:rPr>
              <a:t> a la representación de los trabajadores, </a:t>
            </a:r>
            <a:r>
              <a:rPr lang="es-ES" sz="2400" b="1" dirty="0">
                <a:solidFill>
                  <a:srgbClr val="7030A0"/>
                </a:solidFill>
                <a:latin typeface="Century Gothic"/>
              </a:rPr>
              <a:t>periodo de consultas</a:t>
            </a:r>
            <a:r>
              <a:rPr lang="es-ES" sz="2400" dirty="0">
                <a:solidFill>
                  <a:srgbClr val="7030A0"/>
                </a:solidFill>
                <a:latin typeface="Century Gothic"/>
              </a:rPr>
              <a:t>:15 días (empresas grandes) o 7 días (menos de 50 empleados).</a:t>
            </a:r>
          </a:p>
          <a:p>
            <a:pPr marL="342900" indent="-342900" algn="just" defTabSz="457200">
              <a:lnSpc>
                <a:spcPct val="100000"/>
              </a:lnSpc>
              <a:buFont typeface="Arial" panose="020B0604020202020204" pitchFamily="34" charset="0"/>
              <a:buChar char="•"/>
            </a:pPr>
            <a:r>
              <a:rPr lang="es-ES" sz="2400" b="1" dirty="0">
                <a:solidFill>
                  <a:srgbClr val="7030A0"/>
                </a:solidFill>
                <a:latin typeface="Century Gothic"/>
              </a:rPr>
              <a:t>Informe</a:t>
            </a:r>
            <a:r>
              <a:rPr lang="es-ES" sz="2400" dirty="0">
                <a:solidFill>
                  <a:srgbClr val="7030A0"/>
                </a:solidFill>
                <a:latin typeface="Century Gothic"/>
              </a:rPr>
              <a:t> de la Inspección de trabajo.</a:t>
            </a:r>
          </a:p>
          <a:p>
            <a:pPr marL="342900" indent="-342900" algn="just" defTabSz="457200">
              <a:lnSpc>
                <a:spcPct val="100000"/>
              </a:lnSpc>
              <a:buFont typeface="Arial" panose="020B0604020202020204" pitchFamily="34" charset="0"/>
              <a:buChar char="•"/>
            </a:pPr>
            <a:r>
              <a:rPr lang="es-ES" sz="2400" b="1" dirty="0">
                <a:solidFill>
                  <a:srgbClr val="7030A0"/>
                </a:solidFill>
                <a:latin typeface="Century Gothic"/>
              </a:rPr>
              <a:t>Resolución</a:t>
            </a:r>
            <a:r>
              <a:rPr lang="es-ES" sz="2400" dirty="0">
                <a:solidFill>
                  <a:srgbClr val="7030A0"/>
                </a:solidFill>
                <a:latin typeface="Century Gothic"/>
              </a:rPr>
              <a:t> de la autoridad laboral.</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394982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830424" y="186613"/>
            <a:ext cx="10282335" cy="11219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endParaRPr lang="es-ES" sz="1800" b="0" u="none" strike="noStrike" dirty="0">
              <a:solidFill>
                <a:srgbClr val="000000"/>
              </a:solidFill>
              <a:effectLst/>
              <a:uFillTx/>
              <a:latin typeface="Arial"/>
            </a:endParaRPr>
          </a:p>
          <a:p>
            <a:pPr algn="ctr" defTabSz="457200">
              <a:lnSpc>
                <a:spcPct val="100000"/>
              </a:lnSpc>
            </a:pPr>
            <a:r>
              <a:rPr lang="es-ES" sz="4900" b="1" u="none" strike="noStrike" dirty="0">
                <a:solidFill>
                  <a:schemeClr val="dk1">
                    <a:lumMod val="85000"/>
                    <a:lumOff val="15000"/>
                  </a:schemeClr>
                </a:solidFill>
                <a:effectLst/>
                <a:uFillTx/>
                <a:latin typeface="Tw Cen MT"/>
              </a:rPr>
              <a:t>Límites al poder de dirección</a:t>
            </a:r>
            <a:endParaRPr lang="es-ES" sz="4900" b="0" u="none" strike="noStrike" dirty="0">
              <a:solidFill>
                <a:srgbClr val="000000"/>
              </a:solidFill>
              <a:effectLst/>
              <a:uFillTx/>
              <a:latin typeface="Arial"/>
            </a:endParaRPr>
          </a:p>
        </p:txBody>
      </p:sp>
      <p:sp>
        <p:nvSpPr>
          <p:cNvPr id="143" name="TextBox 3"/>
          <p:cNvSpPr/>
          <p:nvPr/>
        </p:nvSpPr>
        <p:spPr>
          <a:xfrm>
            <a:off x="1091682" y="1905120"/>
            <a:ext cx="10133045" cy="403041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3200" b="1" u="none" strike="noStrike" dirty="0">
                <a:solidFill>
                  <a:srgbClr val="7030A0"/>
                </a:solidFill>
                <a:effectLst/>
                <a:uFillTx/>
                <a:latin typeface="Century Gothic"/>
              </a:rPr>
              <a:t>Materias que limitan las decisiones empresariales:</a:t>
            </a:r>
          </a:p>
          <a:p>
            <a:pPr marL="457200" indent="-457200" algn="just" defTabSz="457200">
              <a:buFont typeface="Arial" panose="020B0604020202020204" pitchFamily="34" charset="0"/>
              <a:buChar char="•"/>
            </a:pPr>
            <a:r>
              <a:rPr lang="es-ES" sz="3200" dirty="0">
                <a:solidFill>
                  <a:srgbClr val="7030A0"/>
                </a:solidFill>
                <a:latin typeface="Century Gothic"/>
              </a:rPr>
              <a:t>Obligatorio registrar la hora de inicio y fin de la jornada, el incumplimiento se considera infracción grave, multas entre 751 y 7.500 € (</a:t>
            </a:r>
            <a:r>
              <a:rPr lang="es-ES" sz="3200" u="none" strike="noStrike" dirty="0">
                <a:solidFill>
                  <a:srgbClr val="7030A0"/>
                </a:solidFill>
                <a:effectLst/>
                <a:uFillTx/>
                <a:latin typeface="Century Gothic"/>
              </a:rPr>
              <a:t>Real Decreto 8/2019)</a:t>
            </a:r>
            <a:r>
              <a:rPr lang="es-ES" sz="32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3200" u="none" strike="noStrike" dirty="0">
                <a:solidFill>
                  <a:srgbClr val="7030A0"/>
                </a:solidFill>
                <a:effectLst/>
                <a:uFillTx/>
                <a:latin typeface="Century Gothic"/>
              </a:rPr>
              <a:t>Derecho a la indemnidad laboral,</a:t>
            </a:r>
          </a:p>
          <a:p>
            <a:pPr marL="457200" indent="-457200" algn="just" defTabSz="457200">
              <a:lnSpc>
                <a:spcPct val="100000"/>
              </a:lnSpc>
              <a:buFont typeface="Arial" panose="020B0604020202020204" pitchFamily="34" charset="0"/>
              <a:buChar char="•"/>
            </a:pPr>
            <a:r>
              <a:rPr lang="es-ES" sz="3200" u="none" strike="noStrike" dirty="0">
                <a:solidFill>
                  <a:srgbClr val="7030A0"/>
                </a:solidFill>
                <a:effectLst/>
                <a:uFillTx/>
                <a:latin typeface="Century Gothic"/>
              </a:rPr>
              <a:t>Derecho a la desconexión digital y</a:t>
            </a:r>
          </a:p>
          <a:p>
            <a:pPr marL="457200" indent="-457200" algn="just" defTabSz="457200">
              <a:lnSpc>
                <a:spcPct val="100000"/>
              </a:lnSpc>
              <a:buFont typeface="Arial" panose="020B0604020202020204" pitchFamily="34" charset="0"/>
              <a:buChar char="•"/>
            </a:pPr>
            <a:r>
              <a:rPr lang="es-ES" sz="3200" u="none" strike="noStrike" dirty="0">
                <a:solidFill>
                  <a:srgbClr val="7030A0"/>
                </a:solidFill>
                <a:effectLst/>
                <a:uFillTx/>
                <a:latin typeface="Century Gothic"/>
              </a:rPr>
              <a:t>Derecho a la intimidad.</a:t>
            </a:r>
          </a:p>
        </p:txBody>
      </p:sp>
    </p:spTree>
    <p:extLst>
      <p:ext uri="{BB962C8B-B14F-4D97-AF65-F5344CB8AC3E}">
        <p14:creationId xmlns:p14="http://schemas.microsoft.com/office/powerpoint/2010/main" val="3902477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1079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Suspensión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180976" y="800377"/>
            <a:ext cx="11836270" cy="50153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2800" b="1" dirty="0">
                <a:solidFill>
                  <a:srgbClr val="7030A0"/>
                </a:solidFill>
                <a:latin typeface="Century Gothic"/>
              </a:rPr>
              <a:t>MECANISMO RED:</a:t>
            </a:r>
          </a:p>
          <a:p>
            <a:pPr algn="ctr" defTabSz="457200">
              <a:lnSpc>
                <a:spcPct val="100000"/>
              </a:lnSpc>
            </a:pPr>
            <a:r>
              <a:rPr lang="es-ES" sz="2800" b="1" dirty="0">
                <a:solidFill>
                  <a:srgbClr val="7030A0"/>
                </a:solidFill>
                <a:latin typeface="Century Gothic"/>
              </a:rPr>
              <a:t>¿Qué implica para empresas y trabajadores?</a:t>
            </a:r>
          </a:p>
          <a:p>
            <a:pPr defTabSz="457200">
              <a:lnSpc>
                <a:spcPct val="100000"/>
              </a:lnSpc>
            </a:pPr>
            <a:r>
              <a:rPr lang="es-ES" sz="2400" b="1" dirty="0">
                <a:solidFill>
                  <a:srgbClr val="7030A0"/>
                </a:solidFill>
                <a:latin typeface="Century Gothic"/>
              </a:rPr>
              <a:t>Beneficios:</a:t>
            </a:r>
          </a:p>
          <a:p>
            <a:pPr marL="342900" indent="-342900" defTabSz="457200">
              <a:lnSpc>
                <a:spcPct val="100000"/>
              </a:lnSpc>
              <a:buFont typeface="Arial" panose="020B0604020202020204" pitchFamily="34" charset="0"/>
              <a:buChar char="•"/>
            </a:pPr>
            <a:r>
              <a:rPr lang="es-ES" sz="2400" dirty="0">
                <a:solidFill>
                  <a:srgbClr val="7030A0"/>
                </a:solidFill>
                <a:latin typeface="Century Gothic"/>
              </a:rPr>
              <a:t>Evita </a:t>
            </a:r>
            <a:r>
              <a:rPr lang="es-ES" sz="2400" b="1" dirty="0">
                <a:solidFill>
                  <a:srgbClr val="7030A0"/>
                </a:solidFill>
                <a:latin typeface="Century Gothic"/>
              </a:rPr>
              <a:t>despidos</a:t>
            </a:r>
            <a:r>
              <a:rPr lang="es-ES" sz="2400" dirty="0">
                <a:solidFill>
                  <a:srgbClr val="7030A0"/>
                </a:solidFill>
                <a:latin typeface="Century Gothic"/>
              </a:rPr>
              <a:t> en momentos de crisis.</a:t>
            </a:r>
          </a:p>
          <a:p>
            <a:pPr marL="342900" indent="-342900" defTabSz="457200">
              <a:lnSpc>
                <a:spcPct val="100000"/>
              </a:lnSpc>
              <a:buFont typeface="Arial" panose="020B0604020202020204" pitchFamily="34" charset="0"/>
              <a:buChar char="•"/>
            </a:pPr>
            <a:r>
              <a:rPr lang="es-ES" sz="2400" dirty="0">
                <a:solidFill>
                  <a:srgbClr val="7030A0"/>
                </a:solidFill>
                <a:latin typeface="Century Gothic"/>
              </a:rPr>
              <a:t>Facilita la adaptación o </a:t>
            </a:r>
            <a:r>
              <a:rPr lang="es-ES" sz="2400" b="1" dirty="0">
                <a:solidFill>
                  <a:srgbClr val="7030A0"/>
                </a:solidFill>
                <a:latin typeface="Century Gothic"/>
              </a:rPr>
              <a:t>recualificación</a:t>
            </a:r>
            <a:r>
              <a:rPr lang="es-ES" sz="2400" dirty="0">
                <a:solidFill>
                  <a:srgbClr val="7030A0"/>
                </a:solidFill>
                <a:latin typeface="Century Gothic"/>
              </a:rPr>
              <a:t> de la plantilla.</a:t>
            </a:r>
          </a:p>
          <a:p>
            <a:pPr marL="342900" indent="-342900" defTabSz="457200">
              <a:lnSpc>
                <a:spcPct val="100000"/>
              </a:lnSpc>
              <a:buFont typeface="Arial" panose="020B0604020202020204" pitchFamily="34" charset="0"/>
              <a:buChar char="•"/>
            </a:pPr>
            <a:r>
              <a:rPr lang="es-ES" sz="2400" dirty="0">
                <a:solidFill>
                  <a:srgbClr val="7030A0"/>
                </a:solidFill>
                <a:latin typeface="Century Gothic"/>
              </a:rPr>
              <a:t>Exoneraciones en las </a:t>
            </a:r>
            <a:r>
              <a:rPr lang="es-ES" sz="2400" b="1" dirty="0">
                <a:solidFill>
                  <a:srgbClr val="7030A0"/>
                </a:solidFill>
                <a:latin typeface="Century Gothic"/>
              </a:rPr>
              <a:t>cotizaciones</a:t>
            </a:r>
            <a:r>
              <a:rPr lang="es-ES" sz="2400" dirty="0">
                <a:solidFill>
                  <a:srgbClr val="7030A0"/>
                </a:solidFill>
                <a:latin typeface="Century Gothic"/>
              </a:rPr>
              <a:t> a la Seguridad Social (según modalidad).</a:t>
            </a:r>
          </a:p>
          <a:p>
            <a:pPr defTabSz="457200">
              <a:lnSpc>
                <a:spcPct val="100000"/>
              </a:lnSpc>
            </a:pPr>
            <a:r>
              <a:rPr lang="es-ES" sz="2400" b="1" dirty="0">
                <a:solidFill>
                  <a:srgbClr val="7030A0"/>
                </a:solidFill>
                <a:latin typeface="Century Gothic"/>
              </a:rPr>
              <a:t>Limitaciones / Obligaciones</a:t>
            </a:r>
            <a:r>
              <a:rPr lang="es-ES" sz="2400" dirty="0">
                <a:solidFill>
                  <a:srgbClr val="7030A0"/>
                </a:solidFill>
                <a:latin typeface="Century Gothic"/>
              </a:rPr>
              <a:t>:</a:t>
            </a:r>
          </a:p>
          <a:p>
            <a:pPr marL="342900" indent="-342900" defTabSz="457200">
              <a:lnSpc>
                <a:spcPct val="100000"/>
              </a:lnSpc>
              <a:buFont typeface="Arial" panose="020B0604020202020204" pitchFamily="34" charset="0"/>
              <a:buChar char="•"/>
            </a:pPr>
            <a:r>
              <a:rPr lang="es-ES" sz="2400" dirty="0">
                <a:solidFill>
                  <a:srgbClr val="7030A0"/>
                </a:solidFill>
                <a:latin typeface="Century Gothic"/>
              </a:rPr>
              <a:t>No se permiten </a:t>
            </a:r>
            <a:r>
              <a:rPr lang="es-ES" sz="2400" b="1" dirty="0">
                <a:solidFill>
                  <a:srgbClr val="7030A0"/>
                </a:solidFill>
                <a:latin typeface="Century Gothic"/>
              </a:rPr>
              <a:t>horas extra</a:t>
            </a:r>
            <a:r>
              <a:rPr lang="es-ES" sz="2400" dirty="0">
                <a:solidFill>
                  <a:srgbClr val="7030A0"/>
                </a:solidFill>
                <a:latin typeface="Century Gothic"/>
              </a:rPr>
              <a:t> ni </a:t>
            </a:r>
            <a:r>
              <a:rPr lang="es-ES" sz="2400" b="1" dirty="0">
                <a:solidFill>
                  <a:srgbClr val="7030A0"/>
                </a:solidFill>
                <a:latin typeface="Century Gothic"/>
              </a:rPr>
              <a:t>nuevas contrataciones </a:t>
            </a:r>
            <a:r>
              <a:rPr lang="es-ES" sz="2400" dirty="0">
                <a:solidFill>
                  <a:srgbClr val="7030A0"/>
                </a:solidFill>
                <a:latin typeface="Century Gothic"/>
              </a:rPr>
              <a:t>injustificadas mientras se aplica.</a:t>
            </a:r>
          </a:p>
          <a:p>
            <a:pPr marL="342900" indent="-342900" defTabSz="457200">
              <a:lnSpc>
                <a:spcPct val="100000"/>
              </a:lnSpc>
              <a:buFont typeface="Arial" panose="020B0604020202020204" pitchFamily="34" charset="0"/>
              <a:buChar char="•"/>
            </a:pPr>
            <a:r>
              <a:rPr lang="es-ES" sz="2400" dirty="0">
                <a:solidFill>
                  <a:srgbClr val="7030A0"/>
                </a:solidFill>
                <a:latin typeface="Century Gothic"/>
              </a:rPr>
              <a:t>Compromiso de </a:t>
            </a:r>
            <a:r>
              <a:rPr lang="es-ES" sz="2400" b="1" dirty="0">
                <a:solidFill>
                  <a:srgbClr val="7030A0"/>
                </a:solidFill>
                <a:latin typeface="Century Gothic"/>
              </a:rPr>
              <a:t>mantenimiento del empleo</a:t>
            </a:r>
            <a:r>
              <a:rPr lang="es-ES" sz="2400" dirty="0">
                <a:solidFill>
                  <a:srgbClr val="7030A0"/>
                </a:solidFill>
                <a:latin typeface="Century Gothic"/>
              </a:rPr>
              <a:t>.</a:t>
            </a:r>
          </a:p>
          <a:p>
            <a:pPr marL="342900" indent="-342900" defTabSz="457200">
              <a:lnSpc>
                <a:spcPct val="100000"/>
              </a:lnSpc>
              <a:buFont typeface="Arial" panose="020B0604020202020204" pitchFamily="34" charset="0"/>
              <a:buChar char="•"/>
            </a:pPr>
            <a:r>
              <a:rPr lang="es-ES" sz="2400" dirty="0">
                <a:solidFill>
                  <a:srgbClr val="7030A0"/>
                </a:solidFill>
                <a:latin typeface="Century Gothic"/>
              </a:rPr>
              <a:t>Las medidas deben ser </a:t>
            </a:r>
            <a:r>
              <a:rPr lang="es-ES" sz="2400" b="1" dirty="0">
                <a:solidFill>
                  <a:srgbClr val="7030A0"/>
                </a:solidFill>
                <a:latin typeface="Century Gothic"/>
              </a:rPr>
              <a:t>temporales</a:t>
            </a:r>
            <a:r>
              <a:rPr lang="es-ES" sz="2400" dirty="0">
                <a:solidFill>
                  <a:srgbClr val="7030A0"/>
                </a:solidFill>
                <a:latin typeface="Century Gothic"/>
              </a:rPr>
              <a:t> y </a:t>
            </a:r>
            <a:r>
              <a:rPr lang="es-ES" sz="2400" b="1" dirty="0">
                <a:solidFill>
                  <a:srgbClr val="7030A0"/>
                </a:solidFill>
                <a:latin typeface="Century Gothic"/>
              </a:rPr>
              <a:t>justificadas</a:t>
            </a:r>
            <a:r>
              <a:rPr lang="es-ES" sz="2400" dirty="0">
                <a:solidFill>
                  <a:srgbClr val="7030A0"/>
                </a:solidFill>
                <a:latin typeface="Century Gothic"/>
              </a:rPr>
              <a:t>.</a:t>
            </a:r>
          </a:p>
          <a:p>
            <a:pPr marL="342900" indent="-342900" defTabSz="457200">
              <a:lnSpc>
                <a:spcPct val="100000"/>
              </a:lnSpc>
              <a:buFont typeface="Arial" panose="020B0604020202020204" pitchFamily="34" charset="0"/>
              <a:buChar char="•"/>
            </a:pPr>
            <a:r>
              <a:rPr lang="es-ES" sz="2400" dirty="0">
                <a:solidFill>
                  <a:srgbClr val="7030A0"/>
                </a:solidFill>
                <a:latin typeface="Century Gothic"/>
              </a:rPr>
              <a:t>Cada trabajador solo puede estar en </a:t>
            </a:r>
            <a:r>
              <a:rPr lang="es-ES" sz="2400" b="1" dirty="0">
                <a:solidFill>
                  <a:srgbClr val="7030A0"/>
                </a:solidFill>
                <a:latin typeface="Century Gothic"/>
              </a:rPr>
              <a:t>reducción de jornada </a:t>
            </a:r>
            <a:r>
              <a:rPr lang="es-ES" sz="2400" dirty="0">
                <a:solidFill>
                  <a:srgbClr val="7030A0"/>
                </a:solidFill>
                <a:latin typeface="Century Gothic"/>
              </a:rPr>
              <a:t>o </a:t>
            </a:r>
            <a:r>
              <a:rPr lang="es-ES" sz="2400" b="1" dirty="0">
                <a:solidFill>
                  <a:srgbClr val="7030A0"/>
                </a:solidFill>
                <a:latin typeface="Century Gothic"/>
              </a:rPr>
              <a:t>suspensión</a:t>
            </a:r>
            <a:r>
              <a:rPr lang="es-ES" sz="2400" dirty="0">
                <a:solidFill>
                  <a:srgbClr val="7030A0"/>
                </a:solidFill>
                <a:latin typeface="Century Gothic"/>
              </a:rPr>
              <a:t>, no ambas.</a:t>
            </a:r>
            <a:endParaRPr lang="es-ES" sz="2400" u="none" strike="noStrike" dirty="0">
              <a:solidFill>
                <a:srgbClr val="7030A0"/>
              </a:solidFill>
              <a:effectLst/>
              <a:uFillTx/>
              <a:latin typeface="Century Gothic"/>
            </a:endParaRPr>
          </a:p>
        </p:txBody>
      </p:sp>
    </p:spTree>
    <p:extLst>
      <p:ext uri="{BB962C8B-B14F-4D97-AF65-F5344CB8AC3E}">
        <p14:creationId xmlns:p14="http://schemas.microsoft.com/office/powerpoint/2010/main" val="1975479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1079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05907" y="1920051"/>
            <a:ext cx="11402008" cy="18144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La </a:t>
            </a:r>
            <a:r>
              <a:rPr lang="es-ES" sz="2800" b="1" dirty="0">
                <a:solidFill>
                  <a:srgbClr val="7030A0"/>
                </a:solidFill>
                <a:latin typeface="Century Gothic"/>
              </a:rPr>
              <a:t>extinción</a:t>
            </a:r>
            <a:r>
              <a:rPr lang="es-ES" sz="2800" dirty="0">
                <a:solidFill>
                  <a:srgbClr val="7030A0"/>
                </a:solidFill>
                <a:latin typeface="Century Gothic"/>
              </a:rPr>
              <a:t> del contrato de trabajo, supone la </a:t>
            </a:r>
            <a:r>
              <a:rPr lang="es-ES" sz="2800" b="1" dirty="0">
                <a:solidFill>
                  <a:srgbClr val="7030A0"/>
                </a:solidFill>
                <a:latin typeface="Century Gothic"/>
              </a:rPr>
              <a:t>finalización definitiva </a:t>
            </a:r>
            <a:r>
              <a:rPr lang="es-ES" sz="2800" dirty="0">
                <a:solidFill>
                  <a:srgbClr val="7030A0"/>
                </a:solidFill>
                <a:latin typeface="Century Gothic"/>
              </a:rPr>
              <a:t>de la relación laboral entre empresa y trabajador, terminando de esta manera las obligaciones recíprocas de empresario y trabajador</a:t>
            </a: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18785806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1079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393408" y="1723720"/>
            <a:ext cx="11402008"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Causas</a:t>
            </a:r>
            <a:r>
              <a:rPr lang="es-ES" sz="2800" dirty="0">
                <a:solidFill>
                  <a:srgbClr val="7030A0"/>
                </a:solidFill>
                <a:latin typeface="Century Gothic"/>
              </a:rPr>
              <a:t> de extinción del contrato de trabajo:</a:t>
            </a:r>
          </a:p>
          <a:p>
            <a:pPr algn="just" defTabSz="457200">
              <a:lnSpc>
                <a:spcPct val="100000"/>
              </a:lnSpc>
            </a:pPr>
            <a:r>
              <a:rPr lang="es-ES" sz="2800" dirty="0">
                <a:solidFill>
                  <a:srgbClr val="7030A0"/>
                </a:solidFill>
                <a:latin typeface="Century Gothic"/>
              </a:rPr>
              <a:t>El artículo 49 del ET indica las razones o causas de extinción.</a:t>
            </a:r>
          </a:p>
          <a:p>
            <a:pPr algn="just" defTabSz="457200">
              <a:lnSpc>
                <a:spcPct val="100000"/>
              </a:lnSpc>
            </a:pPr>
            <a:r>
              <a:rPr lang="es-ES" sz="2800" dirty="0">
                <a:solidFill>
                  <a:srgbClr val="7030A0"/>
                </a:solidFill>
                <a:latin typeface="Century Gothic"/>
              </a:rPr>
              <a:t>Dentro de las causas se pueden distinguir:</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Aquellas relacionadas con la </a:t>
            </a:r>
            <a:r>
              <a:rPr lang="es-ES" sz="2800" b="1" dirty="0">
                <a:solidFill>
                  <a:srgbClr val="7030A0"/>
                </a:solidFill>
                <a:latin typeface="Century Gothic"/>
              </a:rPr>
              <a:t>finalización normal</a:t>
            </a:r>
            <a:r>
              <a:rPr lang="es-ES" sz="2800" dirty="0">
                <a:solidFill>
                  <a:srgbClr val="7030A0"/>
                </a:solidFill>
                <a:latin typeface="Century Gothic"/>
              </a:rPr>
              <a:t> o </a:t>
            </a:r>
            <a:r>
              <a:rPr lang="es-ES" sz="2800" b="1" dirty="0">
                <a:solidFill>
                  <a:srgbClr val="7030A0"/>
                </a:solidFill>
                <a:latin typeface="Century Gothic"/>
              </a:rPr>
              <a:t>habitual</a:t>
            </a:r>
            <a:r>
              <a:rPr lang="es-ES" sz="2800" dirty="0">
                <a:solidFill>
                  <a:srgbClr val="7030A0"/>
                </a:solidFill>
                <a:latin typeface="Century Gothic"/>
              </a:rPr>
              <a:t> del contrato de trabajo.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Las que se derivan del </a:t>
            </a:r>
            <a:r>
              <a:rPr lang="es-ES" sz="2800" b="1" dirty="0">
                <a:solidFill>
                  <a:srgbClr val="7030A0"/>
                </a:solidFill>
                <a:latin typeface="Century Gothic"/>
              </a:rPr>
              <a:t>poder de dirección</a:t>
            </a:r>
            <a:r>
              <a:rPr lang="es-ES" sz="2800" dirty="0">
                <a:solidFill>
                  <a:srgbClr val="7030A0"/>
                </a:solidFill>
                <a:latin typeface="Century Gothic"/>
              </a:rPr>
              <a:t>.</a:t>
            </a:r>
          </a:p>
          <a:p>
            <a:pPr algn="just" defTabSz="457200">
              <a:lnSpc>
                <a:spcPct val="100000"/>
              </a:lnSpc>
            </a:pP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2348302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1079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745866" y="940336"/>
            <a:ext cx="11029367"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carácter</a:t>
            </a:r>
            <a:r>
              <a:rPr lang="es-ES" sz="2800" b="1" dirty="0">
                <a:solidFill>
                  <a:srgbClr val="7030A0"/>
                </a:solidFill>
                <a:latin typeface="Century Gothic"/>
              </a:rPr>
              <a:t> objetivo</a:t>
            </a:r>
            <a:r>
              <a:rPr lang="es-ES" sz="2800" b="1" u="none" strike="noStrike" dirty="0">
                <a:solidFill>
                  <a:srgbClr val="7030A0"/>
                </a:solidFill>
                <a:effectLst/>
                <a:uFillTx/>
                <a:latin typeface="Century Gothic"/>
              </a:rPr>
              <a:t>:</a:t>
            </a:r>
            <a:endParaRPr lang="es-ES" sz="2800" u="none" strike="noStrike" dirty="0">
              <a:solidFill>
                <a:srgbClr val="7030A0"/>
              </a:solidFill>
              <a:effectLst/>
              <a:uFillTx/>
              <a:latin typeface="Century Gothic"/>
            </a:endParaRPr>
          </a:p>
          <a:p>
            <a:pPr marL="457200" indent="-4572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Muerte</a:t>
            </a:r>
            <a:r>
              <a:rPr lang="es-ES" sz="2800" u="none" strike="noStrike" dirty="0">
                <a:solidFill>
                  <a:srgbClr val="7030A0"/>
                </a:solidFill>
                <a:effectLst/>
                <a:uFillTx/>
                <a:latin typeface="Century Gothic"/>
              </a:rPr>
              <a:t> o </a:t>
            </a:r>
            <a:r>
              <a:rPr lang="es-ES" sz="2800" b="1" u="none" strike="noStrike" dirty="0">
                <a:solidFill>
                  <a:srgbClr val="7030A0"/>
                </a:solidFill>
                <a:effectLst/>
                <a:uFillTx/>
                <a:latin typeface="Century Gothic"/>
              </a:rPr>
              <a:t>jubilación</a:t>
            </a:r>
            <a:r>
              <a:rPr lang="es-ES" sz="2800" u="none" strike="noStrike" dirty="0">
                <a:solidFill>
                  <a:srgbClr val="7030A0"/>
                </a:solidFill>
                <a:effectLst/>
                <a:uFillTx/>
                <a:latin typeface="Century Gothic"/>
              </a:rPr>
              <a:t> del trabajador (según convenio).</a:t>
            </a:r>
          </a:p>
          <a:p>
            <a:pPr marL="457200" indent="-457200" algn="just" defTabSz="457200">
              <a:lnSpc>
                <a:spcPct val="100000"/>
              </a:lnSpc>
              <a:buFont typeface="Wingdings" panose="05000000000000000000" pitchFamily="2" charset="2"/>
              <a:buChar char="v"/>
            </a:pPr>
            <a:r>
              <a:rPr lang="es-ES" sz="2800" dirty="0">
                <a:solidFill>
                  <a:srgbClr val="7030A0"/>
                </a:solidFill>
                <a:latin typeface="Century Gothic"/>
              </a:rPr>
              <a:t>Decisión consecuencia de </a:t>
            </a:r>
            <a:r>
              <a:rPr lang="es-ES" sz="2800" b="1" dirty="0">
                <a:solidFill>
                  <a:srgbClr val="7030A0"/>
                </a:solidFill>
                <a:latin typeface="Century Gothic"/>
              </a:rPr>
              <a:t>violencia</a:t>
            </a:r>
            <a:r>
              <a:rPr lang="es-ES" sz="2800" dirty="0">
                <a:solidFill>
                  <a:srgbClr val="7030A0"/>
                </a:solidFill>
                <a:latin typeface="Century Gothic"/>
              </a:rPr>
              <a:t> de género o sexual.</a:t>
            </a:r>
          </a:p>
          <a:p>
            <a:pPr marL="457200" indent="-457200" algn="just" defTabSz="457200">
              <a:lnSpc>
                <a:spcPct val="100000"/>
              </a:lnSpc>
              <a:buFont typeface="Wingdings" panose="05000000000000000000" pitchFamily="2" charset="2"/>
              <a:buChar char="v"/>
            </a:pPr>
            <a:r>
              <a:rPr lang="es-ES" sz="2800" u="none" strike="noStrike" dirty="0">
                <a:solidFill>
                  <a:srgbClr val="7030A0"/>
                </a:solidFill>
                <a:effectLst/>
                <a:uFillTx/>
                <a:latin typeface="Century Gothic"/>
              </a:rPr>
              <a:t>Por </a:t>
            </a:r>
            <a:r>
              <a:rPr lang="es-ES" sz="2800" b="1" u="none" strike="noStrike" dirty="0">
                <a:solidFill>
                  <a:srgbClr val="7030A0"/>
                </a:solidFill>
                <a:effectLst/>
                <a:uFillTx/>
                <a:latin typeface="Century Gothic"/>
              </a:rPr>
              <a:t>muerte</a:t>
            </a:r>
            <a:r>
              <a:rPr lang="es-ES" sz="2800" u="none" strike="noStrike" dirty="0">
                <a:solidFill>
                  <a:srgbClr val="7030A0"/>
                </a:solidFill>
                <a:effectLst/>
                <a:uFillTx/>
                <a:latin typeface="Century Gothic"/>
              </a:rPr>
              <a:t>, </a:t>
            </a:r>
            <a:r>
              <a:rPr lang="es-ES" sz="2800" b="1" u="none" strike="noStrike" dirty="0">
                <a:solidFill>
                  <a:srgbClr val="7030A0"/>
                </a:solidFill>
                <a:effectLst/>
                <a:uFillTx/>
                <a:latin typeface="Century Gothic"/>
              </a:rPr>
              <a:t>jubilación</a:t>
            </a:r>
            <a:r>
              <a:rPr lang="es-ES" sz="2800" u="none" strike="noStrike" dirty="0">
                <a:solidFill>
                  <a:srgbClr val="7030A0"/>
                </a:solidFill>
                <a:effectLst/>
                <a:uFillTx/>
                <a:latin typeface="Century Gothic"/>
              </a:rPr>
              <a:t> casos previstos en el régimen de SS o </a:t>
            </a:r>
            <a:r>
              <a:rPr lang="es-ES" sz="2800" b="1" u="none" strike="noStrike" dirty="0">
                <a:solidFill>
                  <a:srgbClr val="7030A0"/>
                </a:solidFill>
                <a:effectLst/>
                <a:uFillTx/>
                <a:latin typeface="Century Gothic"/>
              </a:rPr>
              <a:t>incapacidad</a:t>
            </a:r>
            <a:r>
              <a:rPr lang="es-ES" sz="2800" u="none" strike="noStrike" dirty="0">
                <a:solidFill>
                  <a:srgbClr val="7030A0"/>
                </a:solidFill>
                <a:effectLst/>
                <a:uFillTx/>
                <a:latin typeface="Century Gothic"/>
              </a:rPr>
              <a:t> del </a:t>
            </a:r>
            <a:r>
              <a:rPr lang="es-ES" sz="2800" dirty="0">
                <a:solidFill>
                  <a:srgbClr val="7030A0"/>
                </a:solidFill>
                <a:latin typeface="Century Gothic"/>
              </a:rPr>
              <a:t>empresario. No es necesaria autorización. Indemnización equivalente a un mes de salario.</a:t>
            </a:r>
            <a:endParaRPr lang="es-ES" sz="2800" u="none" strike="noStrike" dirty="0">
              <a:solidFill>
                <a:srgbClr val="7030A0"/>
              </a:solidFill>
              <a:effectLst/>
              <a:uFillTx/>
              <a:latin typeface="Century Gothic"/>
            </a:endParaRP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E</a:t>
            </a:r>
            <a:r>
              <a:rPr lang="es-ES" sz="2800" b="1" u="none" strike="noStrike" dirty="0">
                <a:solidFill>
                  <a:srgbClr val="7030A0"/>
                </a:solidFill>
                <a:effectLst/>
                <a:uFillTx/>
                <a:latin typeface="Century Gothic"/>
              </a:rPr>
              <a:t>xtinción de la personalidad </a:t>
            </a:r>
            <a:r>
              <a:rPr lang="es-ES" sz="2800" u="none" strike="noStrike" dirty="0">
                <a:solidFill>
                  <a:srgbClr val="7030A0"/>
                </a:solidFill>
                <a:effectLst/>
                <a:uFillTx/>
                <a:latin typeface="Century Gothic"/>
              </a:rPr>
              <a:t>jurídica del contratante</a:t>
            </a:r>
            <a:r>
              <a:rPr lang="es-ES" sz="2800" dirty="0">
                <a:solidFill>
                  <a:srgbClr val="7030A0"/>
                </a:solidFill>
                <a:latin typeface="Century Gothic"/>
              </a:rPr>
              <a:t>.</a:t>
            </a:r>
          </a:p>
          <a:p>
            <a:pPr marL="914400" lvl="1" indent="-457200" algn="just" defTabSz="457200">
              <a:buFont typeface="Arial" panose="020B0604020202020204" pitchFamily="34" charset="0"/>
              <a:buChar char="•"/>
            </a:pPr>
            <a:r>
              <a:rPr lang="es-ES" sz="2800" dirty="0">
                <a:solidFill>
                  <a:srgbClr val="7030A0"/>
                </a:solidFill>
                <a:latin typeface="Century Gothic"/>
              </a:rPr>
              <a:t>Afecta &gt; 5 trabajadores ERE despido colectivo art. 51ET.</a:t>
            </a:r>
          </a:p>
          <a:p>
            <a:pPr marL="914400" lvl="1" indent="-457200" algn="just" defTabSz="457200">
              <a:buFont typeface="Arial" panose="020B0604020202020204" pitchFamily="34" charset="0"/>
              <a:buChar char="•"/>
            </a:pPr>
            <a:r>
              <a:rPr lang="es-ES" sz="2800" dirty="0">
                <a:solidFill>
                  <a:srgbClr val="7030A0"/>
                </a:solidFill>
                <a:latin typeface="Century Gothic"/>
              </a:rPr>
              <a:t>Afecta ≤ 5 extinción por causa objetiva arts. 52 c) y 53 ET.</a:t>
            </a:r>
            <a:endParaRPr lang="es-ES" sz="2800" u="none" strike="noStrike" dirty="0">
              <a:solidFill>
                <a:srgbClr val="7030A0"/>
              </a:solidFill>
              <a:effectLst/>
              <a:uFillTx/>
              <a:latin typeface="Century Gothic"/>
            </a:endParaRPr>
          </a:p>
          <a:p>
            <a:pPr marL="457200" indent="-457200" algn="just" defTabSz="457200">
              <a:lnSpc>
                <a:spcPct val="100000"/>
              </a:lnSpc>
              <a:buFont typeface="Wingdings" panose="05000000000000000000" pitchFamily="2" charset="2"/>
              <a:buChar char="v"/>
            </a:pPr>
            <a:r>
              <a:rPr lang="es-ES" sz="2800" u="none" strike="noStrike" dirty="0">
                <a:solidFill>
                  <a:srgbClr val="7030A0"/>
                </a:solidFill>
                <a:effectLst/>
                <a:uFillTx/>
                <a:latin typeface="Century Gothic"/>
              </a:rPr>
              <a:t>Por </a:t>
            </a:r>
            <a:r>
              <a:rPr lang="es-ES" sz="2800" b="1" u="none" strike="noStrike" dirty="0">
                <a:solidFill>
                  <a:srgbClr val="7030A0"/>
                </a:solidFill>
                <a:effectLst/>
                <a:uFillTx/>
                <a:latin typeface="Century Gothic"/>
              </a:rPr>
              <a:t>fuerza mayor.</a:t>
            </a:r>
            <a:r>
              <a:rPr lang="es-ES" sz="2800" dirty="0">
                <a:solidFill>
                  <a:srgbClr val="7030A0"/>
                </a:solidFill>
                <a:latin typeface="Century Gothic"/>
              </a:rPr>
              <a:t> Hechos extraordinarios imprevisibles o inevitables que imposibilitan definitivamente el desarrollo del trabajo. Es necesaria constatación por la Autoridad Laboral  y aplicación de un ERE. </a:t>
            </a: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19321736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774441" y="734700"/>
            <a:ext cx="11029367" cy="61233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carácter</a:t>
            </a:r>
            <a:r>
              <a:rPr lang="es-ES" sz="2800" b="1" dirty="0">
                <a:solidFill>
                  <a:srgbClr val="7030A0"/>
                </a:solidFill>
                <a:latin typeface="Century Gothic"/>
              </a:rPr>
              <a:t> objetivo:</a:t>
            </a:r>
            <a:endParaRPr lang="es-ES" sz="2800" u="none" strike="noStrike" dirty="0">
              <a:solidFill>
                <a:srgbClr val="7030A0"/>
              </a:solidFill>
              <a:effectLst/>
              <a:uFillTx/>
              <a:latin typeface="Century Gothic"/>
            </a:endParaRPr>
          </a:p>
          <a:p>
            <a:pPr marL="457200" indent="-457200" algn="just" defTabSz="457200">
              <a:lnSpc>
                <a:spcPct val="100000"/>
              </a:lnSpc>
              <a:buFont typeface="Wingdings" panose="05000000000000000000" pitchFamily="2" charset="2"/>
              <a:buChar char="v"/>
            </a:pPr>
            <a:r>
              <a:rPr lang="es-ES" sz="2800" b="1" u="none" strike="noStrike" dirty="0">
                <a:solidFill>
                  <a:srgbClr val="7030A0"/>
                </a:solidFill>
                <a:effectLst/>
                <a:uFillTx/>
                <a:latin typeface="Century Gothic"/>
              </a:rPr>
              <a:t>Incapacidad</a:t>
            </a:r>
            <a:r>
              <a:rPr lang="es-ES" sz="2800" u="none" strike="noStrike" dirty="0">
                <a:solidFill>
                  <a:srgbClr val="7030A0"/>
                </a:solidFill>
                <a:effectLst/>
                <a:uFillTx/>
                <a:latin typeface="Century Gothic"/>
              </a:rPr>
              <a:t> permanente </a:t>
            </a:r>
            <a:r>
              <a:rPr lang="es-ES" sz="2800" dirty="0">
                <a:solidFill>
                  <a:srgbClr val="7030A0"/>
                </a:solidFill>
                <a:latin typeface="Century Gothic"/>
              </a:rPr>
              <a:t>total, absoluta o gran incapacidad. La Ley 2/2025, de 29 de abril, deroga la automaticidad(simple declaración administrativa) e indica que podrá producirse cuando (sin indemnización):</a:t>
            </a:r>
          </a:p>
          <a:p>
            <a:pPr marL="914400" lvl="1" indent="-457200" algn="just" defTabSz="457200">
              <a:buFont typeface="Arial" panose="020B0604020202020204" pitchFamily="34" charset="0"/>
              <a:buChar char="•"/>
            </a:pPr>
            <a:r>
              <a:rPr lang="es-ES" sz="2800" b="1" dirty="0">
                <a:solidFill>
                  <a:srgbClr val="7030A0"/>
                </a:solidFill>
                <a:latin typeface="Century Gothic"/>
              </a:rPr>
              <a:t>No sea posible realizar ajustes </a:t>
            </a:r>
            <a:r>
              <a:rPr lang="es-ES" sz="2800" dirty="0">
                <a:solidFill>
                  <a:srgbClr val="7030A0"/>
                </a:solidFill>
                <a:latin typeface="Century Gothic"/>
              </a:rPr>
              <a:t>razonables que permitan la continuidad del trabajador en su puesto, sin que esos ajustes supongan una carga excesiva para la empresa. </a:t>
            </a:r>
          </a:p>
          <a:p>
            <a:pPr marL="914400" lvl="1" indent="-457200" algn="just" defTabSz="457200">
              <a:buFont typeface="Arial" panose="020B0604020202020204" pitchFamily="34" charset="0"/>
              <a:buChar char="•"/>
            </a:pPr>
            <a:r>
              <a:rPr lang="es-ES" sz="2800" b="1" dirty="0">
                <a:solidFill>
                  <a:srgbClr val="7030A0"/>
                </a:solidFill>
                <a:latin typeface="Century Gothic"/>
              </a:rPr>
              <a:t>No exista un puesto</a:t>
            </a:r>
            <a:r>
              <a:rPr lang="es-ES" sz="2800" dirty="0">
                <a:solidFill>
                  <a:srgbClr val="7030A0"/>
                </a:solidFill>
                <a:latin typeface="Century Gothic"/>
              </a:rPr>
              <a:t> vacante y disponible en la empresa que sea </a:t>
            </a:r>
            <a:r>
              <a:rPr lang="es-ES" sz="2800" b="1" dirty="0">
                <a:solidFill>
                  <a:srgbClr val="7030A0"/>
                </a:solidFill>
                <a:latin typeface="Century Gothic"/>
              </a:rPr>
              <a:t>compatible</a:t>
            </a:r>
            <a:r>
              <a:rPr lang="es-ES" sz="2800" dirty="0">
                <a:solidFill>
                  <a:srgbClr val="7030A0"/>
                </a:solidFill>
                <a:latin typeface="Century Gothic"/>
              </a:rPr>
              <a:t> con el trabajador y su nueva situación (plazo máximo para notificar 3 meses). </a:t>
            </a:r>
          </a:p>
          <a:p>
            <a:pPr marL="914400" lvl="1" indent="-457200" algn="just" defTabSz="457200">
              <a:buFont typeface="Arial" panose="020B0604020202020204" pitchFamily="34" charset="0"/>
              <a:buChar char="•"/>
            </a:pPr>
            <a:r>
              <a:rPr lang="es-ES" sz="2800" dirty="0">
                <a:solidFill>
                  <a:srgbClr val="7030A0"/>
                </a:solidFill>
                <a:latin typeface="Century Gothic"/>
              </a:rPr>
              <a:t>Que el trabajador </a:t>
            </a:r>
            <a:r>
              <a:rPr lang="es-ES" sz="2800" b="1" dirty="0">
                <a:solidFill>
                  <a:srgbClr val="7030A0"/>
                </a:solidFill>
                <a:latin typeface="Century Gothic"/>
              </a:rPr>
              <a:t>rechace expresamente</a:t>
            </a:r>
            <a:r>
              <a:rPr lang="es-ES" sz="2800" dirty="0">
                <a:solidFill>
                  <a:srgbClr val="7030A0"/>
                </a:solidFill>
                <a:latin typeface="Century Gothic"/>
              </a:rPr>
              <a:t> el cambio de puesto propuesto que sí cumpla los requisitos adecuados (</a:t>
            </a:r>
            <a:r>
              <a:rPr lang="es-ES" sz="2800" b="1" dirty="0">
                <a:solidFill>
                  <a:srgbClr val="7030A0"/>
                </a:solidFill>
                <a:latin typeface="Century Gothic"/>
              </a:rPr>
              <a:t>10 días </a:t>
            </a:r>
            <a:r>
              <a:rPr lang="es-ES" sz="2800" dirty="0">
                <a:solidFill>
                  <a:srgbClr val="7030A0"/>
                </a:solidFill>
                <a:latin typeface="Century Gothic"/>
              </a:rPr>
              <a:t>manifestar continuidad de la relación laboral).</a:t>
            </a:r>
            <a:endParaRPr lang="es-ES" sz="2800" u="none" strike="noStrike" dirty="0">
              <a:solidFill>
                <a:srgbClr val="7030A0"/>
              </a:solidFill>
              <a:effectLst/>
              <a:uFillTx/>
              <a:latin typeface="Century Gothic"/>
            </a:endParaRPr>
          </a:p>
        </p:txBody>
      </p:sp>
    </p:spTree>
    <p:extLst>
      <p:ext uri="{BB962C8B-B14F-4D97-AF65-F5344CB8AC3E}">
        <p14:creationId xmlns:p14="http://schemas.microsoft.com/office/powerpoint/2010/main" val="1928920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1079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745866" y="940336"/>
            <a:ext cx="11029367"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carácter</a:t>
            </a:r>
            <a:r>
              <a:rPr lang="es-ES" sz="2800" b="1" dirty="0">
                <a:solidFill>
                  <a:srgbClr val="7030A0"/>
                </a:solidFill>
                <a:latin typeface="Century Gothic"/>
              </a:rPr>
              <a:t> convencional:</a:t>
            </a: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Mutuo acuerdo: </a:t>
            </a:r>
            <a:r>
              <a:rPr lang="es-ES" sz="2800" dirty="0">
                <a:solidFill>
                  <a:srgbClr val="7030A0"/>
                </a:solidFill>
                <a:latin typeface="Century Gothic"/>
              </a:rPr>
              <a:t>Voluntad conjunta para dar fin al contrato en cualquier momento de su vigencia. No necesita motivos ni exige forma concreta. No da derecho a indemnización, </a:t>
            </a:r>
          </a:p>
          <a:p>
            <a:pPr algn="just" defTabSz="457200">
              <a:lnSpc>
                <a:spcPct val="100000"/>
              </a:lnSpc>
            </a:pPr>
            <a:r>
              <a:rPr lang="es-ES" sz="2800" dirty="0">
                <a:solidFill>
                  <a:srgbClr val="7030A0"/>
                </a:solidFill>
                <a:latin typeface="Century Gothic"/>
              </a:rPr>
              <a:t>	salvo que se pacte expresamente. No da derecho a 	prestación por desempleo. La voluntad conjunta queda 	expresada en el documento de liquidación </a:t>
            </a:r>
            <a:r>
              <a:rPr lang="es-ES" sz="2800" b="1" dirty="0">
                <a:solidFill>
                  <a:srgbClr val="7030A0"/>
                </a:solidFill>
                <a:latin typeface="Century Gothic"/>
              </a:rPr>
              <a:t>“finiquito”</a:t>
            </a:r>
            <a:r>
              <a:rPr lang="es-ES" sz="2800" dirty="0">
                <a:solidFill>
                  <a:srgbClr val="7030A0"/>
                </a:solidFill>
                <a:latin typeface="Century Gothic"/>
              </a:rPr>
              <a:t>.</a:t>
            </a: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Causas consignadas válidamente en el contrato: </a:t>
            </a:r>
            <a:r>
              <a:rPr lang="es-ES" sz="2800" dirty="0">
                <a:solidFill>
                  <a:srgbClr val="7030A0"/>
                </a:solidFill>
                <a:latin typeface="Century Gothic"/>
              </a:rPr>
              <a:t>Se han previsto causas que pongan fin a la relación laboral y estas se cumplan. Las causas solo son válidas cuando no constituyen manifiesto abuso de derecho por parte del empresario y deben de ser alegadas por alguna de las partes.</a:t>
            </a:r>
          </a:p>
        </p:txBody>
      </p:sp>
    </p:spTree>
    <p:extLst>
      <p:ext uri="{BB962C8B-B14F-4D97-AF65-F5344CB8AC3E}">
        <p14:creationId xmlns:p14="http://schemas.microsoft.com/office/powerpoint/2010/main" val="3867567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110793"/>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79191" y="1692811"/>
            <a:ext cx="11029367"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carácter</a:t>
            </a:r>
            <a:r>
              <a:rPr lang="es-ES" sz="2800" b="1" dirty="0">
                <a:solidFill>
                  <a:srgbClr val="7030A0"/>
                </a:solidFill>
                <a:latin typeface="Century Gothic"/>
              </a:rPr>
              <a:t> convencional:</a:t>
            </a: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Expiración del tiempo convenido en contrato: </a:t>
            </a:r>
            <a:r>
              <a:rPr lang="es-ES" sz="2800" dirty="0">
                <a:solidFill>
                  <a:srgbClr val="7030A0"/>
                </a:solidFill>
                <a:latin typeface="Century Gothic"/>
              </a:rPr>
              <a:t>La persona trabajadora tendrá derecho a recibir una indemnización de </a:t>
            </a:r>
            <a:r>
              <a:rPr lang="es-ES" sz="2800" b="1" dirty="0">
                <a:solidFill>
                  <a:srgbClr val="7030A0"/>
                </a:solidFill>
                <a:latin typeface="Century Gothic"/>
              </a:rPr>
              <a:t>12</a:t>
            </a:r>
            <a:r>
              <a:rPr lang="es-ES" sz="2800" dirty="0">
                <a:solidFill>
                  <a:srgbClr val="7030A0"/>
                </a:solidFill>
                <a:latin typeface="Century Gothic"/>
              </a:rPr>
              <a:t> días de salario por año de servicio, o la establecida en la normativa específica de aplicación, </a:t>
            </a:r>
            <a:r>
              <a:rPr lang="es-ES" sz="2800" b="1" dirty="0">
                <a:solidFill>
                  <a:srgbClr val="7030A0"/>
                </a:solidFill>
                <a:latin typeface="Century Gothic"/>
              </a:rPr>
              <a:t>excepto</a:t>
            </a:r>
            <a:r>
              <a:rPr lang="es-ES" sz="2800" dirty="0">
                <a:solidFill>
                  <a:srgbClr val="7030A0"/>
                </a:solidFill>
                <a:latin typeface="Century Gothic"/>
              </a:rPr>
              <a:t> contratos formativos y el contrato de sustitución, </a:t>
            </a:r>
          </a:p>
        </p:txBody>
      </p:sp>
    </p:spTree>
    <p:extLst>
      <p:ext uri="{BB962C8B-B14F-4D97-AF65-F5344CB8AC3E}">
        <p14:creationId xmlns:p14="http://schemas.microsoft.com/office/powerpoint/2010/main" val="465647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88716" y="759361"/>
            <a:ext cx="11029367" cy="507685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por</a:t>
            </a:r>
            <a:r>
              <a:rPr lang="es-ES" sz="2800" b="1" dirty="0">
                <a:solidFill>
                  <a:srgbClr val="7030A0"/>
                </a:solidFill>
                <a:latin typeface="Century Gothic"/>
              </a:rPr>
              <a:t> voluntad del trabajador:</a:t>
            </a: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Dimisión del trabajador: </a:t>
            </a:r>
            <a:r>
              <a:rPr lang="es-ES" sz="2800" dirty="0">
                <a:solidFill>
                  <a:srgbClr val="7030A0"/>
                </a:solidFill>
                <a:latin typeface="Century Gothic"/>
              </a:rPr>
              <a:t>El trabajador ha de respetar el plazo de preaviso al empresario según convenio, contrato o costumbre del lugar. No tiene que alegar motivos. No tiene derecho a indemnización. No da lugar a las prestaciones por desempleo. El trabajador puede </a:t>
            </a:r>
            <a:r>
              <a:rPr lang="es-ES" sz="2800" b="1" dirty="0">
                <a:solidFill>
                  <a:srgbClr val="7030A0"/>
                </a:solidFill>
                <a:latin typeface="Century Gothic"/>
              </a:rPr>
              <a:t>retractarse</a:t>
            </a:r>
            <a:r>
              <a:rPr lang="es-ES" sz="2800" dirty="0">
                <a:solidFill>
                  <a:srgbClr val="7030A0"/>
                </a:solidFill>
                <a:latin typeface="Century Gothic"/>
              </a:rPr>
              <a:t> dentro del plazo de preaviso, la empresa estará obligada a mantener el puesto de trabajo de éste, siempre que exista frente al empleador: </a:t>
            </a:r>
          </a:p>
          <a:p>
            <a:pPr marL="800100" lvl="1" indent="-342900" algn="just" defTabSz="457200">
              <a:buFont typeface="Arial" panose="020B0604020202020204" pitchFamily="34" charset="0"/>
              <a:buChar char="•"/>
            </a:pPr>
            <a:r>
              <a:rPr lang="es-ES" sz="2400" dirty="0">
                <a:solidFill>
                  <a:srgbClr val="7030A0"/>
                </a:solidFill>
                <a:latin typeface="Century Gothic"/>
              </a:rPr>
              <a:t>Comunicación cierta y definitiva, dentro del plazo de preaviso. </a:t>
            </a:r>
          </a:p>
          <a:p>
            <a:pPr marL="800100" lvl="1" indent="-342900" algn="just" defTabSz="457200">
              <a:buFont typeface="Arial" panose="020B0604020202020204" pitchFamily="34" charset="0"/>
              <a:buChar char="•"/>
            </a:pPr>
            <a:r>
              <a:rPr lang="es-ES" sz="2400" dirty="0">
                <a:solidFill>
                  <a:srgbClr val="7030A0"/>
                </a:solidFill>
                <a:latin typeface="Century Gothic"/>
              </a:rPr>
              <a:t>El empresario no haya contratado todavía a otra persona.</a:t>
            </a:r>
          </a:p>
          <a:p>
            <a:pPr marL="800100" lvl="1" indent="-342900" algn="just" defTabSz="457200">
              <a:buFont typeface="Arial" panose="020B0604020202020204" pitchFamily="34" charset="0"/>
              <a:buChar char="•"/>
            </a:pPr>
            <a:r>
              <a:rPr lang="es-ES" sz="2400" dirty="0">
                <a:solidFill>
                  <a:srgbClr val="7030A0"/>
                </a:solidFill>
                <a:latin typeface="Century Gothic"/>
              </a:rPr>
              <a:t>No provoque perjuicios que no esté obligado a soportar. </a:t>
            </a:r>
          </a:p>
        </p:txBody>
      </p:sp>
    </p:spTree>
    <p:extLst>
      <p:ext uri="{BB962C8B-B14F-4D97-AF65-F5344CB8AC3E}">
        <p14:creationId xmlns:p14="http://schemas.microsoft.com/office/powerpoint/2010/main" val="30493560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88716" y="759361"/>
            <a:ext cx="11029367"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por</a:t>
            </a:r>
            <a:r>
              <a:rPr lang="es-ES" sz="2800" b="1" dirty="0">
                <a:solidFill>
                  <a:srgbClr val="7030A0"/>
                </a:solidFill>
                <a:latin typeface="Century Gothic"/>
              </a:rPr>
              <a:t> voluntad del trabajador:</a:t>
            </a: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Abandono del trabajo </a:t>
            </a:r>
            <a:r>
              <a:rPr lang="es-ES" sz="2800" dirty="0">
                <a:solidFill>
                  <a:srgbClr val="7030A0"/>
                </a:solidFill>
                <a:latin typeface="Century Gothic"/>
              </a:rPr>
              <a:t>(dimisión tácita)</a:t>
            </a:r>
            <a:r>
              <a:rPr lang="es-ES" sz="2800" b="1" dirty="0">
                <a:solidFill>
                  <a:srgbClr val="7030A0"/>
                </a:solidFill>
                <a:latin typeface="Century Gothic"/>
              </a:rPr>
              <a:t>: </a:t>
            </a:r>
            <a:r>
              <a:rPr lang="es-ES" sz="2800" dirty="0">
                <a:solidFill>
                  <a:srgbClr val="7030A0"/>
                </a:solidFill>
                <a:latin typeface="Century Gothic"/>
              </a:rPr>
              <a:t>El trabajador deja su trabajo sin manifestar nada al empresario y sin preaviso. No hay derecho del trabajador a indemnización alguna y deberá hacer frente a los daños y perjuicios que ocasione a la empresa. No da derecho a prestación por desempleo.</a:t>
            </a: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Por incumplimiento grave de obligaciones del empresario: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Modificaciones sustanciales sin respetar lo indicado en ET. </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Falta de pago o retrasos continuados del salario. </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Negativa a reintegrar al trabajador tras sentencias contra casos de movilidad geográfica y modificación sustancial. </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Indemnización de </a:t>
            </a:r>
            <a:r>
              <a:rPr lang="es-ES" sz="2800" b="1" dirty="0">
                <a:solidFill>
                  <a:srgbClr val="7030A0"/>
                </a:solidFill>
                <a:latin typeface="Century Gothic"/>
              </a:rPr>
              <a:t>33</a:t>
            </a:r>
            <a:r>
              <a:rPr lang="es-ES" sz="2800" dirty="0">
                <a:solidFill>
                  <a:srgbClr val="7030A0"/>
                </a:solidFill>
                <a:latin typeface="Century Gothic"/>
              </a:rPr>
              <a:t> días de salario por año, </a:t>
            </a:r>
            <a:r>
              <a:rPr lang="es-ES" sz="2800" dirty="0" err="1">
                <a:solidFill>
                  <a:srgbClr val="7030A0"/>
                </a:solidFill>
                <a:latin typeface="Century Gothic"/>
              </a:rPr>
              <a:t>max</a:t>
            </a:r>
            <a:r>
              <a:rPr lang="es-ES" sz="2800" dirty="0">
                <a:solidFill>
                  <a:srgbClr val="7030A0"/>
                </a:solidFill>
                <a:latin typeface="Century Gothic"/>
              </a:rPr>
              <a:t>. </a:t>
            </a:r>
            <a:r>
              <a:rPr lang="es-ES" sz="2800" b="1" dirty="0">
                <a:solidFill>
                  <a:srgbClr val="7030A0"/>
                </a:solidFill>
                <a:latin typeface="Century Gothic"/>
              </a:rPr>
              <a:t>24 meses</a:t>
            </a:r>
            <a:r>
              <a:rPr lang="es-ES" sz="2800" dirty="0">
                <a:solidFill>
                  <a:srgbClr val="7030A0"/>
                </a:solidFill>
                <a:latin typeface="Century Gothic"/>
              </a:rPr>
              <a:t>. </a:t>
            </a:r>
            <a:endParaRPr lang="es-ES" sz="2400" dirty="0">
              <a:solidFill>
                <a:srgbClr val="7030A0"/>
              </a:solidFill>
              <a:latin typeface="Century Gothic"/>
            </a:endParaRPr>
          </a:p>
        </p:txBody>
      </p:sp>
    </p:spTree>
    <p:extLst>
      <p:ext uri="{BB962C8B-B14F-4D97-AF65-F5344CB8AC3E}">
        <p14:creationId xmlns:p14="http://schemas.microsoft.com/office/powerpoint/2010/main" val="17515781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88716" y="759361"/>
            <a:ext cx="11029367"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por</a:t>
            </a:r>
            <a:r>
              <a:rPr lang="es-ES" sz="2800" b="1" dirty="0">
                <a:solidFill>
                  <a:srgbClr val="7030A0"/>
                </a:solidFill>
                <a:latin typeface="Century Gothic"/>
              </a:rPr>
              <a:t> voluntad del empresario:</a:t>
            </a:r>
          </a:p>
          <a:p>
            <a:pPr marL="457200" indent="-457200" algn="just" defTabSz="457200">
              <a:lnSpc>
                <a:spcPct val="100000"/>
              </a:lnSpc>
              <a:buFont typeface="Wingdings" panose="05000000000000000000" pitchFamily="2" charset="2"/>
              <a:buChar char="v"/>
            </a:pPr>
            <a:r>
              <a:rPr lang="es-ES" sz="2800" dirty="0">
                <a:solidFill>
                  <a:srgbClr val="7030A0"/>
                </a:solidFill>
                <a:latin typeface="Century Gothic"/>
              </a:rPr>
              <a:t>Causas </a:t>
            </a:r>
            <a:r>
              <a:rPr lang="es-ES" sz="2800" b="1" dirty="0">
                <a:solidFill>
                  <a:srgbClr val="7030A0"/>
                </a:solidFill>
                <a:latin typeface="Century Gothic"/>
              </a:rPr>
              <a:t>objetivas</a:t>
            </a:r>
            <a:r>
              <a:rPr lang="es-ES" sz="2800" dirty="0">
                <a:solidFill>
                  <a:srgbClr val="7030A0"/>
                </a:solidFill>
                <a:latin typeface="Century Gothic"/>
              </a:rPr>
              <a:t> legalmente procedentes:</a:t>
            </a: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Ineptitud del trabajador. </a:t>
            </a:r>
            <a:r>
              <a:rPr lang="es-ES" sz="2800" dirty="0">
                <a:solidFill>
                  <a:srgbClr val="7030A0"/>
                </a:solidFill>
                <a:latin typeface="Century Gothic"/>
              </a:rPr>
              <a:t>Conocida o sobrevenida después de su colocación. Si existía con anterioridad al fin del periodo de prueba, no podrá ser alegada finalizado este. </a:t>
            </a: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Falta de adaptación</a:t>
            </a:r>
            <a:r>
              <a:rPr lang="es-ES" sz="2800" dirty="0">
                <a:solidFill>
                  <a:srgbClr val="7030A0"/>
                </a:solidFill>
                <a:latin typeface="Century Gothic"/>
              </a:rPr>
              <a:t> del trabajador a las modificaciones técnicas razonables en su puesto de trabajo. Previamente el empresario deberá ofrecer un curso para facilitar la adaptación considerado tiempo de trabajo efectivo y abonando el salario medio que viniera percibiendo. No podrá ser acordada hasta transcurridos al menos, 2 meses desde que se introdujo la modificación o desde que finalizó la formación dirigida a la adaptación. </a:t>
            </a:r>
          </a:p>
        </p:txBody>
      </p:sp>
    </p:spTree>
    <p:extLst>
      <p:ext uri="{BB962C8B-B14F-4D97-AF65-F5344CB8AC3E}">
        <p14:creationId xmlns:p14="http://schemas.microsoft.com/office/powerpoint/2010/main" val="153476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830424" y="186613"/>
            <a:ext cx="10282335" cy="11219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endParaRPr lang="es-ES" sz="1800" b="0" u="none" strike="noStrike" dirty="0">
              <a:solidFill>
                <a:srgbClr val="000000"/>
              </a:solidFill>
              <a:effectLst/>
              <a:uFillTx/>
              <a:latin typeface="Arial"/>
            </a:endParaRPr>
          </a:p>
          <a:p>
            <a:pPr algn="ctr" defTabSz="457200">
              <a:lnSpc>
                <a:spcPct val="100000"/>
              </a:lnSpc>
            </a:pPr>
            <a:r>
              <a:rPr lang="es-ES" sz="4900" b="1" u="none" strike="noStrike" dirty="0">
                <a:solidFill>
                  <a:schemeClr val="dk1">
                    <a:lumMod val="85000"/>
                    <a:lumOff val="15000"/>
                  </a:schemeClr>
                </a:solidFill>
                <a:effectLst/>
                <a:uFillTx/>
                <a:latin typeface="Tw Cen MT"/>
              </a:rPr>
              <a:t>Derecho a la indemnidad laboral</a:t>
            </a:r>
            <a:endParaRPr lang="es-ES" sz="4900" b="0" u="none" strike="noStrike" dirty="0">
              <a:solidFill>
                <a:srgbClr val="000000"/>
              </a:solidFill>
              <a:effectLst/>
              <a:uFillTx/>
              <a:latin typeface="Arial"/>
            </a:endParaRPr>
          </a:p>
        </p:txBody>
      </p:sp>
      <p:sp>
        <p:nvSpPr>
          <p:cNvPr id="143" name="TextBox 3"/>
          <p:cNvSpPr/>
          <p:nvPr/>
        </p:nvSpPr>
        <p:spPr>
          <a:xfrm>
            <a:off x="979714" y="1350254"/>
            <a:ext cx="10478278"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2800" b="1" u="none" strike="noStrike" dirty="0">
                <a:solidFill>
                  <a:srgbClr val="7030A0"/>
                </a:solidFill>
                <a:effectLst/>
                <a:uFillTx/>
                <a:latin typeface="Century Gothic"/>
              </a:rPr>
              <a:t>Protección frente a represalias: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Ley Orgánica 5/2024, de 11 de noviembre, del Derecho de Defensa: reconoce el derecho de indemnidad como garantía frente a medidas disciplinarias o represalias.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Los trabajadores están protegidos ante:</a:t>
            </a:r>
          </a:p>
          <a:p>
            <a:pPr marL="914400" lvl="1" indent="-457200" algn="just" defTabSz="457200">
              <a:buFont typeface="Wingdings" panose="05000000000000000000" pitchFamily="2" charset="2"/>
              <a:buChar char="§"/>
            </a:pPr>
            <a:r>
              <a:rPr lang="es-ES" sz="2800" u="none" strike="noStrike" dirty="0">
                <a:solidFill>
                  <a:srgbClr val="7030A0"/>
                </a:solidFill>
                <a:effectLst/>
                <a:uFillTx/>
                <a:latin typeface="Century Gothic"/>
              </a:rPr>
              <a:t>Despidos o sanciones injustificadas.</a:t>
            </a:r>
          </a:p>
          <a:p>
            <a:pPr marL="914400" lvl="1" indent="-457200" algn="just" defTabSz="457200">
              <a:buFont typeface="Wingdings" panose="05000000000000000000" pitchFamily="2" charset="2"/>
              <a:buChar char="§"/>
            </a:pPr>
            <a:r>
              <a:rPr lang="es-ES" sz="2800" u="none" strike="noStrike" dirty="0">
                <a:solidFill>
                  <a:srgbClr val="7030A0"/>
                </a:solidFill>
                <a:effectLst/>
                <a:uFillTx/>
                <a:latin typeface="Century Gothic"/>
              </a:rPr>
              <a:t>Modificaciones perjudiciales en sus condiciones laborales.</a:t>
            </a:r>
          </a:p>
          <a:p>
            <a:pPr marL="457200" indent="-457200" algn="just" defTabSz="457200">
              <a:lnSpc>
                <a:spcPct val="100000"/>
              </a:lnSpc>
              <a:buFont typeface="Arial" panose="020B0604020202020204" pitchFamily="34" charset="0"/>
              <a:buChar char="•"/>
            </a:pPr>
            <a:r>
              <a:rPr lang="es-ES" sz="2800" b="1" u="none" strike="noStrike" dirty="0">
                <a:solidFill>
                  <a:srgbClr val="7030A0"/>
                </a:solidFill>
                <a:effectLst/>
                <a:uFillTx/>
                <a:latin typeface="Century Gothic"/>
              </a:rPr>
              <a:t>Despido nulo</a:t>
            </a:r>
            <a:r>
              <a:rPr lang="es-ES" sz="2800" u="none" strike="noStrike" dirty="0">
                <a:solidFill>
                  <a:srgbClr val="7030A0"/>
                </a:solidFill>
                <a:effectLst/>
                <a:uFillTx/>
                <a:latin typeface="Century Gothic"/>
              </a:rPr>
              <a:t>, si ocurre por reclamar derechos laborales.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Sanciones al empleador: multas entre 750 y 225.000 €, reintegración o indemnización.</a:t>
            </a:r>
          </a:p>
        </p:txBody>
      </p:sp>
    </p:spTree>
    <p:extLst>
      <p:ext uri="{BB962C8B-B14F-4D97-AF65-F5344CB8AC3E}">
        <p14:creationId xmlns:p14="http://schemas.microsoft.com/office/powerpoint/2010/main" val="38994629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88716" y="759361"/>
            <a:ext cx="11029367"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por</a:t>
            </a:r>
            <a:r>
              <a:rPr lang="es-ES" sz="2800" b="1" dirty="0">
                <a:solidFill>
                  <a:srgbClr val="7030A0"/>
                </a:solidFill>
                <a:latin typeface="Century Gothic"/>
              </a:rPr>
              <a:t> voluntad del empresario:</a:t>
            </a:r>
          </a:p>
          <a:p>
            <a:pPr marL="457200" indent="-457200" algn="just" defTabSz="457200">
              <a:lnSpc>
                <a:spcPct val="100000"/>
              </a:lnSpc>
              <a:buFont typeface="Wingdings" panose="05000000000000000000" pitchFamily="2" charset="2"/>
              <a:buChar char="v"/>
            </a:pPr>
            <a:r>
              <a:rPr lang="es-ES" sz="2800" dirty="0">
                <a:solidFill>
                  <a:srgbClr val="7030A0"/>
                </a:solidFill>
                <a:latin typeface="Century Gothic"/>
              </a:rPr>
              <a:t>Causas </a:t>
            </a:r>
            <a:r>
              <a:rPr lang="es-ES" sz="2800" b="1" dirty="0">
                <a:solidFill>
                  <a:srgbClr val="7030A0"/>
                </a:solidFill>
                <a:latin typeface="Century Gothic"/>
              </a:rPr>
              <a:t>objetivas</a:t>
            </a:r>
            <a:r>
              <a:rPr lang="es-ES" sz="2800" dirty="0">
                <a:solidFill>
                  <a:srgbClr val="7030A0"/>
                </a:solidFill>
                <a:latin typeface="Century Gothic"/>
              </a:rPr>
              <a:t> legalmente procedentes:</a:t>
            </a: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Causas económicas, técnicas, organizativas o de producción</a:t>
            </a:r>
            <a:r>
              <a:rPr lang="es-ES" sz="2800" dirty="0">
                <a:solidFill>
                  <a:srgbClr val="7030A0"/>
                </a:solidFill>
                <a:latin typeface="Century Gothic"/>
              </a:rPr>
              <a:t>. No calificadas como despido colectivo.</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Contratos por </a:t>
            </a:r>
            <a:r>
              <a:rPr lang="es-ES" sz="2800" b="1" dirty="0">
                <a:solidFill>
                  <a:srgbClr val="7030A0"/>
                </a:solidFill>
                <a:latin typeface="Century Gothic"/>
              </a:rPr>
              <a:t>tiempo indefinido, </a:t>
            </a:r>
            <a:r>
              <a:rPr lang="es-ES" sz="2800" dirty="0">
                <a:solidFill>
                  <a:srgbClr val="7030A0"/>
                </a:solidFill>
                <a:latin typeface="Century Gothic"/>
              </a:rPr>
              <a:t>concertados por </a:t>
            </a:r>
            <a:r>
              <a:rPr lang="es-ES" sz="2800" b="1" dirty="0">
                <a:solidFill>
                  <a:srgbClr val="7030A0"/>
                </a:solidFill>
                <a:latin typeface="Century Gothic"/>
              </a:rPr>
              <a:t>entidades sin ánimo de lucro </a:t>
            </a:r>
            <a:r>
              <a:rPr lang="es-ES" sz="2800" dirty="0">
                <a:solidFill>
                  <a:srgbClr val="7030A0"/>
                </a:solidFill>
                <a:latin typeface="Century Gothic"/>
              </a:rPr>
              <a:t>para ejecutar programas de financiación pública, </a:t>
            </a:r>
            <a:r>
              <a:rPr lang="es-ES" sz="2800" b="1" dirty="0">
                <a:solidFill>
                  <a:srgbClr val="7030A0"/>
                </a:solidFill>
                <a:latin typeface="Century Gothic"/>
              </a:rPr>
              <a:t>sin dotación económica estable,</a:t>
            </a:r>
            <a:r>
              <a:rPr lang="es-ES" sz="2800" dirty="0">
                <a:solidFill>
                  <a:srgbClr val="7030A0"/>
                </a:solidFill>
                <a:latin typeface="Century Gothic"/>
              </a:rPr>
              <a:t> por la </a:t>
            </a:r>
            <a:r>
              <a:rPr lang="es-ES" sz="2800" b="1" dirty="0">
                <a:solidFill>
                  <a:srgbClr val="7030A0"/>
                </a:solidFill>
                <a:latin typeface="Century Gothic"/>
              </a:rPr>
              <a:t>insuficiencia</a:t>
            </a:r>
            <a:r>
              <a:rPr lang="es-ES" sz="2800" dirty="0">
                <a:solidFill>
                  <a:srgbClr val="7030A0"/>
                </a:solidFill>
                <a:latin typeface="Century Gothic"/>
              </a:rPr>
              <a:t> de fondos para su mantenimiento.</a:t>
            </a:r>
          </a:p>
          <a:p>
            <a:pPr algn="just" defTabSz="457200">
              <a:lnSpc>
                <a:spcPct val="100000"/>
              </a:lnSpc>
            </a:pPr>
            <a:r>
              <a:rPr lang="es-ES" sz="2800" dirty="0">
                <a:solidFill>
                  <a:srgbClr val="7030A0"/>
                </a:solidFill>
                <a:latin typeface="Century Gothic"/>
              </a:rPr>
              <a:t>	Cuando la extinción afecte a un número de trabajadores 	para ser considerado despido colectivo se deberá seguir el 	procedimiento previsto en el art. 51 ET.</a:t>
            </a:r>
            <a:endParaRPr lang="es-ES" sz="2400" dirty="0">
              <a:solidFill>
                <a:srgbClr val="7030A0"/>
              </a:solidFill>
              <a:latin typeface="Century Gothic"/>
            </a:endParaRPr>
          </a:p>
        </p:txBody>
      </p:sp>
    </p:spTree>
    <p:extLst>
      <p:ext uri="{BB962C8B-B14F-4D97-AF65-F5344CB8AC3E}">
        <p14:creationId xmlns:p14="http://schemas.microsoft.com/office/powerpoint/2010/main" val="1586501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88716" y="734700"/>
            <a:ext cx="11029367" cy="61233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por</a:t>
            </a:r>
            <a:r>
              <a:rPr lang="es-ES" sz="2800" b="1" dirty="0">
                <a:solidFill>
                  <a:srgbClr val="7030A0"/>
                </a:solidFill>
                <a:latin typeface="Century Gothic"/>
              </a:rPr>
              <a:t> voluntad del empresario:</a:t>
            </a:r>
          </a:p>
          <a:p>
            <a:pPr marL="457200" indent="-457200" algn="just" defTabSz="457200">
              <a:lnSpc>
                <a:spcPct val="100000"/>
              </a:lnSpc>
              <a:buFont typeface="Wingdings" panose="05000000000000000000" pitchFamily="2" charset="2"/>
              <a:buChar char="v"/>
            </a:pPr>
            <a:r>
              <a:rPr lang="es-ES" sz="2800" dirty="0">
                <a:solidFill>
                  <a:srgbClr val="7030A0"/>
                </a:solidFill>
                <a:latin typeface="Century Gothic"/>
              </a:rPr>
              <a:t>Causas </a:t>
            </a:r>
            <a:r>
              <a:rPr lang="es-ES" sz="2800" b="1" dirty="0">
                <a:solidFill>
                  <a:srgbClr val="7030A0"/>
                </a:solidFill>
                <a:latin typeface="Century Gothic"/>
              </a:rPr>
              <a:t>objetivas</a:t>
            </a:r>
            <a:r>
              <a:rPr lang="es-ES" sz="2800" dirty="0">
                <a:solidFill>
                  <a:srgbClr val="7030A0"/>
                </a:solidFill>
                <a:latin typeface="Century Gothic"/>
              </a:rPr>
              <a:t> legalmente procedentes</a:t>
            </a:r>
          </a:p>
          <a:p>
            <a:pPr algn="just" defTabSz="457200">
              <a:lnSpc>
                <a:spcPct val="100000"/>
              </a:lnSpc>
            </a:pPr>
            <a:r>
              <a:rPr lang="es-ES" sz="2800" b="1" dirty="0">
                <a:solidFill>
                  <a:srgbClr val="7030A0"/>
                </a:solidFill>
                <a:latin typeface="Century Gothic"/>
              </a:rPr>
              <a:t>Forma y efectos de la extinción por causas objetivas:</a:t>
            </a: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Comunicación escrita </a:t>
            </a:r>
            <a:r>
              <a:rPr lang="es-ES" sz="2800" dirty="0">
                <a:solidFill>
                  <a:srgbClr val="7030A0"/>
                </a:solidFill>
                <a:latin typeface="Century Gothic"/>
              </a:rPr>
              <a:t>al trabajador expresando la causa.</a:t>
            </a: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Puesta a disposición simultánea</a:t>
            </a:r>
            <a:r>
              <a:rPr lang="es-ES" sz="2800" dirty="0">
                <a:solidFill>
                  <a:srgbClr val="7030A0"/>
                </a:solidFill>
                <a:latin typeface="Century Gothic"/>
              </a:rPr>
              <a:t> de la indemnización de </a:t>
            </a:r>
            <a:r>
              <a:rPr lang="es-ES" sz="2800" b="1" dirty="0">
                <a:solidFill>
                  <a:srgbClr val="7030A0"/>
                </a:solidFill>
                <a:latin typeface="Century Gothic"/>
              </a:rPr>
              <a:t>20</a:t>
            </a:r>
            <a:r>
              <a:rPr lang="es-ES" sz="2800" dirty="0">
                <a:solidFill>
                  <a:srgbClr val="7030A0"/>
                </a:solidFill>
                <a:latin typeface="Century Gothic"/>
              </a:rPr>
              <a:t> días por año de servicio, prorrateándose por meses los periodos de tiempo inferiores a un año y con un máximo de </a:t>
            </a:r>
            <a:r>
              <a:rPr lang="es-ES" sz="2800" b="1" dirty="0">
                <a:solidFill>
                  <a:srgbClr val="7030A0"/>
                </a:solidFill>
                <a:latin typeface="Century Gothic"/>
              </a:rPr>
              <a:t>12</a:t>
            </a:r>
            <a:r>
              <a:rPr lang="es-ES" sz="2800" dirty="0">
                <a:solidFill>
                  <a:srgbClr val="7030A0"/>
                </a:solidFill>
                <a:latin typeface="Century Gothic"/>
              </a:rPr>
              <a:t> mensualidades.</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Concesión de un </a:t>
            </a:r>
            <a:r>
              <a:rPr lang="es-ES" sz="2800" b="1" dirty="0">
                <a:solidFill>
                  <a:srgbClr val="7030A0"/>
                </a:solidFill>
                <a:latin typeface="Century Gothic"/>
              </a:rPr>
              <a:t>plazo de preaviso de 15 días</a:t>
            </a:r>
            <a:r>
              <a:rPr lang="es-ES" sz="2800" dirty="0">
                <a:solidFill>
                  <a:srgbClr val="7030A0"/>
                </a:solidFill>
                <a:latin typeface="Century Gothic"/>
              </a:rPr>
              <a:t>, desde la entrega de la comunicación hasta la extinción Durante el periodo de preaviso tendrá derecho a una licencia retribuida de 6 horas semanales para buscar empleo.</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Contra la decisión extintiva </a:t>
            </a:r>
            <a:r>
              <a:rPr lang="es-ES" sz="2800" b="1" dirty="0">
                <a:solidFill>
                  <a:srgbClr val="7030A0"/>
                </a:solidFill>
                <a:latin typeface="Century Gothic"/>
              </a:rPr>
              <a:t>podrá recurrir </a:t>
            </a:r>
            <a:r>
              <a:rPr lang="es-ES" sz="2800" dirty="0">
                <a:solidFill>
                  <a:srgbClr val="7030A0"/>
                </a:solidFill>
                <a:latin typeface="Century Gothic"/>
              </a:rPr>
              <a:t>como si se tratase de </a:t>
            </a:r>
            <a:r>
              <a:rPr lang="es-ES" sz="2800" b="1" dirty="0">
                <a:solidFill>
                  <a:srgbClr val="7030A0"/>
                </a:solidFill>
                <a:latin typeface="Century Gothic"/>
              </a:rPr>
              <a:t>despido disciplinario</a:t>
            </a:r>
            <a:r>
              <a:rPr lang="es-ES" sz="2800" dirty="0">
                <a:solidFill>
                  <a:srgbClr val="7030A0"/>
                </a:solidFill>
                <a:latin typeface="Century Gothic"/>
              </a:rPr>
              <a:t>.</a:t>
            </a:r>
          </a:p>
        </p:txBody>
      </p:sp>
    </p:spTree>
    <p:extLst>
      <p:ext uri="{BB962C8B-B14F-4D97-AF65-F5344CB8AC3E}">
        <p14:creationId xmlns:p14="http://schemas.microsoft.com/office/powerpoint/2010/main" val="3867669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579728" y="734700"/>
            <a:ext cx="11029367" cy="61233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por</a:t>
            </a:r>
            <a:r>
              <a:rPr lang="es-ES" sz="2800" b="1" dirty="0">
                <a:solidFill>
                  <a:srgbClr val="7030A0"/>
                </a:solidFill>
                <a:latin typeface="Century Gothic"/>
              </a:rPr>
              <a:t> voluntad del empresario:</a:t>
            </a: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Despido disciplinario: </a:t>
            </a:r>
            <a:r>
              <a:rPr lang="es-ES" sz="2800" dirty="0">
                <a:solidFill>
                  <a:srgbClr val="7030A0"/>
                </a:solidFill>
                <a:latin typeface="Century Gothic"/>
              </a:rPr>
              <a:t>El contrato de trabajo podrá extinguirse por decisión del empresario, mediante despido basado en un incumplimiento grave y culpable del trabajador. </a:t>
            </a:r>
          </a:p>
          <a:p>
            <a:pPr algn="just" defTabSz="457200">
              <a:lnSpc>
                <a:spcPct val="100000"/>
              </a:lnSpc>
            </a:pPr>
            <a:r>
              <a:rPr lang="es-ES" sz="2800" dirty="0">
                <a:solidFill>
                  <a:srgbClr val="7030A0"/>
                </a:solidFill>
                <a:latin typeface="Century Gothic"/>
              </a:rPr>
              <a:t>	</a:t>
            </a:r>
            <a:r>
              <a:rPr lang="es-ES" sz="2800" b="1" dirty="0">
                <a:solidFill>
                  <a:srgbClr val="7030A0"/>
                </a:solidFill>
                <a:latin typeface="Century Gothic"/>
              </a:rPr>
              <a:t>Forma y efectos del despido disciplinario:</a:t>
            </a:r>
            <a:endParaRPr lang="es-ES" sz="2800" dirty="0">
              <a:solidFill>
                <a:srgbClr val="7030A0"/>
              </a:solidFill>
              <a:latin typeface="Century Gothic"/>
            </a:endParaRP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La empresa debe comprobar que la </a:t>
            </a:r>
            <a:r>
              <a:rPr lang="es-ES" sz="2800" b="1" dirty="0">
                <a:solidFill>
                  <a:srgbClr val="7030A0"/>
                </a:solidFill>
                <a:latin typeface="Century Gothic"/>
              </a:rPr>
              <a:t>falta</a:t>
            </a:r>
            <a:r>
              <a:rPr lang="es-ES" sz="2800" dirty="0">
                <a:solidFill>
                  <a:srgbClr val="7030A0"/>
                </a:solidFill>
                <a:latin typeface="Century Gothic"/>
              </a:rPr>
              <a:t> que se quiere sancionar </a:t>
            </a:r>
            <a:r>
              <a:rPr lang="es-ES" sz="2800" b="1" dirty="0">
                <a:solidFill>
                  <a:srgbClr val="7030A0"/>
                </a:solidFill>
                <a:latin typeface="Century Gothic"/>
              </a:rPr>
              <a:t>no ha prescrito </a:t>
            </a:r>
            <a:r>
              <a:rPr lang="es-ES" sz="2800" dirty="0">
                <a:solidFill>
                  <a:srgbClr val="7030A0"/>
                </a:solidFill>
                <a:latin typeface="Century Gothic"/>
              </a:rPr>
              <a:t>(L10 días G20 días MG60 días; 6 meses desde su comisión). </a:t>
            </a: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Notificado por escrito</a:t>
            </a:r>
            <a:r>
              <a:rPr lang="es-ES" sz="2800" dirty="0">
                <a:solidFill>
                  <a:srgbClr val="7030A0"/>
                </a:solidFill>
                <a:latin typeface="Century Gothic"/>
              </a:rPr>
              <a:t> al trabajador (carta, burofax, notificación notarial), constando </a:t>
            </a:r>
            <a:r>
              <a:rPr lang="es-ES" sz="2800" b="1" dirty="0">
                <a:solidFill>
                  <a:srgbClr val="7030A0"/>
                </a:solidFill>
                <a:latin typeface="Century Gothic"/>
              </a:rPr>
              <a:t>hechos</a:t>
            </a:r>
            <a:r>
              <a:rPr lang="es-ES" sz="2800" dirty="0">
                <a:solidFill>
                  <a:srgbClr val="7030A0"/>
                </a:solidFill>
                <a:latin typeface="Century Gothic"/>
              </a:rPr>
              <a:t> que lo motivan y la </a:t>
            </a:r>
            <a:r>
              <a:rPr lang="es-ES" sz="2800" b="1" dirty="0">
                <a:solidFill>
                  <a:srgbClr val="7030A0"/>
                </a:solidFill>
                <a:latin typeface="Century Gothic"/>
              </a:rPr>
              <a:t>fecha</a:t>
            </a:r>
            <a:r>
              <a:rPr lang="es-ES" sz="2800" dirty="0">
                <a:solidFill>
                  <a:srgbClr val="7030A0"/>
                </a:solidFill>
                <a:latin typeface="Century Gothic"/>
              </a:rPr>
              <a:t> en que tendrá efectos. </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Por </a:t>
            </a:r>
            <a:r>
              <a:rPr lang="es-ES" sz="2800" b="1" dirty="0">
                <a:solidFill>
                  <a:srgbClr val="7030A0"/>
                </a:solidFill>
                <a:latin typeface="Century Gothic"/>
              </a:rPr>
              <a:t>convenio</a:t>
            </a:r>
            <a:r>
              <a:rPr lang="es-ES" sz="2800" dirty="0">
                <a:solidFill>
                  <a:srgbClr val="7030A0"/>
                </a:solidFill>
                <a:latin typeface="Century Gothic"/>
              </a:rPr>
              <a:t> </a:t>
            </a:r>
            <a:r>
              <a:rPr lang="es-ES" sz="2800" b="1" dirty="0">
                <a:solidFill>
                  <a:srgbClr val="7030A0"/>
                </a:solidFill>
                <a:latin typeface="Century Gothic"/>
              </a:rPr>
              <a:t>colectivo</a:t>
            </a:r>
            <a:r>
              <a:rPr lang="es-ES" sz="2800" dirty="0">
                <a:solidFill>
                  <a:srgbClr val="7030A0"/>
                </a:solidFill>
                <a:latin typeface="Century Gothic"/>
              </a:rPr>
              <a:t> podrán establecerse otras exigencias formales para el despido. </a:t>
            </a:r>
          </a:p>
        </p:txBody>
      </p:sp>
    </p:spTree>
    <p:extLst>
      <p:ext uri="{BB962C8B-B14F-4D97-AF65-F5344CB8AC3E}">
        <p14:creationId xmlns:p14="http://schemas.microsoft.com/office/powerpoint/2010/main" val="13621321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88716" y="734700"/>
            <a:ext cx="11029367" cy="544619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 </a:t>
            </a:r>
            <a:r>
              <a:rPr lang="es-ES" sz="2800" b="1" dirty="0">
                <a:solidFill>
                  <a:srgbClr val="7030A0"/>
                </a:solidFill>
                <a:latin typeface="Century Gothic"/>
              </a:rPr>
              <a:t>normal o habitual, </a:t>
            </a:r>
            <a:r>
              <a:rPr lang="es-ES" sz="2800" dirty="0">
                <a:solidFill>
                  <a:srgbClr val="7030A0"/>
                </a:solidFill>
                <a:latin typeface="Century Gothic"/>
              </a:rPr>
              <a:t>por</a:t>
            </a:r>
            <a:r>
              <a:rPr lang="es-ES" sz="2800" b="1" dirty="0">
                <a:solidFill>
                  <a:srgbClr val="7030A0"/>
                </a:solidFill>
                <a:latin typeface="Century Gothic"/>
              </a:rPr>
              <a:t> voluntad del empresario:</a:t>
            </a: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Despido disciplinario:</a:t>
            </a:r>
            <a:endParaRPr lang="es-ES" sz="2800" dirty="0">
              <a:solidFill>
                <a:srgbClr val="7030A0"/>
              </a:solidFill>
              <a:latin typeface="Century Gothic"/>
            </a:endParaRPr>
          </a:p>
          <a:p>
            <a:pPr algn="just" defTabSz="457200">
              <a:lnSpc>
                <a:spcPct val="100000"/>
              </a:lnSpc>
            </a:pPr>
            <a:r>
              <a:rPr lang="es-ES" sz="2800" dirty="0">
                <a:solidFill>
                  <a:srgbClr val="7030A0"/>
                </a:solidFill>
                <a:latin typeface="Century Gothic"/>
              </a:rPr>
              <a:t>Se considerarán incumplimientos contractuales: </a:t>
            </a:r>
          </a:p>
          <a:p>
            <a:pPr marL="342900" indent="-342900" algn="just" defTabSz="457200">
              <a:lnSpc>
                <a:spcPct val="100000"/>
              </a:lnSpc>
              <a:buFont typeface="Wingdings" panose="05000000000000000000" pitchFamily="2" charset="2"/>
              <a:buChar char="§"/>
            </a:pPr>
            <a:r>
              <a:rPr lang="es-ES" sz="2400" dirty="0">
                <a:solidFill>
                  <a:srgbClr val="7030A0"/>
                </a:solidFill>
                <a:latin typeface="Century Gothic"/>
              </a:rPr>
              <a:t>Faltas repetidas e injustificadas de </a:t>
            </a:r>
            <a:r>
              <a:rPr lang="es-ES" sz="2400" b="1" dirty="0">
                <a:solidFill>
                  <a:srgbClr val="7030A0"/>
                </a:solidFill>
                <a:latin typeface="Century Gothic"/>
              </a:rPr>
              <a:t>asistencia</a:t>
            </a:r>
            <a:r>
              <a:rPr lang="es-ES" sz="2400" dirty="0">
                <a:solidFill>
                  <a:srgbClr val="7030A0"/>
                </a:solidFill>
                <a:latin typeface="Century Gothic"/>
              </a:rPr>
              <a:t> o </a:t>
            </a:r>
            <a:r>
              <a:rPr lang="es-ES" sz="2400" b="1" dirty="0">
                <a:solidFill>
                  <a:srgbClr val="7030A0"/>
                </a:solidFill>
                <a:latin typeface="Century Gothic"/>
              </a:rPr>
              <a:t>puntualidad</a:t>
            </a:r>
            <a:r>
              <a:rPr lang="es-ES" sz="2400" dirty="0">
                <a:solidFill>
                  <a:srgbClr val="7030A0"/>
                </a:solidFill>
                <a:latin typeface="Century Gothic"/>
              </a:rPr>
              <a:t>. </a:t>
            </a:r>
          </a:p>
          <a:p>
            <a:pPr marL="342900" indent="-342900" algn="just" defTabSz="457200">
              <a:lnSpc>
                <a:spcPct val="100000"/>
              </a:lnSpc>
              <a:buFont typeface="Wingdings" panose="05000000000000000000" pitchFamily="2" charset="2"/>
              <a:buChar char="§"/>
            </a:pPr>
            <a:r>
              <a:rPr lang="es-ES" sz="2400" dirty="0">
                <a:solidFill>
                  <a:srgbClr val="7030A0"/>
                </a:solidFill>
                <a:latin typeface="Century Gothic"/>
              </a:rPr>
              <a:t>La </a:t>
            </a:r>
            <a:r>
              <a:rPr lang="es-ES" sz="2400" b="1" dirty="0">
                <a:solidFill>
                  <a:srgbClr val="7030A0"/>
                </a:solidFill>
                <a:latin typeface="Century Gothic"/>
              </a:rPr>
              <a:t>indisciplina</a:t>
            </a:r>
            <a:r>
              <a:rPr lang="es-ES" sz="2400" dirty="0">
                <a:solidFill>
                  <a:srgbClr val="7030A0"/>
                </a:solidFill>
                <a:latin typeface="Century Gothic"/>
              </a:rPr>
              <a:t> o </a:t>
            </a:r>
            <a:r>
              <a:rPr lang="es-ES" sz="2400" b="1" dirty="0">
                <a:solidFill>
                  <a:srgbClr val="7030A0"/>
                </a:solidFill>
                <a:latin typeface="Century Gothic"/>
              </a:rPr>
              <a:t>desobediencia</a:t>
            </a:r>
            <a:r>
              <a:rPr lang="es-ES" sz="2400" dirty="0">
                <a:solidFill>
                  <a:srgbClr val="7030A0"/>
                </a:solidFill>
                <a:latin typeface="Century Gothic"/>
              </a:rPr>
              <a:t> en el trabajo. </a:t>
            </a:r>
          </a:p>
          <a:p>
            <a:pPr marL="342900" indent="-342900" algn="just" defTabSz="457200">
              <a:lnSpc>
                <a:spcPct val="100000"/>
              </a:lnSpc>
              <a:buFont typeface="Wingdings" panose="05000000000000000000" pitchFamily="2" charset="2"/>
              <a:buChar char="§"/>
            </a:pPr>
            <a:r>
              <a:rPr lang="es-ES" sz="2400" dirty="0">
                <a:solidFill>
                  <a:srgbClr val="7030A0"/>
                </a:solidFill>
                <a:latin typeface="Century Gothic"/>
              </a:rPr>
              <a:t>Las </a:t>
            </a:r>
            <a:r>
              <a:rPr lang="es-ES" sz="2400" b="1" dirty="0">
                <a:solidFill>
                  <a:srgbClr val="7030A0"/>
                </a:solidFill>
                <a:latin typeface="Century Gothic"/>
              </a:rPr>
              <a:t>ofensas</a:t>
            </a:r>
            <a:r>
              <a:rPr lang="es-ES" sz="2400" dirty="0">
                <a:solidFill>
                  <a:srgbClr val="7030A0"/>
                </a:solidFill>
                <a:latin typeface="Century Gothic"/>
              </a:rPr>
              <a:t> verbales o físicas al empresario o a las personas que trabajan en la empresa o a los familiares que convivan con ellos. </a:t>
            </a:r>
          </a:p>
          <a:p>
            <a:pPr marL="342900" indent="-342900" algn="just" defTabSz="457200">
              <a:lnSpc>
                <a:spcPct val="100000"/>
              </a:lnSpc>
              <a:buFont typeface="Wingdings" panose="05000000000000000000" pitchFamily="2" charset="2"/>
              <a:buChar char="§"/>
            </a:pPr>
            <a:r>
              <a:rPr lang="es-ES" sz="2400" dirty="0">
                <a:solidFill>
                  <a:srgbClr val="7030A0"/>
                </a:solidFill>
                <a:latin typeface="Century Gothic"/>
              </a:rPr>
              <a:t>La </a:t>
            </a:r>
            <a:r>
              <a:rPr lang="es-ES" sz="2400" b="1" dirty="0">
                <a:solidFill>
                  <a:srgbClr val="7030A0"/>
                </a:solidFill>
                <a:latin typeface="Century Gothic"/>
              </a:rPr>
              <a:t>transgresión de la buena fe </a:t>
            </a:r>
            <a:r>
              <a:rPr lang="es-ES" sz="2400" dirty="0">
                <a:solidFill>
                  <a:srgbClr val="7030A0"/>
                </a:solidFill>
                <a:latin typeface="Century Gothic"/>
              </a:rPr>
              <a:t>contractual, así como el </a:t>
            </a:r>
            <a:r>
              <a:rPr lang="es-ES" sz="2400" b="1" dirty="0">
                <a:solidFill>
                  <a:srgbClr val="7030A0"/>
                </a:solidFill>
                <a:latin typeface="Century Gothic"/>
              </a:rPr>
              <a:t>abuso de confianza</a:t>
            </a:r>
            <a:r>
              <a:rPr lang="es-ES" sz="2400" dirty="0">
                <a:solidFill>
                  <a:srgbClr val="7030A0"/>
                </a:solidFill>
                <a:latin typeface="Century Gothic"/>
              </a:rPr>
              <a:t> en el desempeño del trabajo. </a:t>
            </a:r>
          </a:p>
          <a:p>
            <a:pPr marL="342900" indent="-342900" algn="just" defTabSz="457200">
              <a:lnSpc>
                <a:spcPct val="100000"/>
              </a:lnSpc>
              <a:buFont typeface="Wingdings" panose="05000000000000000000" pitchFamily="2" charset="2"/>
              <a:buChar char="§"/>
            </a:pPr>
            <a:r>
              <a:rPr lang="es-ES" sz="2400" dirty="0">
                <a:solidFill>
                  <a:srgbClr val="7030A0"/>
                </a:solidFill>
                <a:latin typeface="Century Gothic"/>
              </a:rPr>
              <a:t>La </a:t>
            </a:r>
            <a:r>
              <a:rPr lang="es-ES" sz="2400" b="1" dirty="0">
                <a:solidFill>
                  <a:srgbClr val="7030A0"/>
                </a:solidFill>
                <a:latin typeface="Century Gothic"/>
              </a:rPr>
              <a:t>disminución continuada y voluntaria</a:t>
            </a:r>
            <a:r>
              <a:rPr lang="es-ES" sz="2400" dirty="0">
                <a:solidFill>
                  <a:srgbClr val="7030A0"/>
                </a:solidFill>
                <a:latin typeface="Century Gothic"/>
              </a:rPr>
              <a:t> en el rendimiento de trabajo normal o pactado. </a:t>
            </a:r>
          </a:p>
          <a:p>
            <a:pPr marL="342900" indent="-342900" algn="just" defTabSz="457200">
              <a:lnSpc>
                <a:spcPct val="100000"/>
              </a:lnSpc>
              <a:buFont typeface="Wingdings" panose="05000000000000000000" pitchFamily="2" charset="2"/>
              <a:buChar char="§"/>
            </a:pPr>
            <a:r>
              <a:rPr lang="es-ES" sz="2400" dirty="0">
                <a:solidFill>
                  <a:srgbClr val="7030A0"/>
                </a:solidFill>
                <a:latin typeface="Century Gothic"/>
              </a:rPr>
              <a:t>La </a:t>
            </a:r>
            <a:r>
              <a:rPr lang="es-ES" sz="2400" b="1" dirty="0">
                <a:solidFill>
                  <a:srgbClr val="7030A0"/>
                </a:solidFill>
                <a:latin typeface="Century Gothic"/>
              </a:rPr>
              <a:t>embriaguez habitual o toxicomanía </a:t>
            </a:r>
            <a:r>
              <a:rPr lang="es-ES" sz="2400" dirty="0">
                <a:solidFill>
                  <a:srgbClr val="7030A0"/>
                </a:solidFill>
                <a:latin typeface="Century Gothic"/>
              </a:rPr>
              <a:t>si repercuten negativamente en el trabajo. </a:t>
            </a:r>
          </a:p>
          <a:p>
            <a:pPr marL="342900" indent="-342900" algn="just" defTabSz="457200">
              <a:lnSpc>
                <a:spcPct val="100000"/>
              </a:lnSpc>
              <a:buFont typeface="Wingdings" panose="05000000000000000000" pitchFamily="2" charset="2"/>
              <a:buChar char="§"/>
            </a:pPr>
            <a:r>
              <a:rPr lang="es-ES" sz="2400" dirty="0">
                <a:solidFill>
                  <a:srgbClr val="7030A0"/>
                </a:solidFill>
                <a:latin typeface="Century Gothic"/>
              </a:rPr>
              <a:t>El </a:t>
            </a:r>
            <a:r>
              <a:rPr lang="es-ES" sz="2400" b="1" dirty="0">
                <a:solidFill>
                  <a:srgbClr val="7030A0"/>
                </a:solidFill>
                <a:latin typeface="Century Gothic"/>
              </a:rPr>
              <a:t>acoso</a:t>
            </a:r>
            <a:r>
              <a:rPr lang="es-ES" sz="2400" dirty="0">
                <a:solidFill>
                  <a:srgbClr val="7030A0"/>
                </a:solidFill>
                <a:latin typeface="Century Gothic"/>
              </a:rPr>
              <a:t> al empresario o a las personas que trabajan en la empresa.</a:t>
            </a:r>
          </a:p>
        </p:txBody>
      </p:sp>
    </p:spTree>
    <p:extLst>
      <p:ext uri="{BB962C8B-B14F-4D97-AF65-F5344CB8AC3E}">
        <p14:creationId xmlns:p14="http://schemas.microsoft.com/office/powerpoint/2010/main" val="31790388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0"/>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Extinción del contrato de trabajo</a:t>
            </a:r>
            <a:endParaRPr lang="es-ES" sz="4800" b="1" u="none" strike="noStrike" dirty="0">
              <a:solidFill>
                <a:srgbClr val="000000"/>
              </a:solidFill>
              <a:effectLst/>
              <a:uFillTx/>
              <a:latin typeface="Arial"/>
            </a:endParaRPr>
          </a:p>
        </p:txBody>
      </p:sp>
      <p:sp>
        <p:nvSpPr>
          <p:cNvPr id="143" name="TextBox 3"/>
          <p:cNvSpPr/>
          <p:nvPr/>
        </p:nvSpPr>
        <p:spPr>
          <a:xfrm>
            <a:off x="688716" y="734700"/>
            <a:ext cx="11029367" cy="61233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Finalización</a:t>
            </a:r>
            <a:r>
              <a:rPr lang="es-ES" sz="2800" b="1" dirty="0">
                <a:solidFill>
                  <a:srgbClr val="7030A0"/>
                </a:solidFill>
                <a:latin typeface="Century Gothic"/>
              </a:rPr>
              <a:t> </a:t>
            </a:r>
            <a:r>
              <a:rPr lang="es-ES" sz="2800" dirty="0">
                <a:solidFill>
                  <a:srgbClr val="7030A0"/>
                </a:solidFill>
                <a:latin typeface="Century Gothic"/>
              </a:rPr>
              <a:t>por</a:t>
            </a:r>
            <a:r>
              <a:rPr lang="es-ES" sz="2800" b="1" dirty="0">
                <a:solidFill>
                  <a:srgbClr val="7030A0"/>
                </a:solidFill>
                <a:latin typeface="Century Gothic"/>
              </a:rPr>
              <a:t> voluntad del empresario:</a:t>
            </a:r>
          </a:p>
          <a:p>
            <a:pPr marL="457200" indent="-457200" algn="just" defTabSz="457200">
              <a:lnSpc>
                <a:spcPct val="100000"/>
              </a:lnSpc>
              <a:buFont typeface="Wingdings" panose="05000000000000000000" pitchFamily="2" charset="2"/>
              <a:buChar char="v"/>
            </a:pPr>
            <a:r>
              <a:rPr lang="es-ES" sz="2800" b="1" dirty="0">
                <a:solidFill>
                  <a:srgbClr val="7030A0"/>
                </a:solidFill>
                <a:latin typeface="Century Gothic"/>
              </a:rPr>
              <a:t>ERE Colectivo: </a:t>
            </a:r>
            <a:r>
              <a:rPr lang="es-ES" sz="2800" dirty="0">
                <a:solidFill>
                  <a:srgbClr val="7030A0"/>
                </a:solidFill>
                <a:latin typeface="Century Gothic"/>
              </a:rPr>
              <a:t>Busca la </a:t>
            </a:r>
            <a:r>
              <a:rPr lang="es-ES" sz="2800" b="1" dirty="0">
                <a:solidFill>
                  <a:srgbClr val="7030A0"/>
                </a:solidFill>
                <a:latin typeface="Century Gothic"/>
              </a:rPr>
              <a:t>extinción</a:t>
            </a:r>
            <a:r>
              <a:rPr lang="es-ES" sz="2800" dirty="0">
                <a:solidFill>
                  <a:srgbClr val="7030A0"/>
                </a:solidFill>
                <a:latin typeface="Century Gothic"/>
              </a:rPr>
              <a:t> de contratos de trabajo.</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Las </a:t>
            </a:r>
            <a:r>
              <a:rPr lang="es-ES" sz="2800" b="1" dirty="0">
                <a:solidFill>
                  <a:srgbClr val="7030A0"/>
                </a:solidFill>
                <a:latin typeface="Century Gothic"/>
              </a:rPr>
              <a:t>causas</a:t>
            </a:r>
            <a:r>
              <a:rPr lang="es-ES" sz="2800" dirty="0">
                <a:solidFill>
                  <a:srgbClr val="7030A0"/>
                </a:solidFill>
                <a:latin typeface="Century Gothic"/>
              </a:rPr>
              <a:t> que pueden motivarlo son económicas, técnicas, organizativas o de producción.</a:t>
            </a: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Despido colectivo (</a:t>
            </a:r>
            <a:r>
              <a:rPr lang="es-ES" sz="2800" dirty="0">
                <a:solidFill>
                  <a:srgbClr val="7030A0"/>
                </a:solidFill>
                <a:latin typeface="Century Gothic"/>
              </a:rPr>
              <a:t>art. 51ET). La empresa </a:t>
            </a:r>
            <a:r>
              <a:rPr lang="es-ES" sz="2800" b="1" dirty="0">
                <a:solidFill>
                  <a:srgbClr val="7030A0"/>
                </a:solidFill>
                <a:latin typeface="Century Gothic"/>
              </a:rPr>
              <a:t>no necesita autorización </a:t>
            </a:r>
            <a:r>
              <a:rPr lang="es-ES" sz="2800" dirty="0">
                <a:solidFill>
                  <a:srgbClr val="7030A0"/>
                </a:solidFill>
                <a:latin typeface="Century Gothic"/>
              </a:rPr>
              <a:t>previa de la autoridad laboral.</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El </a:t>
            </a:r>
            <a:r>
              <a:rPr lang="es-ES" sz="2800" b="1" dirty="0">
                <a:solidFill>
                  <a:srgbClr val="7030A0"/>
                </a:solidFill>
                <a:latin typeface="Century Gothic"/>
              </a:rPr>
              <a:t>procedimiento formal</a:t>
            </a:r>
            <a:r>
              <a:rPr lang="es-ES" sz="2800" dirty="0">
                <a:solidFill>
                  <a:srgbClr val="7030A0"/>
                </a:solidFill>
                <a:latin typeface="Century Gothic"/>
              </a:rPr>
              <a:t> incluye un periodo de consultas con los representantes de los trabajadores y posterior notificación a la autoridad laboral a los representantes y a los trabajadores.</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La </a:t>
            </a:r>
            <a:r>
              <a:rPr lang="es-ES" sz="2800" b="1" dirty="0">
                <a:solidFill>
                  <a:srgbClr val="7030A0"/>
                </a:solidFill>
                <a:latin typeface="Century Gothic"/>
              </a:rPr>
              <a:t>indemnización</a:t>
            </a:r>
            <a:r>
              <a:rPr lang="es-ES" sz="2800" dirty="0">
                <a:solidFill>
                  <a:srgbClr val="7030A0"/>
                </a:solidFill>
                <a:latin typeface="Century Gothic"/>
              </a:rPr>
              <a:t> será la fijada entre las partes, sin que pueda ser inferior a </a:t>
            </a:r>
            <a:r>
              <a:rPr lang="es-ES" sz="2800" b="1" dirty="0">
                <a:solidFill>
                  <a:srgbClr val="7030A0"/>
                </a:solidFill>
                <a:latin typeface="Century Gothic"/>
              </a:rPr>
              <a:t>20</a:t>
            </a:r>
            <a:r>
              <a:rPr lang="es-ES" sz="2800" dirty="0">
                <a:solidFill>
                  <a:srgbClr val="7030A0"/>
                </a:solidFill>
                <a:latin typeface="Century Gothic"/>
              </a:rPr>
              <a:t> días de salario por año de servicio, prorrateándose por meses los períodos de tiempo inferiores a un año, con un máximo de </a:t>
            </a:r>
            <a:r>
              <a:rPr lang="es-ES" sz="2800" b="1" dirty="0">
                <a:solidFill>
                  <a:srgbClr val="7030A0"/>
                </a:solidFill>
                <a:latin typeface="Century Gothic"/>
              </a:rPr>
              <a:t>12</a:t>
            </a:r>
            <a:r>
              <a:rPr lang="es-ES" sz="2800" dirty="0">
                <a:solidFill>
                  <a:srgbClr val="7030A0"/>
                </a:solidFill>
                <a:latin typeface="Century Gothic"/>
              </a:rPr>
              <a:t> mensualidades.</a:t>
            </a:r>
          </a:p>
        </p:txBody>
      </p:sp>
    </p:spTree>
    <p:extLst>
      <p:ext uri="{BB962C8B-B14F-4D97-AF65-F5344CB8AC3E}">
        <p14:creationId xmlns:p14="http://schemas.microsoft.com/office/powerpoint/2010/main" val="3316005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279918"/>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Documento de liquidación</a:t>
            </a:r>
            <a:endParaRPr lang="es-ES" sz="4800" b="1" u="none" strike="noStrike" dirty="0">
              <a:solidFill>
                <a:srgbClr val="000000"/>
              </a:solidFill>
              <a:effectLst/>
              <a:uFillTx/>
              <a:latin typeface="Arial"/>
            </a:endParaRPr>
          </a:p>
        </p:txBody>
      </p:sp>
      <p:sp>
        <p:nvSpPr>
          <p:cNvPr id="143" name="TextBox 3"/>
          <p:cNvSpPr/>
          <p:nvPr/>
        </p:nvSpPr>
        <p:spPr>
          <a:xfrm>
            <a:off x="670055" y="2180944"/>
            <a:ext cx="11029367"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El artículo 49.2 del Estatuto de los Trabajadores dedicado a la extinción del contrato, establece que:</a:t>
            </a:r>
          </a:p>
          <a:p>
            <a:pPr algn="just" defTabSz="457200">
              <a:lnSpc>
                <a:spcPct val="100000"/>
              </a:lnSpc>
            </a:pPr>
            <a:r>
              <a:rPr lang="es-ES" sz="2800" dirty="0">
                <a:solidFill>
                  <a:srgbClr val="7030A0"/>
                </a:solidFill>
                <a:latin typeface="Century Gothic"/>
              </a:rPr>
              <a:t>“Extinguida la relación laboral, el trabajador tendrá derecho a recibir la correspondiente liquidación de las cantidades devengadas y no satisfechas, en concepto de salarios, partes</a:t>
            </a:r>
          </a:p>
          <a:p>
            <a:pPr algn="just" defTabSz="457200">
              <a:lnSpc>
                <a:spcPct val="100000"/>
              </a:lnSpc>
            </a:pPr>
            <a:r>
              <a:rPr lang="es-ES" sz="2800" dirty="0">
                <a:solidFill>
                  <a:srgbClr val="7030A0"/>
                </a:solidFill>
                <a:latin typeface="Century Gothic"/>
              </a:rPr>
              <a:t>proporcionales de pagas extraordinarias, vacaciones no disfrutadas y otras percepciones pendientes.”</a:t>
            </a:r>
          </a:p>
        </p:txBody>
      </p:sp>
    </p:spTree>
    <p:extLst>
      <p:ext uri="{BB962C8B-B14F-4D97-AF65-F5344CB8AC3E}">
        <p14:creationId xmlns:p14="http://schemas.microsoft.com/office/powerpoint/2010/main" val="34922131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279918"/>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Documento de liquidación</a:t>
            </a:r>
            <a:endParaRPr lang="es-ES" sz="4800" b="1" u="none" strike="noStrike" dirty="0">
              <a:solidFill>
                <a:srgbClr val="000000"/>
              </a:solidFill>
              <a:effectLst/>
              <a:uFillTx/>
              <a:latin typeface="Arial"/>
            </a:endParaRPr>
          </a:p>
        </p:txBody>
      </p:sp>
      <p:sp>
        <p:nvSpPr>
          <p:cNvPr id="143" name="TextBox 3"/>
          <p:cNvSpPr/>
          <p:nvPr/>
        </p:nvSpPr>
        <p:spPr>
          <a:xfrm>
            <a:off x="670055" y="1509140"/>
            <a:ext cx="11029367"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dirty="0">
                <a:solidFill>
                  <a:srgbClr val="7030A0"/>
                </a:solidFill>
                <a:latin typeface="Century Gothic"/>
              </a:rPr>
              <a:t>El documento justificativo de la finalización contractual conocido como “</a:t>
            </a:r>
            <a:r>
              <a:rPr lang="es-ES" sz="2800" b="1" dirty="0">
                <a:solidFill>
                  <a:srgbClr val="7030A0"/>
                </a:solidFill>
                <a:latin typeface="Century Gothic"/>
              </a:rPr>
              <a:t>finiquito”</a:t>
            </a:r>
            <a:r>
              <a:rPr lang="es-ES" sz="2800" dirty="0">
                <a:solidFill>
                  <a:srgbClr val="7030A0"/>
                </a:solidFill>
                <a:latin typeface="Century Gothic"/>
              </a:rPr>
              <a:t>, recoge el procedimiento legal mediante el cual se </a:t>
            </a:r>
            <a:r>
              <a:rPr lang="es-ES" sz="2800" b="1" dirty="0">
                <a:solidFill>
                  <a:srgbClr val="7030A0"/>
                </a:solidFill>
                <a:latin typeface="Century Gothic"/>
              </a:rPr>
              <a:t>formaliza la liquidación económica</a:t>
            </a:r>
            <a:r>
              <a:rPr lang="es-ES" sz="2800" dirty="0">
                <a:solidFill>
                  <a:srgbClr val="7030A0"/>
                </a:solidFill>
                <a:latin typeface="Century Gothic"/>
              </a:rPr>
              <a:t> entre un trabajador y su empresa cuando finaliza la relación laboral.</a:t>
            </a:r>
          </a:p>
          <a:p>
            <a:pPr algn="just" defTabSz="457200">
              <a:lnSpc>
                <a:spcPct val="100000"/>
              </a:lnSpc>
            </a:pPr>
            <a:r>
              <a:rPr lang="es-ES" sz="2800" dirty="0">
                <a:solidFill>
                  <a:srgbClr val="7030A0"/>
                </a:solidFill>
                <a:latin typeface="Century Gothic"/>
              </a:rPr>
              <a:t>Su</a:t>
            </a:r>
            <a:r>
              <a:rPr lang="es-ES" sz="2800" b="1" dirty="0">
                <a:solidFill>
                  <a:srgbClr val="7030A0"/>
                </a:solidFill>
                <a:latin typeface="Century Gothic"/>
              </a:rPr>
              <a:t> finalidad </a:t>
            </a:r>
            <a:r>
              <a:rPr lang="es-ES" sz="2800" dirty="0">
                <a:solidFill>
                  <a:srgbClr val="7030A0"/>
                </a:solidFill>
                <a:latin typeface="Century Gothic"/>
              </a:rPr>
              <a:t>es dejar constancia de que se han </a:t>
            </a:r>
            <a:r>
              <a:rPr lang="es-ES" sz="2800" b="1" dirty="0">
                <a:solidFill>
                  <a:srgbClr val="7030A0"/>
                </a:solidFill>
                <a:latin typeface="Century Gothic"/>
              </a:rPr>
              <a:t>saldado</a:t>
            </a:r>
            <a:r>
              <a:rPr lang="es-ES" sz="2800" dirty="0">
                <a:solidFill>
                  <a:srgbClr val="7030A0"/>
                </a:solidFill>
                <a:latin typeface="Century Gothic"/>
              </a:rPr>
              <a:t> todas las obligaciones económicas pendientes derivadas del contrato de trabajo, ya sea por despido, baja voluntaria, jubilación, fin de contrato temporal, entre otros motivos.</a:t>
            </a:r>
          </a:p>
        </p:txBody>
      </p:sp>
    </p:spTree>
    <p:extLst>
      <p:ext uri="{BB962C8B-B14F-4D97-AF65-F5344CB8AC3E}">
        <p14:creationId xmlns:p14="http://schemas.microsoft.com/office/powerpoint/2010/main" val="25625822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1139857" y="67482"/>
            <a:ext cx="990911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800" b="1" dirty="0"/>
              <a:t>Documento de liquidación</a:t>
            </a:r>
            <a:endParaRPr lang="es-ES" sz="4800" b="1" u="none" strike="noStrike" dirty="0">
              <a:solidFill>
                <a:srgbClr val="000000"/>
              </a:solidFill>
              <a:effectLst/>
              <a:uFillTx/>
              <a:latin typeface="Arial"/>
            </a:endParaRPr>
          </a:p>
        </p:txBody>
      </p:sp>
      <p:sp>
        <p:nvSpPr>
          <p:cNvPr id="143" name="TextBox 3"/>
          <p:cNvSpPr/>
          <p:nvPr/>
        </p:nvSpPr>
        <p:spPr>
          <a:xfrm>
            <a:off x="1343608" y="890775"/>
            <a:ext cx="9199984"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2800" dirty="0">
                <a:solidFill>
                  <a:srgbClr val="7030A0"/>
                </a:solidFill>
                <a:latin typeface="Century Gothic"/>
              </a:rPr>
              <a:t>Esquema de cálculo del finiquito</a:t>
            </a:r>
            <a:endParaRPr lang="es-ES" sz="2800" b="1" dirty="0">
              <a:solidFill>
                <a:srgbClr val="7030A0"/>
              </a:solidFill>
              <a:latin typeface="Century Gothic"/>
            </a:endParaRPr>
          </a:p>
        </p:txBody>
      </p:sp>
      <p:pic>
        <p:nvPicPr>
          <p:cNvPr id="3" name="Imagen 2">
            <a:extLst>
              <a:ext uri="{FF2B5EF4-FFF2-40B4-BE49-F238E27FC236}">
                <a16:creationId xmlns:a16="http://schemas.microsoft.com/office/drawing/2014/main" id="{DAEE2642-A3B2-E8AC-EC95-8F054B824637}"/>
              </a:ext>
            </a:extLst>
          </p:cNvPr>
          <p:cNvPicPr>
            <a:picLocks noChangeAspect="1"/>
          </p:cNvPicPr>
          <p:nvPr/>
        </p:nvPicPr>
        <p:blipFill>
          <a:blip r:embed="rId2"/>
          <a:stretch>
            <a:fillRect/>
          </a:stretch>
        </p:blipFill>
        <p:spPr>
          <a:xfrm>
            <a:off x="1273305" y="1508927"/>
            <a:ext cx="9348513" cy="4601007"/>
          </a:xfrm>
          <a:prstGeom prst="rect">
            <a:avLst/>
          </a:prstGeom>
        </p:spPr>
      </p:pic>
    </p:spTree>
    <p:extLst>
      <p:ext uri="{BB962C8B-B14F-4D97-AF65-F5344CB8AC3E}">
        <p14:creationId xmlns:p14="http://schemas.microsoft.com/office/powerpoint/2010/main" val="172718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830424" y="186613"/>
            <a:ext cx="10282335" cy="11219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endParaRPr lang="es-ES" sz="1800" b="0" u="none" strike="noStrike" dirty="0">
              <a:solidFill>
                <a:srgbClr val="000000"/>
              </a:solidFill>
              <a:effectLst/>
              <a:uFillTx/>
              <a:latin typeface="Arial"/>
            </a:endParaRPr>
          </a:p>
          <a:p>
            <a:pPr algn="ctr" defTabSz="457200">
              <a:lnSpc>
                <a:spcPct val="100000"/>
              </a:lnSpc>
            </a:pPr>
            <a:r>
              <a:rPr lang="es-ES" sz="4900" b="1" u="none" strike="noStrike" dirty="0">
                <a:solidFill>
                  <a:schemeClr val="dk1">
                    <a:lumMod val="85000"/>
                    <a:lumOff val="15000"/>
                  </a:schemeClr>
                </a:solidFill>
                <a:effectLst/>
                <a:uFillTx/>
                <a:latin typeface="Tw Cen MT"/>
              </a:rPr>
              <a:t>Derecho a la desconexión digital</a:t>
            </a:r>
            <a:endParaRPr lang="es-ES" sz="4900" b="0" u="none" strike="noStrike" dirty="0">
              <a:solidFill>
                <a:srgbClr val="000000"/>
              </a:solidFill>
              <a:effectLst/>
              <a:uFillTx/>
              <a:latin typeface="Arial"/>
            </a:endParaRPr>
          </a:p>
        </p:txBody>
      </p:sp>
      <p:sp>
        <p:nvSpPr>
          <p:cNvPr id="143" name="TextBox 3"/>
          <p:cNvSpPr/>
          <p:nvPr/>
        </p:nvSpPr>
        <p:spPr>
          <a:xfrm>
            <a:off x="979714" y="1350254"/>
            <a:ext cx="10478278"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2800" b="1" u="none" strike="noStrike" dirty="0">
                <a:solidFill>
                  <a:srgbClr val="7030A0"/>
                </a:solidFill>
                <a:effectLst/>
                <a:uFillTx/>
                <a:latin typeface="Century Gothic"/>
              </a:rPr>
              <a:t>Respeto al descanso y a la intimidad digital:</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Derecho del trabajador a no mantener comunicación profesional fuera del horario laboral.</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Implica la ausencia de llamadas, correos o mensajes fuera del tiempo pactado.</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El derecho es irrenunciable y su incumplimiento no puede acarrear sanciones ni perjuicios.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El empleador debe garantizarlo a través de políticas internas claras.</a:t>
            </a:r>
          </a:p>
          <a:p>
            <a:pPr algn="just" defTabSz="457200">
              <a:lnSpc>
                <a:spcPct val="100000"/>
              </a:lnSpc>
            </a:pPr>
            <a:r>
              <a:rPr lang="es-ES" sz="2800" u="none" strike="noStrike" dirty="0">
                <a:solidFill>
                  <a:srgbClr val="7030A0"/>
                </a:solidFill>
                <a:effectLst/>
                <a:uFillTx/>
                <a:latin typeface="Century Gothic"/>
              </a:rPr>
              <a:t>“Fuera del horario laboral, no hay obligación de estar disponible.”</a:t>
            </a:r>
          </a:p>
        </p:txBody>
      </p:sp>
    </p:spTree>
    <p:extLst>
      <p:ext uri="{BB962C8B-B14F-4D97-AF65-F5344CB8AC3E}">
        <p14:creationId xmlns:p14="http://schemas.microsoft.com/office/powerpoint/2010/main" val="113059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821094" y="419879"/>
            <a:ext cx="10282335" cy="84493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pPr>
            <a:r>
              <a:rPr lang="es-ES" sz="4900" b="1" u="none" strike="noStrike" dirty="0">
                <a:solidFill>
                  <a:schemeClr val="dk1">
                    <a:lumMod val="85000"/>
                    <a:lumOff val="15000"/>
                  </a:schemeClr>
                </a:solidFill>
                <a:effectLst/>
                <a:uFillTx/>
                <a:latin typeface="Tw Cen MT"/>
              </a:rPr>
              <a:t>Derecho a la intimidad digital</a:t>
            </a:r>
            <a:endParaRPr lang="es-ES" sz="4900" b="0" u="none" strike="noStrike" dirty="0">
              <a:solidFill>
                <a:srgbClr val="000000"/>
              </a:solidFill>
              <a:effectLst/>
              <a:uFillTx/>
              <a:latin typeface="Arial"/>
            </a:endParaRPr>
          </a:p>
        </p:txBody>
      </p:sp>
      <p:sp>
        <p:nvSpPr>
          <p:cNvPr id="143" name="TextBox 3"/>
          <p:cNvSpPr/>
          <p:nvPr/>
        </p:nvSpPr>
        <p:spPr>
          <a:xfrm>
            <a:off x="998376" y="1031544"/>
            <a:ext cx="10478278"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2800" b="1" u="none" strike="noStrike" dirty="0">
                <a:solidFill>
                  <a:srgbClr val="7030A0"/>
                </a:solidFill>
                <a:effectLst/>
                <a:uFillTx/>
                <a:latin typeface="Century Gothic"/>
              </a:rPr>
              <a:t>Uso de dispositivos y protección de datos personales: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Artículo 20 bis TRET y art. 87 LOPDGDD regulan el derecho a la intimidad en el uso de dispositivos digitales.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Abarca tanto a trabajadores presenciales como a distancia.</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El empleador solo puede acceder a los dispositivos:</a:t>
            </a:r>
          </a:p>
          <a:p>
            <a:pPr marL="914400" lvl="1" indent="-457200" algn="just" defTabSz="457200">
              <a:buFont typeface="Wingdings" panose="05000000000000000000" pitchFamily="2" charset="2"/>
              <a:buChar char="§"/>
            </a:pPr>
            <a:r>
              <a:rPr lang="es-ES" sz="2800" u="none" strike="noStrike" dirty="0">
                <a:solidFill>
                  <a:srgbClr val="7030A0"/>
                </a:solidFill>
                <a:effectLst/>
                <a:uFillTx/>
                <a:latin typeface="Century Gothic"/>
              </a:rPr>
              <a:t>Para verificar el cumplimiento laboral o proteger la integridad de los medios.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Debe establecer criterios claros de uso e informar previamente a los trabajadores.</a:t>
            </a:r>
          </a:p>
          <a:p>
            <a:pPr marL="457200" indent="-457200" algn="just" defTabSz="457200">
              <a:lnSpc>
                <a:spcPct val="100000"/>
              </a:lnSpc>
              <a:buFont typeface="Arial" panose="020B0604020202020204" pitchFamily="34" charset="0"/>
              <a:buChar char="•"/>
            </a:pPr>
            <a:r>
              <a:rPr lang="es-ES" sz="2800" u="none" strike="noStrike" dirty="0">
                <a:solidFill>
                  <a:srgbClr val="7030A0"/>
                </a:solidFill>
                <a:effectLst/>
                <a:uFillTx/>
                <a:latin typeface="Century Gothic"/>
              </a:rPr>
              <a:t>Si se permite el uso privado, deben fijarse límites y horarios para garantizar la privacidad.</a:t>
            </a:r>
          </a:p>
        </p:txBody>
      </p:sp>
    </p:spTree>
    <p:extLst>
      <p:ext uri="{BB962C8B-B14F-4D97-AF65-F5344CB8AC3E}">
        <p14:creationId xmlns:p14="http://schemas.microsoft.com/office/powerpoint/2010/main" val="3955169806"/>
      </p:ext>
    </p:extLst>
  </p:cSld>
  <p:clrMapOvr>
    <a:masterClrMapping/>
  </p:clrMapOvr>
</p:sld>
</file>

<file path=ppt/theme/theme1.xml><?xml version="1.0" encoding="utf-8"?>
<a:theme xmlns:a="http://schemas.openxmlformats.org/drawingml/2006/main" name="Gota">
  <a:themeElements>
    <a:clrScheme name="Gota">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majorFont>
      <a:minorFont>
        <a:latin typeface="Tw Cen MT" panose="020B0602020104020603"/>
        <a:ea typeface=""/>
        <a:cs typeface=""/>
      </a:minorFont>
    </a:fontScheme>
    <a:fmtScheme>
      <a:fillStyleLst>
        <a:solidFill>
          <a:schemeClr val="phClr"/>
        </a:solidFill>
        <a:solidFill>
          <a:schemeClr val="phClr">
            <a:tint val="69000"/>
            <a:lumMod val="110000"/>
          </a:schemeClr>
        </a:solidFill>
        <a:gradFill>
          <a:gsLst>
            <a:gs pos="0">
              <a:schemeClr val="phClr">
                <a:tint val="94000"/>
                <a:lumMod val="108000"/>
              </a:schemeClr>
            </a:gs>
            <a:gs pos="50000">
              <a:schemeClr val="phClr">
                <a:tint val="98000"/>
                <a:shade val="100000"/>
                <a:lumMod val="100000"/>
              </a:schemeClr>
            </a:gs>
            <a:gs pos="100000">
              <a:schemeClr val="phClr">
                <a:shade val="72000"/>
                <a:lumMod val="100000"/>
              </a:schemeClr>
            </a:gs>
          </a:gsLst>
          <a:lin ang="5400000" scaled="0"/>
          <a:tileRect/>
        </a:gradFill>
      </a:fillStyleLst>
      <a:lnStyleLst>
        <a:ln w="9525" cap="flat" cmpd="sng" algn="ctr">
          <a:prstDash val="solid"/>
        </a:ln>
        <a:ln w="15875" cap="flat" cmpd="sng" algn="ctr">
          <a:prstDash val="solid"/>
        </a:ln>
        <a:ln w="22225"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10000"/>
              </a:schemeClr>
            </a:gs>
            <a:gs pos="100000">
              <a:schemeClr val="phClr">
                <a:shade val="64000"/>
                <a:lumMod val="88000"/>
              </a:schemeClr>
            </a:gs>
          </a:gsLst>
          <a:lin ang="5400000" scaled="0"/>
          <a:tileRect/>
        </a:gradFill>
        <a:gradFill>
          <a:gsLst>
            <a:gs pos="0">
              <a:schemeClr val="phClr">
                <a:tint val="84000"/>
                <a:shade val="100000"/>
                <a:lumMod val="112000"/>
              </a:schemeClr>
            </a:gs>
            <a:gs pos="100000">
              <a:schemeClr val="phClr">
                <a:shade val="92000"/>
                <a:lumMod val="11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TM04033925[[fn=Gota]]</Template>
  <TotalTime>2040</TotalTime>
  <Words>6404</Words>
  <Application>Microsoft Office PowerPoint</Application>
  <PresentationFormat>Personalizado</PresentationFormat>
  <Paragraphs>487</Paragraphs>
  <Slides>77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77</vt:i4>
      </vt:variant>
    </vt:vector>
  </HeadingPairs>
  <TitlesOfParts>
    <vt:vector size="84" baseType="lpstr">
      <vt:lpstr>Arial</vt:lpstr>
      <vt:lpstr>Century Gothic</vt:lpstr>
      <vt:lpstr>Symbol</vt:lpstr>
      <vt:lpstr>Times New Roman</vt:lpstr>
      <vt:lpstr>Tw Cen MT</vt:lpstr>
      <vt:lpstr>Wingdings</vt:lpstr>
      <vt:lpstr>Gota</vt:lpstr>
      <vt:lpstr>modificación, SUSPENSIÓN Y EXTINCIÓN DEL CONTRATO DE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modalidades de Contratos de trabajo</dc:title>
  <dc:subject/>
  <dc:creator>Profe01</dc:creator>
  <dc:description>generated using python-pptx</dc:description>
  <cp:lastModifiedBy>Mio</cp:lastModifiedBy>
  <cp:revision>273</cp:revision>
  <dcterms:created xsi:type="dcterms:W3CDTF">2013-01-27T09:14:16Z</dcterms:created>
  <dcterms:modified xsi:type="dcterms:W3CDTF">2025-11-20T08:59:28Z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Personalizado</vt:lpwstr>
  </property>
  <property fmtid="{D5CDD505-2E9C-101B-9397-08002B2CF9AE}" pid="3" name="Slides">
    <vt:i4>50</vt:i4>
  </property>
</Properties>
</file>