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4"/>
  </p:notesMasterIdLst>
  <p:sldIdLst>
    <p:sldId id="256" r:id="rId2"/>
    <p:sldId id="257" r:id="rId3"/>
    <p:sldId id="283" r:id="rId4"/>
    <p:sldId id="259" r:id="rId5"/>
    <p:sldId id="271" r:id="rId6"/>
    <p:sldId id="260" r:id="rId7"/>
    <p:sldId id="263" r:id="rId8"/>
    <p:sldId id="279" r:id="rId9"/>
    <p:sldId id="274" r:id="rId10"/>
    <p:sldId id="284" r:id="rId11"/>
    <p:sldId id="285" r:id="rId12"/>
    <p:sldId id="286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C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b="1" dirty="0"/>
            <a:t>D.A.F.O.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Fortalezas</a:t>
          </a:r>
          <a:endParaRPr lang="es-ES" sz="20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2B6E8293-BED0-4F3F-8FBA-F6F96FA7E5C6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Oportunidades </a:t>
          </a:r>
        </a:p>
      </dgm:t>
    </dgm:pt>
    <dgm:pt modelId="{67867E74-FD39-41D3-814F-04575D7A2BF4}" type="parTrans" cxnId="{A6475787-836F-4454-80BD-9C2926A4C24A}">
      <dgm:prSet/>
      <dgm:spPr/>
      <dgm:t>
        <a:bodyPr/>
        <a:lstStyle/>
        <a:p>
          <a:endParaRPr lang="es-ES"/>
        </a:p>
      </dgm:t>
    </dgm:pt>
    <dgm:pt modelId="{395664F9-63A3-41E6-9FE2-2E43622DD4E4}" type="sibTrans" cxnId="{A6475787-836F-4454-80BD-9C2926A4C24A}">
      <dgm:prSet/>
      <dgm:spPr/>
      <dgm:t>
        <a:bodyPr/>
        <a:lstStyle/>
        <a:p>
          <a:endParaRPr lang="es-ES"/>
        </a:p>
      </dgm:t>
    </dgm:pt>
    <dgm:pt modelId="{ED08D634-BC50-477C-BD9D-0C4552AD2BB4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Amenazas</a:t>
          </a:r>
          <a:endParaRPr lang="es-ES" sz="2000" b="1" dirty="0">
            <a:solidFill>
              <a:schemeClr val="tx2"/>
            </a:solidFill>
          </a:endParaRPr>
        </a:p>
      </dgm:t>
    </dgm:pt>
    <dgm:pt modelId="{FC82DE27-753B-45E7-86A1-2AC6C2601B4F}" type="parTrans" cxnId="{27288744-A2CE-44EA-8A63-1D258249BA43}">
      <dgm:prSet/>
      <dgm:spPr/>
      <dgm:t>
        <a:bodyPr/>
        <a:lstStyle/>
        <a:p>
          <a:endParaRPr lang="es-ES"/>
        </a:p>
      </dgm:t>
    </dgm:pt>
    <dgm:pt modelId="{7B7FC7B1-D33A-447D-B605-5B146965A05F}" type="sibTrans" cxnId="{27288744-A2CE-44EA-8A63-1D258249BA43}">
      <dgm:prSet/>
      <dgm:spPr/>
      <dgm:t>
        <a:bodyPr/>
        <a:lstStyle/>
        <a:p>
          <a:endParaRPr lang="es-ES"/>
        </a:p>
      </dgm:t>
    </dgm:pt>
    <dgm:pt modelId="{A77E5D3E-9064-4B58-8259-2D8B61C6F2F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Debilidades</a:t>
          </a:r>
          <a:endParaRPr lang="es-ES" sz="2000" b="1" dirty="0">
            <a:solidFill>
              <a:schemeClr val="tx2"/>
            </a:solidFill>
          </a:endParaRPr>
        </a:p>
      </dgm:t>
    </dgm:pt>
    <dgm:pt modelId="{0C39793F-CA49-4362-A21D-F5C1FDD2203D}" type="parTrans" cxnId="{A9907DBF-B601-49CE-97E8-051C16024280}">
      <dgm:prSet/>
      <dgm:spPr/>
      <dgm:t>
        <a:bodyPr/>
        <a:lstStyle/>
        <a:p>
          <a:endParaRPr lang="es-ES"/>
        </a:p>
      </dgm:t>
    </dgm:pt>
    <dgm:pt modelId="{5E7ED7AA-5B60-48C9-91F9-C94F9F27592E}" type="sibTrans" cxnId="{A9907DBF-B601-49CE-97E8-051C16024280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196447" custScaleY="182014" custLinFactNeighborX="2399" custLinFactNeighborY="1085"/>
      <dgm:spPr/>
    </dgm:pt>
    <dgm:pt modelId="{878B6A84-97EE-4EFB-A433-E5A74748C5EF}" type="pres">
      <dgm:prSet presAssocID="{6F43B42A-71AC-474D-85DD-AE1BDDBD8C68}" presName="node" presStyleLbl="node1" presStyleIdx="0" presStyleCnt="4" custScaleX="238758" custScaleY="55777" custRadScaleRad="145353" custRadScaleInc="-218882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0" presStyleCnt="4" custScaleY="50648"/>
      <dgm:spPr/>
    </dgm:pt>
    <dgm:pt modelId="{66459D28-CB3E-4E8D-B10B-E341C67F9FC8}" type="pres">
      <dgm:prSet presAssocID="{2B6E8293-BED0-4F3F-8FBA-F6F96FA7E5C6}" presName="node" presStyleLbl="node1" presStyleIdx="1" presStyleCnt="4" custScaleX="291965" custScaleY="64280" custRadScaleRad="157595" custRadScaleInc="-76488">
        <dgm:presLayoutVars>
          <dgm:bulletEnabled val="1"/>
        </dgm:presLayoutVars>
      </dgm:prSet>
      <dgm:spPr/>
    </dgm:pt>
    <dgm:pt modelId="{1E578126-0019-4479-A874-4DE23B9F17F1}" type="pres">
      <dgm:prSet presAssocID="{2B6E8293-BED0-4F3F-8FBA-F6F96FA7E5C6}" presName="dummy" presStyleCnt="0"/>
      <dgm:spPr/>
    </dgm:pt>
    <dgm:pt modelId="{86CA87F3-B149-438C-8E42-FBBC613DFE0E}" type="pres">
      <dgm:prSet presAssocID="{395664F9-63A3-41E6-9FE2-2E43622DD4E4}" presName="sibTrans" presStyleLbl="sibTrans2D1" presStyleIdx="1" presStyleCnt="4" custScaleX="88583" custLinFactNeighborX="4660" custLinFactNeighborY="-145"/>
      <dgm:spPr/>
    </dgm:pt>
    <dgm:pt modelId="{B8FADCDF-E43F-4D56-9634-DCD371EB9ECE}" type="pres">
      <dgm:prSet presAssocID="{ED08D634-BC50-477C-BD9D-0C4552AD2BB4}" presName="node" presStyleLbl="node1" presStyleIdx="2" presStyleCnt="4" custScaleX="226353" custScaleY="66887" custRadScaleRad="153274" custRadScaleInc="-207898">
        <dgm:presLayoutVars>
          <dgm:bulletEnabled val="1"/>
        </dgm:presLayoutVars>
      </dgm:prSet>
      <dgm:spPr/>
    </dgm:pt>
    <dgm:pt modelId="{EB8DC8B6-C0D0-46EC-8EEA-0C2F9DB52959}" type="pres">
      <dgm:prSet presAssocID="{ED08D634-BC50-477C-BD9D-0C4552AD2BB4}" presName="dummy" presStyleCnt="0"/>
      <dgm:spPr/>
    </dgm:pt>
    <dgm:pt modelId="{D5B4959B-61A7-43E2-8E06-FE402D645148}" type="pres">
      <dgm:prSet presAssocID="{7B7FC7B1-D33A-447D-B605-5B146965A05F}" presName="sibTrans" presStyleLbl="sibTrans2D1" presStyleIdx="2" presStyleCnt="4" custScaleY="42659" custLinFactNeighborX="148" custLinFactNeighborY="-1164"/>
      <dgm:spPr/>
    </dgm:pt>
    <dgm:pt modelId="{C36A5D61-77E8-4D03-B288-585789913241}" type="pres">
      <dgm:prSet presAssocID="{A77E5D3E-9064-4B58-8259-2D8B61C6F2FD}" presName="node" presStyleLbl="node1" presStyleIdx="3" presStyleCnt="4" custScaleX="233806" custScaleY="73714" custRadScaleRad="141299" custRadScaleInc="-110275">
        <dgm:presLayoutVars>
          <dgm:bulletEnabled val="1"/>
        </dgm:presLayoutVars>
      </dgm:prSet>
      <dgm:spPr/>
    </dgm:pt>
    <dgm:pt modelId="{3191AC71-636F-4B78-9424-7CDEA915D80F}" type="pres">
      <dgm:prSet presAssocID="{A77E5D3E-9064-4B58-8259-2D8B61C6F2FD}" presName="dummy" presStyleCnt="0"/>
      <dgm:spPr/>
    </dgm:pt>
    <dgm:pt modelId="{B2BF00B3-7F54-49B0-9985-A7C497DF0A38}" type="pres">
      <dgm:prSet presAssocID="{5E7ED7AA-5B60-48C9-91F9-C94F9F27592E}" presName="sibTrans" presStyleLbl="sibTrans2D1" presStyleIdx="3" presStyleCnt="4" custScaleX="83797" custLinFactNeighborX="-4940" custLinFactNeighborY="278"/>
      <dgm:spPr/>
    </dgm:pt>
  </dgm:ptLst>
  <dgm:cxnLst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27288744-A2CE-44EA-8A63-1D258249BA43}" srcId="{ED2B4624-7341-43E5-B4B2-09A70E7847B3}" destId="{ED08D634-BC50-477C-BD9D-0C4552AD2BB4}" srcOrd="2" destOrd="0" parTransId="{FC82DE27-753B-45E7-86A1-2AC6C2601B4F}" sibTransId="{7B7FC7B1-D33A-447D-B605-5B146965A05F}"/>
    <dgm:cxn modelId="{23600551-2706-4BB0-8AB3-5F63980DF5FE}" srcId="{ED2B4624-7341-43E5-B4B2-09A70E7847B3}" destId="{6F43B42A-71AC-474D-85DD-AE1BDDBD8C68}" srcOrd="0" destOrd="0" parTransId="{30EFEDF0-9914-448A-956B-0DAC7DF97A4A}" sibTransId="{BA93C95D-0012-4D1C-959A-C3D690C8C7B3}"/>
    <dgm:cxn modelId="{F02C0E55-631E-417B-8DC1-5CA767132714}" type="presOf" srcId="{A77E5D3E-9064-4B58-8259-2D8B61C6F2FD}" destId="{C36A5D61-77E8-4D03-B288-585789913241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44314979-B6A3-4E5C-9B15-BBE747CB4B7D}" type="presOf" srcId="{2B6E8293-BED0-4F3F-8FBA-F6F96FA7E5C6}" destId="{66459D28-CB3E-4E8D-B10B-E341C67F9FC8}" srcOrd="0" destOrd="0" presId="urn:microsoft.com/office/officeart/2005/8/layout/radial6"/>
    <dgm:cxn modelId="{A6475787-836F-4454-80BD-9C2926A4C24A}" srcId="{ED2B4624-7341-43E5-B4B2-09A70E7847B3}" destId="{2B6E8293-BED0-4F3F-8FBA-F6F96FA7E5C6}" srcOrd="1" destOrd="0" parTransId="{67867E74-FD39-41D3-814F-04575D7A2BF4}" sibTransId="{395664F9-63A3-41E6-9FE2-2E43622DD4E4}"/>
    <dgm:cxn modelId="{BF8D9989-7AE9-401C-8855-C69B9AC49003}" type="presOf" srcId="{5E7ED7AA-5B60-48C9-91F9-C94F9F27592E}" destId="{B2BF00B3-7F54-49B0-9985-A7C497DF0A38}" srcOrd="0" destOrd="0" presId="urn:microsoft.com/office/officeart/2005/8/layout/radial6"/>
    <dgm:cxn modelId="{6EC57696-6695-4873-8156-A23E53B17C8C}" type="presOf" srcId="{395664F9-63A3-41E6-9FE2-2E43622DD4E4}" destId="{86CA87F3-B149-438C-8E42-FBBC613DFE0E}" srcOrd="0" destOrd="0" presId="urn:microsoft.com/office/officeart/2005/8/layout/radial6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A9907DBF-B601-49CE-97E8-051C16024280}" srcId="{ED2B4624-7341-43E5-B4B2-09A70E7847B3}" destId="{A77E5D3E-9064-4B58-8259-2D8B61C6F2FD}" srcOrd="3" destOrd="0" parTransId="{0C39793F-CA49-4362-A21D-F5C1FDD2203D}" sibTransId="{5E7ED7AA-5B60-48C9-91F9-C94F9F27592E}"/>
    <dgm:cxn modelId="{CB2AE6DF-3FE0-46C7-882B-AEE3A163F674}" type="presOf" srcId="{7B7FC7B1-D33A-447D-B605-5B146965A05F}" destId="{D5B4959B-61A7-43E2-8E06-FE402D645148}" srcOrd="0" destOrd="0" presId="urn:microsoft.com/office/officeart/2005/8/layout/radial6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28F8D0FD-1642-465D-AC6A-CE8D0DE77336}" type="presOf" srcId="{ED08D634-BC50-477C-BD9D-0C4552AD2BB4}" destId="{B8FADCDF-E43F-4D56-9634-DCD371EB9ECE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77B573A2-2F14-4EF4-A672-639B8950B9EF}" type="presParOf" srcId="{AEB58E24-1DBE-4A27-A702-91BE0E25D2C0}" destId="{878B6A84-97EE-4EFB-A433-E5A74748C5EF}" srcOrd="1" destOrd="0" presId="urn:microsoft.com/office/officeart/2005/8/layout/radial6"/>
    <dgm:cxn modelId="{436A3334-08BB-4E47-A52A-623D46515C8D}" type="presParOf" srcId="{AEB58E24-1DBE-4A27-A702-91BE0E25D2C0}" destId="{6E5FC47A-61A3-47CB-869A-089216CF74E1}" srcOrd="2" destOrd="0" presId="urn:microsoft.com/office/officeart/2005/8/layout/radial6"/>
    <dgm:cxn modelId="{166446FE-2410-4350-AA3C-3A80584A23B1}" type="presParOf" srcId="{AEB58E24-1DBE-4A27-A702-91BE0E25D2C0}" destId="{4740D6D8-6AC4-441D-BBD9-A2BCE8117210}" srcOrd="3" destOrd="0" presId="urn:microsoft.com/office/officeart/2005/8/layout/radial6"/>
    <dgm:cxn modelId="{28DD0839-8F24-4A3D-853F-2DEB66CF36A1}" type="presParOf" srcId="{AEB58E24-1DBE-4A27-A702-91BE0E25D2C0}" destId="{66459D28-CB3E-4E8D-B10B-E341C67F9FC8}" srcOrd="4" destOrd="0" presId="urn:microsoft.com/office/officeart/2005/8/layout/radial6"/>
    <dgm:cxn modelId="{813A70F9-08E1-4FBB-95C9-9851CF2FB31D}" type="presParOf" srcId="{AEB58E24-1DBE-4A27-A702-91BE0E25D2C0}" destId="{1E578126-0019-4479-A874-4DE23B9F17F1}" srcOrd="5" destOrd="0" presId="urn:microsoft.com/office/officeart/2005/8/layout/radial6"/>
    <dgm:cxn modelId="{E048B3F6-E7CF-41C9-B073-85FBF613185A}" type="presParOf" srcId="{AEB58E24-1DBE-4A27-A702-91BE0E25D2C0}" destId="{86CA87F3-B149-438C-8E42-FBBC613DFE0E}" srcOrd="6" destOrd="0" presId="urn:microsoft.com/office/officeart/2005/8/layout/radial6"/>
    <dgm:cxn modelId="{765CD685-6C02-4284-85FA-1C8B6901E581}" type="presParOf" srcId="{AEB58E24-1DBE-4A27-A702-91BE0E25D2C0}" destId="{B8FADCDF-E43F-4D56-9634-DCD371EB9ECE}" srcOrd="7" destOrd="0" presId="urn:microsoft.com/office/officeart/2005/8/layout/radial6"/>
    <dgm:cxn modelId="{8FCFD588-D6D8-45DB-932E-237728812846}" type="presParOf" srcId="{AEB58E24-1DBE-4A27-A702-91BE0E25D2C0}" destId="{EB8DC8B6-C0D0-46EC-8EEA-0C2F9DB52959}" srcOrd="8" destOrd="0" presId="urn:microsoft.com/office/officeart/2005/8/layout/radial6"/>
    <dgm:cxn modelId="{982C7B4D-C233-4FB2-9F6B-D70476F8C630}" type="presParOf" srcId="{AEB58E24-1DBE-4A27-A702-91BE0E25D2C0}" destId="{D5B4959B-61A7-43E2-8E06-FE402D645148}" srcOrd="9" destOrd="0" presId="urn:microsoft.com/office/officeart/2005/8/layout/radial6"/>
    <dgm:cxn modelId="{6D4CBD48-91D1-46F5-B633-A49540DC7649}" type="presParOf" srcId="{AEB58E24-1DBE-4A27-A702-91BE0E25D2C0}" destId="{C36A5D61-77E8-4D03-B288-585789913241}" srcOrd="10" destOrd="0" presId="urn:microsoft.com/office/officeart/2005/8/layout/radial6"/>
    <dgm:cxn modelId="{FDF9B498-1724-4648-99C1-CC111823D5C5}" type="presParOf" srcId="{AEB58E24-1DBE-4A27-A702-91BE0E25D2C0}" destId="{3191AC71-636F-4B78-9424-7CDEA915D80F}" srcOrd="11" destOrd="0" presId="urn:microsoft.com/office/officeart/2005/8/layout/radial6"/>
    <dgm:cxn modelId="{6F87B82B-47E0-4558-8E0D-A0C3444997C8}" type="presParOf" srcId="{AEB58E24-1DBE-4A27-A702-91BE0E25D2C0}" destId="{B2BF00B3-7F54-49B0-9985-A7C497DF0A38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F00B3-7F54-49B0-9985-A7C497DF0A38}">
      <dsp:nvSpPr>
        <dsp:cNvPr id="0" name=""/>
        <dsp:cNvSpPr/>
      </dsp:nvSpPr>
      <dsp:spPr>
        <a:xfrm>
          <a:off x="889807" y="373877"/>
          <a:ext cx="2087857" cy="2491566"/>
        </a:xfrm>
        <a:prstGeom prst="blockArc">
          <a:avLst>
            <a:gd name="adj1" fmla="val 7837146"/>
            <a:gd name="adj2" fmla="val 13060526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4959B-61A7-43E2-8E06-FE402D645148}">
      <dsp:nvSpPr>
        <dsp:cNvPr id="0" name=""/>
        <dsp:cNvSpPr/>
      </dsp:nvSpPr>
      <dsp:spPr>
        <a:xfrm>
          <a:off x="1239913" y="1790669"/>
          <a:ext cx="3151811" cy="1344531"/>
        </a:xfrm>
        <a:prstGeom prst="blockArc">
          <a:avLst>
            <a:gd name="adj1" fmla="val 21518277"/>
            <a:gd name="adj2" fmla="val 10718277"/>
            <a:gd name="adj3" fmla="val 367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A87F3-B149-438C-8E42-FBBC613DFE0E}">
      <dsp:nvSpPr>
        <dsp:cNvPr id="0" name=""/>
        <dsp:cNvSpPr/>
      </dsp:nvSpPr>
      <dsp:spPr>
        <a:xfrm>
          <a:off x="2519672" y="343250"/>
          <a:ext cx="2207104" cy="2491566"/>
        </a:xfrm>
        <a:prstGeom prst="blockArc">
          <a:avLst>
            <a:gd name="adj1" fmla="val 19344071"/>
            <a:gd name="adj2" fmla="val 2739203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1064742" y="-10385"/>
          <a:ext cx="3435446" cy="1739984"/>
        </a:xfrm>
        <a:prstGeom prst="blockArc">
          <a:avLst>
            <a:gd name="adj1" fmla="val 10780866"/>
            <a:gd name="adj2" fmla="val 21580866"/>
            <a:gd name="adj3" fmla="val 336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636196" y="579637"/>
          <a:ext cx="2254933" cy="2089262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500" b="1" kern="1200" dirty="0"/>
            <a:t>D.A.F.O.</a:t>
          </a:r>
          <a:endParaRPr lang="es-ES" sz="3500" b="1" kern="1200" dirty="0"/>
        </a:p>
      </dsp:txBody>
      <dsp:txXfrm>
        <a:off x="1966423" y="885602"/>
        <a:ext cx="1594479" cy="1477332"/>
      </dsp:txXfrm>
    </dsp:sp>
    <dsp:sp modelId="{878B6A84-97EE-4EFB-A433-E5A74748C5EF}">
      <dsp:nvSpPr>
        <dsp:cNvPr id="0" name=""/>
        <dsp:cNvSpPr/>
      </dsp:nvSpPr>
      <dsp:spPr>
        <a:xfrm>
          <a:off x="134483" y="644921"/>
          <a:ext cx="1918422" cy="44816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Fortalezas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415429" y="710554"/>
        <a:ext cx="1356530" cy="316902"/>
      </dsp:txXfrm>
    </dsp:sp>
    <dsp:sp modelId="{66459D28-CB3E-4E8D-B10B-E341C67F9FC8}">
      <dsp:nvSpPr>
        <dsp:cNvPr id="0" name=""/>
        <dsp:cNvSpPr/>
      </dsp:nvSpPr>
      <dsp:spPr>
        <a:xfrm>
          <a:off x="3298265" y="591961"/>
          <a:ext cx="2345941" cy="5164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Oportunidades </a:t>
          </a:r>
        </a:p>
      </dsp:txBody>
      <dsp:txXfrm>
        <a:off x="3641820" y="667599"/>
        <a:ext cx="1658831" cy="365214"/>
      </dsp:txXfrm>
    </dsp:sp>
    <dsp:sp modelId="{B8FADCDF-E43F-4D56-9634-DCD371EB9ECE}">
      <dsp:nvSpPr>
        <dsp:cNvPr id="0" name=""/>
        <dsp:cNvSpPr/>
      </dsp:nvSpPr>
      <dsp:spPr>
        <a:xfrm>
          <a:off x="3448323" y="2194131"/>
          <a:ext cx="1818748" cy="53743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Amenazas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714672" y="2272837"/>
        <a:ext cx="1286050" cy="380025"/>
      </dsp:txXfrm>
    </dsp:sp>
    <dsp:sp modelId="{C36A5D61-77E8-4D03-B288-585789913241}">
      <dsp:nvSpPr>
        <dsp:cNvPr id="0" name=""/>
        <dsp:cNvSpPr/>
      </dsp:nvSpPr>
      <dsp:spPr>
        <a:xfrm>
          <a:off x="325295" y="2240247"/>
          <a:ext cx="1878633" cy="59229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Debilidades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00414" y="2326986"/>
        <a:ext cx="1328395" cy="4188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31/08/2025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31/08/2025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6.xml"/><Relationship Id="rId7" Type="http://schemas.openxmlformats.org/officeDocument/2006/relationships/slide" Target="slide8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5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16" y="1667499"/>
            <a:ext cx="7236296" cy="3823661"/>
          </a:xfrm>
          <a:prstGeom prst="rect">
            <a:avLst/>
          </a:prstGeom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933058"/>
            <a:ext cx="1362075" cy="945829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5               </a:t>
            </a:r>
            <a:r>
              <a:rPr lang="es-ES_tradnl" sz="5400" dirty="0">
                <a:solidFill>
                  <a:schemeClr val="accent2"/>
                </a:solidFill>
              </a:rPr>
              <a:t>EL ENTORNO Y LA COMPETENCIA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6F2B3-0AB1-FC94-311F-54FA4B571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0905F429-7C8D-77FC-705B-8256E474718A}"/>
              </a:ext>
            </a:extLst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>
            <a:extLst>
              <a:ext uri="{FF2B5EF4-FFF2-40B4-BE49-F238E27FC236}">
                <a16:creationId xmlns:a16="http://schemas.microsoft.com/office/drawing/2014/main" id="{B3E0C361-0ADA-A7D9-0FE9-B099289D0385}"/>
              </a:ext>
            </a:extLst>
          </p:cNvPr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Economía circular y del bien común</a:t>
            </a:r>
          </a:p>
        </p:txBody>
      </p:sp>
      <p:pic>
        <p:nvPicPr>
          <p:cNvPr id="44" name="43 Imagen">
            <a:extLst>
              <a:ext uri="{FF2B5EF4-FFF2-40B4-BE49-F238E27FC236}">
                <a16:creationId xmlns:a16="http://schemas.microsoft.com/office/drawing/2014/main" id="{D231B0FE-AA30-45D9-88C5-0BE1CC283B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  <a:extLst>
              <a:ext uri="{FF2B5EF4-FFF2-40B4-BE49-F238E27FC236}">
                <a16:creationId xmlns:a16="http://schemas.microsoft.com/office/drawing/2014/main" id="{266228DA-31ED-7A09-5EB6-3F21FF652E74}"/>
              </a:ext>
            </a:extLst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>
            <a:extLst>
              <a:ext uri="{FF2B5EF4-FFF2-40B4-BE49-F238E27FC236}">
                <a16:creationId xmlns:a16="http://schemas.microsoft.com/office/drawing/2014/main" id="{1A17B038-D5E3-ECFF-9E6D-67C9DAEDE4FC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3" name="Imagen 2" descr="Diagrama&#10;&#10;El contenido generado por IA puede ser incorrecto.">
            <a:extLst>
              <a:ext uri="{FF2B5EF4-FFF2-40B4-BE49-F238E27FC236}">
                <a16:creationId xmlns:a16="http://schemas.microsoft.com/office/drawing/2014/main" id="{37329DDB-3539-5C56-2378-7B1B381073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85" b="-431"/>
          <a:stretch>
            <a:fillRect/>
          </a:stretch>
        </p:blipFill>
        <p:spPr>
          <a:xfrm>
            <a:off x="2526593" y="4242840"/>
            <a:ext cx="1801368" cy="1080000"/>
          </a:xfrm>
          <a:prstGeom prst="rect">
            <a:avLst/>
          </a:prstGeom>
        </p:spPr>
      </p:pic>
      <p:pic>
        <p:nvPicPr>
          <p:cNvPr id="4" name="Imagen 3" descr="Diagrama&#10;&#10;El contenido generado por IA puede ser incorrecto.">
            <a:extLst>
              <a:ext uri="{FF2B5EF4-FFF2-40B4-BE49-F238E27FC236}">
                <a16:creationId xmlns:a16="http://schemas.microsoft.com/office/drawing/2014/main" id="{E807B566-0C52-3EE3-F570-EC45574ACB2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68344"/>
          <a:stretch>
            <a:fillRect/>
          </a:stretch>
        </p:blipFill>
        <p:spPr>
          <a:xfrm>
            <a:off x="2526593" y="2392363"/>
            <a:ext cx="1801368" cy="1044000"/>
          </a:xfrm>
          <a:prstGeom prst="rect">
            <a:avLst/>
          </a:prstGeom>
        </p:spPr>
      </p:pic>
      <p:sp>
        <p:nvSpPr>
          <p:cNvPr id="5" name="17 Rectángulo">
            <a:extLst>
              <a:ext uri="{FF2B5EF4-FFF2-40B4-BE49-F238E27FC236}">
                <a16:creationId xmlns:a16="http://schemas.microsoft.com/office/drawing/2014/main" id="{4CC6BF37-61D4-C03C-EDBE-BECBE36C75F9}"/>
              </a:ext>
            </a:extLst>
          </p:cNvPr>
          <p:cNvSpPr/>
          <p:nvPr/>
        </p:nvSpPr>
        <p:spPr>
          <a:xfrm>
            <a:off x="2718523" y="787993"/>
            <a:ext cx="5921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Enfoque que busca reducir el desperdicio y aprovechar al máximo los recursos mediante el reciclaje, la reutilización y regeneración de materiales</a:t>
            </a:r>
          </a:p>
        </p:txBody>
      </p:sp>
      <p:sp>
        <p:nvSpPr>
          <p:cNvPr id="7" name="31 Flecha derecha">
            <a:extLst>
              <a:ext uri="{FF2B5EF4-FFF2-40B4-BE49-F238E27FC236}">
                <a16:creationId xmlns:a16="http://schemas.microsoft.com/office/drawing/2014/main" id="{670D1CFC-53AF-841C-D972-42C799D15265}"/>
              </a:ext>
            </a:extLst>
          </p:cNvPr>
          <p:cNvSpPr/>
          <p:nvPr/>
        </p:nvSpPr>
        <p:spPr>
          <a:xfrm>
            <a:off x="1961002" y="113522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6 Proceso alternativo">
            <a:extLst>
              <a:ext uri="{FF2B5EF4-FFF2-40B4-BE49-F238E27FC236}">
                <a16:creationId xmlns:a16="http://schemas.microsoft.com/office/drawing/2014/main" id="{BBE23F24-B01B-BD8E-A6B4-D862D6A04680}"/>
              </a:ext>
            </a:extLst>
          </p:cNvPr>
          <p:cNvSpPr/>
          <p:nvPr/>
        </p:nvSpPr>
        <p:spPr>
          <a:xfrm>
            <a:off x="298422" y="2552741"/>
            <a:ext cx="1494755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Economía lineal</a:t>
            </a:r>
            <a:endParaRPr lang="es-ES" dirty="0"/>
          </a:p>
        </p:txBody>
      </p:sp>
      <p:sp>
        <p:nvSpPr>
          <p:cNvPr id="16" name="8 Flecha derecha">
            <a:extLst>
              <a:ext uri="{FF2B5EF4-FFF2-40B4-BE49-F238E27FC236}">
                <a16:creationId xmlns:a16="http://schemas.microsoft.com/office/drawing/2014/main" id="{84BC35E3-9585-59BD-1F90-D6561754BB0B}"/>
              </a:ext>
            </a:extLst>
          </p:cNvPr>
          <p:cNvSpPr/>
          <p:nvPr/>
        </p:nvSpPr>
        <p:spPr>
          <a:xfrm>
            <a:off x="1994793" y="2788350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31 Flecha derecha">
            <a:extLst>
              <a:ext uri="{FF2B5EF4-FFF2-40B4-BE49-F238E27FC236}">
                <a16:creationId xmlns:a16="http://schemas.microsoft.com/office/drawing/2014/main" id="{E61ED2CE-7994-3055-4B84-2AD98CC1C911}"/>
              </a:ext>
            </a:extLst>
          </p:cNvPr>
          <p:cNvSpPr/>
          <p:nvPr/>
        </p:nvSpPr>
        <p:spPr>
          <a:xfrm>
            <a:off x="1992793" y="466594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8" name="9 CuadroTexto">
            <a:extLst>
              <a:ext uri="{FF2B5EF4-FFF2-40B4-BE49-F238E27FC236}">
                <a16:creationId xmlns:a16="http://schemas.microsoft.com/office/drawing/2014/main" id="{85545DFF-EEB7-F478-8A33-645A0EB5B062}"/>
              </a:ext>
            </a:extLst>
          </p:cNvPr>
          <p:cNvSpPr txBox="1"/>
          <p:nvPr/>
        </p:nvSpPr>
        <p:spPr>
          <a:xfrm>
            <a:off x="4509480" y="2099417"/>
            <a:ext cx="46982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Extracción continua de recursos y eliminación de productos al final de la vida útil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Genera gran cantidad de residuos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Alto impacto ambiental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Viabilidad a corto plazo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Desigualdades sociales</a:t>
            </a:r>
            <a:endParaRPr lang="es-ES" sz="1600" dirty="0"/>
          </a:p>
        </p:txBody>
      </p:sp>
      <p:sp>
        <p:nvSpPr>
          <p:cNvPr id="19" name="9 CuadroTexto">
            <a:extLst>
              <a:ext uri="{FF2B5EF4-FFF2-40B4-BE49-F238E27FC236}">
                <a16:creationId xmlns:a16="http://schemas.microsoft.com/office/drawing/2014/main" id="{5FC60762-5F37-B991-9F51-470796DCE33C}"/>
              </a:ext>
            </a:extLst>
          </p:cNvPr>
          <p:cNvSpPr txBox="1"/>
          <p:nvPr/>
        </p:nvSpPr>
        <p:spPr>
          <a:xfrm>
            <a:off x="4445740" y="3998010"/>
            <a:ext cx="46982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Eficiencia en uso de recursos, con la reutilización, reciclaje y prolongación de la vida útil de productos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Reducen los residuos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Menor impacto ambiental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Viabilidad a largo plazo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Desarrollo más equitativo y justo</a:t>
            </a:r>
            <a:endParaRPr lang="es-ES" sz="1600" dirty="0"/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A0A63BC2-279D-2B10-5CC3-633A6DEC12C5}"/>
              </a:ext>
            </a:extLst>
          </p:cNvPr>
          <p:cNvGrpSpPr/>
          <p:nvPr/>
        </p:nvGrpSpPr>
        <p:grpSpPr>
          <a:xfrm>
            <a:off x="286949" y="766607"/>
            <a:ext cx="1481048" cy="984718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60DCF25E-8DF9-E821-C4F1-D04760A1E9E8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2" name="Elipse 4">
              <a:extLst>
                <a:ext uri="{FF2B5EF4-FFF2-40B4-BE49-F238E27FC236}">
                  <a16:creationId xmlns:a16="http://schemas.microsoft.com/office/drawing/2014/main" id="{CD3EFDBB-A27E-B21F-4027-6315573500B4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800" b="1" kern="1200" dirty="0">
                  <a:solidFill>
                    <a:schemeClr val="bg1"/>
                  </a:solidFill>
                </a:rPr>
                <a:t>Economía circular</a:t>
              </a:r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DAD919A0-677E-0B54-CE43-EFD731DD21A8}"/>
              </a:ext>
            </a:extLst>
          </p:cNvPr>
          <p:cNvGrpSpPr/>
          <p:nvPr/>
        </p:nvGrpSpPr>
        <p:grpSpPr>
          <a:xfrm>
            <a:off x="300656" y="4266568"/>
            <a:ext cx="1481048" cy="984718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CD58AA5F-BCFF-B88A-445E-48C58024D63E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5" name="Elipse 4">
              <a:extLst>
                <a:ext uri="{FF2B5EF4-FFF2-40B4-BE49-F238E27FC236}">
                  <a16:creationId xmlns:a16="http://schemas.microsoft.com/office/drawing/2014/main" id="{8AEDD1CC-56A8-C812-9238-6CFA20881AE9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800" b="1" kern="1200" dirty="0">
                  <a:solidFill>
                    <a:schemeClr val="bg1"/>
                  </a:solidFill>
                </a:rPr>
                <a:t>Economía circular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488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9CFDD-B83F-F7CA-98C4-D3D74A503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6F5FF425-28B5-E2F4-05E9-8D0CC4D8836D}"/>
              </a:ext>
            </a:extLst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>
            <a:extLst>
              <a:ext uri="{FF2B5EF4-FFF2-40B4-BE49-F238E27FC236}">
                <a16:creationId xmlns:a16="http://schemas.microsoft.com/office/drawing/2014/main" id="{AF8175D3-51FA-F345-3068-C18B2CB7F20C}"/>
              </a:ext>
            </a:extLst>
          </p:cNvPr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6.a) Las 7R de la economía circular</a:t>
            </a:r>
          </a:p>
        </p:txBody>
      </p:sp>
      <p:pic>
        <p:nvPicPr>
          <p:cNvPr id="44" name="43 Imagen">
            <a:extLst>
              <a:ext uri="{FF2B5EF4-FFF2-40B4-BE49-F238E27FC236}">
                <a16:creationId xmlns:a16="http://schemas.microsoft.com/office/drawing/2014/main" id="{59D9C727-2770-CCF5-A9CA-3D57726DA1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  <a:extLst>
              <a:ext uri="{FF2B5EF4-FFF2-40B4-BE49-F238E27FC236}">
                <a16:creationId xmlns:a16="http://schemas.microsoft.com/office/drawing/2014/main" id="{2DD26704-5947-8000-F36E-1F30CFFA3F66}"/>
              </a:ext>
            </a:extLst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>
            <a:extLst>
              <a:ext uri="{FF2B5EF4-FFF2-40B4-BE49-F238E27FC236}">
                <a16:creationId xmlns:a16="http://schemas.microsoft.com/office/drawing/2014/main" id="{F383B267-04BD-EA9D-BAFE-5A939215A41C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571ABB76-F3AB-8BD7-3449-EE41B3ACF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3903" y="2208808"/>
            <a:ext cx="2514818" cy="2408129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B3DA9995-F2C9-7754-0FA2-566993CDB5BF}"/>
              </a:ext>
            </a:extLst>
          </p:cNvPr>
          <p:cNvGrpSpPr/>
          <p:nvPr/>
        </p:nvGrpSpPr>
        <p:grpSpPr>
          <a:xfrm>
            <a:off x="530945" y="1342060"/>
            <a:ext cx="1769079" cy="1079787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EE82E29-57A5-EF86-9A8C-06D06A0E74EC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4" name="Elipse 4">
              <a:extLst>
                <a:ext uri="{FF2B5EF4-FFF2-40B4-BE49-F238E27FC236}">
                  <a16:creationId xmlns:a16="http://schemas.microsoft.com/office/drawing/2014/main" id="{88C9D500-7321-B6AC-1FBD-1666927B7CFE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400" b="1" dirty="0">
                  <a:solidFill>
                    <a:schemeClr val="bg1"/>
                  </a:solidFill>
                </a:rPr>
                <a:t>Reciclar: Transformar residuos en materias primas</a:t>
              </a:r>
              <a:endParaRPr lang="es-ES" sz="14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DD86BBCE-9E81-5CB5-B4FC-59646AC74222}"/>
              </a:ext>
            </a:extLst>
          </p:cNvPr>
          <p:cNvGrpSpPr/>
          <p:nvPr/>
        </p:nvGrpSpPr>
        <p:grpSpPr>
          <a:xfrm>
            <a:off x="3711685" y="781590"/>
            <a:ext cx="1643355" cy="1079788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211A423B-8D24-B457-12AF-65F5A4312211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7" name="Elipse 4">
              <a:extLst>
                <a:ext uri="{FF2B5EF4-FFF2-40B4-BE49-F238E27FC236}">
                  <a16:creationId xmlns:a16="http://schemas.microsoft.com/office/drawing/2014/main" id="{1FB86B02-99FD-3330-ECFF-F44ECCFBA035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400" b="1" kern="1200" dirty="0">
                  <a:solidFill>
                    <a:schemeClr val="bg1"/>
                  </a:solidFill>
                </a:rPr>
                <a:t>Reducir volumen de </a:t>
              </a:r>
              <a:r>
                <a:rPr lang="es-ES" sz="1400" b="1" dirty="0">
                  <a:solidFill>
                    <a:schemeClr val="bg1"/>
                  </a:solidFill>
                </a:rPr>
                <a:t>envases</a:t>
              </a:r>
              <a:endParaRPr lang="es-ES" sz="14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C86D3BB6-A257-623C-D829-11DA8A55AE30}"/>
              </a:ext>
            </a:extLst>
          </p:cNvPr>
          <p:cNvGrpSpPr/>
          <p:nvPr/>
        </p:nvGrpSpPr>
        <p:grpSpPr>
          <a:xfrm>
            <a:off x="6702689" y="1297494"/>
            <a:ext cx="1769080" cy="1079789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BB96BB72-3F8C-A702-663A-34D910EBAC21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0" name="Elipse 4">
              <a:extLst>
                <a:ext uri="{FF2B5EF4-FFF2-40B4-BE49-F238E27FC236}">
                  <a16:creationId xmlns:a16="http://schemas.microsoft.com/office/drawing/2014/main" id="{E8CA7B90-B2D6-D468-66C5-C795E995D0EB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400" b="1" dirty="0">
                  <a:solidFill>
                    <a:schemeClr val="bg1"/>
                  </a:solidFill>
                </a:rPr>
                <a:t>Repensar: Diseñar procesos con materias primas sostenibles</a:t>
              </a:r>
              <a:endParaRPr lang="es-ES" sz="14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CDD768F-DF15-F1FD-3888-94BA404828CC}"/>
              </a:ext>
            </a:extLst>
          </p:cNvPr>
          <p:cNvGrpSpPr/>
          <p:nvPr/>
        </p:nvGrpSpPr>
        <p:grpSpPr>
          <a:xfrm>
            <a:off x="6674211" y="3322121"/>
            <a:ext cx="1938844" cy="1106686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92E0DB57-5301-53C3-9089-3841438B3E77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4" name="Elipse 4">
              <a:extLst>
                <a:ext uri="{FF2B5EF4-FFF2-40B4-BE49-F238E27FC236}">
                  <a16:creationId xmlns:a16="http://schemas.microsoft.com/office/drawing/2014/main" id="{C94CAD5A-A388-28AB-D1EC-0D55B720253B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400" b="1" dirty="0">
                  <a:solidFill>
                    <a:schemeClr val="bg1"/>
                  </a:solidFill>
                </a:rPr>
                <a:t>Remodelar: Dar nuevos usos a los productos</a:t>
              </a:r>
              <a:endParaRPr lang="es-ES" sz="14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8193B3CE-4E6C-3466-4260-41EB65CA15D7}"/>
              </a:ext>
            </a:extLst>
          </p:cNvPr>
          <p:cNvGrpSpPr/>
          <p:nvPr/>
        </p:nvGrpSpPr>
        <p:grpSpPr>
          <a:xfrm>
            <a:off x="2267743" y="4770584"/>
            <a:ext cx="1800201" cy="1106687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CE3AF9D7-BC3C-65FF-C33F-CC51E9832DCB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7" name="Elipse 4">
              <a:extLst>
                <a:ext uri="{FF2B5EF4-FFF2-40B4-BE49-F238E27FC236}">
                  <a16:creationId xmlns:a16="http://schemas.microsoft.com/office/drawing/2014/main" id="{ABF501C7-3578-E68B-A2AD-50FD91F93158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400" b="1" kern="1200" dirty="0">
                  <a:solidFill>
                    <a:schemeClr val="bg1"/>
                  </a:solidFill>
                </a:rPr>
                <a:t>Reutilizar: Aumentar </a:t>
              </a:r>
              <a:r>
                <a:rPr lang="es-ES" sz="1400" b="1" kern="1200">
                  <a:solidFill>
                    <a:schemeClr val="bg1"/>
                  </a:solidFill>
                </a:rPr>
                <a:t>el n º </a:t>
              </a:r>
              <a:r>
                <a:rPr lang="es-ES" sz="1400" b="1" kern="1200" dirty="0">
                  <a:solidFill>
                    <a:schemeClr val="bg1"/>
                  </a:solidFill>
                </a:rPr>
                <a:t>de usos</a:t>
              </a: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60ABB8B8-2F7E-FB8B-ABD4-D102A905BD1B}"/>
              </a:ext>
            </a:extLst>
          </p:cNvPr>
          <p:cNvGrpSpPr/>
          <p:nvPr/>
        </p:nvGrpSpPr>
        <p:grpSpPr>
          <a:xfrm>
            <a:off x="530945" y="3192904"/>
            <a:ext cx="1953694" cy="1167680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C7466B54-5DA5-5AF2-64DD-879B70B64E46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0" name="Elipse 4">
              <a:extLst>
                <a:ext uri="{FF2B5EF4-FFF2-40B4-BE49-F238E27FC236}">
                  <a16:creationId xmlns:a16="http://schemas.microsoft.com/office/drawing/2014/main" id="{5100C56D-A166-BDC6-84A3-CC254688EC65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400" b="1" kern="1200" dirty="0">
                  <a:solidFill>
                    <a:schemeClr val="bg1"/>
                  </a:solidFill>
                </a:rPr>
                <a:t>Recuperar: Reintroducir materiales usados en el proceso</a:t>
              </a: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B39C5C3D-B5C5-6E0B-14CC-12A0687E1192}"/>
              </a:ext>
            </a:extLst>
          </p:cNvPr>
          <p:cNvGrpSpPr/>
          <p:nvPr/>
        </p:nvGrpSpPr>
        <p:grpSpPr>
          <a:xfrm>
            <a:off x="5076056" y="4770584"/>
            <a:ext cx="1800200" cy="1106686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EEAEC00C-C87F-B2D2-7D31-EAFFED802803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3" name="Elipse 4">
              <a:extLst>
                <a:ext uri="{FF2B5EF4-FFF2-40B4-BE49-F238E27FC236}">
                  <a16:creationId xmlns:a16="http://schemas.microsoft.com/office/drawing/2014/main" id="{E0721A97-E71C-12E3-9DD7-2DC3AEA22CD3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400" b="1" kern="1200" dirty="0">
                  <a:solidFill>
                    <a:schemeClr val="bg1"/>
                  </a:solidFill>
                </a:rPr>
                <a:t>Reparar las roturas de productos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081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2C143-F271-FBF0-EF75-F80060292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1B7958DF-7D08-1840-7F03-6066B67AE923}"/>
              </a:ext>
            </a:extLst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>
            <a:extLst>
              <a:ext uri="{FF2B5EF4-FFF2-40B4-BE49-F238E27FC236}">
                <a16:creationId xmlns:a16="http://schemas.microsoft.com/office/drawing/2014/main" id="{ECCFD2EF-4FB2-B53C-BC99-BF7A3568CFCB}"/>
              </a:ext>
            </a:extLst>
          </p:cNvPr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Economía circular y del bien común</a:t>
            </a:r>
          </a:p>
        </p:txBody>
      </p:sp>
      <p:pic>
        <p:nvPicPr>
          <p:cNvPr id="44" name="43 Imagen">
            <a:extLst>
              <a:ext uri="{FF2B5EF4-FFF2-40B4-BE49-F238E27FC236}">
                <a16:creationId xmlns:a16="http://schemas.microsoft.com/office/drawing/2014/main" id="{FE9E904A-5D4A-1FBC-96A1-3862F94341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  <a:extLst>
              <a:ext uri="{FF2B5EF4-FFF2-40B4-BE49-F238E27FC236}">
                <a16:creationId xmlns:a16="http://schemas.microsoft.com/office/drawing/2014/main" id="{ACCE3B71-4A66-6D6C-2F92-38AC28C4681F}"/>
              </a:ext>
            </a:extLst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>
            <a:extLst>
              <a:ext uri="{FF2B5EF4-FFF2-40B4-BE49-F238E27FC236}">
                <a16:creationId xmlns:a16="http://schemas.microsoft.com/office/drawing/2014/main" id="{B3FBF11B-D754-37B1-2D87-D03236575784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" name="17 Rectángulo">
            <a:extLst>
              <a:ext uri="{FF2B5EF4-FFF2-40B4-BE49-F238E27FC236}">
                <a16:creationId xmlns:a16="http://schemas.microsoft.com/office/drawing/2014/main" id="{045B1934-F48C-BB18-2FDC-684BE92A59E6}"/>
              </a:ext>
            </a:extLst>
          </p:cNvPr>
          <p:cNvSpPr/>
          <p:nvPr/>
        </p:nvSpPr>
        <p:spPr>
          <a:xfrm>
            <a:off x="2986451" y="1303740"/>
            <a:ext cx="59216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Modelo económico basado en valores como la equidad, la justicia social, la solidaridad y la sostenibilidad ambiental, el cual analiza las contradicciones del modelo económico actual y propone soluciones</a:t>
            </a:r>
          </a:p>
        </p:txBody>
      </p:sp>
      <p:sp>
        <p:nvSpPr>
          <p:cNvPr id="3" name="31 Flecha derecha">
            <a:extLst>
              <a:ext uri="{FF2B5EF4-FFF2-40B4-BE49-F238E27FC236}">
                <a16:creationId xmlns:a16="http://schemas.microsoft.com/office/drawing/2014/main" id="{B47E47B0-E1FE-C9AC-9A99-AD9468CA7B45}"/>
              </a:ext>
            </a:extLst>
          </p:cNvPr>
          <p:cNvSpPr/>
          <p:nvPr/>
        </p:nvSpPr>
        <p:spPr>
          <a:xfrm>
            <a:off x="2241941" y="181092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3A595E0-1C06-F5D9-E5B7-C2DC09C19849}"/>
              </a:ext>
            </a:extLst>
          </p:cNvPr>
          <p:cNvGrpSpPr/>
          <p:nvPr/>
        </p:nvGrpSpPr>
        <p:grpSpPr>
          <a:xfrm>
            <a:off x="486322" y="1411545"/>
            <a:ext cx="1481048" cy="984718"/>
            <a:chOff x="2897068" y="1152709"/>
            <a:chExt cx="1838026" cy="1522222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97A0FB0A-1666-7076-55D6-7300F21D1F5F}"/>
                </a:ext>
              </a:extLst>
            </p:cNvPr>
            <p:cNvSpPr/>
            <p:nvPr/>
          </p:nvSpPr>
          <p:spPr>
            <a:xfrm>
              <a:off x="2897068" y="1152709"/>
              <a:ext cx="1838026" cy="1522222"/>
            </a:xfrm>
            <a:prstGeom prst="ellipse">
              <a:avLst/>
            </a:prstGeom>
            <a:grpFill/>
            <a:ln w="50800">
              <a:solidFill>
                <a:srgbClr val="92D050"/>
              </a:solidFill>
            </a:ln>
            <a:sp3d contourW="19050" prstMaterial="metal">
              <a:bevelT w="88900" h="203200"/>
              <a:bevelB w="165100" h="254000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6" name="Elipse 4">
              <a:extLst>
                <a:ext uri="{FF2B5EF4-FFF2-40B4-BE49-F238E27FC236}">
                  <a16:creationId xmlns:a16="http://schemas.microsoft.com/office/drawing/2014/main" id="{05706729-46F8-E792-FF32-6DE416C493AC}"/>
                </a:ext>
              </a:extLst>
            </p:cNvPr>
            <p:cNvSpPr txBox="1"/>
            <p:nvPr/>
          </p:nvSpPr>
          <p:spPr>
            <a:xfrm>
              <a:off x="3166241" y="1375633"/>
              <a:ext cx="1299680" cy="107637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800" b="1" kern="1200" dirty="0">
                  <a:solidFill>
                    <a:schemeClr val="bg1"/>
                  </a:solidFill>
                </a:rPr>
                <a:t>Economía </a:t>
              </a:r>
              <a:r>
                <a:rPr lang="es-ES" b="1" dirty="0">
                  <a:solidFill>
                    <a:schemeClr val="bg1"/>
                  </a:solidFill>
                </a:rPr>
                <a:t>del bien común</a:t>
              </a:r>
              <a:endParaRPr lang="es-ES" sz="1800" b="1" kern="1200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7" name="24 Tabla">
            <a:extLst>
              <a:ext uri="{FF2B5EF4-FFF2-40B4-BE49-F238E27FC236}">
                <a16:creationId xmlns:a16="http://schemas.microsoft.com/office/drawing/2014/main" id="{B102AC9E-4061-E1B7-3EC4-F1F427832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915888"/>
              </p:ext>
            </p:extLst>
          </p:nvPr>
        </p:nvGraphicFramePr>
        <p:xfrm>
          <a:off x="435647" y="2993940"/>
          <a:ext cx="848298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8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651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Contradicciones y soluciones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65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Valores constitucionales</a:t>
                      </a:r>
                    </a:p>
                    <a:p>
                      <a:pPr algn="ctr"/>
                      <a:r>
                        <a:rPr lang="es-ES" sz="1600" dirty="0"/>
                        <a:t>vs</a:t>
                      </a:r>
                    </a:p>
                    <a:p>
                      <a:pPr algn="ctr"/>
                      <a:r>
                        <a:rPr lang="es-ES" sz="1600" dirty="0"/>
                        <a:t>Valores de mercado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Reformar el orden económico legal para alinearlo con los valores constitucionales y humanos</a:t>
                      </a:r>
                    </a:p>
                    <a:p>
                      <a:r>
                        <a:rPr lang="es-ES" sz="1600" dirty="0"/>
                        <a:t>Sustituir el lucro y la competencia por contribución al bien común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65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Comportamiento ético</a:t>
                      </a:r>
                    </a:p>
                    <a:p>
                      <a:pPr algn="ctr"/>
                      <a:r>
                        <a:rPr lang="es-ES" sz="1600" dirty="0"/>
                        <a:t>Vs</a:t>
                      </a:r>
                    </a:p>
                    <a:p>
                      <a:pPr algn="ctr"/>
                      <a:r>
                        <a:rPr lang="es-ES" sz="1600" dirty="0"/>
                        <a:t>Éxito económico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Redefinir éxito empresarial: premiar a las empresas que actúen de forma ética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65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Medición del éxito</a:t>
                      </a:r>
                    </a:p>
                    <a:p>
                      <a:pPr algn="ctr"/>
                      <a:r>
                        <a:rPr lang="es-ES" sz="1600" dirty="0"/>
                        <a:t>Medios vs fines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Medir éxito económico por el Producto del Bien Común y el Balance del Bien Común, que evalúen cumplimiento de valores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587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88347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  <a:hlinkClick r:id="rId2" action="ppaction://hlinksldjump"/>
              </a:rPr>
              <a:t>El entorno general de las empresas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18570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</a:t>
            </a:r>
            <a:r>
              <a:rPr lang="es-ES_tradnl" sz="2800" b="1" dirty="0">
                <a:solidFill>
                  <a:prstClr val="black"/>
                </a:solidFill>
                <a:hlinkClick r:id="rId3" action="ppaction://hlinksldjump"/>
              </a:rPr>
              <a:t>El entorno específico del sector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763829" y="3526471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</a:t>
            </a:r>
            <a:r>
              <a:rPr lang="es-ES_tradnl" sz="2800" b="1" dirty="0">
                <a:solidFill>
                  <a:prstClr val="black"/>
                </a:solidFill>
                <a:hlinkClick r:id="rId4" action="ppaction://hlinksldjump"/>
              </a:rPr>
              <a:t>El análisis DAFO y CAME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10" name="9 Rectángulo">
            <a:hlinkClick r:id="rId2" action="ppaction://hlinksldjump"/>
          </p:cNvPr>
          <p:cNvSpPr/>
          <p:nvPr/>
        </p:nvSpPr>
        <p:spPr>
          <a:xfrm>
            <a:off x="716275" y="153762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</a:t>
            </a:r>
            <a:r>
              <a:rPr lang="es-ES_tradnl" sz="2800" b="1" dirty="0">
                <a:solidFill>
                  <a:prstClr val="black"/>
                </a:solidFill>
                <a:hlinkClick r:id="rId5" action="ppaction://hlinksldjump"/>
              </a:rPr>
              <a:t>Tipos de entorno: sencillo/cambiante  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20502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5" action="ppaction://hlinksldjump"/>
          </p:cNvPr>
          <p:cNvSpPr/>
          <p:nvPr/>
        </p:nvSpPr>
        <p:spPr>
          <a:xfrm>
            <a:off x="744357" y="283377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</a:t>
            </a:r>
            <a:r>
              <a:rPr lang="es-ES_tradnl" sz="2800" b="1" dirty="0">
                <a:solidFill>
                  <a:prstClr val="black"/>
                </a:solidFill>
                <a:hlinkClick r:id="rId7" action="ppaction://hlinksldjump"/>
              </a:rPr>
              <a:t>Análisis de la competencia 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12" name="7 Rectángulo">
            <a:hlinkClick r:id="rId4" action="ppaction://hlinksldjump"/>
            <a:extLst>
              <a:ext uri="{FF2B5EF4-FFF2-40B4-BE49-F238E27FC236}">
                <a16:creationId xmlns:a16="http://schemas.microsoft.com/office/drawing/2014/main" id="{915C1DD8-2A50-46A7-BD39-2375559BAFD5}"/>
              </a:ext>
            </a:extLst>
          </p:cNvPr>
          <p:cNvSpPr/>
          <p:nvPr/>
        </p:nvSpPr>
        <p:spPr>
          <a:xfrm>
            <a:off x="716275" y="4111566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</a:t>
            </a:r>
            <a:r>
              <a:rPr lang="es-ES_tradnl" sz="2800" b="1" dirty="0">
                <a:solidFill>
                  <a:prstClr val="black"/>
                </a:solidFill>
                <a:hlinkClick r:id="rId8" action="ppaction://hlinksldjump"/>
              </a:rPr>
              <a:t>Economía circular y del bien común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EIE</a:t>
            </a:r>
          </a:p>
          <a:p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44253" y="890034"/>
            <a:ext cx="229836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Análisis P.E.S.T.</a:t>
            </a:r>
            <a:endParaRPr lang="es-ES" b="1" dirty="0"/>
          </a:p>
        </p:txBody>
      </p:sp>
      <p:sp>
        <p:nvSpPr>
          <p:cNvPr id="18" name="17 Rectángulo"/>
          <p:cNvSpPr/>
          <p:nvPr/>
        </p:nvSpPr>
        <p:spPr>
          <a:xfrm>
            <a:off x="3745278" y="1570548"/>
            <a:ext cx="5148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Sistema político y de gobierno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Legislación que afecta a la actividad de la empresa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 Entorno general de las empresas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44253" y="1570548"/>
            <a:ext cx="2514079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Factores político-legales</a:t>
            </a:r>
            <a:endParaRPr lang="es-ES" dirty="0"/>
          </a:p>
        </p:txBody>
      </p:sp>
      <p:sp>
        <p:nvSpPr>
          <p:cNvPr id="32" name="31 Flecha derecha"/>
          <p:cNvSpPr/>
          <p:nvPr/>
        </p:nvSpPr>
        <p:spPr>
          <a:xfrm>
            <a:off x="3066153" y="166223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44251" y="2461184"/>
            <a:ext cx="2514079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Factores económicos</a:t>
            </a:r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334248" y="4112510"/>
            <a:ext cx="2514079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Factores socioculturales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344252" y="5195292"/>
            <a:ext cx="2514079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Factores tecnológicos</a:t>
            </a:r>
            <a:endParaRPr lang="es-ES" dirty="0"/>
          </a:p>
        </p:txBody>
      </p:sp>
      <p:sp>
        <p:nvSpPr>
          <p:cNvPr id="35" name="34 Rectángulo"/>
          <p:cNvSpPr/>
          <p:nvPr/>
        </p:nvSpPr>
        <p:spPr>
          <a:xfrm>
            <a:off x="3751387" y="2461184"/>
            <a:ext cx="51480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Crecimiento económico o de crisis económica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Mercado laboral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Tipo de interés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Tasa de inflación o I.P.C.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Renta disponible</a:t>
            </a:r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3069024" y="255286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Rectángulo"/>
          <p:cNvSpPr/>
          <p:nvPr/>
        </p:nvSpPr>
        <p:spPr>
          <a:xfrm>
            <a:off x="3745278" y="4112510"/>
            <a:ext cx="51480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Estilo de vida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Cambios sociales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Situación demográfica</a:t>
            </a:r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3066152" y="420419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Rectángulo"/>
          <p:cNvSpPr/>
          <p:nvPr/>
        </p:nvSpPr>
        <p:spPr>
          <a:xfrm>
            <a:off x="3751387" y="5195292"/>
            <a:ext cx="5148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Desarrollo tecnológico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Inversión en I+D+I</a:t>
            </a:r>
            <a:endParaRPr lang="es-ES" dirty="0"/>
          </a:p>
        </p:txBody>
      </p:sp>
      <p:sp>
        <p:nvSpPr>
          <p:cNvPr id="40" name="39 Flecha derecha"/>
          <p:cNvSpPr/>
          <p:nvPr/>
        </p:nvSpPr>
        <p:spPr>
          <a:xfrm>
            <a:off x="3144840" y="528697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Tipos de entorno: sencillo /cambiante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29663" y="908720"/>
            <a:ext cx="918002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Sencillo </a:t>
            </a:r>
            <a:endParaRPr lang="es-ES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629663" y="1412776"/>
            <a:ext cx="126455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Cambiante </a:t>
            </a:r>
            <a:endParaRPr lang="es-ES" dirty="0"/>
          </a:p>
        </p:txBody>
      </p:sp>
      <p:sp>
        <p:nvSpPr>
          <p:cNvPr id="20" name="19 Rectángulo"/>
          <p:cNvSpPr/>
          <p:nvPr/>
        </p:nvSpPr>
        <p:spPr>
          <a:xfrm>
            <a:off x="1642494" y="90872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21" name="20 Rectángulo"/>
          <p:cNvSpPr/>
          <p:nvPr/>
        </p:nvSpPr>
        <p:spPr>
          <a:xfrm>
            <a:off x="2008228" y="1412776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075534" y="908720"/>
            <a:ext cx="6024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Pocos cambios y es más fácil reaccionar a los pocos que hay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369510" y="1412776"/>
            <a:ext cx="6090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No paran de sucederse los cambios, hay que reaccionar rápidamente para no quedarse atrás de la competencia 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448156"/>
              </p:ext>
            </p:extLst>
          </p:nvPr>
        </p:nvGraphicFramePr>
        <p:xfrm>
          <a:off x="1261942" y="213285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SENCILLO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CAMBIANTE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ESTABILIDAD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Estable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Dinámico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COMPLEJIDAD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Simple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Complejo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INTEGRACIÓN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Integrado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Diversificado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HOSTILIDAD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Favorable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Hostil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6 Proceso alternativo"/>
          <p:cNvSpPr/>
          <p:nvPr/>
        </p:nvSpPr>
        <p:spPr>
          <a:xfrm>
            <a:off x="258552" y="4221088"/>
            <a:ext cx="1319958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Estabilidad</a:t>
            </a:r>
            <a:endParaRPr lang="es-ES" dirty="0"/>
          </a:p>
        </p:txBody>
      </p:sp>
      <p:sp>
        <p:nvSpPr>
          <p:cNvPr id="28" name="27 Proceso alternativo"/>
          <p:cNvSpPr/>
          <p:nvPr/>
        </p:nvSpPr>
        <p:spPr>
          <a:xfrm>
            <a:off x="2449393" y="4221088"/>
            <a:ext cx="1425127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Complejidad</a:t>
            </a:r>
            <a:endParaRPr lang="es-ES" dirty="0"/>
          </a:p>
        </p:txBody>
      </p:sp>
      <p:sp>
        <p:nvSpPr>
          <p:cNvPr id="29" name="28 Proceso alternativo"/>
          <p:cNvSpPr/>
          <p:nvPr/>
        </p:nvSpPr>
        <p:spPr>
          <a:xfrm>
            <a:off x="4788024" y="4221088"/>
            <a:ext cx="1319958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Integración</a:t>
            </a:r>
            <a:endParaRPr lang="es-ES" dirty="0"/>
          </a:p>
        </p:txBody>
      </p:sp>
      <p:sp>
        <p:nvSpPr>
          <p:cNvPr id="30" name="29 Proceso alternativo"/>
          <p:cNvSpPr/>
          <p:nvPr/>
        </p:nvSpPr>
        <p:spPr>
          <a:xfrm>
            <a:off x="7045001" y="4184271"/>
            <a:ext cx="1319958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/>
              <a:t>Hostilidad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206201" y="5122627"/>
            <a:ext cx="1424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Número de cambios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2369510" y="5113696"/>
            <a:ext cx="1759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Conocimientos</a:t>
            </a:r>
            <a:endParaRPr lang="es-ES" sz="16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4735672" y="5109482"/>
            <a:ext cx="1564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Venden en uno o varios mercados</a:t>
            </a:r>
            <a:endParaRPr lang="es-ES" sz="16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6986112" y="5105268"/>
            <a:ext cx="19063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competencia no para de innovar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290796" y="1203415"/>
            <a:ext cx="794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 las empresas también les afectan </a:t>
            </a:r>
            <a:r>
              <a:rPr lang="es-ES_tradnl" b="1" dirty="0"/>
              <a:t>factores </a:t>
            </a:r>
            <a:r>
              <a:rPr lang="es-ES_tradnl" dirty="0"/>
              <a:t>más concretos </a:t>
            </a:r>
            <a:r>
              <a:rPr lang="es-ES_tradnl" b="1" dirty="0"/>
              <a:t>propios de su sector</a:t>
            </a:r>
            <a:r>
              <a:rPr lang="es-ES_tradnl" dirty="0"/>
              <a:t>: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El entorno específico del sector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076056" y="2132856"/>
            <a:ext cx="2304256" cy="15757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b="1" u="sng" dirty="0">
                <a:solidFill>
                  <a:prstClr val="white"/>
                </a:solidFill>
              </a:rPr>
              <a:t>Proveedores</a:t>
            </a:r>
            <a:r>
              <a:rPr lang="es-ES_tradnl" b="1" dirty="0">
                <a:solidFill>
                  <a:prstClr val="white"/>
                </a:solidFill>
              </a:rPr>
              <a:t> </a:t>
            </a:r>
            <a:r>
              <a:rPr lang="es-ES_tradnl" dirty="0">
                <a:solidFill>
                  <a:prstClr val="white"/>
                </a:solidFill>
              </a:rPr>
              <a:t>de materias primas y suministros</a:t>
            </a:r>
            <a:endParaRPr lang="es-ES_tradnl" dirty="0"/>
          </a:p>
        </p:txBody>
      </p:sp>
      <p:sp>
        <p:nvSpPr>
          <p:cNvPr id="10" name="9 Rectángulo redondeado"/>
          <p:cNvSpPr/>
          <p:nvPr/>
        </p:nvSpPr>
        <p:spPr>
          <a:xfrm>
            <a:off x="5076056" y="4281939"/>
            <a:ext cx="2304256" cy="15757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b="1" u="sng" dirty="0">
                <a:solidFill>
                  <a:prstClr val="white"/>
                </a:solidFill>
              </a:rPr>
              <a:t>Producto</a:t>
            </a:r>
            <a:r>
              <a:rPr lang="es-ES_tradnl" b="1" dirty="0">
                <a:solidFill>
                  <a:prstClr val="white"/>
                </a:solidFill>
              </a:rPr>
              <a:t>: </a:t>
            </a:r>
            <a:r>
              <a:rPr lang="es-ES_tradnl" dirty="0">
                <a:solidFill>
                  <a:prstClr val="white"/>
                </a:solidFill>
              </a:rPr>
              <a:t>la similitud y diferencia con otros del sector</a:t>
            </a:r>
            <a:endParaRPr lang="es-ES" dirty="0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1475723" y="4263684"/>
            <a:ext cx="2304256" cy="15757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b="1" u="sng" dirty="0"/>
              <a:t>Clientes</a:t>
            </a:r>
            <a:r>
              <a:rPr lang="es-ES_tradnl" b="1" dirty="0"/>
              <a:t> </a:t>
            </a:r>
            <a:r>
              <a:rPr lang="es-ES_tradnl" dirty="0"/>
              <a:t>y su poder a la hora de negociar el precio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1403648" y="2204864"/>
            <a:ext cx="2304256" cy="15757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s-ES_tradnl" b="1" u="sng" dirty="0">
                <a:solidFill>
                  <a:prstClr val="white"/>
                </a:solidFill>
              </a:rPr>
              <a:t>Los competidores</a:t>
            </a:r>
            <a:r>
              <a:rPr lang="es-ES_tradnl" b="1" dirty="0">
                <a:solidFill>
                  <a:prstClr val="white"/>
                </a:solidFill>
              </a:rPr>
              <a:t> </a:t>
            </a:r>
            <a:r>
              <a:rPr lang="es-ES_tradnl" dirty="0">
                <a:solidFill>
                  <a:prstClr val="white"/>
                </a:solidFill>
              </a:rPr>
              <a:t>que ya existen y que puedan entrar</a:t>
            </a: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32343" y="1493599"/>
            <a:ext cx="2773342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Grado de competencia entre empresas actuales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55640" y="2974714"/>
            <a:ext cx="2732579" cy="77770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Posibilidad de entrada de nuevos competidores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 rot="21600000">
            <a:off x="183745" y="4467407"/>
            <a:ext cx="2732579" cy="6219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Amenaza de otros productos sustitutivos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3056290" y="1580905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3615944" y="1493599"/>
            <a:ext cx="54284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Rivalidad entre empresas depende: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Número de empresas que ya existan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Crecimiento del sector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Diferenciar el producto de otro de la competencia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Exceso de capacidad de producción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Barreras de salida del sector</a:t>
            </a:r>
            <a:endParaRPr lang="es-ES" sz="16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723404" y="5291904"/>
            <a:ext cx="4448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Mayor poder según: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Su número, si hay productos sustitutivos, ser un cliente importante o no</a:t>
            </a:r>
          </a:p>
        </p:txBody>
      </p:sp>
      <p:sp>
        <p:nvSpPr>
          <p:cNvPr id="28" name="27 Flecha derecha"/>
          <p:cNvSpPr/>
          <p:nvPr/>
        </p:nvSpPr>
        <p:spPr>
          <a:xfrm>
            <a:off x="3043535" y="3205865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712270" y="4609111"/>
            <a:ext cx="4623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Mismo uso y satisfacen la misma necesidad, por ejemplo las </a:t>
            </a:r>
            <a:r>
              <a:rPr lang="es-ES_tradnl" sz="1600" dirty="0" err="1"/>
              <a:t>tablet</a:t>
            </a:r>
            <a:r>
              <a:rPr lang="es-ES_tradnl" sz="1600" dirty="0"/>
              <a:t> y los ordenadores portátiles</a:t>
            </a:r>
          </a:p>
        </p:txBody>
      </p:sp>
      <p:sp>
        <p:nvSpPr>
          <p:cNvPr id="35" name="34 Flecha derecha"/>
          <p:cNvSpPr/>
          <p:nvPr/>
        </p:nvSpPr>
        <p:spPr>
          <a:xfrm>
            <a:off x="3043535" y="468249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3641268" y="3143968"/>
            <a:ext cx="5403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Amenaza de nuevas empresas depende: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Grandes inversiones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Diferenciación del producto / marca diferenciada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Acceso canales de distribución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Requisitos legales</a:t>
            </a:r>
            <a:endParaRPr lang="es-ES" sz="1600" dirty="0"/>
          </a:p>
        </p:txBody>
      </p:sp>
      <p:sp>
        <p:nvSpPr>
          <p:cNvPr id="39" name="38 Flecha derecha"/>
          <p:cNvSpPr/>
          <p:nvPr/>
        </p:nvSpPr>
        <p:spPr>
          <a:xfrm>
            <a:off x="3075548" y="5436747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Rectángulo redondeado"/>
          <p:cNvSpPr/>
          <p:nvPr/>
        </p:nvSpPr>
        <p:spPr>
          <a:xfrm>
            <a:off x="212225" y="5380403"/>
            <a:ext cx="2734302" cy="4962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Poder negociación de proveedores y de clientes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El entorno específico del sector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1693506" y="785176"/>
            <a:ext cx="581425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Fuerzas Competitivas </a:t>
            </a:r>
            <a:r>
              <a:rPr lang="es-ES_tradn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</a:t>
            </a:r>
            <a:r>
              <a:rPr lang="es-ES_tradn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Porter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/>
          <p:cNvSpPr txBox="1"/>
          <p:nvPr/>
        </p:nvSpPr>
        <p:spPr>
          <a:xfrm>
            <a:off x="246666" y="2588707"/>
            <a:ext cx="2469696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Número y localización</a:t>
            </a:r>
            <a:endParaRPr lang="es-ES" b="1" dirty="0"/>
          </a:p>
        </p:txBody>
      </p:sp>
      <p:sp>
        <p:nvSpPr>
          <p:cNvPr id="20" name="19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Análisis de la competencia</a:t>
            </a:r>
          </a:p>
        </p:txBody>
      </p:sp>
      <p:sp>
        <p:nvSpPr>
          <p:cNvPr id="26" name="2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2929798" y="2579228"/>
            <a:ext cx="1616377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Qué venden</a:t>
            </a:r>
            <a:endParaRPr lang="es-ES" b="1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04598" y="1123000"/>
            <a:ext cx="314408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Análisis de la competencia</a:t>
            </a:r>
            <a:endParaRPr lang="es-ES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384419" y="1708642"/>
            <a:ext cx="67381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Desconocer la competencia y sus acciones </a:t>
            </a:r>
            <a:r>
              <a:rPr lang="es-ES_tradnl" sz="1600" dirty="0">
                <a:sym typeface="Wingdings" panose="05000000000000000000" pitchFamily="2" charset="2"/>
              </a:rPr>
              <a:t> puede hacer peligrar la empresa</a:t>
            </a:r>
          </a:p>
          <a:p>
            <a:r>
              <a:rPr lang="es-ES_tradnl" sz="1600" dirty="0">
                <a:sym typeface="Wingdings" panose="05000000000000000000" pitchFamily="2" charset="2"/>
              </a:rPr>
              <a:t>Se necesita saber:</a:t>
            </a:r>
            <a:endParaRPr lang="es-ES" sz="1600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88681" y="3600934"/>
            <a:ext cx="1513455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Promoción</a:t>
            </a:r>
            <a:endParaRPr lang="es-ES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4224028" y="4406878"/>
            <a:ext cx="3715779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Puntos fuertes y puntos débiles</a:t>
            </a:r>
            <a:endParaRPr lang="es-ES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804751" y="2590302"/>
            <a:ext cx="1766185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Cuánto venden</a:t>
            </a:r>
            <a:endParaRPr lang="es-ES" b="1" dirty="0"/>
          </a:p>
        </p:txBody>
      </p:sp>
      <p:sp>
        <p:nvSpPr>
          <p:cNvPr id="54" name="53 CuadroTexto"/>
          <p:cNvSpPr txBox="1"/>
          <p:nvPr/>
        </p:nvSpPr>
        <p:spPr>
          <a:xfrm>
            <a:off x="6892981" y="2588761"/>
            <a:ext cx="1229556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Precios</a:t>
            </a:r>
            <a:endParaRPr lang="es-ES" b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4077273" y="3581007"/>
            <a:ext cx="2029265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Atención al cliente</a:t>
            </a:r>
            <a:endParaRPr lang="es-ES" b="1" dirty="0"/>
          </a:p>
        </p:txBody>
      </p:sp>
      <p:sp>
        <p:nvSpPr>
          <p:cNvPr id="56" name="55 CuadroTexto"/>
          <p:cNvSpPr txBox="1"/>
          <p:nvPr/>
        </p:nvSpPr>
        <p:spPr>
          <a:xfrm>
            <a:off x="2093020" y="3595980"/>
            <a:ext cx="1644967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Distribución</a:t>
            </a:r>
            <a:endParaRPr lang="es-ES" b="1" dirty="0"/>
          </a:p>
        </p:txBody>
      </p:sp>
      <p:sp>
        <p:nvSpPr>
          <p:cNvPr id="57" name="56 CuadroTexto"/>
          <p:cNvSpPr txBox="1"/>
          <p:nvPr/>
        </p:nvSpPr>
        <p:spPr>
          <a:xfrm>
            <a:off x="1152578" y="4443687"/>
            <a:ext cx="2469696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Satisfacción al cliente</a:t>
            </a:r>
            <a:endParaRPr lang="es-ES" b="1" dirty="0"/>
          </a:p>
        </p:txBody>
      </p:sp>
      <p:sp>
        <p:nvSpPr>
          <p:cNvPr id="58" name="57 CuadroTexto"/>
          <p:cNvSpPr txBox="1"/>
          <p:nvPr/>
        </p:nvSpPr>
        <p:spPr>
          <a:xfrm>
            <a:off x="6300192" y="3595980"/>
            <a:ext cx="2206898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Estrategias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920023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000" b="1" dirty="0"/>
              <a:t>5. EL análisis DAFO y CAME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772652090"/>
              </p:ext>
            </p:extLst>
          </p:nvPr>
        </p:nvGraphicFramePr>
        <p:xfrm>
          <a:off x="1737972" y="1894766"/>
          <a:ext cx="5644211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7508" y="1767806"/>
            <a:ext cx="114722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INTERNAS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382184" y="1767806"/>
            <a:ext cx="114722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EXTERNAS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64244" y="2351738"/>
            <a:ext cx="1831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Puntos fuertes internos</a:t>
            </a:r>
            <a:endParaRPr lang="es-ES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Posición de ventaja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48256" y="4025858"/>
            <a:ext cx="1831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Puntos débiles internos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Posición desfavorable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7306469" y="2486728"/>
            <a:ext cx="1831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Aspectos positivos del entorno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7224375" y="4052316"/>
            <a:ext cx="1831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Del entorno que pueden poner en peligro a la empresa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07453" y="880578"/>
            <a:ext cx="794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Análisis global de nuestra empresa y del entrono que la rodea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</TotalTime>
  <Words>811</Words>
  <Application>Microsoft Office PowerPoint</Application>
  <PresentationFormat>Presentación en pantalla (4:3)</PresentationFormat>
  <Paragraphs>182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185</cp:revision>
  <dcterms:created xsi:type="dcterms:W3CDTF">2013-09-12T06:29:10Z</dcterms:created>
  <dcterms:modified xsi:type="dcterms:W3CDTF">2025-08-31T12:27:53Z</dcterms:modified>
</cp:coreProperties>
</file>