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68" r:id="rId15"/>
    <p:sldId id="269" r:id="rId16"/>
    <p:sldId id="271" r:id="rId17"/>
    <p:sldId id="272" r:id="rId18"/>
    <p:sldId id="274" r:id="rId19"/>
    <p:sldId id="273" r:id="rId20"/>
    <p:sldId id="275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CB58-FCC6-4061-9DD1-460C2EC23825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BEDB-44AB-4927-A48F-CA2225A48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633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CB58-FCC6-4061-9DD1-460C2EC23825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BEDB-44AB-4927-A48F-CA2225A48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193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CB58-FCC6-4061-9DD1-460C2EC23825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BEDB-44AB-4927-A48F-CA2225A48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970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CB58-FCC6-4061-9DD1-460C2EC23825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BEDB-44AB-4927-A48F-CA2225A48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840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CB58-FCC6-4061-9DD1-460C2EC23825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BEDB-44AB-4927-A48F-CA2225A48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08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CB58-FCC6-4061-9DD1-460C2EC23825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BEDB-44AB-4927-A48F-CA2225A48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795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CB58-FCC6-4061-9DD1-460C2EC23825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BEDB-44AB-4927-A48F-CA2225A48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321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CB58-FCC6-4061-9DD1-460C2EC23825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BEDB-44AB-4927-A48F-CA2225A48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63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CB58-FCC6-4061-9DD1-460C2EC23825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BEDB-44AB-4927-A48F-CA2225A48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07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CB58-FCC6-4061-9DD1-460C2EC23825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BEDB-44AB-4927-A48F-CA2225A48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130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CB58-FCC6-4061-9DD1-460C2EC23825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0BEDB-44AB-4927-A48F-CA2225A48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94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7CB58-FCC6-4061-9DD1-460C2EC23825}" type="datetimeFigureOut">
              <a:rPr lang="es-ES" smtClean="0"/>
              <a:t>11/11/2025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0BEDB-44AB-4927-A48F-CA2225A48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558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O SER HUMANO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 algn="ctr">
              <a:buNone/>
            </a:pPr>
            <a:r>
              <a:rPr lang="es-ES" sz="4400" b="1" dirty="0">
                <a:latin typeface="Comic Sans MS" panose="030F0702030302020204" pitchFamily="66" charset="0"/>
              </a:rPr>
              <a:t>DIMENSIÓN BIOLÓXICA</a:t>
            </a:r>
          </a:p>
        </p:txBody>
      </p:sp>
    </p:spTree>
    <p:extLst>
      <p:ext uri="{BB962C8B-B14F-4D97-AF65-F5344CB8AC3E}">
        <p14:creationId xmlns:p14="http://schemas.microsoft.com/office/powerpoint/2010/main" val="3646964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PROCESO HUMANIZACIÓN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>
                <a:latin typeface="Comic Sans MS" panose="030F0702030302020204" pitchFamily="66" charset="0"/>
              </a:rPr>
              <a:t>Definición CULTURA</a:t>
            </a:r>
            <a:r>
              <a:rPr lang="es-ES" dirty="0"/>
              <a:t>: </a:t>
            </a:r>
            <a:r>
              <a:rPr lang="es-ES" dirty="0">
                <a:latin typeface="Comic Sans MS" panose="030F0702030302020204" pitchFamily="66" charset="0"/>
              </a:rPr>
              <a:t>forma de vida característica </a:t>
            </a:r>
            <a:r>
              <a:rPr lang="es-ES" dirty="0" err="1">
                <a:latin typeface="Comic Sans MS" panose="030F0702030302020204" pitchFamily="66" charset="0"/>
              </a:rPr>
              <a:t>dunha</a:t>
            </a:r>
            <a:r>
              <a:rPr lang="es-ES" dirty="0">
                <a:latin typeface="Comic Sans MS" panose="030F0702030302020204" pitchFamily="66" charset="0"/>
              </a:rPr>
              <a:t> </a:t>
            </a:r>
            <a:r>
              <a:rPr lang="es-ES" dirty="0" err="1">
                <a:latin typeface="Comic Sans MS" panose="030F0702030302020204" pitchFamily="66" charset="0"/>
              </a:rPr>
              <a:t>sociedade</a:t>
            </a: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b="1" dirty="0">
                <a:latin typeface="Comic Sans MS" panose="030F0702030302020204" pitchFamily="66" charset="0"/>
              </a:rPr>
              <a:t>Elementos</a:t>
            </a:r>
            <a:r>
              <a:rPr lang="es-ES" dirty="0">
                <a:latin typeface="Comic Sans MS" panose="030F0702030302020204" pitchFamily="66" charset="0"/>
              </a:rPr>
              <a:t> característicos:</a:t>
            </a:r>
          </a:p>
          <a:p>
            <a:pPr marL="514350" indent="-514350">
              <a:buFont typeface="+mj-lt"/>
              <a:buAutoNum type="arabicPeriod"/>
            </a:pPr>
            <a:r>
              <a:rPr lang="es-ES" i="1" dirty="0" err="1">
                <a:latin typeface="Comic Sans MS" panose="030F0702030302020204" pitchFamily="66" charset="0"/>
              </a:rPr>
              <a:t>Linguaxe</a:t>
            </a:r>
            <a:r>
              <a:rPr lang="es-ES" i="1" dirty="0">
                <a:latin typeface="Comic Sans MS" panose="030F0702030302020204" pitchFamily="66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endParaRPr lang="es-ES" i="1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es-ES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i="1" dirty="0">
                <a:latin typeface="Comic Sans MS" panose="030F0702030302020204" pitchFamily="66" charset="0"/>
              </a:rPr>
              <a:t>2. Socialización</a:t>
            </a:r>
            <a:r>
              <a:rPr lang="es-ES" dirty="0">
                <a:latin typeface="Comic Sans MS" panose="030F0702030302020204" pitchFamily="66" charset="0"/>
              </a:rPr>
              <a:t> (</a:t>
            </a:r>
            <a:r>
              <a:rPr lang="es-ES" dirty="0" err="1">
                <a:latin typeface="Comic Sans MS" panose="030F0702030302020204" pitchFamily="66" charset="0"/>
              </a:rPr>
              <a:t>sociedade</a:t>
            </a:r>
            <a:r>
              <a:rPr lang="es-ES" dirty="0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1" y="3149600"/>
            <a:ext cx="2956559" cy="1473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840" y="4216400"/>
            <a:ext cx="3352800" cy="20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08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PROCESO HUMANIZACIÓN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i="1" dirty="0">
                <a:latin typeface="Comic Sans MS" panose="030F0702030302020204" pitchFamily="66" charset="0"/>
              </a:rPr>
              <a:t>3. Técnica</a:t>
            </a:r>
            <a:r>
              <a:rPr lang="es-ES" dirty="0">
                <a:latin typeface="Comic Sans MS" panose="030F0702030302020204" pitchFamily="66" charset="0"/>
              </a:rPr>
              <a:t>: uso do </a:t>
            </a:r>
            <a:r>
              <a:rPr lang="es-ES" dirty="0" err="1">
                <a:latin typeface="Comic Sans MS" panose="030F0702030302020204" pitchFamily="66" charset="0"/>
              </a:rPr>
              <a:t>lume</a:t>
            </a:r>
            <a:r>
              <a:rPr lang="es-ES" dirty="0">
                <a:latin typeface="Comic Sans MS" panose="030F0702030302020204" pitchFamily="66" charset="0"/>
              </a:rPr>
              <a:t> e fabricación de </a:t>
            </a:r>
            <a:r>
              <a:rPr lang="es-ES" dirty="0" err="1">
                <a:latin typeface="Comic Sans MS" panose="030F0702030302020204" pitchFamily="66" charset="0"/>
              </a:rPr>
              <a:t>ferramentas</a:t>
            </a:r>
            <a:r>
              <a:rPr lang="es-ES" dirty="0">
                <a:latin typeface="Comic Sans MS" panose="030F0702030302020204" pitchFamily="66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es-ES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es-ES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i="1" dirty="0">
                <a:latin typeface="Comic Sans MS" panose="030F0702030302020204" pitchFamily="66" charset="0"/>
              </a:rPr>
              <a:t>4. </a:t>
            </a:r>
            <a:r>
              <a:rPr lang="es-ES" i="1" dirty="0" err="1">
                <a:latin typeface="Comic Sans MS" panose="030F0702030302020204" pitchFamily="66" charset="0"/>
              </a:rPr>
              <a:t>Pensamento</a:t>
            </a:r>
            <a:r>
              <a:rPr lang="es-ES" i="1" dirty="0">
                <a:latin typeface="Comic Sans MS" panose="030F0702030302020204" pitchFamily="66" charset="0"/>
              </a:rPr>
              <a:t> abstracto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60" y="2306320"/>
            <a:ext cx="5293360" cy="20421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0" y="4551680"/>
            <a:ext cx="3860800" cy="16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45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O SER HUMANO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4400" b="1" dirty="0">
                <a:latin typeface="Comic Sans MS" panose="030F0702030302020204" pitchFamily="66" charset="0"/>
              </a:rPr>
              <a:t>DIMENSIÓN PSICOSOCIAL</a:t>
            </a:r>
          </a:p>
        </p:txBody>
      </p:sp>
    </p:spTree>
    <p:extLst>
      <p:ext uri="{BB962C8B-B14F-4D97-AF65-F5344CB8AC3E}">
        <p14:creationId xmlns:p14="http://schemas.microsoft.com/office/powerpoint/2010/main" val="1018213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>
                <a:latin typeface="Comic Sans MS" panose="030F0702030302020204" pitchFamily="66" charset="0"/>
              </a:rPr>
              <a:t>PROCESOS MENTAIS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2000" b="1" dirty="0">
                <a:latin typeface="Comic Sans MS" panose="030F0702030302020204" pitchFamily="66" charset="0"/>
              </a:rPr>
              <a:t>A MEMORIA</a:t>
            </a:r>
            <a:r>
              <a:rPr lang="es-ES" sz="2000" dirty="0">
                <a:latin typeface="Comic Sans MS" panose="030F0702030302020204" pitchFamily="66" charset="0"/>
              </a:rPr>
              <a:t>: CAPACIDADE DE ALMACENAR E DE RECUPERAR INFORMACIÓN.</a:t>
            </a:r>
          </a:p>
          <a:p>
            <a:pPr marL="0" indent="0">
              <a:buNone/>
            </a:pPr>
            <a:endParaRPr lang="es-ES" sz="2000" dirty="0">
              <a:latin typeface="Comic Sans MS" panose="030F0702030302020204" pitchFamily="66" charset="0"/>
            </a:endParaRPr>
          </a:p>
          <a:p>
            <a:r>
              <a:rPr lang="es-ES" sz="2000" b="1" dirty="0">
                <a:latin typeface="Comic Sans MS" panose="030F0702030302020204" pitchFamily="66" charset="0"/>
              </a:rPr>
              <a:t>A EMOCIÓN</a:t>
            </a:r>
            <a:r>
              <a:rPr lang="es-ES" sz="2000" dirty="0">
                <a:latin typeface="Comic Sans MS" panose="030F0702030302020204" pitchFamily="66" charset="0"/>
              </a:rPr>
              <a:t>: ESTADO DE ÁNIMO DE CURTA DURACIÓN.</a:t>
            </a:r>
          </a:p>
          <a:p>
            <a:pPr algn="ctr"/>
            <a:endParaRPr lang="es-ES" sz="2000" dirty="0">
              <a:latin typeface="Comic Sans MS" panose="030F0702030302020204" pitchFamily="66" charset="0"/>
            </a:endParaRPr>
          </a:p>
          <a:p>
            <a:pPr algn="just"/>
            <a:r>
              <a:rPr lang="es-ES" sz="2000" b="1" dirty="0">
                <a:latin typeface="Comic Sans MS" panose="030F0702030302020204" pitchFamily="66" charset="0"/>
              </a:rPr>
              <a:t>OS SENTIMENTOS</a:t>
            </a:r>
            <a:r>
              <a:rPr lang="es-ES" sz="2000" dirty="0">
                <a:latin typeface="Comic Sans MS" panose="030F0702030302020204" pitchFamily="66" charset="0"/>
              </a:rPr>
              <a:t>: ESTADOS DE ÁNIMO MENOS INTENSOS E MÁIS </a:t>
            </a:r>
          </a:p>
          <a:p>
            <a:pPr marL="0" indent="0" algn="just">
              <a:buNone/>
            </a:pPr>
            <a:endParaRPr lang="es-ES" sz="2000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es-ES" sz="2000" dirty="0">
                <a:latin typeface="Comic Sans MS" panose="030F0702030302020204" pitchFamily="66" charset="0"/>
              </a:rPr>
              <a:t>DURADEIROS.</a:t>
            </a:r>
          </a:p>
          <a:p>
            <a:pPr marL="0" indent="0" algn="just">
              <a:buNone/>
            </a:pPr>
            <a:endParaRPr lang="es-ES" sz="2000" dirty="0">
              <a:latin typeface="Comic Sans MS" panose="030F0702030302020204" pitchFamily="66" charset="0"/>
            </a:endParaRPr>
          </a:p>
          <a:p>
            <a:pPr algn="just"/>
            <a:r>
              <a:rPr lang="es-ES" sz="2000" b="1" dirty="0">
                <a:latin typeface="Comic Sans MS" panose="030F0702030302020204" pitchFamily="66" charset="0"/>
              </a:rPr>
              <a:t>A INTELIXENCIA</a:t>
            </a:r>
            <a:r>
              <a:rPr lang="es-ES" sz="2000" dirty="0">
                <a:latin typeface="Comic Sans MS" panose="030F0702030302020204" pitchFamily="66" charset="0"/>
              </a:rPr>
              <a:t>: CAPACIDADE DE RECOÑECER, ANALIZAR, COMPRENDER, E  </a:t>
            </a:r>
          </a:p>
          <a:p>
            <a:pPr marL="0" indent="0" algn="just">
              <a:buNone/>
            </a:pPr>
            <a:endParaRPr lang="es-ES" sz="2000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es-ES" sz="2000" dirty="0">
                <a:latin typeface="Comic Sans MS" panose="030F0702030302020204" pitchFamily="66" charset="0"/>
              </a:rPr>
              <a:t>DE RESOLVER PROBLEMAS</a:t>
            </a:r>
            <a:r>
              <a:rPr lang="es-ES" sz="24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1269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O SER HUMANO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4400" b="1" dirty="0">
                <a:latin typeface="Comic Sans MS" panose="030F0702030302020204" pitchFamily="66" charset="0"/>
              </a:rPr>
              <a:t>DIMENSIÓN SOCIAL-CULTURAL</a:t>
            </a:r>
          </a:p>
        </p:txBody>
      </p:sp>
    </p:spTree>
    <p:extLst>
      <p:ext uri="{BB962C8B-B14F-4D97-AF65-F5344CB8AC3E}">
        <p14:creationId xmlns:p14="http://schemas.microsoft.com/office/powerpoint/2010/main" val="404281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ELEMENTOS DA CULTURA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IDEAS: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Coñecementos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opinión e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visións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compartidos polos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membros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do grupo social.</a:t>
            </a:r>
          </a:p>
          <a:p>
            <a:pPr marL="0" indent="0">
              <a:buNone/>
            </a:pPr>
            <a:endParaRPr lang="es-ES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NORMAS: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Regras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que organizan a vida en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s-ES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INSTITUCIÓNS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: Prácticas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sociais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dadas e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vixentes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na sociedad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ao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longo do tempo.</a:t>
            </a:r>
          </a:p>
          <a:p>
            <a:pPr marL="0" indent="0">
              <a:buNone/>
            </a:pPr>
            <a:endParaRPr lang="es-ES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OBXECTOS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: Artefactos realizados e característicos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dunha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sociedade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concreta.</a:t>
            </a:r>
          </a:p>
          <a:p>
            <a:pPr marL="0" indent="0">
              <a:buNone/>
            </a:pPr>
            <a:endParaRPr lang="es-ES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TÉCNICAS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Procedementos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empregados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por un grupo social para satisfacer </a:t>
            </a:r>
          </a:p>
          <a:p>
            <a:pPr marL="0" indent="0">
              <a:buNone/>
            </a:pPr>
            <a:endParaRPr lang="es-ES" sz="2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		necesidades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materiais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3905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ELEMENTOS DA CULTURA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907" y="1769904"/>
            <a:ext cx="2790825" cy="43870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0" y="1910080"/>
            <a:ext cx="3820160" cy="41046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880" y="1910080"/>
            <a:ext cx="3982720" cy="410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29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VARIEDADES CULTURAIS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>
                <a:latin typeface="Comic Sans MS" panose="030F0702030302020204" pitchFamily="66" charset="0"/>
              </a:rPr>
              <a:t>ETNOCENTRISMO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sz="1800" b="1" dirty="0">
                <a:latin typeface="Comic Sans MS" panose="030F0702030302020204" pitchFamily="66" charset="0"/>
              </a:rPr>
              <a:t>Definición</a:t>
            </a:r>
            <a:r>
              <a:rPr lang="es-ES" sz="1800" dirty="0">
                <a:latin typeface="Comic Sans MS" panose="030F0702030302020204" pitchFamily="66" charset="0"/>
              </a:rPr>
              <a:t>: Visión </a:t>
            </a:r>
            <a:r>
              <a:rPr lang="es-ES" sz="1800" dirty="0" err="1">
                <a:latin typeface="Comic Sans MS" panose="030F0702030302020204" pitchFamily="66" charset="0"/>
              </a:rPr>
              <a:t>pola</a:t>
            </a:r>
            <a:r>
              <a:rPr lang="es-ES" sz="1800" dirty="0">
                <a:latin typeface="Comic Sans MS" panose="030F0702030302020204" pitchFamily="66" charset="0"/>
              </a:rPr>
              <a:t> que una cultura propia é superior </a:t>
            </a:r>
            <a:r>
              <a:rPr lang="es-ES" sz="1800" dirty="0" err="1">
                <a:latin typeface="Comic Sans MS" panose="030F0702030302020204" pitchFamily="66" charset="0"/>
              </a:rPr>
              <a:t>ás</a:t>
            </a:r>
            <a:r>
              <a:rPr lang="es-ES" sz="1800" dirty="0">
                <a:latin typeface="Comic Sans MS" panose="030F0702030302020204" pitchFamily="66" charset="0"/>
              </a:rPr>
              <a:t> </a:t>
            </a:r>
            <a:r>
              <a:rPr lang="es-ES" sz="1800" dirty="0" err="1">
                <a:latin typeface="Comic Sans MS" panose="030F0702030302020204" pitchFamily="66" charset="0"/>
              </a:rPr>
              <a:t>demais</a:t>
            </a:r>
            <a:r>
              <a:rPr lang="es-ES" sz="1800" dirty="0">
                <a:latin typeface="Comic Sans MS" panose="030F0702030302020204" pitchFamily="66" charset="0"/>
              </a:rPr>
              <a:t>.</a:t>
            </a:r>
          </a:p>
          <a:p>
            <a:r>
              <a:rPr lang="es-ES" sz="1800" dirty="0">
                <a:latin typeface="Comic Sans MS" panose="030F0702030302020204" pitchFamily="66" charset="0"/>
              </a:rPr>
              <a:t>Tipos:</a:t>
            </a:r>
          </a:p>
          <a:p>
            <a:pPr marL="514350" indent="-514350">
              <a:buFont typeface="+mj-lt"/>
              <a:buAutoNum type="alphaLcParenR"/>
            </a:pPr>
            <a:r>
              <a:rPr lang="es-ES" sz="1800" b="1" dirty="0">
                <a:latin typeface="Comic Sans MS" panose="030F0702030302020204" pitchFamily="66" charset="0"/>
              </a:rPr>
              <a:t>ETNOCIDIO:</a:t>
            </a:r>
            <a:r>
              <a:rPr lang="es-ES" sz="1800" dirty="0">
                <a:latin typeface="Comic Sans MS" panose="030F0702030302020204" pitchFamily="66" charset="0"/>
              </a:rPr>
              <a:t> Destrucción dos modos </a:t>
            </a:r>
          </a:p>
          <a:p>
            <a:pPr marL="0" indent="0">
              <a:buNone/>
            </a:pPr>
            <a:r>
              <a:rPr lang="es-ES" sz="1800" dirty="0">
                <a:latin typeface="Comic Sans MS" panose="030F0702030302020204" pitchFamily="66" charset="0"/>
              </a:rPr>
              <a:t>       de vida e </a:t>
            </a:r>
            <a:r>
              <a:rPr lang="es-ES" sz="1800" dirty="0" err="1">
                <a:latin typeface="Comic Sans MS" panose="030F0702030302020204" pitchFamily="66" charset="0"/>
              </a:rPr>
              <a:t>pensamento</a:t>
            </a:r>
            <a:r>
              <a:rPr lang="es-ES" sz="1800" dirty="0">
                <a:latin typeface="Comic Sans MS" panose="030F0702030302020204" pitchFamily="66" charset="0"/>
              </a:rPr>
              <a:t> </a:t>
            </a:r>
            <a:r>
              <a:rPr lang="es-ES" sz="1800" dirty="0" err="1">
                <a:latin typeface="Comic Sans MS" panose="030F0702030302020204" pitchFamily="66" charset="0"/>
              </a:rPr>
              <a:t>dun</a:t>
            </a:r>
            <a:r>
              <a:rPr lang="es-ES" sz="1800" dirty="0">
                <a:latin typeface="Comic Sans MS" panose="030F0702030302020204" pitchFamily="66" charset="0"/>
              </a:rPr>
              <a:t> pobo</a:t>
            </a:r>
          </a:p>
          <a:p>
            <a:pPr marL="0" indent="0">
              <a:buNone/>
            </a:pPr>
            <a:endParaRPr lang="es-ES" sz="1800" dirty="0">
              <a:latin typeface="Comic Sans MS" panose="030F0702030302020204" pitchFamily="66" charset="0"/>
            </a:endParaRPr>
          </a:p>
          <a:p>
            <a:pPr marL="342900" indent="-342900">
              <a:buAutoNum type="alphaLcParenR" startAt="2"/>
            </a:pPr>
            <a:r>
              <a:rPr lang="es-ES" sz="1800" dirty="0">
                <a:latin typeface="Comic Sans MS" panose="030F0702030302020204" pitchFamily="66" charset="0"/>
              </a:rPr>
              <a:t>  </a:t>
            </a:r>
            <a:r>
              <a:rPr lang="es-ES" sz="1800" b="1" dirty="0">
                <a:latin typeface="Comic Sans MS" panose="030F0702030302020204" pitchFamily="66" charset="0"/>
              </a:rPr>
              <a:t>XENOCIDIO</a:t>
            </a:r>
            <a:r>
              <a:rPr lang="es-ES" sz="1800" dirty="0">
                <a:latin typeface="Comic Sans MS" panose="030F0702030302020204" pitchFamily="66" charset="0"/>
              </a:rPr>
              <a:t>: Exterminio intencional e </a:t>
            </a:r>
          </a:p>
          <a:p>
            <a:pPr marL="0" indent="0">
              <a:buNone/>
            </a:pPr>
            <a:r>
              <a:rPr lang="es-ES" sz="1800" dirty="0">
                <a:latin typeface="Comic Sans MS" panose="030F0702030302020204" pitchFamily="66" charset="0"/>
              </a:rPr>
              <a:t>deliberado </a:t>
            </a:r>
            <a:r>
              <a:rPr lang="es-ES" sz="1800" dirty="0" err="1">
                <a:latin typeface="Comic Sans MS" panose="030F0702030302020204" pitchFamily="66" charset="0"/>
              </a:rPr>
              <a:t>dun</a:t>
            </a:r>
            <a:r>
              <a:rPr lang="es-ES" sz="1800" dirty="0">
                <a:latin typeface="Comic Sans MS" panose="030F0702030302020204" pitchFamily="66" charset="0"/>
              </a:rPr>
              <a:t> pobo, etnia, </a:t>
            </a:r>
            <a:r>
              <a:rPr lang="es-ES" sz="1800" dirty="0" err="1">
                <a:latin typeface="Comic Sans MS" panose="030F0702030302020204" pitchFamily="66" charset="0"/>
              </a:rPr>
              <a:t>nacionalidade</a:t>
            </a:r>
            <a:r>
              <a:rPr lang="es-ES" sz="1800" dirty="0">
                <a:latin typeface="Comic Sans MS" panose="030F0702030302020204" pitchFamily="66" charset="0"/>
              </a:rPr>
              <a:t> </a:t>
            </a:r>
            <a:r>
              <a:rPr lang="es-ES" sz="1800" dirty="0" err="1">
                <a:latin typeface="Comic Sans MS" panose="030F0702030302020204" pitchFamily="66" charset="0"/>
              </a:rPr>
              <a:t>ou</a:t>
            </a:r>
            <a:r>
              <a:rPr lang="es-ES" sz="18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1800" dirty="0" err="1">
                <a:latin typeface="Comic Sans MS" panose="030F0702030302020204" pitchFamily="66" charset="0"/>
              </a:rPr>
              <a:t>relixión</a:t>
            </a:r>
            <a:r>
              <a:rPr lang="es-ES" sz="1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>
                <a:latin typeface="Comic Sans MS" panose="030F0702030302020204" pitchFamily="66" charset="0"/>
              </a:rPr>
              <a:t>RELATIVISMO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b="1" dirty="0">
                <a:latin typeface="Comic Sans MS" panose="030F0702030302020204" pitchFamily="66" charset="0"/>
              </a:rPr>
              <a:t>Definición</a:t>
            </a:r>
            <a:r>
              <a:rPr lang="es-ES" sz="2400" dirty="0">
                <a:latin typeface="Comic Sans MS" panose="030F0702030302020204" pitchFamily="66" charset="0"/>
              </a:rPr>
              <a:t>: Sostén que </a:t>
            </a:r>
            <a:r>
              <a:rPr lang="es-ES" sz="2400" dirty="0" err="1">
                <a:latin typeface="Comic Sans MS" panose="030F0702030302020204" pitchFamily="66" charset="0"/>
              </a:rPr>
              <a:t>tódalas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None/>
            </a:pPr>
            <a:r>
              <a:rPr lang="es-ES" sz="2400" dirty="0">
                <a:latin typeface="Comic Sans MS" panose="030F0702030302020204" pitchFamily="66" charset="0"/>
              </a:rPr>
              <a:t>culturas son igualmente boas e non  </a:t>
            </a:r>
          </a:p>
          <a:p>
            <a:pPr marL="0" indent="0" algn="just">
              <a:buNone/>
            </a:pPr>
            <a:r>
              <a:rPr lang="es-ES" sz="2400" dirty="0">
                <a:latin typeface="Comic Sans MS" panose="030F0702030302020204" pitchFamily="66" charset="0"/>
              </a:rPr>
              <a:t>é posible </a:t>
            </a:r>
            <a:r>
              <a:rPr lang="es-ES" sz="2400" dirty="0" err="1">
                <a:latin typeface="Comic Sans MS" panose="030F0702030302020204" pitchFamily="66" charset="0"/>
              </a:rPr>
              <a:t>xulgar</a:t>
            </a:r>
            <a:r>
              <a:rPr lang="es-ES" sz="2400" dirty="0">
                <a:latin typeface="Comic Sans MS" panose="030F0702030302020204" pitchFamily="66" charset="0"/>
              </a:rPr>
              <a:t> ningún rasgo </a:t>
            </a:r>
            <a:r>
              <a:rPr lang="es-ES" sz="2400" dirty="0" err="1">
                <a:latin typeface="Comic Sans MS" panose="030F0702030302020204" pitchFamily="66" charset="0"/>
              </a:rPr>
              <a:t>ou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</a:p>
          <a:p>
            <a:pPr marL="0" indent="0" algn="just">
              <a:buNone/>
            </a:pPr>
            <a:r>
              <a:rPr lang="es-ES" sz="2400" dirty="0">
                <a:latin typeface="Comic Sans MS" panose="030F0702030302020204" pitchFamily="66" charset="0"/>
              </a:rPr>
              <a:t>característica delas se non </a:t>
            </a:r>
            <a:r>
              <a:rPr lang="es-ES" sz="2400" dirty="0" err="1">
                <a:latin typeface="Comic Sans MS" panose="030F0702030302020204" pitchFamily="66" charset="0"/>
              </a:rPr>
              <a:t>én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400" dirty="0">
                <a:latin typeface="Comic Sans MS" panose="030F0702030302020204" pitchFamily="66" charset="0"/>
              </a:rPr>
              <a:t>relación á cultura en que se </a:t>
            </a:r>
            <a:r>
              <a:rPr lang="es-ES" sz="2400" dirty="0" err="1">
                <a:latin typeface="Comic Sans MS" panose="030F0702030302020204" pitchFamily="66" charset="0"/>
              </a:rPr>
              <a:t>atopa</a:t>
            </a:r>
            <a:r>
              <a:rPr lang="es-ES" sz="24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8981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Comic Sans MS" panose="030F0702030302020204" pitchFamily="66" charset="0"/>
              </a:rPr>
              <a:t>ACTITUDES DO ETNOCENTRISMO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b="1" dirty="0">
                <a:latin typeface="Comic Sans MS" panose="030F0702030302020204" pitchFamily="66" charset="0"/>
              </a:rPr>
              <a:t>XENOFOBIA</a:t>
            </a:r>
            <a:r>
              <a:rPr lang="es-ES" dirty="0">
                <a:latin typeface="Comic Sans MS" panose="030F0702030302020204" pitchFamily="66" charset="0"/>
              </a:rPr>
              <a:t>: Odio o </a:t>
            </a:r>
            <a:r>
              <a:rPr lang="es-ES" dirty="0" err="1">
                <a:latin typeface="Comic Sans MS" panose="030F0702030302020204" pitchFamily="66" charset="0"/>
              </a:rPr>
              <a:t>extranxeiro</a:t>
            </a:r>
            <a:r>
              <a:rPr lang="es-ES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  <a:p>
            <a:r>
              <a:rPr lang="es-ES" b="1" dirty="0">
                <a:latin typeface="Comic Sans MS" panose="030F0702030302020204" pitchFamily="66" charset="0"/>
              </a:rPr>
              <a:t>RACISMO</a:t>
            </a:r>
            <a:r>
              <a:rPr lang="es-ES" dirty="0">
                <a:latin typeface="Comic Sans MS" panose="030F0702030302020204" pitchFamily="66" charset="0"/>
              </a:rPr>
              <a:t>: </a:t>
            </a:r>
            <a:r>
              <a:rPr lang="es-ES" dirty="0" err="1">
                <a:latin typeface="Comic Sans MS" panose="030F0702030302020204" pitchFamily="66" charset="0"/>
              </a:rPr>
              <a:t>Rexeitar</a:t>
            </a:r>
            <a:r>
              <a:rPr lang="es-ES" dirty="0">
                <a:latin typeface="Comic Sans MS" panose="030F0702030302020204" pitchFamily="66" charset="0"/>
              </a:rPr>
              <a:t> de forma violenta a </a:t>
            </a:r>
            <a:r>
              <a:rPr lang="es-ES" dirty="0" err="1">
                <a:latin typeface="Comic Sans MS" panose="030F0702030302020204" pitchFamily="66" charset="0"/>
              </a:rPr>
              <a:t>certos</a:t>
            </a:r>
            <a:r>
              <a:rPr lang="es-ES" dirty="0">
                <a:latin typeface="Comic Sans MS" panose="030F0702030302020204" pitchFamily="66" charset="0"/>
              </a:rPr>
              <a:t> grupos </a:t>
            </a:r>
          </a:p>
          <a:p>
            <a:pPr marL="0" indent="0">
              <a:buNone/>
            </a:pPr>
            <a:r>
              <a:rPr lang="es-ES" dirty="0">
                <a:latin typeface="Comic Sans MS" panose="030F0702030302020204" pitchFamily="66" charset="0"/>
              </a:rPr>
              <a:t>		   étnicos.</a:t>
            </a: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  <a:p>
            <a:r>
              <a:rPr lang="es-ES" b="1" dirty="0">
                <a:latin typeface="Comic Sans MS" panose="030F0702030302020204" pitchFamily="66" charset="0"/>
              </a:rPr>
              <a:t>CHOUVINISMO</a:t>
            </a:r>
            <a:r>
              <a:rPr lang="es-ES" dirty="0">
                <a:latin typeface="Comic Sans MS" panose="030F0702030302020204" pitchFamily="66" charset="0"/>
              </a:rPr>
              <a:t>: Patriotismo fanático.</a:t>
            </a: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  <a:p>
            <a:r>
              <a:rPr lang="es-ES" b="1" dirty="0">
                <a:latin typeface="Comic Sans MS" panose="030F0702030302020204" pitchFamily="66" charset="0"/>
              </a:rPr>
              <a:t>APOROFOBIA</a:t>
            </a:r>
            <a:r>
              <a:rPr lang="es-ES" dirty="0">
                <a:latin typeface="Comic Sans MS" panose="030F0702030302020204" pitchFamily="66" charset="0"/>
              </a:rPr>
              <a:t>: </a:t>
            </a:r>
            <a:r>
              <a:rPr lang="es-ES" dirty="0" err="1">
                <a:latin typeface="Comic Sans MS" panose="030F0702030302020204" pitchFamily="66" charset="0"/>
              </a:rPr>
              <a:t>Desprezo</a:t>
            </a:r>
            <a:r>
              <a:rPr lang="es-ES" dirty="0">
                <a:latin typeface="Comic Sans MS" panose="030F0702030302020204" pitchFamily="66" charset="0"/>
              </a:rPr>
              <a:t> hacia o pobre.</a:t>
            </a:r>
          </a:p>
        </p:txBody>
      </p:sp>
    </p:spTree>
    <p:extLst>
      <p:ext uri="{BB962C8B-B14F-4D97-AF65-F5344CB8AC3E}">
        <p14:creationId xmlns:p14="http://schemas.microsoft.com/office/powerpoint/2010/main" val="3499492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Comic Sans MS" panose="030F0702030302020204" pitchFamily="66" charset="0"/>
              </a:rPr>
              <a:t>EXEMPLOS ETNOCENTRISMO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981" y="1906905"/>
            <a:ext cx="3082197" cy="359981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252" y="2106612"/>
            <a:ext cx="4827588" cy="340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2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Comic Sans MS" panose="030F0702030302020204" pitchFamily="66" charset="0"/>
              </a:rPr>
              <a:t>ORIXEN DO SER HUMANO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0070C0"/>
                </a:solidFill>
                <a:latin typeface="Comic Sans MS" panose="030F0702030302020204" pitchFamily="66" charset="0"/>
              </a:rPr>
              <a:t>FIXISMO-CREACIONISMO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>
                <a:solidFill>
                  <a:srgbClr val="0070C0"/>
                </a:solidFill>
                <a:latin typeface="Comic Sans MS" panose="030F0702030302020204" pitchFamily="66" charset="0"/>
              </a:rPr>
              <a:t>As características dos seres vivos son permanentes no tempo e </a:t>
            </a:r>
            <a:r>
              <a:rPr lang="es-ES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transmítense</a:t>
            </a:r>
            <a:r>
              <a:rPr lang="es-ES" dirty="0">
                <a:solidFill>
                  <a:srgbClr val="0070C0"/>
                </a:solidFill>
                <a:latin typeface="Comic Sans MS" panose="030F0702030302020204" pitchFamily="66" charset="0"/>
              </a:rPr>
              <a:t> de </a:t>
            </a:r>
            <a:r>
              <a:rPr lang="es-ES" dirty="0" err="1">
                <a:solidFill>
                  <a:srgbClr val="0070C0"/>
                </a:solidFill>
                <a:latin typeface="Comic Sans MS" panose="030F0702030302020204" pitchFamily="66" charset="0"/>
              </a:rPr>
              <a:t>xeración</a:t>
            </a:r>
            <a:r>
              <a:rPr lang="es-ES" dirty="0">
                <a:solidFill>
                  <a:srgbClr val="0070C0"/>
                </a:solidFill>
                <a:latin typeface="Comic Sans MS" panose="030F0702030302020204" pitchFamily="66" charset="0"/>
              </a:rPr>
              <a:t> en </a:t>
            </a:r>
            <a:r>
              <a:rPr lang="es-ES" dirty="0" err="1">
                <a:solidFill>
                  <a:srgbClr val="0070C0"/>
                </a:solidFill>
                <a:latin typeface="Comic Sans MS" panose="030F0702030302020204" pitchFamily="66" charset="0"/>
              </a:rPr>
              <a:t>xeración</a:t>
            </a:r>
            <a:r>
              <a:rPr lang="es-ES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s-ES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s-ES" dirty="0">
                <a:solidFill>
                  <a:srgbClr val="0070C0"/>
                </a:solidFill>
                <a:latin typeface="Comic Sans MS" panose="030F0702030302020204" pitchFamily="66" charset="0"/>
              </a:rPr>
              <a:t>As especies vivas </a:t>
            </a:r>
            <a:r>
              <a:rPr lang="es-ES" dirty="0" err="1">
                <a:solidFill>
                  <a:srgbClr val="0070C0"/>
                </a:solidFill>
                <a:latin typeface="Comic Sans MS" panose="030F0702030302020204" pitchFamily="66" charset="0"/>
              </a:rPr>
              <a:t>foron</a:t>
            </a:r>
            <a:r>
              <a:rPr lang="es-ES" dirty="0">
                <a:solidFill>
                  <a:srgbClr val="0070C0"/>
                </a:solidFill>
                <a:latin typeface="Comic Sans MS" panose="030F0702030302020204" pitchFamily="66" charset="0"/>
              </a:rPr>
              <a:t> creadas por Deus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EVOLUCIONISMO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Xurde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 a partir de fósiles de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animais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 e plantas que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existiron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 no pasado e que non son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iguais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 os que se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coñecen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hoxe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 en día.</a:t>
            </a:r>
          </a:p>
          <a:p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Tres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interpretacións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Lamarckismo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; Darwinismo; Teoría Sintética da evolución</a:t>
            </a:r>
          </a:p>
        </p:txBody>
      </p:sp>
    </p:spTree>
    <p:extLst>
      <p:ext uri="{BB962C8B-B14F-4D97-AF65-F5344CB8AC3E}">
        <p14:creationId xmlns:p14="http://schemas.microsoft.com/office/powerpoint/2010/main" val="1033955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>
                <a:latin typeface="Comic Sans MS" panose="030F0702030302020204" pitchFamily="66" charset="0"/>
              </a:rPr>
              <a:t>EXEMPLOS ACTITUDES ETNOCÉNTRICAS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5945"/>
            <a:ext cx="3163011" cy="43513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04" y="1934528"/>
            <a:ext cx="3823335" cy="20685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554" y="4378960"/>
            <a:ext cx="3789045" cy="18183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0610" y="1934528"/>
            <a:ext cx="3064510" cy="24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95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LAMARCKISMO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Dúas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leis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endParaRPr lang="es-ES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A función 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fai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 o órgano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: o uso frecuente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dun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 órgano produce cambios no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mesmo</a:t>
            </a:r>
            <a:endParaRPr lang="es-ES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s-ES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Os caracteres adquiridos </a:t>
            </a:r>
            <a:r>
              <a:rPr lang="es-ES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hérdanse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: Os cambios do órgano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transmítense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 de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xeraxión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 en </a:t>
            </a:r>
            <a:r>
              <a:rPr lang="es-E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xeración</a:t>
            </a:r>
            <a:endParaRPr lang="es-E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404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DARWINISMO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Dúas </a:t>
            </a:r>
            <a:r>
              <a:rPr lang="es-ES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leis</a:t>
            </a: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:</a:t>
            </a:r>
          </a:p>
          <a:p>
            <a:pPr algn="just"/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Variabilidade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da descendencia</a:t>
            </a: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: Os descendentes non son </a:t>
            </a:r>
          </a:p>
          <a:p>
            <a:pPr marL="0" indent="0" algn="just">
              <a:buNone/>
            </a:pP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todos </a:t>
            </a:r>
            <a:r>
              <a:rPr lang="es-ES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iguais</a:t>
            </a: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r>
              <a:rPr lang="es-ES" dirty="0" err="1">
                <a:solidFill>
                  <a:srgbClr val="7030A0"/>
                </a:solidFill>
                <a:latin typeface="Comic Sans MS" panose="030F0702030302020204" pitchFamily="66" charset="0"/>
              </a:rPr>
              <a:t>Hai</a:t>
            </a: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 pequeñas </a:t>
            </a:r>
            <a:r>
              <a:rPr lang="es-ES" dirty="0" err="1">
                <a:solidFill>
                  <a:srgbClr val="7030A0"/>
                </a:solidFill>
                <a:latin typeface="Comic Sans MS" panose="030F0702030302020204" pitchFamily="66" charset="0"/>
              </a:rPr>
              <a:t>variacións</a:t>
            </a: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 entre eles.</a:t>
            </a:r>
          </a:p>
          <a:p>
            <a:pPr marL="0" indent="0" algn="just">
              <a:buNone/>
            </a:pPr>
            <a:endParaRPr lang="es-ES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Selección Natural</a:t>
            </a: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: As </a:t>
            </a:r>
            <a:r>
              <a:rPr lang="es-ES" dirty="0" err="1">
                <a:solidFill>
                  <a:srgbClr val="7030A0"/>
                </a:solidFill>
                <a:latin typeface="Comic Sans MS" panose="030F0702030302020204" pitchFamily="66" charset="0"/>
              </a:rPr>
              <a:t>variacións</a:t>
            </a: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 entre individuos poden ser </a:t>
            </a:r>
          </a:p>
          <a:p>
            <a:pPr marL="0" indent="0" algn="just">
              <a:buNone/>
            </a:pP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beneficiosas para </a:t>
            </a:r>
            <a:r>
              <a:rPr lang="es-ES" dirty="0" err="1">
                <a:solidFill>
                  <a:srgbClr val="7030A0"/>
                </a:solidFill>
                <a:latin typeface="Comic Sans MS" panose="030F0702030302020204" pitchFamily="66" charset="0"/>
              </a:rPr>
              <a:t>uns</a:t>
            </a: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 e </a:t>
            </a:r>
            <a:r>
              <a:rPr lang="es-ES" dirty="0" err="1">
                <a:solidFill>
                  <a:srgbClr val="7030A0"/>
                </a:solidFill>
                <a:latin typeface="Comic Sans MS" panose="030F0702030302020204" pitchFamily="66" charset="0"/>
              </a:rPr>
              <a:t>perxudiciais</a:t>
            </a: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 para </a:t>
            </a:r>
            <a:r>
              <a:rPr lang="es-ES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outros</a:t>
            </a: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r>
              <a:rPr lang="es-ES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Só</a:t>
            </a: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 os </a:t>
            </a:r>
          </a:p>
          <a:p>
            <a:pPr marL="0" indent="0" algn="just">
              <a:buNone/>
            </a:pPr>
            <a:r>
              <a:rPr lang="es-ES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mellores</a:t>
            </a:r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 adaptados sobreviven.</a:t>
            </a:r>
          </a:p>
        </p:txBody>
      </p:sp>
    </p:spTree>
    <p:extLst>
      <p:ext uri="{BB962C8B-B14F-4D97-AF65-F5344CB8AC3E}">
        <p14:creationId xmlns:p14="http://schemas.microsoft.com/office/powerpoint/2010/main" val="1218732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Teoría Sintética da Evolución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Sorde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 para resolver </a:t>
            </a: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dous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 problemas que o darwinismo non </a:t>
            </a: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resolveu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Non </a:t>
            </a: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explicou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 o mecanismo de </a:t>
            </a: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herdanza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Non </a:t>
            </a: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soubo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 explicar por qué existe una </a:t>
            </a: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certa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variabilidade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 entre os </a:t>
            </a: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descendetes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 A solución </a:t>
            </a: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foi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resolta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 coa </a:t>
            </a:r>
            <a:r>
              <a:rPr lang="es-ES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Xenética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 que explica cómo se </a:t>
            </a:r>
          </a:p>
          <a:p>
            <a:pPr marL="0" indent="0">
              <a:buNone/>
            </a:pP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transmiten os rasgos/cambios </a:t>
            </a: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dunha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xeraxión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s-ES" dirty="0" err="1">
                <a:solidFill>
                  <a:srgbClr val="00B050"/>
                </a:solidFill>
                <a:latin typeface="Comic Sans MS" panose="030F0702030302020204" pitchFamily="66" charset="0"/>
              </a:rPr>
              <a:t>outra</a:t>
            </a:r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245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HOMINIZACIÓN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>
                <a:latin typeface="Comic Sans MS" panose="030F0702030302020204" pitchFamily="66" charset="0"/>
              </a:rPr>
              <a:t>Definición</a:t>
            </a:r>
            <a:r>
              <a:rPr lang="es-ES" dirty="0">
                <a:latin typeface="Comic Sans MS" panose="030F0702030302020204" pitchFamily="66" charset="0"/>
              </a:rPr>
              <a:t>: proceso de evolución </a:t>
            </a:r>
            <a:r>
              <a:rPr lang="es-ES" dirty="0" err="1">
                <a:latin typeface="Comic Sans MS" panose="030F0702030302020204" pitchFamily="66" charset="0"/>
              </a:rPr>
              <a:t>biolóxica</a:t>
            </a:r>
            <a:r>
              <a:rPr lang="es-ES" dirty="0">
                <a:latin typeface="Comic Sans MS" panose="030F0702030302020204" pitchFamily="66" charset="0"/>
              </a:rPr>
              <a:t> </a:t>
            </a:r>
            <a:r>
              <a:rPr lang="es-ES" dirty="0" err="1">
                <a:latin typeface="Comic Sans MS" panose="030F0702030302020204" pitchFamily="66" charset="0"/>
              </a:rPr>
              <a:t>pola</a:t>
            </a:r>
            <a:r>
              <a:rPr lang="es-ES" dirty="0">
                <a:latin typeface="Comic Sans MS" panose="030F0702030302020204" pitchFamily="66" charset="0"/>
              </a:rPr>
              <a:t> que </a:t>
            </a:r>
            <a:r>
              <a:rPr lang="es-ES" dirty="0" err="1">
                <a:latin typeface="Comic Sans MS" panose="030F0702030302020204" pitchFamily="66" charset="0"/>
              </a:rPr>
              <a:t>xurdiu</a:t>
            </a:r>
            <a:r>
              <a:rPr lang="es-ES" dirty="0">
                <a:latin typeface="Comic Sans MS" panose="030F0702030302020204" pitchFamily="66" charset="0"/>
              </a:rPr>
              <a:t> a especie humana.</a:t>
            </a: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0" y="2824479"/>
            <a:ext cx="5927090" cy="335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82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HUMANIZACIÓN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>
                <a:latin typeface="Comic Sans MS" panose="030F0702030302020204" pitchFamily="66" charset="0"/>
              </a:rPr>
              <a:t>Definición</a:t>
            </a:r>
            <a:r>
              <a:rPr lang="es-ES" dirty="0">
                <a:latin typeface="Comic Sans MS" panose="030F0702030302020204" pitchFamily="66" charset="0"/>
              </a:rPr>
              <a:t>: proceso de evolución cultural da especie humana.</a:t>
            </a: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" y="3200400"/>
            <a:ext cx="2235200" cy="28346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200400"/>
            <a:ext cx="2540000" cy="28346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040" y="3200400"/>
            <a:ext cx="348488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11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PROCESO HOMINIZACIÓN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>
                <a:latin typeface="Comic Sans MS" panose="030F0702030302020204" pitchFamily="66" charset="0"/>
              </a:rPr>
              <a:t>BIPEDISMO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>
                <a:latin typeface="Comic Sans MS" panose="030F0702030302020204" pitchFamily="66" charset="0"/>
              </a:rPr>
              <a:t>MODIFICACIÓN DAS MANS</a:t>
            </a: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91374" y="2505075"/>
            <a:ext cx="4028811" cy="309216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8" y="2641599"/>
            <a:ext cx="2510704" cy="232756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1F26C4A-A75F-4580-B284-6F330EA0A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292" y="2876693"/>
            <a:ext cx="19050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11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b="1" dirty="0">
                <a:latin typeface="Comic Sans MS" panose="030F0702030302020204" pitchFamily="66" charset="0"/>
              </a:rPr>
              <a:t>AUMENTO TAMAÑO CEREBRO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280" y="1690688"/>
            <a:ext cx="8300720" cy="38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388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524</Words>
  <Application>Microsoft Office PowerPoint</Application>
  <PresentationFormat>Panorámica</PresentationFormat>
  <Paragraphs>122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Tema de Office</vt:lpstr>
      <vt:lpstr>O SER HUMANO</vt:lpstr>
      <vt:lpstr>ORIXEN DO SER HUMANO</vt:lpstr>
      <vt:lpstr>LAMARCKISMO</vt:lpstr>
      <vt:lpstr>DARWINISMO</vt:lpstr>
      <vt:lpstr>Teoría Sintética da Evolución</vt:lpstr>
      <vt:lpstr>HOMINIZACIÓN</vt:lpstr>
      <vt:lpstr>HUMANIZACIÓN</vt:lpstr>
      <vt:lpstr>PROCESO HOMINIZACIÓN</vt:lpstr>
      <vt:lpstr>AUMENTO TAMAÑO CEREBRO</vt:lpstr>
      <vt:lpstr>PROCESO HUMANIZACIÓN</vt:lpstr>
      <vt:lpstr>PROCESO HUMANIZACIÓN</vt:lpstr>
      <vt:lpstr>O SER HUMANO</vt:lpstr>
      <vt:lpstr>PROCESOS MENTAIS</vt:lpstr>
      <vt:lpstr>O SER HUMANO</vt:lpstr>
      <vt:lpstr>ELEMENTOS DA CULTURA</vt:lpstr>
      <vt:lpstr>ELEMENTOS DA CULTURA</vt:lpstr>
      <vt:lpstr>VARIEDADES CULTURAIS</vt:lpstr>
      <vt:lpstr>ACTITUDES DO ETNOCENTRISMO</vt:lpstr>
      <vt:lpstr>EXEMPLOS ETNOCENTRISMO</vt:lpstr>
      <vt:lpstr>EXEMPLOS ACTITUDES ETNOCÉNTRICAS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SER HUMANO</dc:title>
  <dc:creator>SATUR ALBORJA</dc:creator>
  <cp:lastModifiedBy>PROFES_2</cp:lastModifiedBy>
  <cp:revision>17</cp:revision>
  <dcterms:created xsi:type="dcterms:W3CDTF">2025-11-10T14:50:48Z</dcterms:created>
  <dcterms:modified xsi:type="dcterms:W3CDTF">2025-11-11T09:11:41Z</dcterms:modified>
</cp:coreProperties>
</file>