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57" r:id="rId4"/>
    <p:sldId id="259" r:id="rId5"/>
    <p:sldId id="258" r:id="rId6"/>
    <p:sldId id="265" r:id="rId7"/>
    <p:sldId id="260" r:id="rId8"/>
    <p:sldId id="262" r:id="rId9"/>
    <p:sldId id="261" r:id="rId10"/>
    <p:sldId id="263" r:id="rId11"/>
    <p:sldId id="264" r:id="rId12"/>
    <p:sldId id="278" r:id="rId13"/>
    <p:sldId id="279" r:id="rId14"/>
    <p:sldId id="266" r:id="rId15"/>
    <p:sldId id="271" r:id="rId16"/>
    <p:sldId id="267" r:id="rId17"/>
    <p:sldId id="269" r:id="rId18"/>
    <p:sldId id="270" r:id="rId19"/>
    <p:sldId id="280" r:id="rId20"/>
    <p:sldId id="272" r:id="rId21"/>
    <p:sldId id="273" r:id="rId22"/>
    <p:sldId id="274" r:id="rId23"/>
    <p:sldId id="275"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3D268FB3-DD9C-4415-911D-474505C230CE}" type="datetimeFigureOut">
              <a:rPr lang="es-ES" smtClean="0"/>
              <a:pPr/>
              <a:t>27/03/2023</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FBC0682D-F1E2-4A64-9174-2476979C3B39}"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D268FB3-DD9C-4415-911D-474505C230CE}" type="datetimeFigureOut">
              <a:rPr lang="es-ES" smtClean="0"/>
              <a:pPr/>
              <a:t>27/03/2023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C0682D-F1E2-4A64-9174-2476979C3B3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914402"/>
            <a:ext cx="27432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914402"/>
            <a:ext cx="80264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D268FB3-DD9C-4415-911D-474505C230CE}" type="datetimeFigureOut">
              <a:rPr lang="es-ES" smtClean="0"/>
              <a:pPr/>
              <a:t>27/03/2023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C0682D-F1E2-4A64-9174-2476979C3B3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D268FB3-DD9C-4415-911D-474505C230CE}" type="datetimeFigureOut">
              <a:rPr lang="es-ES" smtClean="0"/>
              <a:pPr/>
              <a:t>27/03/2023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C0682D-F1E2-4A64-9174-2476979C3B3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D268FB3-DD9C-4415-911D-474505C230CE}" type="datetimeFigureOut">
              <a:rPr lang="es-ES" smtClean="0"/>
              <a:pPr/>
              <a:t>27/03/2023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C0682D-F1E2-4A64-9174-2476979C3B39}"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09728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D268FB3-DD9C-4415-911D-474505C230CE}" type="datetimeFigureOut">
              <a:rPr lang="es-ES" smtClean="0"/>
              <a:pPr/>
              <a:t>27/03/2023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BC0682D-F1E2-4A64-9174-2476979C3B3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09728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3D268FB3-DD9C-4415-911D-474505C230CE}" type="datetimeFigureOut">
              <a:rPr lang="es-ES" smtClean="0"/>
              <a:pPr/>
              <a:t>27/03/2023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BC0682D-F1E2-4A64-9174-2476979C3B3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D268FB3-DD9C-4415-911D-474505C230CE}" type="datetimeFigureOut">
              <a:rPr lang="es-ES" smtClean="0"/>
              <a:pPr/>
              <a:t>27/03/2023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BC0682D-F1E2-4A64-9174-2476979C3B3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D268FB3-DD9C-4415-911D-474505C230CE}" type="datetimeFigureOut">
              <a:rPr lang="es-ES" smtClean="0"/>
              <a:pPr/>
              <a:t>27/03/2023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BC0682D-F1E2-4A64-9174-2476979C3B3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D268FB3-DD9C-4415-911D-474505C230CE}" type="datetimeFigureOut">
              <a:rPr lang="es-ES" smtClean="0"/>
              <a:pPr/>
              <a:t>27/03/2023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BC0682D-F1E2-4A64-9174-2476979C3B3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D268FB3-DD9C-4415-911D-474505C230CE}" type="datetimeFigureOut">
              <a:rPr lang="es-ES" smtClean="0"/>
              <a:pPr/>
              <a:t>27/03/2023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10769600" y="6356351"/>
            <a:ext cx="812800" cy="365125"/>
          </a:xfrm>
        </p:spPr>
        <p:txBody>
          <a:bodyPr/>
          <a:lstStyle/>
          <a:p>
            <a:fld id="{FBC0682D-F1E2-4A64-9174-2476979C3B39}" type="slidenum">
              <a:rPr lang="es-ES" smtClean="0"/>
              <a:pPr/>
              <a:t>‹Nº›</a:t>
            </a:fld>
            <a:endParaRPr lang="es-ES"/>
          </a:p>
        </p:txBody>
      </p:sp>
      <p:sp>
        <p:nvSpPr>
          <p:cNvPr id="3" name="2 Marcador de posición de imagen"/>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268FB3-DD9C-4415-911D-474505C230CE}" type="datetimeFigureOut">
              <a:rPr lang="es-ES" smtClean="0"/>
              <a:pPr/>
              <a:t>27/03/2023</a:t>
            </a:fld>
            <a:endParaRPr lang="es-ES"/>
          </a:p>
        </p:txBody>
      </p:sp>
      <p:sp>
        <p:nvSpPr>
          <p:cNvPr id="22" name="21 Marcador de pie de página"/>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BC0682D-F1E2-4A64-9174-2476979C3B39}" type="slidenum">
              <a:rPr lang="es-ES" smtClean="0"/>
              <a:pPr/>
              <a:t>‹Nº›</a:t>
            </a:fld>
            <a:endParaRPr lang="es-ES"/>
          </a:p>
        </p:txBody>
      </p:sp>
      <p:grpSp>
        <p:nvGrpSpPr>
          <p:cNvPr id="2" name="1 Grupo"/>
          <p:cNvGrpSpPr/>
          <p:nvPr/>
        </p:nvGrpSpPr>
        <p:grpSpPr>
          <a:xfrm>
            <a:off x="-25356" y="202408"/>
            <a:ext cx="12240731"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er las imágenes de origen">
            <a:extLst>
              <a:ext uri="{FF2B5EF4-FFF2-40B4-BE49-F238E27FC236}">
                <a16:creationId xmlns:a16="http://schemas.microsoft.com/office/drawing/2014/main" id="{2274231B-6594-4784-943F-AF48118C0145}"/>
              </a:ext>
            </a:extLst>
          </p:cNvPr>
          <p:cNvPicPr>
            <a:picLocks noChangeAspect="1" noChangeArrowheads="1"/>
          </p:cNvPicPr>
          <p:nvPr/>
        </p:nvPicPr>
        <p:blipFill rotWithShape="1">
          <a:blip r:embed="rId2" cstate="print">
            <a:alphaModFix amt="50000"/>
            <a:extLst>
              <a:ext uri="{28A0092B-C50C-407E-A947-70E740481C1C}">
                <a14:useLocalDpi xmlns:a14="http://schemas.microsoft.com/office/drawing/2010/main" val="0"/>
              </a:ext>
            </a:extLst>
          </a:blip>
          <a:srcRect t="15413"/>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2CEC70BB-5F3F-4A2E-A54B-7E69505C3F3E}"/>
              </a:ext>
            </a:extLst>
          </p:cNvPr>
          <p:cNvSpPr>
            <a:spLocks noGrp="1"/>
          </p:cNvSpPr>
          <p:nvPr>
            <p:ph type="ctrTitle"/>
          </p:nvPr>
        </p:nvSpPr>
        <p:spPr>
          <a:xfrm>
            <a:off x="1524000" y="1122362"/>
            <a:ext cx="9144000" cy="2900518"/>
          </a:xfrm>
        </p:spPr>
        <p:txBody>
          <a:bodyPr>
            <a:normAutofit/>
          </a:bodyPr>
          <a:lstStyle/>
          <a:p>
            <a:r>
              <a:rPr lang="es-ES">
                <a:solidFill>
                  <a:srgbClr val="FFFFFF"/>
                </a:solidFill>
              </a:rPr>
              <a:t>Suspensión y dirección</a:t>
            </a:r>
          </a:p>
        </p:txBody>
      </p:sp>
      <p:sp>
        <p:nvSpPr>
          <p:cNvPr id="3" name="Subtítulo 2">
            <a:extLst>
              <a:ext uri="{FF2B5EF4-FFF2-40B4-BE49-F238E27FC236}">
                <a16:creationId xmlns:a16="http://schemas.microsoft.com/office/drawing/2014/main" id="{1E2ADA0A-3167-4847-91ED-BBCD840C559F}"/>
              </a:ext>
            </a:extLst>
          </p:cNvPr>
          <p:cNvSpPr>
            <a:spLocks noGrp="1"/>
          </p:cNvSpPr>
          <p:nvPr>
            <p:ph type="subTitle" idx="1"/>
          </p:nvPr>
        </p:nvSpPr>
        <p:spPr>
          <a:xfrm>
            <a:off x="1524000" y="4159404"/>
            <a:ext cx="9144000" cy="1098395"/>
          </a:xfrm>
        </p:spPr>
        <p:txBody>
          <a:bodyPr>
            <a:normAutofit/>
          </a:bodyPr>
          <a:lstStyle/>
          <a:p>
            <a:endParaRPr lang="es-ES">
              <a:solidFill>
                <a:srgbClr val="FFFFFF"/>
              </a:solidFill>
            </a:endParaRPr>
          </a:p>
        </p:txBody>
      </p:sp>
    </p:spTree>
    <p:extLst>
      <p:ext uri="{BB962C8B-B14F-4D97-AF65-F5344CB8AC3E}">
        <p14:creationId xmlns:p14="http://schemas.microsoft.com/office/powerpoint/2010/main" val="14902036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E2AE7-9394-40F4-908B-2E8742FB7353}"/>
              </a:ext>
            </a:extLst>
          </p:cNvPr>
          <p:cNvSpPr>
            <a:spLocks noGrp="1"/>
          </p:cNvSpPr>
          <p:nvPr>
            <p:ph type="title"/>
          </p:nvPr>
        </p:nvSpPr>
        <p:spPr>
          <a:xfrm>
            <a:off x="838200" y="172085"/>
            <a:ext cx="10515600" cy="1325563"/>
          </a:xfrm>
        </p:spPr>
        <p:txBody>
          <a:bodyPr/>
          <a:lstStyle/>
          <a:p>
            <a:r>
              <a:rPr lang="es-ES" dirty="0"/>
              <a:t>Amortiguador</a:t>
            </a:r>
          </a:p>
        </p:txBody>
      </p:sp>
      <p:pic>
        <p:nvPicPr>
          <p:cNvPr id="8194" name="Picture 2" descr="Resultado de imagen de funcionamiento de un amortiguador hidráulico">
            <a:extLst>
              <a:ext uri="{FF2B5EF4-FFF2-40B4-BE49-F238E27FC236}">
                <a16:creationId xmlns:a16="http://schemas.microsoft.com/office/drawing/2014/main" id="{60DD27D9-D41B-4096-998F-D5C5E8F809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8044" y="2764049"/>
            <a:ext cx="6023956" cy="40939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sultado de imagen de  amortiguador hidráulico">
            <a:extLst>
              <a:ext uri="{FF2B5EF4-FFF2-40B4-BE49-F238E27FC236}">
                <a16:creationId xmlns:a16="http://schemas.microsoft.com/office/drawing/2014/main" id="{D4C5B8F9-021E-4199-93EC-8C6B9FA6E3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90" y="3573116"/>
            <a:ext cx="2895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Ver las imágenes de origen">
            <a:extLst>
              <a:ext uri="{FF2B5EF4-FFF2-40B4-BE49-F238E27FC236}">
                <a16:creationId xmlns:a16="http://schemas.microsoft.com/office/drawing/2014/main" id="{E38E7DFD-AFBA-42C6-A410-90EF884E56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3904211"/>
            <a:ext cx="2895600" cy="289560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12642BA7-0482-491C-A861-F35AB4044432}"/>
              </a:ext>
            </a:extLst>
          </p:cNvPr>
          <p:cNvSpPr>
            <a:spLocks noGrp="1"/>
          </p:cNvSpPr>
          <p:nvPr>
            <p:ph idx="1"/>
          </p:nvPr>
        </p:nvSpPr>
        <p:spPr>
          <a:xfrm>
            <a:off x="224445" y="1629295"/>
            <a:ext cx="11357956" cy="1812174"/>
          </a:xfrm>
        </p:spPr>
        <p:txBody>
          <a:bodyPr/>
          <a:lstStyle/>
          <a:p>
            <a:r>
              <a:rPr lang="es-ES" sz="2400" dirty="0" smtClean="0"/>
              <a:t>Se encarga de frenar las oscilaciones de la suspensión haciendo pasar el líquido de su interior por unos orificios con unas válvulas que reducen la velocidad del vástago según como sean estas válvulas, la viscosidad del líquido… será más duro o suave.</a:t>
            </a:r>
          </a:p>
          <a:p>
            <a:r>
              <a:rPr lang="es-ES" sz="2400" dirty="0" smtClean="0"/>
              <a:t>Hidráulico:</a:t>
            </a:r>
            <a:endParaRPr lang="es-ES" sz="2400" dirty="0"/>
          </a:p>
          <a:p>
            <a:pPr marL="457200" lvl="1" indent="0">
              <a:buNone/>
            </a:pPr>
            <a:endParaRPr lang="es-ES" dirty="0"/>
          </a:p>
        </p:txBody>
      </p:sp>
    </p:spTree>
    <p:extLst>
      <p:ext uri="{BB962C8B-B14F-4D97-AF65-F5344CB8AC3E}">
        <p14:creationId xmlns:p14="http://schemas.microsoft.com/office/powerpoint/2010/main" val="355646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E2AE7-9394-40F4-908B-2E8742FB7353}"/>
              </a:ext>
            </a:extLst>
          </p:cNvPr>
          <p:cNvSpPr>
            <a:spLocks noGrp="1"/>
          </p:cNvSpPr>
          <p:nvPr>
            <p:ph type="title"/>
          </p:nvPr>
        </p:nvSpPr>
        <p:spPr>
          <a:xfrm>
            <a:off x="838200" y="172085"/>
            <a:ext cx="10515600" cy="1325563"/>
          </a:xfrm>
        </p:spPr>
        <p:txBody>
          <a:bodyPr/>
          <a:lstStyle/>
          <a:p>
            <a:r>
              <a:rPr lang="es-ES" dirty="0"/>
              <a:t>Amortiguador</a:t>
            </a:r>
          </a:p>
        </p:txBody>
      </p:sp>
      <p:pic>
        <p:nvPicPr>
          <p:cNvPr id="9218" name="Picture 2" descr="Resultado de imagen de funcionamiento del amortiguador de gas">
            <a:extLst>
              <a:ext uri="{FF2B5EF4-FFF2-40B4-BE49-F238E27FC236}">
                <a16:creationId xmlns:a16="http://schemas.microsoft.com/office/drawing/2014/main" id="{09A9E743-5525-4B9B-BD5A-191348D722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6018" y="1786096"/>
            <a:ext cx="8335982" cy="4687888"/>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12642BA7-0482-491C-A861-F35AB4044432}"/>
              </a:ext>
            </a:extLst>
          </p:cNvPr>
          <p:cNvSpPr>
            <a:spLocks noGrp="1"/>
          </p:cNvSpPr>
          <p:nvPr>
            <p:ph idx="1"/>
          </p:nvPr>
        </p:nvSpPr>
        <p:spPr>
          <a:xfrm>
            <a:off x="609600" y="1935480"/>
            <a:ext cx="5018116" cy="4389120"/>
          </a:xfrm>
        </p:spPr>
        <p:txBody>
          <a:bodyPr/>
          <a:lstStyle/>
          <a:p>
            <a:r>
              <a:rPr lang="es-ES" sz="2400" dirty="0"/>
              <a:t>De </a:t>
            </a:r>
            <a:r>
              <a:rPr lang="es-ES" sz="2400" dirty="0" smtClean="0"/>
              <a:t>gas: este lleva una cámara rellena de gas que suple las diferencias entre los volúmenes de las cámaras del amortiguador al ir entrando el vástago.</a:t>
            </a:r>
            <a:endParaRPr lang="es-ES" sz="2400" dirty="0"/>
          </a:p>
          <a:p>
            <a:pPr marL="457200" lvl="1" indent="0">
              <a:buNone/>
            </a:pPr>
            <a:endParaRPr lang="es-ES" dirty="0"/>
          </a:p>
        </p:txBody>
      </p:sp>
    </p:spTree>
    <p:extLst>
      <p:ext uri="{BB962C8B-B14F-4D97-AF65-F5344CB8AC3E}">
        <p14:creationId xmlns:p14="http://schemas.microsoft.com/office/powerpoint/2010/main" val="135939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6600" dirty="0" smtClean="0"/>
              <a:t>Dirección.</a:t>
            </a:r>
            <a:endParaRPr lang="gl-ES" sz="6600" dirty="0"/>
          </a:p>
        </p:txBody>
      </p:sp>
      <p:sp>
        <p:nvSpPr>
          <p:cNvPr id="3" name="2 Marcador de contenido"/>
          <p:cNvSpPr>
            <a:spLocks noGrp="1"/>
          </p:cNvSpPr>
          <p:nvPr>
            <p:ph idx="1"/>
          </p:nvPr>
        </p:nvSpPr>
        <p:spPr>
          <a:xfrm>
            <a:off x="401781" y="1935479"/>
            <a:ext cx="11457709" cy="4700847"/>
          </a:xfrm>
        </p:spPr>
        <p:txBody>
          <a:bodyPr/>
          <a:lstStyle/>
          <a:p>
            <a:r>
              <a:rPr lang="es-ES" dirty="0" smtClean="0"/>
              <a:t>Este sistema tiene la finalidad de guiar al vehículo con precisión, seguridad, comodidad y facilidad.</a:t>
            </a:r>
          </a:p>
          <a:p>
            <a:r>
              <a:rPr lang="es-ES" dirty="0" smtClean="0"/>
              <a:t>Debe aislar al conductor de golpes y baches que pueda haber en la carretera, ya que estos no deben repercutir en el volante.</a:t>
            </a:r>
          </a:p>
          <a:p>
            <a:r>
              <a:rPr lang="es-ES" dirty="0" smtClean="0"/>
              <a:t>Debe poder mantener la trazada en casi cualquier situación.</a:t>
            </a:r>
          </a:p>
          <a:p>
            <a:r>
              <a:rPr lang="es-ES" dirty="0" smtClean="0"/>
              <a:t>Debe ser reversible de manera autónoma.</a:t>
            </a:r>
          </a:p>
          <a:p>
            <a:r>
              <a:rPr lang="es-ES" dirty="0" smtClean="0"/>
              <a:t>Debe cumplir ciertas condiciones geométricas.</a:t>
            </a:r>
            <a:endParaRPr lang="gl-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5902036" y="3797241"/>
            <a:ext cx="6098598" cy="2963950"/>
          </a:xfrm>
          <a:prstGeom prst="rect">
            <a:avLst/>
          </a:prstGeom>
        </p:spPr>
      </p:pic>
      <p:sp>
        <p:nvSpPr>
          <p:cNvPr id="2" name="Título 1"/>
          <p:cNvSpPr>
            <a:spLocks noGrp="1"/>
          </p:cNvSpPr>
          <p:nvPr>
            <p:ph type="title"/>
          </p:nvPr>
        </p:nvSpPr>
        <p:spPr/>
        <p:txBody>
          <a:bodyPr/>
          <a:lstStyle/>
          <a:p>
            <a:r>
              <a:rPr lang="es-ES" dirty="0"/>
              <a:t>Elementos de la dirección</a:t>
            </a:r>
          </a:p>
        </p:txBody>
      </p:sp>
      <p:sp>
        <p:nvSpPr>
          <p:cNvPr id="3" name="Marcador de contenido 2"/>
          <p:cNvSpPr>
            <a:spLocks noGrp="1"/>
          </p:cNvSpPr>
          <p:nvPr>
            <p:ph idx="1"/>
          </p:nvPr>
        </p:nvSpPr>
        <p:spPr/>
        <p:txBody>
          <a:bodyPr/>
          <a:lstStyle/>
          <a:p>
            <a:r>
              <a:rPr lang="es-ES" dirty="0" err="1" smtClean="0"/>
              <a:t>Arbol</a:t>
            </a:r>
            <a:r>
              <a:rPr lang="es-ES" dirty="0" smtClean="0"/>
              <a:t>, caña o columna de la dirección: une al volante con el sistema encargado de empujar las ruedas (cremallera o tornillo sinfín). Debe poderse regular y debe romperse en caso de choque.</a:t>
            </a:r>
          </a:p>
          <a:p>
            <a:r>
              <a:rPr lang="es-ES" dirty="0" smtClean="0"/>
              <a:t>Puede llevar en su conjunto la asistencia si esta es eléctrica.</a:t>
            </a:r>
            <a:endParaRPr lang="es-ES" dirty="0"/>
          </a:p>
        </p:txBody>
      </p:sp>
      <p:pic>
        <p:nvPicPr>
          <p:cNvPr id="4" name="Imagen 3"/>
          <p:cNvPicPr>
            <a:picLocks noChangeAspect="1"/>
          </p:cNvPicPr>
          <p:nvPr/>
        </p:nvPicPr>
        <p:blipFill>
          <a:blip r:embed="rId3"/>
          <a:stretch>
            <a:fillRect/>
          </a:stretch>
        </p:blipFill>
        <p:spPr>
          <a:xfrm>
            <a:off x="314802" y="3790776"/>
            <a:ext cx="4974863" cy="2817842"/>
          </a:xfrm>
          <a:prstGeom prst="rect">
            <a:avLst/>
          </a:prstGeom>
        </p:spPr>
      </p:pic>
      <p:sp>
        <p:nvSpPr>
          <p:cNvPr id="6" name="Flecha izquierda 5"/>
          <p:cNvSpPr/>
          <p:nvPr/>
        </p:nvSpPr>
        <p:spPr>
          <a:xfrm rot="20067188">
            <a:off x="3034144" y="4685460"/>
            <a:ext cx="4181301" cy="141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3940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E2AE7-9394-40F4-908B-2E8742FB7353}"/>
              </a:ext>
            </a:extLst>
          </p:cNvPr>
          <p:cNvSpPr>
            <a:spLocks noGrp="1"/>
          </p:cNvSpPr>
          <p:nvPr>
            <p:ph type="title"/>
          </p:nvPr>
        </p:nvSpPr>
        <p:spPr>
          <a:xfrm>
            <a:off x="838200" y="172085"/>
            <a:ext cx="10515600" cy="1325563"/>
          </a:xfrm>
        </p:spPr>
        <p:txBody>
          <a:bodyPr/>
          <a:lstStyle/>
          <a:p>
            <a:r>
              <a:rPr lang="es-ES" dirty="0"/>
              <a:t>Elementos de la dirección</a:t>
            </a:r>
          </a:p>
        </p:txBody>
      </p:sp>
      <p:sp>
        <p:nvSpPr>
          <p:cNvPr id="3" name="Marcador de contenido 2">
            <a:extLst>
              <a:ext uri="{FF2B5EF4-FFF2-40B4-BE49-F238E27FC236}">
                <a16:creationId xmlns:a16="http://schemas.microsoft.com/office/drawing/2014/main" id="{12642BA7-0482-491C-A861-F35AB4044432}"/>
              </a:ext>
            </a:extLst>
          </p:cNvPr>
          <p:cNvSpPr>
            <a:spLocks noGrp="1"/>
          </p:cNvSpPr>
          <p:nvPr>
            <p:ph idx="1"/>
          </p:nvPr>
        </p:nvSpPr>
        <p:spPr>
          <a:xfrm>
            <a:off x="249382" y="1686097"/>
            <a:ext cx="11333018" cy="4789517"/>
          </a:xfrm>
        </p:spPr>
        <p:txBody>
          <a:bodyPr>
            <a:normAutofit/>
          </a:bodyPr>
          <a:lstStyle/>
          <a:p>
            <a:r>
              <a:rPr lang="es-ES" sz="2400" dirty="0"/>
              <a:t>Caja de dirección de tornillo sin </a:t>
            </a:r>
            <a:r>
              <a:rPr lang="es-ES" sz="2400" dirty="0" smtClean="0"/>
              <a:t>fin: sistema en declive solo usado en vehículo industrial. El giro de la columna se transmite al tornillo que lo transforma en un vaivén de la palanca de mando.</a:t>
            </a:r>
            <a:endParaRPr lang="es-ES" sz="2400" dirty="0"/>
          </a:p>
        </p:txBody>
      </p:sp>
      <p:pic>
        <p:nvPicPr>
          <p:cNvPr id="2052" name="Picture 4" descr="Ver las imágenes de origen">
            <a:extLst>
              <a:ext uri="{FF2B5EF4-FFF2-40B4-BE49-F238E27FC236}">
                <a16:creationId xmlns:a16="http://schemas.microsoft.com/office/drawing/2014/main" id="{0FAAEA51-531A-41EF-A768-5B42AEC40A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181" y="3591366"/>
            <a:ext cx="3276601" cy="32666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er las imágenes de origen">
            <a:extLst>
              <a:ext uri="{FF2B5EF4-FFF2-40B4-BE49-F238E27FC236}">
                <a16:creationId xmlns:a16="http://schemas.microsoft.com/office/drawing/2014/main" id="{A885186A-6A22-40E0-A2CF-498211F417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3220" y="3923607"/>
            <a:ext cx="3677323" cy="276230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stretch>
            <a:fillRect/>
          </a:stretch>
        </p:blipFill>
        <p:spPr>
          <a:xfrm>
            <a:off x="4136884" y="3316778"/>
            <a:ext cx="3453428" cy="1995055"/>
          </a:xfrm>
          <a:prstGeom prst="rect">
            <a:avLst/>
          </a:prstGeom>
        </p:spPr>
      </p:pic>
    </p:spTree>
    <p:extLst>
      <p:ext uri="{BB962C8B-B14F-4D97-AF65-F5344CB8AC3E}">
        <p14:creationId xmlns:p14="http://schemas.microsoft.com/office/powerpoint/2010/main" val="1663673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E2AE7-9394-40F4-908B-2E8742FB7353}"/>
              </a:ext>
            </a:extLst>
          </p:cNvPr>
          <p:cNvSpPr>
            <a:spLocks noGrp="1"/>
          </p:cNvSpPr>
          <p:nvPr>
            <p:ph type="title"/>
          </p:nvPr>
        </p:nvSpPr>
        <p:spPr>
          <a:xfrm>
            <a:off x="838200" y="172085"/>
            <a:ext cx="10515600" cy="1325563"/>
          </a:xfrm>
        </p:spPr>
        <p:txBody>
          <a:bodyPr/>
          <a:lstStyle/>
          <a:p>
            <a:r>
              <a:rPr lang="es-ES" dirty="0"/>
              <a:t>Elementos de la dirección</a:t>
            </a:r>
          </a:p>
        </p:txBody>
      </p:sp>
      <p:sp>
        <p:nvSpPr>
          <p:cNvPr id="3" name="Marcador de contenido 2">
            <a:extLst>
              <a:ext uri="{FF2B5EF4-FFF2-40B4-BE49-F238E27FC236}">
                <a16:creationId xmlns:a16="http://schemas.microsoft.com/office/drawing/2014/main" id="{12642BA7-0482-491C-A861-F35AB4044432}"/>
              </a:ext>
            </a:extLst>
          </p:cNvPr>
          <p:cNvSpPr>
            <a:spLocks noGrp="1"/>
          </p:cNvSpPr>
          <p:nvPr>
            <p:ph idx="1"/>
          </p:nvPr>
        </p:nvSpPr>
        <p:spPr/>
        <p:txBody>
          <a:bodyPr/>
          <a:lstStyle/>
          <a:p>
            <a:r>
              <a:rPr lang="es-ES" dirty="0"/>
              <a:t>Caja de dirección de tornillo sin </a:t>
            </a:r>
            <a:r>
              <a:rPr lang="es-ES" dirty="0" smtClean="0"/>
              <a:t>fin</a:t>
            </a:r>
          </a:p>
          <a:p>
            <a:r>
              <a:rPr lang="es-ES" dirty="0" smtClean="0"/>
              <a:t>Palanca de mand0 o brazo </a:t>
            </a:r>
            <a:r>
              <a:rPr lang="es-ES" dirty="0" err="1" smtClean="0"/>
              <a:t>pitman</a:t>
            </a:r>
            <a:r>
              <a:rPr lang="es-ES" dirty="0" smtClean="0"/>
              <a:t>.</a:t>
            </a:r>
            <a:endParaRPr lang="es-ES" dirty="0"/>
          </a:p>
        </p:txBody>
      </p:sp>
      <p:pic>
        <p:nvPicPr>
          <p:cNvPr id="7170" name="Picture 2" descr="Ver las imágenes de origen">
            <a:extLst>
              <a:ext uri="{FF2B5EF4-FFF2-40B4-BE49-F238E27FC236}">
                <a16:creationId xmlns:a16="http://schemas.microsoft.com/office/drawing/2014/main" id="{A5C27362-4FA7-4B16-8DFC-DD1D019C8C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8430" y="834866"/>
            <a:ext cx="4130040" cy="55067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Ver las imágenes de origen">
            <a:extLst>
              <a:ext uri="{FF2B5EF4-FFF2-40B4-BE49-F238E27FC236}">
                <a16:creationId xmlns:a16="http://schemas.microsoft.com/office/drawing/2014/main" id="{279969DA-1B94-4EE0-84A6-5FED16434B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2800" y="2844800"/>
            <a:ext cx="4013200" cy="401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663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E2AE7-9394-40F4-908B-2E8742FB7353}"/>
              </a:ext>
            </a:extLst>
          </p:cNvPr>
          <p:cNvSpPr>
            <a:spLocks noGrp="1"/>
          </p:cNvSpPr>
          <p:nvPr>
            <p:ph type="title"/>
          </p:nvPr>
        </p:nvSpPr>
        <p:spPr>
          <a:xfrm>
            <a:off x="838200" y="172085"/>
            <a:ext cx="10515600" cy="1325563"/>
          </a:xfrm>
        </p:spPr>
        <p:txBody>
          <a:bodyPr/>
          <a:lstStyle/>
          <a:p>
            <a:r>
              <a:rPr lang="es-ES" dirty="0"/>
              <a:t>Elementos de la dirección</a:t>
            </a:r>
          </a:p>
        </p:txBody>
      </p:sp>
      <p:sp>
        <p:nvSpPr>
          <p:cNvPr id="3" name="Marcador de contenido 2">
            <a:extLst>
              <a:ext uri="{FF2B5EF4-FFF2-40B4-BE49-F238E27FC236}">
                <a16:creationId xmlns:a16="http://schemas.microsoft.com/office/drawing/2014/main" id="{12642BA7-0482-491C-A861-F35AB4044432}"/>
              </a:ext>
            </a:extLst>
          </p:cNvPr>
          <p:cNvSpPr>
            <a:spLocks noGrp="1"/>
          </p:cNvSpPr>
          <p:nvPr>
            <p:ph idx="1"/>
          </p:nvPr>
        </p:nvSpPr>
        <p:spPr>
          <a:xfrm>
            <a:off x="374074" y="1935479"/>
            <a:ext cx="5353396" cy="4750435"/>
          </a:xfrm>
        </p:spPr>
        <p:txBody>
          <a:bodyPr>
            <a:normAutofit/>
          </a:bodyPr>
          <a:lstStyle/>
          <a:p>
            <a:r>
              <a:rPr lang="es-ES" sz="2400" dirty="0"/>
              <a:t>Cremallera de </a:t>
            </a:r>
            <a:r>
              <a:rPr lang="es-ES" sz="2400" dirty="0" smtClean="0"/>
              <a:t>dirección: en este caso la columna engrana con una cremallera que se desplaza lateralmente moviendo las ruedas.</a:t>
            </a:r>
            <a:endParaRPr lang="es-ES" sz="2400" dirty="0"/>
          </a:p>
        </p:txBody>
      </p:sp>
      <p:pic>
        <p:nvPicPr>
          <p:cNvPr id="3076" name="Picture 4" descr="Ver las imágenes de origen">
            <a:extLst>
              <a:ext uri="{FF2B5EF4-FFF2-40B4-BE49-F238E27FC236}">
                <a16:creationId xmlns:a16="http://schemas.microsoft.com/office/drawing/2014/main" id="{A7A90435-D6F9-4CAD-9B44-F1DB9631C6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6363" y="2345556"/>
            <a:ext cx="6624320" cy="439854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275619" y="3399904"/>
            <a:ext cx="4521860" cy="3344199"/>
          </a:xfrm>
          <a:prstGeom prst="rect">
            <a:avLst/>
          </a:prstGeom>
        </p:spPr>
      </p:pic>
    </p:spTree>
    <p:extLst>
      <p:ext uri="{BB962C8B-B14F-4D97-AF65-F5344CB8AC3E}">
        <p14:creationId xmlns:p14="http://schemas.microsoft.com/office/powerpoint/2010/main" val="1029363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E2AE7-9394-40F4-908B-2E8742FB7353}"/>
              </a:ext>
            </a:extLst>
          </p:cNvPr>
          <p:cNvSpPr>
            <a:spLocks noGrp="1"/>
          </p:cNvSpPr>
          <p:nvPr>
            <p:ph type="title"/>
          </p:nvPr>
        </p:nvSpPr>
        <p:spPr>
          <a:xfrm>
            <a:off x="838200" y="172085"/>
            <a:ext cx="10515600" cy="1325563"/>
          </a:xfrm>
        </p:spPr>
        <p:txBody>
          <a:bodyPr/>
          <a:lstStyle/>
          <a:p>
            <a:r>
              <a:rPr lang="es-ES" dirty="0"/>
              <a:t>Elementos de la dirección</a:t>
            </a:r>
          </a:p>
        </p:txBody>
      </p:sp>
      <p:sp>
        <p:nvSpPr>
          <p:cNvPr id="5" name="Marcador de contenido 4">
            <a:extLst>
              <a:ext uri="{FF2B5EF4-FFF2-40B4-BE49-F238E27FC236}">
                <a16:creationId xmlns:a16="http://schemas.microsoft.com/office/drawing/2014/main" id="{A9C881DA-4383-4DC4-AEF6-317C57EF82E6}"/>
              </a:ext>
            </a:extLst>
          </p:cNvPr>
          <p:cNvSpPr>
            <a:spLocks noGrp="1"/>
          </p:cNvSpPr>
          <p:nvPr>
            <p:ph idx="1"/>
          </p:nvPr>
        </p:nvSpPr>
        <p:spPr>
          <a:xfrm>
            <a:off x="249381" y="1637607"/>
            <a:ext cx="11608177" cy="4754880"/>
          </a:xfrm>
        </p:spPr>
        <p:txBody>
          <a:bodyPr/>
          <a:lstStyle/>
          <a:p>
            <a:r>
              <a:rPr lang="es-ES" dirty="0"/>
              <a:t>Sistema de dirección </a:t>
            </a:r>
            <a:r>
              <a:rPr lang="es-ES" dirty="0" smtClean="0"/>
              <a:t>asistida: hace que la dirección sea blanda.</a:t>
            </a:r>
            <a:endParaRPr lang="es-ES" dirty="0"/>
          </a:p>
          <a:p>
            <a:pPr lvl="1"/>
            <a:r>
              <a:rPr lang="es-ES" dirty="0" smtClean="0"/>
              <a:t>Hidráulica: Una bomba asociada al motor genera presión hidráulica la cual según la válvula situada en la columna envía por un lado colocando el contrario en retorno o viceversa.</a:t>
            </a:r>
          </a:p>
          <a:p>
            <a:pPr lvl="1"/>
            <a:r>
              <a:rPr lang="es-ES" dirty="0" smtClean="0"/>
              <a:t>Electrohidráulica: La bomba la mueve un                                                              motor eléctrico.</a:t>
            </a:r>
            <a:endParaRPr lang="es-ES" dirty="0"/>
          </a:p>
        </p:txBody>
      </p:sp>
      <p:pic>
        <p:nvPicPr>
          <p:cNvPr id="4098" name="Picture 2" descr="Ver las imágenes de origen">
            <a:extLst>
              <a:ext uri="{FF2B5EF4-FFF2-40B4-BE49-F238E27FC236}">
                <a16:creationId xmlns:a16="http://schemas.microsoft.com/office/drawing/2014/main" id="{641DEE5C-194F-478C-84E5-76B48A29CA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72495"/>
            <a:ext cx="4260333" cy="248550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6538719" y="3217025"/>
            <a:ext cx="5568220" cy="3640975"/>
          </a:xfrm>
          <a:prstGeom prst="rect">
            <a:avLst/>
          </a:prstGeom>
        </p:spPr>
      </p:pic>
    </p:spTree>
    <p:extLst>
      <p:ext uri="{BB962C8B-B14F-4D97-AF65-F5344CB8AC3E}">
        <p14:creationId xmlns:p14="http://schemas.microsoft.com/office/powerpoint/2010/main" val="3650704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E2AE7-9394-40F4-908B-2E8742FB7353}"/>
              </a:ext>
            </a:extLst>
          </p:cNvPr>
          <p:cNvSpPr>
            <a:spLocks noGrp="1"/>
          </p:cNvSpPr>
          <p:nvPr>
            <p:ph type="title"/>
          </p:nvPr>
        </p:nvSpPr>
        <p:spPr>
          <a:xfrm>
            <a:off x="838200" y="172085"/>
            <a:ext cx="10515600" cy="1325563"/>
          </a:xfrm>
        </p:spPr>
        <p:txBody>
          <a:bodyPr/>
          <a:lstStyle/>
          <a:p>
            <a:r>
              <a:rPr lang="es-ES" dirty="0"/>
              <a:t>Elementos de la dirección</a:t>
            </a:r>
          </a:p>
        </p:txBody>
      </p:sp>
      <p:sp>
        <p:nvSpPr>
          <p:cNvPr id="5" name="Marcador de contenido 4">
            <a:extLst>
              <a:ext uri="{FF2B5EF4-FFF2-40B4-BE49-F238E27FC236}">
                <a16:creationId xmlns:a16="http://schemas.microsoft.com/office/drawing/2014/main" id="{A9C881DA-4383-4DC4-AEF6-317C57EF82E6}"/>
              </a:ext>
            </a:extLst>
          </p:cNvPr>
          <p:cNvSpPr>
            <a:spLocks noGrp="1"/>
          </p:cNvSpPr>
          <p:nvPr>
            <p:ph idx="1"/>
          </p:nvPr>
        </p:nvSpPr>
        <p:spPr>
          <a:xfrm>
            <a:off x="349135" y="1679171"/>
            <a:ext cx="11233265" cy="4645429"/>
          </a:xfrm>
        </p:spPr>
        <p:txBody>
          <a:bodyPr/>
          <a:lstStyle/>
          <a:p>
            <a:r>
              <a:rPr lang="es-ES" dirty="0"/>
              <a:t>Sistema de dirección asistida</a:t>
            </a:r>
          </a:p>
          <a:p>
            <a:pPr lvl="1"/>
            <a:r>
              <a:rPr lang="es-ES" dirty="0" smtClean="0"/>
              <a:t>Eléctrica: Un motor eléctrico actúa directamente sobre la cremallera o sobre la columna de la dirección</a:t>
            </a:r>
            <a:endParaRPr lang="es-ES" dirty="0"/>
          </a:p>
        </p:txBody>
      </p:sp>
      <p:pic>
        <p:nvPicPr>
          <p:cNvPr id="6146" name="Picture 2" descr="Resultado de imagen de direccion electroasistida">
            <a:extLst>
              <a:ext uri="{FF2B5EF4-FFF2-40B4-BE49-F238E27FC236}">
                <a16:creationId xmlns:a16="http://schemas.microsoft.com/office/drawing/2014/main" id="{276A0305-ED83-41BC-8F9E-1F3429B6F8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5359" y="3291840"/>
            <a:ext cx="7158451" cy="347059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58190" y="3123026"/>
            <a:ext cx="4447308" cy="3639406"/>
          </a:xfrm>
          <a:prstGeom prst="rect">
            <a:avLst/>
          </a:prstGeom>
        </p:spPr>
      </p:pic>
    </p:spTree>
    <p:extLst>
      <p:ext uri="{BB962C8B-B14F-4D97-AF65-F5344CB8AC3E}">
        <p14:creationId xmlns:p14="http://schemas.microsoft.com/office/powerpoint/2010/main" val="1521206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Elementos de la dirección</a:t>
            </a:r>
          </a:p>
        </p:txBody>
      </p:sp>
      <p:pic>
        <p:nvPicPr>
          <p:cNvPr id="7" name="Imagen 6"/>
          <p:cNvPicPr>
            <a:picLocks noChangeAspect="1"/>
          </p:cNvPicPr>
          <p:nvPr/>
        </p:nvPicPr>
        <p:blipFill>
          <a:blip r:embed="rId2"/>
          <a:stretch>
            <a:fillRect/>
          </a:stretch>
        </p:blipFill>
        <p:spPr>
          <a:xfrm>
            <a:off x="3935984" y="3034145"/>
            <a:ext cx="5330912" cy="3762617"/>
          </a:xfrm>
          <a:prstGeom prst="rect">
            <a:avLst/>
          </a:prstGeom>
        </p:spPr>
      </p:pic>
      <p:sp>
        <p:nvSpPr>
          <p:cNvPr id="8" name="Flecha izquierda 7"/>
          <p:cNvSpPr/>
          <p:nvPr/>
        </p:nvSpPr>
        <p:spPr>
          <a:xfrm rot="2257606">
            <a:off x="7468506" y="4787762"/>
            <a:ext cx="2771205" cy="20809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izquierda 8"/>
          <p:cNvSpPr/>
          <p:nvPr/>
        </p:nvSpPr>
        <p:spPr>
          <a:xfrm rot="19512159">
            <a:off x="8135209" y="3818536"/>
            <a:ext cx="1437800" cy="262027"/>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izquierda 4"/>
          <p:cNvSpPr/>
          <p:nvPr/>
        </p:nvSpPr>
        <p:spPr>
          <a:xfrm rot="21438039">
            <a:off x="5259238" y="4626820"/>
            <a:ext cx="4143079" cy="167523"/>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p:cNvSpPr>
            <a:spLocks noGrp="1"/>
          </p:cNvSpPr>
          <p:nvPr>
            <p:ph idx="1"/>
          </p:nvPr>
        </p:nvSpPr>
        <p:spPr>
          <a:xfrm>
            <a:off x="217065" y="1914772"/>
            <a:ext cx="11869640" cy="4772892"/>
          </a:xfrm>
        </p:spPr>
        <p:txBody>
          <a:bodyPr>
            <a:normAutofit/>
          </a:bodyPr>
          <a:lstStyle/>
          <a:p>
            <a:r>
              <a:rPr lang="es-ES" sz="2400" dirty="0" smtClean="0"/>
              <a:t>Existen sistemas de dirección que pueden variar su dureza según la velocidad o el modo seleccionado o que varíen la cantidad de giro efectivo respecto al movimiento en el volante facilitando la maniobra, lenta en el centro y rápida en los extremos.</a:t>
            </a:r>
          </a:p>
          <a:p>
            <a:pPr marL="0" indent="0">
              <a:buNone/>
            </a:pPr>
            <a:r>
              <a:rPr lang="es-ES" sz="2400" dirty="0" smtClean="0">
                <a:solidFill>
                  <a:srgbClr val="FF0000"/>
                </a:solidFill>
              </a:rPr>
              <a:t>                                                                                                                         Rótula axial</a:t>
            </a:r>
          </a:p>
          <a:p>
            <a:pPr marL="0" indent="0">
              <a:buNone/>
            </a:pPr>
            <a:r>
              <a:rPr lang="es-ES" sz="2400" dirty="0" smtClean="0"/>
              <a:t>                                                                                                                        </a:t>
            </a:r>
          </a:p>
          <a:p>
            <a:pPr marL="0" indent="0">
              <a:buNone/>
            </a:pPr>
            <a:r>
              <a:rPr lang="es-ES" sz="2400" dirty="0" smtClean="0"/>
              <a:t> Capuchón </a:t>
            </a:r>
            <a:r>
              <a:rPr lang="es-ES" sz="2400" dirty="0"/>
              <a:t>dirección</a:t>
            </a:r>
          </a:p>
          <a:p>
            <a:pPr marL="0" indent="0">
              <a:buNone/>
            </a:pPr>
            <a:r>
              <a:rPr lang="es-ES" sz="2400" dirty="0" smtClean="0"/>
              <a:t>                                                                                                                            </a:t>
            </a:r>
            <a:r>
              <a:rPr lang="es-ES" sz="2400" dirty="0" smtClean="0">
                <a:solidFill>
                  <a:srgbClr val="FF0000"/>
                </a:solidFill>
              </a:rPr>
              <a:t>Rótula dirección</a:t>
            </a:r>
          </a:p>
          <a:p>
            <a:pPr marL="0" indent="0">
              <a:buNone/>
            </a:pPr>
            <a:r>
              <a:rPr lang="es-ES" sz="2400" dirty="0" smtClean="0"/>
              <a:t> </a:t>
            </a:r>
          </a:p>
          <a:p>
            <a:pPr marL="0" indent="0">
              <a:buNone/>
            </a:pPr>
            <a:endParaRPr lang="es-ES" sz="2400" dirty="0"/>
          </a:p>
          <a:p>
            <a:pPr marL="0" indent="0">
              <a:buNone/>
            </a:pPr>
            <a:r>
              <a:rPr lang="es-ES" sz="2400" dirty="0" smtClean="0"/>
              <a:t>                                                                                       </a:t>
            </a:r>
            <a:r>
              <a:rPr lang="es-ES" sz="2400" dirty="0" smtClean="0">
                <a:solidFill>
                  <a:srgbClr val="FF0000"/>
                </a:solidFill>
              </a:rPr>
              <a:t>Rótula </a:t>
            </a:r>
            <a:r>
              <a:rPr lang="es-ES" sz="2400" dirty="0">
                <a:solidFill>
                  <a:srgbClr val="FF0000"/>
                </a:solidFill>
              </a:rPr>
              <a:t>suspensión</a:t>
            </a:r>
          </a:p>
          <a:p>
            <a:pPr marL="0" indent="0">
              <a:buNone/>
            </a:pPr>
            <a:r>
              <a:rPr lang="es-ES" sz="2400" dirty="0" smtClean="0"/>
              <a:t>Barra de acoplamiento                                                                                      </a:t>
            </a:r>
            <a:r>
              <a:rPr lang="es-ES" sz="2400" dirty="0" smtClean="0">
                <a:solidFill>
                  <a:srgbClr val="FF0000"/>
                </a:solidFill>
              </a:rPr>
              <a:t>Estabilizadora</a:t>
            </a:r>
            <a:endParaRPr lang="es-ES" sz="2400" dirty="0" smtClean="0"/>
          </a:p>
        </p:txBody>
      </p:sp>
      <p:pic>
        <p:nvPicPr>
          <p:cNvPr id="10" name="Imagen 9"/>
          <p:cNvPicPr>
            <a:picLocks noChangeAspect="1"/>
          </p:cNvPicPr>
          <p:nvPr/>
        </p:nvPicPr>
        <p:blipFill>
          <a:blip r:embed="rId3"/>
          <a:stretch>
            <a:fillRect/>
          </a:stretch>
        </p:blipFill>
        <p:spPr>
          <a:xfrm>
            <a:off x="714893" y="3034145"/>
            <a:ext cx="2892829" cy="1060370"/>
          </a:xfrm>
          <a:prstGeom prst="rect">
            <a:avLst/>
          </a:prstGeom>
        </p:spPr>
      </p:pic>
      <p:pic>
        <p:nvPicPr>
          <p:cNvPr id="11" name="Imagen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3059" y="4324426"/>
            <a:ext cx="2676496" cy="1778924"/>
          </a:xfrm>
          <a:prstGeom prst="rect">
            <a:avLst/>
          </a:prstGeom>
        </p:spPr>
      </p:pic>
      <p:sp>
        <p:nvSpPr>
          <p:cNvPr id="12" name="Flecha arriba 11"/>
          <p:cNvSpPr/>
          <p:nvPr/>
        </p:nvSpPr>
        <p:spPr>
          <a:xfrm>
            <a:off x="1598307" y="5262727"/>
            <a:ext cx="266008" cy="1070534"/>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41926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6600" dirty="0" smtClean="0"/>
              <a:t>Suspensión.</a:t>
            </a:r>
            <a:endParaRPr lang="gl-ES" sz="6600" dirty="0"/>
          </a:p>
        </p:txBody>
      </p:sp>
      <p:sp>
        <p:nvSpPr>
          <p:cNvPr id="3" name="2 Marcador de contenido"/>
          <p:cNvSpPr>
            <a:spLocks noGrp="1"/>
          </p:cNvSpPr>
          <p:nvPr>
            <p:ph idx="1"/>
          </p:nvPr>
        </p:nvSpPr>
        <p:spPr>
          <a:xfrm>
            <a:off x="387927" y="1935479"/>
            <a:ext cx="11457709" cy="4603866"/>
          </a:xfrm>
        </p:spPr>
        <p:txBody>
          <a:bodyPr>
            <a:normAutofit/>
          </a:bodyPr>
          <a:lstStyle/>
          <a:p>
            <a:r>
              <a:rPr lang="es-ES" sz="2400" dirty="0" smtClean="0"/>
              <a:t>Su función es mantener al neumático siempre en contacto con la carretera y de esta forma tener una buena adherencia, evitando rebotes o que la rueda se despegue del asfalto, al mismo tiempo aísla la carrocería de las imperfecciones de la carretera aportando confort a los ocupantes (a esto también ayudan los neumáticos y todos los bujes y </a:t>
            </a:r>
            <a:r>
              <a:rPr lang="es-ES" sz="2400" dirty="0" err="1" smtClean="0"/>
              <a:t>silenblocks</a:t>
            </a:r>
            <a:r>
              <a:rPr lang="es-ES" sz="2400" dirty="0" smtClean="0"/>
              <a:t> de goma.</a:t>
            </a:r>
          </a:p>
          <a:p>
            <a:r>
              <a:rPr lang="es-ES" sz="2400" dirty="0" smtClean="0"/>
              <a:t>La suspensión siempre consta de dos elementos, el elemento elástico (ballesta, muelle…) y el elemento que limita las oscilaciones generalmente un amortiguador.</a:t>
            </a:r>
          </a:p>
          <a:p>
            <a:endParaRPr lang="gl-E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E2AE7-9394-40F4-908B-2E8742FB7353}"/>
              </a:ext>
            </a:extLst>
          </p:cNvPr>
          <p:cNvSpPr>
            <a:spLocks noGrp="1"/>
          </p:cNvSpPr>
          <p:nvPr>
            <p:ph type="title"/>
          </p:nvPr>
        </p:nvSpPr>
        <p:spPr>
          <a:xfrm>
            <a:off x="838200" y="172085"/>
            <a:ext cx="10515600" cy="1325563"/>
          </a:xfrm>
        </p:spPr>
        <p:txBody>
          <a:bodyPr/>
          <a:lstStyle/>
          <a:p>
            <a:r>
              <a:rPr lang="es-ES" dirty="0"/>
              <a:t>Reglajes de la dirección</a:t>
            </a:r>
          </a:p>
        </p:txBody>
      </p:sp>
      <p:sp>
        <p:nvSpPr>
          <p:cNvPr id="5" name="Marcador de contenido 4">
            <a:extLst>
              <a:ext uri="{FF2B5EF4-FFF2-40B4-BE49-F238E27FC236}">
                <a16:creationId xmlns:a16="http://schemas.microsoft.com/office/drawing/2014/main" id="{A9C881DA-4383-4DC4-AEF6-317C57EF82E6}"/>
              </a:ext>
            </a:extLst>
          </p:cNvPr>
          <p:cNvSpPr>
            <a:spLocks noGrp="1"/>
          </p:cNvSpPr>
          <p:nvPr>
            <p:ph idx="1"/>
          </p:nvPr>
        </p:nvSpPr>
        <p:spPr/>
        <p:txBody>
          <a:bodyPr/>
          <a:lstStyle/>
          <a:p>
            <a:r>
              <a:rPr lang="es-ES" dirty="0"/>
              <a:t>Convergencia y divergencia</a:t>
            </a:r>
          </a:p>
          <a:p>
            <a:endParaRPr lang="es-ES" dirty="0"/>
          </a:p>
        </p:txBody>
      </p:sp>
      <p:pic>
        <p:nvPicPr>
          <p:cNvPr id="8194" name="Picture 2" descr="Ver las imágenes de origen">
            <a:extLst>
              <a:ext uri="{FF2B5EF4-FFF2-40B4-BE49-F238E27FC236}">
                <a16:creationId xmlns:a16="http://schemas.microsoft.com/office/drawing/2014/main" id="{DA8F74FA-C12C-4A41-92EC-896E76FF6B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6745" y="1388321"/>
            <a:ext cx="5184775" cy="529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612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E2AE7-9394-40F4-908B-2E8742FB7353}"/>
              </a:ext>
            </a:extLst>
          </p:cNvPr>
          <p:cNvSpPr>
            <a:spLocks noGrp="1"/>
          </p:cNvSpPr>
          <p:nvPr>
            <p:ph type="title"/>
          </p:nvPr>
        </p:nvSpPr>
        <p:spPr>
          <a:xfrm>
            <a:off x="838200" y="-81915"/>
            <a:ext cx="10515600" cy="1325563"/>
          </a:xfrm>
        </p:spPr>
        <p:txBody>
          <a:bodyPr/>
          <a:lstStyle/>
          <a:p>
            <a:r>
              <a:rPr lang="es-ES" dirty="0"/>
              <a:t>Reglajes de la dirección</a:t>
            </a:r>
          </a:p>
        </p:txBody>
      </p:sp>
      <p:sp>
        <p:nvSpPr>
          <p:cNvPr id="5" name="Marcador de contenido 4">
            <a:extLst>
              <a:ext uri="{FF2B5EF4-FFF2-40B4-BE49-F238E27FC236}">
                <a16:creationId xmlns:a16="http://schemas.microsoft.com/office/drawing/2014/main" id="{A9C881DA-4383-4DC4-AEF6-317C57EF82E6}"/>
              </a:ext>
            </a:extLst>
          </p:cNvPr>
          <p:cNvSpPr>
            <a:spLocks noGrp="1"/>
          </p:cNvSpPr>
          <p:nvPr>
            <p:ph idx="1"/>
          </p:nvPr>
        </p:nvSpPr>
        <p:spPr/>
        <p:txBody>
          <a:bodyPr/>
          <a:lstStyle/>
          <a:p>
            <a:r>
              <a:rPr lang="es-ES" dirty="0"/>
              <a:t>Caída positiva y negativa</a:t>
            </a:r>
          </a:p>
          <a:p>
            <a:endParaRPr lang="es-ES" dirty="0"/>
          </a:p>
        </p:txBody>
      </p:sp>
      <p:pic>
        <p:nvPicPr>
          <p:cNvPr id="9220" name="Picture 4" descr="Resultado de imagen de caida de direccion">
            <a:extLst>
              <a:ext uri="{FF2B5EF4-FFF2-40B4-BE49-F238E27FC236}">
                <a16:creationId xmlns:a16="http://schemas.microsoft.com/office/drawing/2014/main" id="{2BA8869C-F149-49D9-A388-B98C6B424F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6155" y="2502217"/>
            <a:ext cx="6054005" cy="4256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642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E2AE7-9394-40F4-908B-2E8742FB7353}"/>
              </a:ext>
            </a:extLst>
          </p:cNvPr>
          <p:cNvSpPr>
            <a:spLocks noGrp="1"/>
          </p:cNvSpPr>
          <p:nvPr>
            <p:ph type="title"/>
          </p:nvPr>
        </p:nvSpPr>
        <p:spPr>
          <a:xfrm>
            <a:off x="838200" y="-81915"/>
            <a:ext cx="10515600" cy="1325563"/>
          </a:xfrm>
        </p:spPr>
        <p:txBody>
          <a:bodyPr/>
          <a:lstStyle/>
          <a:p>
            <a:r>
              <a:rPr lang="es-ES" dirty="0"/>
              <a:t>Reglajes de la dirección</a:t>
            </a:r>
          </a:p>
        </p:txBody>
      </p:sp>
      <p:sp>
        <p:nvSpPr>
          <p:cNvPr id="5" name="Marcador de contenido 4">
            <a:extLst>
              <a:ext uri="{FF2B5EF4-FFF2-40B4-BE49-F238E27FC236}">
                <a16:creationId xmlns:a16="http://schemas.microsoft.com/office/drawing/2014/main" id="{A9C881DA-4383-4DC4-AEF6-317C57EF82E6}"/>
              </a:ext>
            </a:extLst>
          </p:cNvPr>
          <p:cNvSpPr>
            <a:spLocks noGrp="1"/>
          </p:cNvSpPr>
          <p:nvPr>
            <p:ph idx="1"/>
          </p:nvPr>
        </p:nvSpPr>
        <p:spPr/>
        <p:txBody>
          <a:bodyPr/>
          <a:lstStyle/>
          <a:p>
            <a:r>
              <a:rPr lang="es-ES" dirty="0"/>
              <a:t>Avance</a:t>
            </a:r>
          </a:p>
          <a:p>
            <a:endParaRPr lang="es-ES" dirty="0"/>
          </a:p>
        </p:txBody>
      </p:sp>
      <p:pic>
        <p:nvPicPr>
          <p:cNvPr id="10242" name="Picture 2" descr="Resultado de imagen de avance de  dirección">
            <a:extLst>
              <a:ext uri="{FF2B5EF4-FFF2-40B4-BE49-F238E27FC236}">
                <a16:creationId xmlns:a16="http://schemas.microsoft.com/office/drawing/2014/main" id="{15D9FDE3-2936-45C1-9965-C0D0BC0466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3351" y="1943734"/>
            <a:ext cx="6014649" cy="4621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341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E2AE7-9394-40F4-908B-2E8742FB7353}"/>
              </a:ext>
            </a:extLst>
          </p:cNvPr>
          <p:cNvSpPr>
            <a:spLocks noGrp="1"/>
          </p:cNvSpPr>
          <p:nvPr>
            <p:ph type="title"/>
          </p:nvPr>
        </p:nvSpPr>
        <p:spPr>
          <a:xfrm>
            <a:off x="838200" y="-81915"/>
            <a:ext cx="10515600" cy="1325563"/>
          </a:xfrm>
        </p:spPr>
        <p:txBody>
          <a:bodyPr/>
          <a:lstStyle/>
          <a:p>
            <a:r>
              <a:rPr lang="es-ES" dirty="0"/>
              <a:t>Reglajes de la dirección</a:t>
            </a:r>
          </a:p>
        </p:txBody>
      </p:sp>
      <p:sp>
        <p:nvSpPr>
          <p:cNvPr id="5" name="Marcador de contenido 4">
            <a:extLst>
              <a:ext uri="{FF2B5EF4-FFF2-40B4-BE49-F238E27FC236}">
                <a16:creationId xmlns:a16="http://schemas.microsoft.com/office/drawing/2014/main" id="{A9C881DA-4383-4DC4-AEF6-317C57EF82E6}"/>
              </a:ext>
            </a:extLst>
          </p:cNvPr>
          <p:cNvSpPr>
            <a:spLocks noGrp="1"/>
          </p:cNvSpPr>
          <p:nvPr>
            <p:ph idx="1"/>
          </p:nvPr>
        </p:nvSpPr>
        <p:spPr>
          <a:xfrm>
            <a:off x="609599" y="1935480"/>
            <a:ext cx="5408815" cy="4789516"/>
          </a:xfrm>
        </p:spPr>
        <p:txBody>
          <a:bodyPr/>
          <a:lstStyle/>
          <a:p>
            <a:r>
              <a:rPr lang="es-ES" sz="2400" dirty="0"/>
              <a:t>Alineador de </a:t>
            </a:r>
            <a:r>
              <a:rPr lang="es-ES" sz="2400" dirty="0" smtClean="0"/>
              <a:t>dirección: está máquina determina como están las ruedas y lo compara con los datos de fábrica consiguiendo así que el vehículo circule correctamente con un desgaste de neumáticos adecuado.</a:t>
            </a:r>
          </a:p>
          <a:p>
            <a:r>
              <a:rPr lang="es-ES" sz="2400" dirty="0" smtClean="0"/>
              <a:t>Hoy en día se realiza todo con ordenador y alineador láser. </a:t>
            </a:r>
          </a:p>
          <a:p>
            <a:r>
              <a:rPr lang="es-ES" sz="2400" dirty="0" smtClean="0"/>
              <a:t>Es imperativo alinear cuando se hace alguna intervención en la suspensión o dirección ya que es altamente probable haber modificado las cotas.</a:t>
            </a:r>
            <a:endParaRPr lang="es-ES" sz="2400" dirty="0"/>
          </a:p>
          <a:p>
            <a:endParaRPr lang="es-ES" dirty="0"/>
          </a:p>
        </p:txBody>
      </p:sp>
      <p:pic>
        <p:nvPicPr>
          <p:cNvPr id="11266" name="Picture 2" descr="Ver las imágenes de origen">
            <a:extLst>
              <a:ext uri="{FF2B5EF4-FFF2-40B4-BE49-F238E27FC236}">
                <a16:creationId xmlns:a16="http://schemas.microsoft.com/office/drawing/2014/main" id="{F59F8E4B-0CA3-478F-942F-7A78195A14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302625"/>
            <a:ext cx="5783634" cy="433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609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E2AE7-9394-40F4-908B-2E8742FB7353}"/>
              </a:ext>
            </a:extLst>
          </p:cNvPr>
          <p:cNvSpPr>
            <a:spLocks noGrp="1"/>
          </p:cNvSpPr>
          <p:nvPr>
            <p:ph type="title"/>
          </p:nvPr>
        </p:nvSpPr>
        <p:spPr>
          <a:xfrm>
            <a:off x="595745" y="565542"/>
            <a:ext cx="10972800" cy="1143000"/>
          </a:xfrm>
        </p:spPr>
        <p:txBody>
          <a:bodyPr/>
          <a:lstStyle/>
          <a:p>
            <a:r>
              <a:rPr lang="es-ES" dirty="0"/>
              <a:t>Elementos elásticos</a:t>
            </a:r>
          </a:p>
        </p:txBody>
      </p:sp>
      <p:pic>
        <p:nvPicPr>
          <p:cNvPr id="3074" name="Picture 2" descr="Ver las imágenes de origen">
            <a:extLst>
              <a:ext uri="{FF2B5EF4-FFF2-40B4-BE49-F238E27FC236}">
                <a16:creationId xmlns:a16="http://schemas.microsoft.com/office/drawing/2014/main" id="{C1620879-237C-48C8-B215-E7C566C0D0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00400"/>
            <a:ext cx="5502487" cy="3657600"/>
          </a:xfrm>
          <a:prstGeom prst="rect">
            <a:avLst/>
          </a:prstGeom>
          <a:noFill/>
          <a:extLst>
            <a:ext uri="{909E8E84-426E-40DD-AFC4-6F175D3DCCD1}">
              <a14:hiddenFill xmlns:a14="http://schemas.microsoft.com/office/drawing/2010/main">
                <a:solidFill>
                  <a:srgbClr val="FFFFFF"/>
                </a:solidFill>
              </a14:hiddenFill>
            </a:ext>
          </a:extLst>
        </p:spPr>
      </p:pic>
      <p:sp>
        <p:nvSpPr>
          <p:cNvPr id="20482" name="AutoShape 2" descr="Daños frecuentes en la suspensión y sus causas - Reynas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gl-ES"/>
          </a:p>
        </p:txBody>
      </p:sp>
      <p:pic>
        <p:nvPicPr>
          <p:cNvPr id="20483" name="Picture 3"/>
          <p:cNvPicPr>
            <a:picLocks noChangeAspect="1" noChangeArrowheads="1"/>
          </p:cNvPicPr>
          <p:nvPr/>
        </p:nvPicPr>
        <p:blipFill>
          <a:blip r:embed="rId3" cstate="print"/>
          <a:srcRect/>
          <a:stretch>
            <a:fillRect/>
          </a:stretch>
        </p:blipFill>
        <p:spPr bwMode="auto">
          <a:xfrm>
            <a:off x="5583383" y="3010365"/>
            <a:ext cx="6608618" cy="3847635"/>
          </a:xfrm>
          <a:prstGeom prst="rect">
            <a:avLst/>
          </a:prstGeom>
          <a:noFill/>
          <a:ln w="9525">
            <a:noFill/>
            <a:miter lim="800000"/>
            <a:headEnd/>
            <a:tailEnd/>
          </a:ln>
        </p:spPr>
      </p:pic>
      <p:sp>
        <p:nvSpPr>
          <p:cNvPr id="8" name="Marcador de contenido 2">
            <a:extLst>
              <a:ext uri="{FF2B5EF4-FFF2-40B4-BE49-F238E27FC236}">
                <a16:creationId xmlns:a16="http://schemas.microsoft.com/office/drawing/2014/main" id="{12642BA7-0482-491C-A861-F35AB4044432}"/>
              </a:ext>
            </a:extLst>
          </p:cNvPr>
          <p:cNvSpPr txBox="1">
            <a:spLocks/>
          </p:cNvSpPr>
          <p:nvPr/>
        </p:nvSpPr>
        <p:spPr>
          <a:xfrm>
            <a:off x="5286375" y="429490"/>
            <a:ext cx="6905625" cy="6428509"/>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s-ES" sz="2600" noProof="0" dirty="0" smtClean="0"/>
              <a:t>                  MUELLE         AMORTIGUADOR MANGUETA        NEUMÁTICO            EJE</a:t>
            </a: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8 Flecha derecha"/>
          <p:cNvSpPr/>
          <p:nvPr/>
        </p:nvSpPr>
        <p:spPr>
          <a:xfrm rot="7854843" flipV="1">
            <a:off x="7604719" y="2075389"/>
            <a:ext cx="3662213" cy="1115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sp>
        <p:nvSpPr>
          <p:cNvPr id="10" name="9 Flecha derecha"/>
          <p:cNvSpPr/>
          <p:nvPr/>
        </p:nvSpPr>
        <p:spPr>
          <a:xfrm rot="4260557" flipV="1">
            <a:off x="6660423" y="2434597"/>
            <a:ext cx="3417137" cy="14325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sp>
        <p:nvSpPr>
          <p:cNvPr id="11" name="10 Flecha derecha"/>
          <p:cNvSpPr/>
          <p:nvPr/>
        </p:nvSpPr>
        <p:spPr>
          <a:xfrm rot="7232927">
            <a:off x="7229554" y="3449530"/>
            <a:ext cx="5246360" cy="1422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sp>
        <p:nvSpPr>
          <p:cNvPr id="12" name="11 Flecha derecha"/>
          <p:cNvSpPr/>
          <p:nvPr/>
        </p:nvSpPr>
        <p:spPr>
          <a:xfrm rot="7531391">
            <a:off x="5402764" y="2816613"/>
            <a:ext cx="4000589" cy="12303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sp>
        <p:nvSpPr>
          <p:cNvPr id="13" name="12 Flecha derecha"/>
          <p:cNvSpPr/>
          <p:nvPr/>
        </p:nvSpPr>
        <p:spPr>
          <a:xfrm rot="5400000">
            <a:off x="4593431" y="3286126"/>
            <a:ext cx="4007645" cy="10715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sp>
        <p:nvSpPr>
          <p:cNvPr id="3" name="Marcador de contenido 2">
            <a:extLst>
              <a:ext uri="{FF2B5EF4-FFF2-40B4-BE49-F238E27FC236}">
                <a16:creationId xmlns:a16="http://schemas.microsoft.com/office/drawing/2014/main" id="{12642BA7-0482-491C-A861-F35AB4044432}"/>
              </a:ext>
            </a:extLst>
          </p:cNvPr>
          <p:cNvSpPr>
            <a:spLocks noGrp="1"/>
          </p:cNvSpPr>
          <p:nvPr>
            <p:ph idx="1"/>
          </p:nvPr>
        </p:nvSpPr>
        <p:spPr>
          <a:xfrm>
            <a:off x="609600" y="1676400"/>
            <a:ext cx="11277600" cy="4648200"/>
          </a:xfrm>
        </p:spPr>
        <p:txBody>
          <a:bodyPr/>
          <a:lstStyle/>
          <a:p>
            <a:r>
              <a:rPr lang="es-ES" dirty="0" smtClean="0"/>
              <a:t>Muelles es un arrollamiento de varilla de acero  que puede variar de diámetro y espesor que según se comprime aumenta su resistencia para posteriormente volver  a su forma o estado original.</a:t>
            </a:r>
            <a:endParaRPr lang="es-ES" dirty="0"/>
          </a:p>
        </p:txBody>
      </p:sp>
    </p:spTree>
    <p:extLst>
      <p:ext uri="{BB962C8B-B14F-4D97-AF65-F5344CB8AC3E}">
        <p14:creationId xmlns:p14="http://schemas.microsoft.com/office/powerpoint/2010/main" val="11726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E2AE7-9394-40F4-908B-2E8742FB7353}"/>
              </a:ext>
            </a:extLst>
          </p:cNvPr>
          <p:cNvSpPr>
            <a:spLocks noGrp="1"/>
          </p:cNvSpPr>
          <p:nvPr>
            <p:ph type="title"/>
          </p:nvPr>
        </p:nvSpPr>
        <p:spPr/>
        <p:txBody>
          <a:bodyPr/>
          <a:lstStyle/>
          <a:p>
            <a:r>
              <a:rPr lang="es-ES" dirty="0"/>
              <a:t>Elementos elásticos</a:t>
            </a:r>
          </a:p>
        </p:txBody>
      </p:sp>
      <p:sp>
        <p:nvSpPr>
          <p:cNvPr id="3" name="Marcador de contenido 2">
            <a:extLst>
              <a:ext uri="{FF2B5EF4-FFF2-40B4-BE49-F238E27FC236}">
                <a16:creationId xmlns:a16="http://schemas.microsoft.com/office/drawing/2014/main" id="{12642BA7-0482-491C-A861-F35AB4044432}"/>
              </a:ext>
            </a:extLst>
          </p:cNvPr>
          <p:cNvSpPr>
            <a:spLocks noGrp="1"/>
          </p:cNvSpPr>
          <p:nvPr>
            <p:ph idx="1"/>
          </p:nvPr>
        </p:nvSpPr>
        <p:spPr>
          <a:xfrm>
            <a:off x="290945" y="1935479"/>
            <a:ext cx="11651673" cy="4603866"/>
          </a:xfrm>
        </p:spPr>
        <p:txBody>
          <a:bodyPr/>
          <a:lstStyle/>
          <a:p>
            <a:r>
              <a:rPr lang="es-ES" dirty="0"/>
              <a:t>Barras de </a:t>
            </a:r>
            <a:r>
              <a:rPr lang="es-ES" dirty="0" smtClean="0"/>
              <a:t>torsión también hecha de acero pero en este caso trabaja en torsión (retorciéndose)  ya que tiene un extremo fijo al chasis y el otro a la  mangueta.</a:t>
            </a:r>
          </a:p>
          <a:p>
            <a:pPr>
              <a:buNone/>
            </a:pPr>
            <a:r>
              <a:rPr lang="es-ES" dirty="0" smtClean="0"/>
              <a:t>                                                       Cada rueda tiene su barra independiente</a:t>
            </a:r>
            <a:endParaRPr lang="es-ES" dirty="0"/>
          </a:p>
        </p:txBody>
      </p:sp>
      <p:pic>
        <p:nvPicPr>
          <p:cNvPr id="4098" name="Picture 2" descr="Ver las imágenes de origen">
            <a:extLst>
              <a:ext uri="{FF2B5EF4-FFF2-40B4-BE49-F238E27FC236}">
                <a16:creationId xmlns:a16="http://schemas.microsoft.com/office/drawing/2014/main" id="{CBD24F29-1DF0-4DB8-AB3D-9C2F306199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26056"/>
            <a:ext cx="6076950" cy="31813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de puente con barras de torsion ">
            <a:extLst>
              <a:ext uri="{FF2B5EF4-FFF2-40B4-BE49-F238E27FC236}">
                <a16:creationId xmlns:a16="http://schemas.microsoft.com/office/drawing/2014/main" id="{D1CE5858-AFDF-4EA2-B069-19FC45B08C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6208" y="3415606"/>
            <a:ext cx="5835792" cy="3198977"/>
          </a:xfrm>
          <a:prstGeom prst="rect">
            <a:avLst/>
          </a:prstGeom>
          <a:noFill/>
          <a:extLst>
            <a:ext uri="{909E8E84-426E-40DD-AFC4-6F175D3DCCD1}">
              <a14:hiddenFill xmlns:a14="http://schemas.microsoft.com/office/drawing/2010/main">
                <a:solidFill>
                  <a:srgbClr val="FFFFFF"/>
                </a:solidFill>
              </a14:hiddenFill>
            </a:ext>
          </a:extLst>
        </p:spPr>
      </p:pic>
      <p:sp>
        <p:nvSpPr>
          <p:cNvPr id="6" name="5 Flecha derecha"/>
          <p:cNvSpPr/>
          <p:nvPr/>
        </p:nvSpPr>
        <p:spPr>
          <a:xfrm rot="2133716">
            <a:off x="6276110" y="3796147"/>
            <a:ext cx="1787236" cy="110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sp>
        <p:nvSpPr>
          <p:cNvPr id="7" name="6 Flecha derecha"/>
          <p:cNvSpPr/>
          <p:nvPr/>
        </p:nvSpPr>
        <p:spPr>
          <a:xfrm rot="2133716">
            <a:off x="7869383" y="3740729"/>
            <a:ext cx="1787236" cy="110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spTree>
    <p:extLst>
      <p:ext uri="{BB962C8B-B14F-4D97-AF65-F5344CB8AC3E}">
        <p14:creationId xmlns:p14="http://schemas.microsoft.com/office/powerpoint/2010/main" val="20318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E2AE7-9394-40F4-908B-2E8742FB7353}"/>
              </a:ext>
            </a:extLst>
          </p:cNvPr>
          <p:cNvSpPr>
            <a:spLocks noGrp="1"/>
          </p:cNvSpPr>
          <p:nvPr>
            <p:ph type="title"/>
          </p:nvPr>
        </p:nvSpPr>
        <p:spPr>
          <a:xfrm>
            <a:off x="838200" y="304165"/>
            <a:ext cx="10515600" cy="1178271"/>
          </a:xfrm>
        </p:spPr>
        <p:txBody>
          <a:bodyPr/>
          <a:lstStyle/>
          <a:p>
            <a:r>
              <a:rPr lang="es-ES" dirty="0"/>
              <a:t>Elementos elásticos</a:t>
            </a:r>
          </a:p>
        </p:txBody>
      </p:sp>
      <p:pic>
        <p:nvPicPr>
          <p:cNvPr id="2050" name="Picture 2" descr="Resultado de imagen de muelle de suspensión">
            <a:extLst>
              <a:ext uri="{FF2B5EF4-FFF2-40B4-BE49-F238E27FC236}">
                <a16:creationId xmlns:a16="http://schemas.microsoft.com/office/drawing/2014/main" id="{C75BC995-B300-4C6D-9422-E07B65FC83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527" y="2993572"/>
            <a:ext cx="5206103" cy="36843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er las imágenes de origen">
            <a:extLst>
              <a:ext uri="{FF2B5EF4-FFF2-40B4-BE49-F238E27FC236}">
                <a16:creationId xmlns:a16="http://schemas.microsoft.com/office/drawing/2014/main" id="{C51CC1C5-8004-46F3-9111-C6B147BFDC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0757" y="2894879"/>
            <a:ext cx="6217279" cy="3761070"/>
          </a:xfrm>
          <a:prstGeom prst="rect">
            <a:avLst/>
          </a:prstGeom>
          <a:noFill/>
          <a:extLst>
            <a:ext uri="{909E8E84-426E-40DD-AFC4-6F175D3DCCD1}">
              <a14:hiddenFill xmlns:a14="http://schemas.microsoft.com/office/drawing/2010/main">
                <a:solidFill>
                  <a:srgbClr val="FFFFFF"/>
                </a:solidFill>
              </a14:hiddenFill>
            </a:ext>
          </a:extLst>
        </p:spPr>
      </p:pic>
      <p:sp>
        <p:nvSpPr>
          <p:cNvPr id="6" name="5 Flecha derecha"/>
          <p:cNvSpPr/>
          <p:nvPr/>
        </p:nvSpPr>
        <p:spPr>
          <a:xfrm rot="10027611">
            <a:off x="1219202" y="2992582"/>
            <a:ext cx="5056909" cy="110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sp>
        <p:nvSpPr>
          <p:cNvPr id="3" name="Marcador de contenido 2">
            <a:extLst>
              <a:ext uri="{FF2B5EF4-FFF2-40B4-BE49-F238E27FC236}">
                <a16:creationId xmlns:a16="http://schemas.microsoft.com/office/drawing/2014/main" id="{12642BA7-0482-491C-A861-F35AB4044432}"/>
              </a:ext>
            </a:extLst>
          </p:cNvPr>
          <p:cNvSpPr>
            <a:spLocks noGrp="1"/>
          </p:cNvSpPr>
          <p:nvPr>
            <p:ph idx="1"/>
          </p:nvPr>
        </p:nvSpPr>
        <p:spPr>
          <a:xfrm>
            <a:off x="609600" y="1676400"/>
            <a:ext cx="10972800" cy="4648200"/>
          </a:xfrm>
        </p:spPr>
        <p:txBody>
          <a:bodyPr/>
          <a:lstStyle/>
          <a:p>
            <a:r>
              <a:rPr lang="es-ES" dirty="0" smtClean="0"/>
              <a:t>Ballestas hojas de acero  que trabajan en flexión  uniéndose al chasis en un punto fijo y en otro móvil llamado gemela. El numero de hojas varia según la carga. Es un sistema muy robusto pero muy pesado.</a:t>
            </a:r>
            <a:endParaRPr lang="es-ES" dirty="0"/>
          </a:p>
        </p:txBody>
      </p:sp>
    </p:spTree>
    <p:extLst>
      <p:ext uri="{BB962C8B-B14F-4D97-AF65-F5344CB8AC3E}">
        <p14:creationId xmlns:p14="http://schemas.microsoft.com/office/powerpoint/2010/main" val="3103187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E2AE7-9394-40F4-908B-2E8742FB7353}"/>
              </a:ext>
            </a:extLst>
          </p:cNvPr>
          <p:cNvSpPr>
            <a:spLocks noGrp="1"/>
          </p:cNvSpPr>
          <p:nvPr>
            <p:ph type="title"/>
          </p:nvPr>
        </p:nvSpPr>
        <p:spPr>
          <a:xfrm>
            <a:off x="838200" y="304165"/>
            <a:ext cx="10515600" cy="1325563"/>
          </a:xfrm>
        </p:spPr>
        <p:txBody>
          <a:bodyPr/>
          <a:lstStyle/>
          <a:p>
            <a:r>
              <a:rPr lang="es-ES" dirty="0"/>
              <a:t>Elementos elásticos</a:t>
            </a:r>
          </a:p>
        </p:txBody>
      </p:sp>
      <p:pic>
        <p:nvPicPr>
          <p:cNvPr id="1026" name="Picture 2" descr="Ver las imágenes de origen">
            <a:extLst>
              <a:ext uri="{FF2B5EF4-FFF2-40B4-BE49-F238E27FC236}">
                <a16:creationId xmlns:a16="http://schemas.microsoft.com/office/drawing/2014/main" id="{A6C34804-4193-4AD2-8ED0-C02C295897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124" y="2718872"/>
            <a:ext cx="8929912" cy="3766358"/>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doblada hacia arriba 3"/>
          <p:cNvSpPr/>
          <p:nvPr/>
        </p:nvSpPr>
        <p:spPr>
          <a:xfrm rot="5400000">
            <a:off x="1421432" y="4081507"/>
            <a:ext cx="3599499" cy="25769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a:extLst>
              <a:ext uri="{FF2B5EF4-FFF2-40B4-BE49-F238E27FC236}">
                <a16:creationId xmlns:a16="http://schemas.microsoft.com/office/drawing/2014/main" id="{12642BA7-0482-491C-A861-F35AB4044432}"/>
              </a:ext>
            </a:extLst>
          </p:cNvPr>
          <p:cNvSpPr>
            <a:spLocks noGrp="1"/>
          </p:cNvSpPr>
          <p:nvPr>
            <p:ph idx="1"/>
          </p:nvPr>
        </p:nvSpPr>
        <p:spPr>
          <a:xfrm>
            <a:off x="266007" y="1935479"/>
            <a:ext cx="11679382" cy="1929939"/>
          </a:xfrm>
        </p:spPr>
        <p:txBody>
          <a:bodyPr>
            <a:normAutofit/>
          </a:bodyPr>
          <a:lstStyle/>
          <a:p>
            <a:r>
              <a:rPr lang="es-ES" sz="2400" dirty="0"/>
              <a:t>Barra </a:t>
            </a:r>
            <a:r>
              <a:rPr lang="es-ES" sz="2400" dirty="0" smtClean="0"/>
              <a:t>estabilizadora: es una barra de acero que conecta ambas ruedas trabaja en torsión mitigando la inclinación de la carrocería. Cuanto más gruesa menos es la inclinación.</a:t>
            </a:r>
            <a:endParaRPr lang="es-ES" sz="2400" dirty="0"/>
          </a:p>
        </p:txBody>
      </p:sp>
    </p:spTree>
    <p:extLst>
      <p:ext uri="{BB962C8B-B14F-4D97-AF65-F5344CB8AC3E}">
        <p14:creationId xmlns:p14="http://schemas.microsoft.com/office/powerpoint/2010/main" val="1930748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E2AE7-9394-40F4-908B-2E8742FB7353}"/>
              </a:ext>
            </a:extLst>
          </p:cNvPr>
          <p:cNvSpPr>
            <a:spLocks noGrp="1"/>
          </p:cNvSpPr>
          <p:nvPr>
            <p:ph type="title"/>
          </p:nvPr>
        </p:nvSpPr>
        <p:spPr>
          <a:xfrm>
            <a:off x="838200" y="304165"/>
            <a:ext cx="10515600" cy="1325563"/>
          </a:xfrm>
        </p:spPr>
        <p:txBody>
          <a:bodyPr/>
          <a:lstStyle/>
          <a:p>
            <a:r>
              <a:rPr lang="es-ES" dirty="0"/>
              <a:t>Elementos elásticos</a:t>
            </a:r>
          </a:p>
        </p:txBody>
      </p:sp>
      <p:sp>
        <p:nvSpPr>
          <p:cNvPr id="3" name="Marcador de contenido 2">
            <a:extLst>
              <a:ext uri="{FF2B5EF4-FFF2-40B4-BE49-F238E27FC236}">
                <a16:creationId xmlns:a16="http://schemas.microsoft.com/office/drawing/2014/main" id="{12642BA7-0482-491C-A861-F35AB4044432}"/>
              </a:ext>
            </a:extLst>
          </p:cNvPr>
          <p:cNvSpPr>
            <a:spLocks noGrp="1"/>
          </p:cNvSpPr>
          <p:nvPr>
            <p:ph idx="1"/>
          </p:nvPr>
        </p:nvSpPr>
        <p:spPr>
          <a:xfrm>
            <a:off x="390698" y="1629728"/>
            <a:ext cx="5960226" cy="4694872"/>
          </a:xfrm>
        </p:spPr>
        <p:txBody>
          <a:bodyPr>
            <a:normAutofit/>
          </a:bodyPr>
          <a:lstStyle/>
          <a:p>
            <a:r>
              <a:rPr lang="es-ES" sz="2400" dirty="0"/>
              <a:t>Esferas </a:t>
            </a:r>
            <a:r>
              <a:rPr lang="es-ES" sz="2400" dirty="0" smtClean="0"/>
              <a:t>hidroneumáticas: solo montado por Citroën y que permite tener diferentes alturas y durezas.</a:t>
            </a:r>
            <a:endParaRPr lang="es-ES" sz="2400" dirty="0"/>
          </a:p>
        </p:txBody>
      </p:sp>
      <p:pic>
        <p:nvPicPr>
          <p:cNvPr id="5122" name="Picture 2" descr="Resultado de imagen de esferas hidroneumáticas">
            <a:extLst>
              <a:ext uri="{FF2B5EF4-FFF2-40B4-BE49-F238E27FC236}">
                <a16:creationId xmlns:a16="http://schemas.microsoft.com/office/drawing/2014/main" id="{6BF87950-B03B-48E4-8EEC-A5012D0CCD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2823" y="2610196"/>
            <a:ext cx="5892676" cy="415336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40AE4126-AAC8-4CA2-8341-086DA0F9855D}"/>
              </a:ext>
            </a:extLst>
          </p:cNvPr>
          <p:cNvPicPr>
            <a:picLocks noChangeAspect="1"/>
          </p:cNvPicPr>
          <p:nvPr/>
        </p:nvPicPr>
        <p:blipFill>
          <a:blip r:embed="rId3" cstate="print"/>
          <a:stretch>
            <a:fillRect/>
          </a:stretch>
        </p:blipFill>
        <p:spPr>
          <a:xfrm>
            <a:off x="74469" y="3048808"/>
            <a:ext cx="5172075" cy="3714750"/>
          </a:xfrm>
          <a:prstGeom prst="rect">
            <a:avLst/>
          </a:prstGeom>
        </p:spPr>
      </p:pic>
    </p:spTree>
    <p:extLst>
      <p:ext uri="{BB962C8B-B14F-4D97-AF65-F5344CB8AC3E}">
        <p14:creationId xmlns:p14="http://schemas.microsoft.com/office/powerpoint/2010/main" val="365698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E2AE7-9394-40F4-908B-2E8742FB7353}"/>
              </a:ext>
            </a:extLst>
          </p:cNvPr>
          <p:cNvSpPr>
            <a:spLocks noGrp="1"/>
          </p:cNvSpPr>
          <p:nvPr>
            <p:ph type="title"/>
          </p:nvPr>
        </p:nvSpPr>
        <p:spPr>
          <a:xfrm>
            <a:off x="838200" y="304165"/>
            <a:ext cx="10515600" cy="1208751"/>
          </a:xfrm>
        </p:spPr>
        <p:txBody>
          <a:bodyPr/>
          <a:lstStyle/>
          <a:p>
            <a:r>
              <a:rPr lang="es-ES" dirty="0"/>
              <a:t>Elementos elásticos</a:t>
            </a:r>
          </a:p>
        </p:txBody>
      </p:sp>
      <p:sp>
        <p:nvSpPr>
          <p:cNvPr id="3" name="Marcador de contenido 2">
            <a:extLst>
              <a:ext uri="{FF2B5EF4-FFF2-40B4-BE49-F238E27FC236}">
                <a16:creationId xmlns:a16="http://schemas.microsoft.com/office/drawing/2014/main" id="{12642BA7-0482-491C-A861-F35AB4044432}"/>
              </a:ext>
            </a:extLst>
          </p:cNvPr>
          <p:cNvSpPr>
            <a:spLocks noGrp="1"/>
          </p:cNvSpPr>
          <p:nvPr>
            <p:ph idx="1"/>
          </p:nvPr>
        </p:nvSpPr>
        <p:spPr>
          <a:xfrm>
            <a:off x="415637" y="1629728"/>
            <a:ext cx="11504814" cy="4694872"/>
          </a:xfrm>
        </p:spPr>
        <p:txBody>
          <a:bodyPr>
            <a:normAutofit/>
          </a:bodyPr>
          <a:lstStyle/>
          <a:p>
            <a:r>
              <a:rPr lang="es-ES" sz="2400" dirty="0"/>
              <a:t>Cojín </a:t>
            </a:r>
            <a:r>
              <a:rPr lang="es-ES" sz="2400" dirty="0" smtClean="0"/>
              <a:t>neumático: solo montado en industriales y vehículos muy específicos, el elemento elástico es una bolsa de aire y el amortiguador no cambia, también puede variar la altura y dureza.</a:t>
            </a:r>
            <a:endParaRPr lang="es-ES" sz="2400" dirty="0"/>
          </a:p>
        </p:txBody>
      </p:sp>
      <p:pic>
        <p:nvPicPr>
          <p:cNvPr id="7170" name="Picture 2" descr="Resultado de imagen de suspension neumatica">
            <a:extLst>
              <a:ext uri="{FF2B5EF4-FFF2-40B4-BE49-F238E27FC236}">
                <a16:creationId xmlns:a16="http://schemas.microsoft.com/office/drawing/2014/main" id="{7161ECA2-000F-407C-AE60-6B2AB70F4C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351" y="2938982"/>
            <a:ext cx="5098729" cy="382757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Ver las imágenes de origen">
            <a:extLst>
              <a:ext uri="{FF2B5EF4-FFF2-40B4-BE49-F238E27FC236}">
                <a16:creationId xmlns:a16="http://schemas.microsoft.com/office/drawing/2014/main" id="{7ABE39F0-4E07-42F7-BEA5-8ED58B294A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7178" y="2605682"/>
            <a:ext cx="5603701" cy="416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975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E2AE7-9394-40F4-908B-2E8742FB7353}"/>
              </a:ext>
            </a:extLst>
          </p:cNvPr>
          <p:cNvSpPr>
            <a:spLocks noGrp="1"/>
          </p:cNvSpPr>
          <p:nvPr>
            <p:ph type="title"/>
          </p:nvPr>
        </p:nvSpPr>
        <p:spPr>
          <a:xfrm>
            <a:off x="838200" y="304165"/>
            <a:ext cx="10515600" cy="1325563"/>
          </a:xfrm>
        </p:spPr>
        <p:txBody>
          <a:bodyPr/>
          <a:lstStyle/>
          <a:p>
            <a:r>
              <a:rPr lang="es-ES" dirty="0"/>
              <a:t>Elementos elásticos</a:t>
            </a:r>
          </a:p>
        </p:txBody>
      </p:sp>
      <p:pic>
        <p:nvPicPr>
          <p:cNvPr id="6150" name="Picture 6" descr="Ver las imágenes de origen">
            <a:extLst>
              <a:ext uri="{FF2B5EF4-FFF2-40B4-BE49-F238E27FC236}">
                <a16:creationId xmlns:a16="http://schemas.microsoft.com/office/drawing/2014/main" id="{D0EF0039-B226-4E7D-9999-A64B01284A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1185" y="848428"/>
            <a:ext cx="5144135" cy="587901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Ver las imágenes de origen">
            <a:extLst>
              <a:ext uri="{FF2B5EF4-FFF2-40B4-BE49-F238E27FC236}">
                <a16:creationId xmlns:a16="http://schemas.microsoft.com/office/drawing/2014/main" id="{892C15A0-5F8D-4A8D-8EBD-39E86162CC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4880" y="3714927"/>
            <a:ext cx="3407207" cy="301251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stretch>
            <a:fillRect/>
          </a:stretch>
        </p:blipFill>
        <p:spPr>
          <a:xfrm>
            <a:off x="3401034" y="3910123"/>
            <a:ext cx="769012" cy="2947877"/>
          </a:xfrm>
          <a:prstGeom prst="rect">
            <a:avLst/>
          </a:prstGeom>
        </p:spPr>
      </p:pic>
      <p:sp>
        <p:nvSpPr>
          <p:cNvPr id="3" name="Marcador de contenido 2">
            <a:extLst>
              <a:ext uri="{FF2B5EF4-FFF2-40B4-BE49-F238E27FC236}">
                <a16:creationId xmlns:a16="http://schemas.microsoft.com/office/drawing/2014/main" id="{12642BA7-0482-491C-A861-F35AB4044432}"/>
              </a:ext>
            </a:extLst>
          </p:cNvPr>
          <p:cNvSpPr>
            <a:spLocks noGrp="1"/>
          </p:cNvSpPr>
          <p:nvPr>
            <p:ph idx="1"/>
          </p:nvPr>
        </p:nvSpPr>
        <p:spPr>
          <a:xfrm>
            <a:off x="332507" y="1770611"/>
            <a:ext cx="8703427" cy="2926079"/>
          </a:xfrm>
        </p:spPr>
        <p:txBody>
          <a:bodyPr>
            <a:normAutofit fontScale="92500" lnSpcReduction="10000"/>
          </a:bodyPr>
          <a:lstStyle/>
          <a:p>
            <a:r>
              <a:rPr lang="es-ES" sz="2400" dirty="0"/>
              <a:t>Tope de </a:t>
            </a:r>
            <a:r>
              <a:rPr lang="es-ES" sz="2400" dirty="0" smtClean="0"/>
              <a:t>suspensión: suelen ser de goma o espuma, sirven para limitar el recorrido de todo el conjunto rueda-suspensión sin que se produzca un golpe seco, por contra produce un rebote.</a:t>
            </a:r>
          </a:p>
          <a:p>
            <a:r>
              <a:rPr lang="es-ES" sz="2400" dirty="0" smtClean="0"/>
              <a:t>Existen topes hidráulicos que mejoran esto ya que el propio amortiguador va frenando la oscilación cuando se aproxima    al final del recorrido, sin rebote.</a:t>
            </a:r>
          </a:p>
          <a:p>
            <a:r>
              <a:rPr lang="es-ES" sz="2400" dirty="0" smtClean="0"/>
              <a:t>Existen topes hidráulicos independientes.</a:t>
            </a:r>
          </a:p>
          <a:p>
            <a:pPr marL="0" indent="0">
              <a:buNone/>
            </a:pPr>
            <a:r>
              <a:rPr lang="es-ES" sz="2400" dirty="0" smtClean="0"/>
              <a:t>TOPE HIDRAULICO</a:t>
            </a:r>
            <a:endParaRPr lang="es-ES" sz="2400" dirty="0"/>
          </a:p>
        </p:txBody>
      </p:sp>
      <p:sp>
        <p:nvSpPr>
          <p:cNvPr id="7" name="Flecha derecha 6"/>
          <p:cNvSpPr/>
          <p:nvPr/>
        </p:nvSpPr>
        <p:spPr>
          <a:xfrm rot="2948326">
            <a:off x="1752652" y="5212080"/>
            <a:ext cx="2179062"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359948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305</TotalTime>
  <Words>899</Words>
  <Application>Microsoft Office PowerPoint</Application>
  <PresentationFormat>Panorámica</PresentationFormat>
  <Paragraphs>71</Paragraphs>
  <Slides>23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Calibri</vt:lpstr>
      <vt:lpstr>Constantia</vt:lpstr>
      <vt:lpstr>Wingdings 2</vt:lpstr>
      <vt:lpstr>Flujo</vt:lpstr>
      <vt:lpstr>Suspensión y dirección</vt:lpstr>
      <vt:lpstr>Suspensión.</vt:lpstr>
      <vt:lpstr>Elementos elásticos</vt:lpstr>
      <vt:lpstr>Elementos elásticos</vt:lpstr>
      <vt:lpstr>Elementos elásticos</vt:lpstr>
      <vt:lpstr>Elementos elásticos</vt:lpstr>
      <vt:lpstr>Elementos elásticos</vt:lpstr>
      <vt:lpstr>Elementos elásticos</vt:lpstr>
      <vt:lpstr>Elementos elásticos</vt:lpstr>
      <vt:lpstr>Amortiguador</vt:lpstr>
      <vt:lpstr>Amortiguador</vt:lpstr>
      <vt:lpstr>Dirección.</vt:lpstr>
      <vt:lpstr>Elementos de la dirección</vt:lpstr>
      <vt:lpstr>Elementos de la dirección</vt:lpstr>
      <vt:lpstr>Elementos de la dirección</vt:lpstr>
      <vt:lpstr>Elementos de la dirección</vt:lpstr>
      <vt:lpstr>Elementos de la dirección</vt:lpstr>
      <vt:lpstr>Elementos de la dirección</vt:lpstr>
      <vt:lpstr>Elementos de la dirección</vt:lpstr>
      <vt:lpstr>Reglajes de la dirección</vt:lpstr>
      <vt:lpstr>Reglajes de la dirección</vt:lpstr>
      <vt:lpstr>Reglajes de la dirección</vt:lpstr>
      <vt:lpstr>Reglajes de la dirección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Suspensión y dirección</dc:title>
  <dc:creator>Jaime Villar Martínez</dc:creator>
  <cp:lastModifiedBy>Taller de pintura</cp:lastModifiedBy>
  <cp:revision>31</cp:revision>
  <dcterms:created xsi:type="dcterms:W3CDTF">2022-04-02T11:02:50Z</dcterms:created>
  <dcterms:modified xsi:type="dcterms:W3CDTF">2023-03-27T12:22:06Z</dcterms:modified>
</cp:coreProperties>
</file>