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3" roundtripDataSignature="AMtx7miPKXl7kI3kjDVH05whByhMDxBV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63ABB98-1D21-497D-BFD9-CA6D17FBF7B5}">
  <a:tblStyle styleId="{663ABB98-1D21-497D-BFD9-CA6D17FBF7B5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4" name="Google Shape;224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4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4" name="Google Shape;74;p2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5" name="Google Shape;75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0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3" name="Google Shape;43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9" name="Google Shape;49;p2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0" name="Google Shape;50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5" name="Google Shape;65;p2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6" name="Google Shape;66;p2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7" name="Google Shape;67;p2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8" name="Google Shape;68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gradFill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 infinitivo conxugado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 Cando se emprega habitualmente?</a:t>
            </a:r>
            <a:endParaRPr/>
          </a:p>
        </p:txBody>
      </p:sp>
      <p:sp>
        <p:nvSpPr>
          <p:cNvPr id="183" name="Google Shape;183;p10"/>
          <p:cNvSpPr txBox="1"/>
          <p:nvPr>
            <p:ph idx="1" type="body"/>
          </p:nvPr>
        </p:nvSpPr>
        <p:spPr>
          <a:xfrm>
            <a:off x="457200" y="1600200"/>
            <a:ext cx="84359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Cando o infinitivo ten un </a:t>
            </a:r>
            <a:r>
              <a:rPr b="1" i="0" lang="en-US" sz="24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suxeito IGUAL </a:t>
            </a: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ao do verbo principal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B)  </a:t>
            </a: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pero hai moita distancia entre o verbo principal e o infinitivo.</a:t>
            </a:r>
            <a:endParaRPr/>
          </a:p>
        </p:txBody>
      </p:sp>
      <p:sp>
        <p:nvSpPr>
          <p:cNvPr id="184" name="Google Shape;184;p10"/>
          <p:cNvSpPr txBox="1"/>
          <p:nvPr/>
        </p:nvSpPr>
        <p:spPr>
          <a:xfrm>
            <a:off x="792162" y="3228975"/>
            <a:ext cx="7559675" cy="968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Xoán e Sara </a:t>
            </a:r>
            <a:r>
              <a:rPr b="1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calan</a:t>
            </a: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pode que medio convencidos,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un tempo máis tarde se </a:t>
            </a:r>
            <a:r>
              <a:rPr b="1" i="1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reafirmaren</a:t>
            </a:r>
            <a:r>
              <a:rPr b="0" i="1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seu.</a:t>
            </a:r>
            <a:endParaRPr/>
          </a:p>
        </p:txBody>
      </p:sp>
      <p:sp>
        <p:nvSpPr>
          <p:cNvPr id="185" name="Google Shape;185;p10"/>
          <p:cNvSpPr txBox="1"/>
          <p:nvPr/>
        </p:nvSpPr>
        <p:spPr>
          <a:xfrm>
            <a:off x="755650" y="4724400"/>
            <a:ext cx="1655762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Verbo principal</a:t>
            </a:r>
            <a:endParaRPr/>
          </a:p>
        </p:txBody>
      </p:sp>
      <p:sp>
        <p:nvSpPr>
          <p:cNvPr id="186" name="Google Shape;186;p10"/>
          <p:cNvSpPr txBox="1"/>
          <p:nvPr/>
        </p:nvSpPr>
        <p:spPr>
          <a:xfrm>
            <a:off x="7235825" y="4724400"/>
            <a:ext cx="16573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infinitivo</a:t>
            </a:r>
            <a:endParaRPr/>
          </a:p>
        </p:txBody>
      </p:sp>
      <p:cxnSp>
        <p:nvCxnSpPr>
          <p:cNvPr id="187" name="Google Shape;187;p10"/>
          <p:cNvCxnSpPr/>
          <p:nvPr/>
        </p:nvCxnSpPr>
        <p:spPr>
          <a:xfrm flipH="1">
            <a:off x="1187450" y="3644900"/>
            <a:ext cx="1223962" cy="1079500"/>
          </a:xfrm>
          <a:prstGeom prst="straightConnector1">
            <a:avLst/>
          </a:prstGeom>
          <a:noFill/>
          <a:ln cap="flat" cmpd="sng" w="25400">
            <a:solidFill>
              <a:srgbClr val="F79646"/>
            </a:solidFill>
            <a:prstDash val="solid"/>
            <a:miter lim="800000"/>
            <a:headEnd len="med" w="med" type="none"/>
            <a:tailEnd len="med" w="med" type="stealth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88" name="Google Shape;188;p10"/>
          <p:cNvCxnSpPr/>
          <p:nvPr/>
        </p:nvCxnSpPr>
        <p:spPr>
          <a:xfrm>
            <a:off x="4643437" y="4149725"/>
            <a:ext cx="2881312" cy="574675"/>
          </a:xfrm>
          <a:prstGeom prst="straightConnector1">
            <a:avLst/>
          </a:prstGeom>
          <a:noFill/>
          <a:ln cap="flat" cmpd="sng" w="25400">
            <a:solidFill>
              <a:srgbClr val="F79646"/>
            </a:solidFill>
            <a:prstDash val="solid"/>
            <a:miter lim="800000"/>
            <a:headEnd len="med" w="med" type="none"/>
            <a:tailEnd len="med" w="med" type="stealth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</p:cxnSp>
      <p:sp>
        <p:nvSpPr>
          <p:cNvPr id="189" name="Google Shape;189;p10"/>
          <p:cNvSpPr/>
          <p:nvPr/>
        </p:nvSpPr>
        <p:spPr>
          <a:xfrm>
            <a:off x="2484437" y="4797425"/>
            <a:ext cx="4608512" cy="360362"/>
          </a:xfrm>
          <a:prstGeom prst="leftRightArrow">
            <a:avLst>
              <a:gd fmla="val 845" name="adj1"/>
              <a:gd fmla="val 50000" name="adj2"/>
            </a:avLst>
          </a:prstGeom>
          <a:solidFill>
            <a:srgbClr val="9BBB59"/>
          </a:solidFill>
          <a:ln cap="flat" cmpd="sng" w="25400">
            <a:solidFill>
              <a:srgbClr val="7189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0"/>
          <p:cNvSpPr txBox="1"/>
          <p:nvPr/>
        </p:nvSpPr>
        <p:spPr>
          <a:xfrm>
            <a:off x="2843212" y="5229225"/>
            <a:ext cx="4032250" cy="5762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9BBB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Existe distancia  considerable entre  eles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 Cando se emprega habitualmente?</a:t>
            </a:r>
            <a:endParaRPr/>
          </a:p>
        </p:txBody>
      </p:sp>
      <p:sp>
        <p:nvSpPr>
          <p:cNvPr id="196" name="Google Shape;196;p11"/>
          <p:cNvSpPr txBox="1"/>
          <p:nvPr>
            <p:ph idx="1" type="body"/>
          </p:nvPr>
        </p:nvSpPr>
        <p:spPr>
          <a:xfrm>
            <a:off x="539750" y="1557337"/>
            <a:ext cx="8434387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Cando se indica indeterminación do suxeito na terceira persoa do plural (ou P6).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1"/>
          <p:cNvSpPr txBox="1"/>
          <p:nvPr/>
        </p:nvSpPr>
        <p:spPr>
          <a:xfrm>
            <a:off x="611187" y="2492375"/>
            <a:ext cx="7561262" cy="588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Ao non lle </a:t>
            </a:r>
            <a:r>
              <a:rPr b="1" i="1" lang="en-US" sz="24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faceren</a:t>
            </a:r>
            <a:r>
              <a:rPr b="0" i="1" lang="en-US" sz="24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caso, o rapaz marchou.</a:t>
            </a:r>
            <a:endParaRPr/>
          </a:p>
        </p:txBody>
      </p:sp>
      <p:sp>
        <p:nvSpPr>
          <p:cNvPr id="198" name="Google Shape;198;p11"/>
          <p:cNvSpPr txBox="1"/>
          <p:nvPr/>
        </p:nvSpPr>
        <p:spPr>
          <a:xfrm>
            <a:off x="1476375" y="4508500"/>
            <a:ext cx="7056437" cy="1754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 se sabe que non lle fixo caso (o dependente da tenda de telefonía, a camareira do bar ao que acostumaba ir... Quen??). Polo tanto, márcase a indeterminación conxugando o infinitivo na terceira persoa do plural (ou P6).</a:t>
            </a:r>
            <a:endParaRPr/>
          </a:p>
        </p:txBody>
      </p:sp>
      <p:cxnSp>
        <p:nvCxnSpPr>
          <p:cNvPr id="199" name="Google Shape;199;p11"/>
          <p:cNvCxnSpPr/>
          <p:nvPr/>
        </p:nvCxnSpPr>
        <p:spPr>
          <a:xfrm>
            <a:off x="3563937" y="3068637"/>
            <a:ext cx="0" cy="1439862"/>
          </a:xfrm>
          <a:prstGeom prst="straightConnector1">
            <a:avLst/>
          </a:prstGeom>
          <a:noFill/>
          <a:ln cap="flat" cmpd="sng" w="25400">
            <a:solidFill>
              <a:srgbClr val="F79646"/>
            </a:solidFill>
            <a:prstDash val="solid"/>
            <a:miter lim="800000"/>
            <a:headEnd len="med" w="med" type="none"/>
            <a:tailEnd len="med" w="med" type="stealth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 Cando se emprega habitualmente?</a:t>
            </a:r>
            <a:endParaRPr/>
          </a:p>
        </p:txBody>
      </p:sp>
      <p:sp>
        <p:nvSpPr>
          <p:cNvPr id="205" name="Google Shape;205;p12"/>
          <p:cNvSpPr txBox="1"/>
          <p:nvPr>
            <p:ph idx="1" type="body"/>
          </p:nvPr>
        </p:nvSpPr>
        <p:spPr>
          <a:xfrm>
            <a:off x="539750" y="1557337"/>
            <a:ext cx="8434387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Nas construcións reflexivas e con verbos pronominais.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2"/>
          <p:cNvSpPr txBox="1"/>
          <p:nvPr/>
        </p:nvSpPr>
        <p:spPr>
          <a:xfrm>
            <a:off x="611187" y="2492375"/>
            <a:ext cx="7561262" cy="588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Túa tía fíxovos un novo baño para </a:t>
            </a:r>
            <a:r>
              <a:rPr b="1" i="1" lang="en-US" sz="24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duchárdes</a:t>
            </a:r>
            <a:r>
              <a:rPr b="1" i="1" lang="en-US" sz="2400" u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vos</a:t>
            </a: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 verán</a:t>
            </a:r>
            <a:endParaRPr/>
          </a:p>
        </p:txBody>
      </p:sp>
      <p:sp>
        <p:nvSpPr>
          <p:cNvPr id="207" name="Google Shape;207;p12"/>
          <p:cNvSpPr txBox="1"/>
          <p:nvPr/>
        </p:nvSpPr>
        <p:spPr>
          <a:xfrm>
            <a:off x="2124075" y="4048125"/>
            <a:ext cx="4319587" cy="5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Ducharse</a:t>
            </a:r>
            <a:r>
              <a:rPr b="0" i="0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un verbo pronominal.</a:t>
            </a:r>
            <a:endParaRPr/>
          </a:p>
        </p:txBody>
      </p:sp>
      <p:cxnSp>
        <p:nvCxnSpPr>
          <p:cNvPr id="208" name="Google Shape;208;p12"/>
          <p:cNvCxnSpPr/>
          <p:nvPr/>
        </p:nvCxnSpPr>
        <p:spPr>
          <a:xfrm>
            <a:off x="5364162" y="2997200"/>
            <a:ext cx="287337" cy="0"/>
          </a:xfrm>
          <a:prstGeom prst="straightConnector1">
            <a:avLst/>
          </a:prstGeom>
          <a:noFill/>
          <a:ln cap="flat" cmpd="sng" w="9525">
            <a:solidFill>
              <a:srgbClr val="4A7EBB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09" name="Google Shape;209;p12"/>
          <p:cNvSpPr txBox="1"/>
          <p:nvPr/>
        </p:nvSpPr>
        <p:spPr>
          <a:xfrm>
            <a:off x="5580062" y="3311525"/>
            <a:ext cx="2663825" cy="46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1800"/>
              <a:buFont typeface="Calibri"/>
              <a:buNone/>
            </a:pPr>
            <a:r>
              <a:rPr b="1" i="0" lang="en-US" sz="1800" u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marca pronominal</a:t>
            </a:r>
            <a:endParaRPr/>
          </a:p>
        </p:txBody>
      </p:sp>
      <p:cxnSp>
        <p:nvCxnSpPr>
          <p:cNvPr id="210" name="Google Shape;210;p12"/>
          <p:cNvCxnSpPr/>
          <p:nvPr/>
        </p:nvCxnSpPr>
        <p:spPr>
          <a:xfrm>
            <a:off x="6516687" y="2997200"/>
            <a:ext cx="0" cy="431800"/>
          </a:xfrm>
          <a:prstGeom prst="straightConnector1">
            <a:avLst/>
          </a:prstGeom>
          <a:noFill/>
          <a:ln cap="flat" cmpd="sng" w="9525">
            <a:solidFill>
              <a:srgbClr val="98B954"/>
            </a:solidFill>
            <a:prstDash val="solid"/>
            <a:miter lim="800000"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5. Cando se emprega o</a:t>
            </a:r>
            <a:r>
              <a:rPr b="1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infinitivo invariable</a:t>
            </a: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16" name="Google Shape;216;p13"/>
          <p:cNvSpPr txBox="1"/>
          <p:nvPr>
            <p:ph idx="1" type="body"/>
          </p:nvPr>
        </p:nvSpPr>
        <p:spPr>
          <a:xfrm>
            <a:off x="515937" y="4187825"/>
            <a:ext cx="8434387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Cando o infinitivo non se refire a ningún suxeito (carácter </a:t>
            </a: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impersoal).</a:t>
            </a:r>
            <a:endParaRPr/>
          </a:p>
        </p:txBody>
      </p:sp>
      <p:sp>
        <p:nvSpPr>
          <p:cNvPr id="217" name="Google Shape;217;p13"/>
          <p:cNvSpPr txBox="1"/>
          <p:nvPr/>
        </p:nvSpPr>
        <p:spPr>
          <a:xfrm>
            <a:off x="-2700337" y="4868862"/>
            <a:ext cx="7561262" cy="588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Calibri"/>
              <a:buNone/>
            </a:pPr>
            <a:r>
              <a:rPr b="1" i="1" lang="en-US" sz="24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Cantar</a:t>
            </a:r>
            <a:r>
              <a:rPr b="0" i="1" lang="en-US" sz="24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alegra o día</a:t>
            </a:r>
            <a:endParaRPr/>
          </a:p>
        </p:txBody>
      </p:sp>
      <p:sp>
        <p:nvSpPr>
          <p:cNvPr id="218" name="Google Shape;218;p13"/>
          <p:cNvSpPr txBox="1"/>
          <p:nvPr/>
        </p:nvSpPr>
        <p:spPr>
          <a:xfrm>
            <a:off x="755650" y="5661025"/>
            <a:ext cx="6911975" cy="5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 valor impersoal porque non se refire a ningún suxeito</a:t>
            </a:r>
            <a:endParaRPr/>
          </a:p>
        </p:txBody>
      </p:sp>
      <p:sp>
        <p:nvSpPr>
          <p:cNvPr id="219" name="Google Shape;219;p13"/>
          <p:cNvSpPr txBox="1"/>
          <p:nvPr/>
        </p:nvSpPr>
        <p:spPr>
          <a:xfrm>
            <a:off x="539750" y="1693862"/>
            <a:ext cx="8434387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Nas perífrases verbais</a:t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3"/>
          <p:cNvSpPr txBox="1"/>
          <p:nvPr/>
        </p:nvSpPr>
        <p:spPr>
          <a:xfrm>
            <a:off x="1331912" y="2157412"/>
            <a:ext cx="7561262" cy="588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 que </a:t>
            </a:r>
            <a:r>
              <a:rPr b="1" i="1" lang="en-US" sz="24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marchar</a:t>
            </a:r>
            <a:r>
              <a:rPr b="1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á escola</a:t>
            </a:r>
            <a:endParaRPr/>
          </a:p>
        </p:txBody>
      </p:sp>
      <p:sp>
        <p:nvSpPr>
          <p:cNvPr id="221" name="Google Shape;221;p13"/>
          <p:cNvSpPr txBox="1"/>
          <p:nvPr/>
        </p:nvSpPr>
        <p:spPr>
          <a:xfrm>
            <a:off x="1079500" y="2868612"/>
            <a:ext cx="6911975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 + que + infinitivo 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unha perífrase modal de obriga.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5. Cando se emprega o</a:t>
            </a:r>
            <a:r>
              <a:rPr b="1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infinitivo invariable</a:t>
            </a: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28" name="Google Shape;228;p14"/>
          <p:cNvSpPr txBox="1"/>
          <p:nvPr>
            <p:ph idx="1" type="body"/>
          </p:nvPr>
        </p:nvSpPr>
        <p:spPr>
          <a:xfrm>
            <a:off x="539750" y="1557337"/>
            <a:ext cx="8434387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Cando o infinitivo vai rexido por verbos....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4"/>
          <p:cNvSpPr txBox="1"/>
          <p:nvPr/>
        </p:nvSpPr>
        <p:spPr>
          <a:xfrm>
            <a:off x="539750" y="2100262"/>
            <a:ext cx="7561262" cy="588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Modais</a:t>
            </a: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poder, querer, deber...</a:t>
            </a: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230" name="Google Shape;230;p14"/>
          <p:cNvSpPr txBox="1"/>
          <p:nvPr/>
        </p:nvSpPr>
        <p:spPr>
          <a:xfrm>
            <a:off x="1258887" y="2647950"/>
            <a:ext cx="6913562" cy="506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Podedes</a:t>
            </a: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1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traer</a:t>
            </a:r>
            <a:r>
              <a:rPr b="0" i="1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equipaxe?</a:t>
            </a:r>
            <a:endParaRPr/>
          </a:p>
        </p:txBody>
      </p:sp>
      <p:sp>
        <p:nvSpPr>
          <p:cNvPr id="231" name="Google Shape;231;p14"/>
          <p:cNvSpPr txBox="1"/>
          <p:nvPr/>
        </p:nvSpPr>
        <p:spPr>
          <a:xfrm>
            <a:off x="539750" y="3289300"/>
            <a:ext cx="7561262" cy="590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b) Causativos </a:t>
            </a: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deixar, permitir, prohibir...)</a:t>
            </a:r>
            <a:endParaRPr/>
          </a:p>
        </p:txBody>
      </p:sp>
      <p:sp>
        <p:nvSpPr>
          <p:cNvPr id="232" name="Google Shape;232;p14"/>
          <p:cNvSpPr txBox="1"/>
          <p:nvPr/>
        </p:nvSpPr>
        <p:spPr>
          <a:xfrm>
            <a:off x="1206500" y="3892550"/>
            <a:ext cx="6911975" cy="506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Déixalles </a:t>
            </a:r>
            <a:r>
              <a:rPr b="1" i="1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chegar </a:t>
            </a: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máis tarde.</a:t>
            </a:r>
            <a:endParaRPr/>
          </a:p>
        </p:txBody>
      </p:sp>
      <p:sp>
        <p:nvSpPr>
          <p:cNvPr id="233" name="Google Shape;233;p14"/>
          <p:cNvSpPr txBox="1"/>
          <p:nvPr/>
        </p:nvSpPr>
        <p:spPr>
          <a:xfrm>
            <a:off x="557212" y="4425950"/>
            <a:ext cx="7561262" cy="588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c) De sentido </a:t>
            </a: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ver, oír, escoitar, sentir...</a:t>
            </a: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234" name="Google Shape;234;p14"/>
          <p:cNvSpPr txBox="1"/>
          <p:nvPr/>
        </p:nvSpPr>
        <p:spPr>
          <a:xfrm>
            <a:off x="1206500" y="5046662"/>
            <a:ext cx="6911975" cy="506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Sentiuvos </a:t>
            </a:r>
            <a:r>
              <a:rPr b="1" i="1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marchar</a:t>
            </a: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cedo.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5. Cando se emprega o</a:t>
            </a:r>
            <a:r>
              <a:rPr b="1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infinitivo invariable</a:t>
            </a: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40" name="Google Shape;240;p15"/>
          <p:cNvSpPr txBox="1"/>
          <p:nvPr>
            <p:ph idx="1" type="body"/>
          </p:nvPr>
        </p:nvSpPr>
        <p:spPr>
          <a:xfrm>
            <a:off x="457200" y="3844925"/>
            <a:ext cx="8434387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Cando vai con verbos de movemento en construción final.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5"/>
          <p:cNvSpPr txBox="1"/>
          <p:nvPr/>
        </p:nvSpPr>
        <p:spPr>
          <a:xfrm>
            <a:off x="2555875" y="4581525"/>
            <a:ext cx="3024187" cy="5762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9BBB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5"/>
          <p:cNvSpPr txBox="1"/>
          <p:nvPr/>
        </p:nvSpPr>
        <p:spPr>
          <a:xfrm>
            <a:off x="1476375" y="4495800"/>
            <a:ext cx="7559675" cy="588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Viñeron para </a:t>
            </a:r>
            <a:r>
              <a:rPr b="1" i="1" lang="en-US" sz="24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arranxar</a:t>
            </a:r>
            <a:r>
              <a:rPr b="0" i="1" lang="en-US" sz="24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antena</a:t>
            </a:r>
            <a:endParaRPr/>
          </a:p>
        </p:txBody>
      </p:sp>
      <p:sp>
        <p:nvSpPr>
          <p:cNvPr id="243" name="Google Shape;243;p15"/>
          <p:cNvSpPr txBox="1"/>
          <p:nvPr/>
        </p:nvSpPr>
        <p:spPr>
          <a:xfrm>
            <a:off x="2771775" y="5229225"/>
            <a:ext cx="4824412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Complemento circunstancial de finalidade</a:t>
            </a:r>
            <a:endParaRPr/>
          </a:p>
        </p:txBody>
      </p:sp>
      <p:sp>
        <p:nvSpPr>
          <p:cNvPr id="244" name="Google Shape;244;p15"/>
          <p:cNvSpPr/>
          <p:nvPr/>
        </p:nvSpPr>
        <p:spPr>
          <a:xfrm flipH="1" rot="960000">
            <a:off x="1711325" y="5222875"/>
            <a:ext cx="1041400" cy="284162"/>
          </a:xfrm>
          <a:prstGeom prst="curvedUpArrow">
            <a:avLst>
              <a:gd fmla="val 18653" name="adj1"/>
              <a:gd fmla="val 20863" name="adj2"/>
              <a:gd fmla="val 5400" name="adj3"/>
            </a:avLst>
          </a:prstGeom>
          <a:gradFill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5"/>
          <p:cNvSpPr txBox="1"/>
          <p:nvPr/>
        </p:nvSpPr>
        <p:spPr>
          <a:xfrm>
            <a:off x="458787" y="1838325"/>
            <a:ext cx="8434387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Cando o infinitivo é complemento directo (CD) do verbo principal.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5"/>
          <p:cNvSpPr txBox="1"/>
          <p:nvPr/>
        </p:nvSpPr>
        <p:spPr>
          <a:xfrm>
            <a:off x="2916237" y="2728912"/>
            <a:ext cx="935037" cy="5048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9BBB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5"/>
          <p:cNvSpPr/>
          <p:nvPr/>
        </p:nvSpPr>
        <p:spPr>
          <a:xfrm flipH="1" rot="960000">
            <a:off x="2035175" y="3398837"/>
            <a:ext cx="1041400" cy="284162"/>
          </a:xfrm>
          <a:prstGeom prst="curvedUpArrow">
            <a:avLst>
              <a:gd fmla="val 18653" name="adj1"/>
              <a:gd fmla="val 20863" name="adj2"/>
              <a:gd fmla="val 5400" name="adj3"/>
            </a:avLst>
          </a:prstGeom>
          <a:gradFill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5"/>
          <p:cNvSpPr txBox="1"/>
          <p:nvPr/>
        </p:nvSpPr>
        <p:spPr>
          <a:xfrm>
            <a:off x="3100387" y="3290887"/>
            <a:ext cx="115252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CD</a:t>
            </a:r>
            <a:endParaRPr/>
          </a:p>
        </p:txBody>
      </p:sp>
      <p:sp>
        <p:nvSpPr>
          <p:cNvPr id="249" name="Google Shape;249;p15"/>
          <p:cNvSpPr txBox="1"/>
          <p:nvPr/>
        </p:nvSpPr>
        <p:spPr>
          <a:xfrm>
            <a:off x="1476375" y="2608262"/>
            <a:ext cx="7559675" cy="588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Esperamos </a:t>
            </a:r>
            <a:r>
              <a:rPr b="1" i="1" lang="en-US" sz="24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ver</a:t>
            </a: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5. Cando se emprega o</a:t>
            </a:r>
            <a:r>
              <a:rPr b="1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infinitivo invariable</a:t>
            </a: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55" name="Google Shape;255;p16"/>
          <p:cNvSpPr txBox="1"/>
          <p:nvPr>
            <p:ph idx="1" type="body"/>
          </p:nvPr>
        </p:nvSpPr>
        <p:spPr>
          <a:xfrm>
            <a:off x="539750" y="1670050"/>
            <a:ext cx="8434387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 Cando ten valor imperativo.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6"/>
          <p:cNvSpPr txBox="1"/>
          <p:nvPr/>
        </p:nvSpPr>
        <p:spPr>
          <a:xfrm>
            <a:off x="1331912" y="2133600"/>
            <a:ext cx="7559675" cy="588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b="1" i="1" lang="en-US" sz="24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calar</a:t>
            </a:r>
            <a:r>
              <a:rPr b="1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Índice</a:t>
            </a:r>
            <a:endParaRPr/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E46C0A"/>
              </a:buClr>
              <a:buSzPts val="3000"/>
              <a:buFont typeface="Arial"/>
              <a:buAutoNum type="arabicPeriod"/>
            </a:pPr>
            <a:r>
              <a:rPr b="0" i="0" lang="en-US" sz="3000" u="none" cap="none" strike="noStrik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Que é?</a:t>
            </a:r>
            <a:endParaRPr/>
          </a:p>
          <a:p>
            <a:pPr indent="-514350" lvl="0" marL="514350" marR="0" rtl="0" algn="l">
              <a:lnSpc>
                <a:spcPct val="18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ts val="3000"/>
              <a:buFont typeface="Arial"/>
              <a:buAutoNum type="arabicPeriod"/>
            </a:pPr>
            <a:r>
              <a:rPr b="0" i="0" lang="en-US" sz="3000" u="none" cap="none" strike="noStrik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Por que se caracteriza?</a:t>
            </a:r>
            <a:endParaRPr/>
          </a:p>
          <a:p>
            <a:pPr indent="-514350" lvl="0" marL="514350" marR="0" rtl="0" algn="l">
              <a:lnSpc>
                <a:spcPct val="18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ts val="3000"/>
              <a:buFont typeface="Arial"/>
              <a:buAutoNum type="arabicPeriod"/>
            </a:pPr>
            <a:r>
              <a:rPr b="0" i="0" lang="en-US" sz="3000" u="none" cap="none" strike="noStrik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Cando se emprega obrigatoriamente?</a:t>
            </a:r>
            <a:endParaRPr/>
          </a:p>
          <a:p>
            <a:pPr indent="-514350" lvl="0" marL="514350" marR="0" rtl="0" algn="l">
              <a:lnSpc>
                <a:spcPct val="18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ts val="3000"/>
              <a:buFont typeface="Arial"/>
              <a:buAutoNum type="arabicPeriod"/>
            </a:pPr>
            <a:r>
              <a:rPr b="0" i="0" lang="en-US" sz="3000" u="none" cap="none" strike="noStrik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Cando se emprega habitualmente?</a:t>
            </a:r>
            <a:endParaRPr/>
          </a:p>
          <a:p>
            <a:pPr indent="-514350" lvl="0" marL="514350" marR="0" rtl="0" algn="l">
              <a:lnSpc>
                <a:spcPct val="18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ts val="3000"/>
              <a:buFont typeface="Arial"/>
              <a:buAutoNum type="arabicPeriod"/>
            </a:pPr>
            <a:r>
              <a:rPr b="0" i="0" lang="en-US" sz="3000" u="none" cap="none" strike="noStrik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Cando se emprega o infinitivo invariable?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Que é?</a:t>
            </a:r>
            <a:endParaRPr/>
          </a:p>
        </p:txBody>
      </p:sp>
      <p:sp>
        <p:nvSpPr>
          <p:cNvPr id="100" name="Google Shape;100;p3"/>
          <p:cNvSpPr txBox="1"/>
          <p:nvPr>
            <p:ph idx="1" type="body"/>
          </p:nvPr>
        </p:nvSpPr>
        <p:spPr>
          <a:xfrm>
            <a:off x="457200" y="1600200"/>
            <a:ext cx="8229600" cy="1108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 o propio nome indica, é un </a:t>
            </a: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infinitivo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ao que se lle engaden </a:t>
            </a: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morfemas de número e persoa (MNP).</a:t>
            </a:r>
            <a:endParaRPr/>
          </a:p>
          <a:p>
            <a:pPr indent="-342900" lvl="0" marL="342900" marR="0" rtl="0" algn="l">
              <a:lnSpc>
                <a:spcPct val="13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Só existe, dentro da linguas románicas,  no </a:t>
            </a: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galego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português.</a:t>
            </a:r>
            <a:endParaRPr/>
          </a:p>
          <a:p>
            <a:pPr indent="-2413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1" i="0" sz="16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1" name="Google Shape;101;p3"/>
          <p:cNvGraphicFramePr/>
          <p:nvPr/>
        </p:nvGraphicFramePr>
        <p:xfrm>
          <a:off x="827087" y="2997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{663ABB98-1D21-497D-BFD9-CA6D17FBF7B5}</a:tableStyleId>
              </a:tblPr>
              <a:tblGrid>
                <a:gridCol w="1319200"/>
                <a:gridCol w="1319200"/>
                <a:gridCol w="1095375"/>
                <a:gridCol w="1541450"/>
                <a:gridCol w="1541450"/>
              </a:tblGrid>
              <a:tr h="914400">
                <a:tc rowSpan="7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Tema verbal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1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Radical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1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+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1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vogal temática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2000"/>
                        <a:buFont typeface="Calibri"/>
                        <a:buNone/>
                      </a:pPr>
                      <a:r>
                        <a:rPr b="1" i="1" lang="en-US" sz="2000" u="none" cap="none" strike="noStrik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Canta-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Morfema modo temporal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964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Morfema de número e persoa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964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75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-r-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∅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singular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1" lang="en-US" sz="18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Cantar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1" lang="en-US" sz="18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Cantares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1" lang="en-US" sz="18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Cantar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1" lang="en-US" sz="18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Cantarmos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1" lang="en-US" sz="18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Cantardes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1" lang="en-US" sz="18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cantaren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9875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-re-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 vMerge="1"/>
              </a:tr>
              <a:tr h="371475">
                <a:tc vMerge="1"/>
                <a:tc row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rgbClr val="E46C0A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-r-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∅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 vMerge="1"/>
              </a:tr>
              <a:tr h="371475"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-mos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plural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</a:tr>
              <a:tr h="369875"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-des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 vMerge="1"/>
              </a:tr>
              <a:tr h="706425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-re-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46C0A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>
                          <a:solidFill>
                            <a:srgbClr val="E4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 vMerge="1"/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Que é?</a:t>
            </a:r>
            <a:endParaRPr/>
          </a:p>
        </p:txBody>
      </p:sp>
      <p:sp>
        <p:nvSpPr>
          <p:cNvPr id="107" name="Google Shape;107;p4"/>
          <p:cNvSpPr txBox="1"/>
          <p:nvPr>
            <p:ph idx="1" type="body"/>
          </p:nvPr>
        </p:nvSpPr>
        <p:spPr>
          <a:xfrm>
            <a:off x="457200" y="1600200"/>
            <a:ext cx="82296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 unha </a:t>
            </a:r>
            <a:r>
              <a:rPr b="1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 idéntica </a:t>
            </a: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 do futuro de subxuntivo</a:t>
            </a:r>
            <a:endParaRPr/>
          </a:p>
        </p:txBody>
      </p:sp>
      <p:sp>
        <p:nvSpPr>
          <p:cNvPr id="108" name="Google Shape;108;p4"/>
          <p:cNvSpPr/>
          <p:nvPr/>
        </p:nvSpPr>
        <p:spPr>
          <a:xfrm>
            <a:off x="827087" y="2420937"/>
            <a:ext cx="2305050" cy="50323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Futuro de subxuntivo</a:t>
            </a:r>
            <a:endParaRPr/>
          </a:p>
        </p:txBody>
      </p:sp>
      <p:pic>
        <p:nvPicPr>
          <p:cNvPr id="109" name="Google Shape;10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0113" y="3429000"/>
            <a:ext cx="1619250" cy="2019300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803"/>
              </a:srgbClr>
            </a:outerShdw>
          </a:effectLst>
        </p:spPr>
      </p:pic>
      <p:sp>
        <p:nvSpPr>
          <p:cNvPr id="110" name="Google Shape;110;p4"/>
          <p:cNvSpPr/>
          <p:nvPr/>
        </p:nvSpPr>
        <p:spPr>
          <a:xfrm>
            <a:off x="4572000" y="2420937"/>
            <a:ext cx="2303462" cy="50323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Infinitivo conxugado</a:t>
            </a:r>
            <a:endParaRPr/>
          </a:p>
        </p:txBody>
      </p:sp>
      <p:pic>
        <p:nvPicPr>
          <p:cNvPr id="111" name="Google Shape;11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86288" y="3416300"/>
            <a:ext cx="1619250" cy="2019300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803"/>
              </a:srgbClr>
            </a:outerShdw>
          </a:effectLst>
        </p:spPr>
      </p:pic>
      <p:cxnSp>
        <p:nvCxnSpPr>
          <p:cNvPr id="112" name="Google Shape;112;p4"/>
          <p:cNvCxnSpPr/>
          <p:nvPr/>
        </p:nvCxnSpPr>
        <p:spPr>
          <a:xfrm>
            <a:off x="3492500" y="2060575"/>
            <a:ext cx="0" cy="3529012"/>
          </a:xfrm>
          <a:prstGeom prst="straightConnector1">
            <a:avLst/>
          </a:prstGeom>
          <a:noFill/>
          <a:ln cap="flat" cmpd="sng" w="38100">
            <a:solidFill>
              <a:srgbClr val="9BBB59"/>
            </a:solidFill>
            <a:prstDash val="solid"/>
            <a:miter lim="800000"/>
            <a:headEnd len="med" w="med" type="none"/>
            <a:tailEnd len="med" w="med" type="stealth"/>
          </a:ln>
          <a:effectLst>
            <a:outerShdw blurRad="63500" dir="5400000" dist="23000">
              <a:srgbClr val="000000">
                <a:alpha val="34901"/>
              </a:srgbClr>
            </a:outerShdw>
          </a:effectLst>
        </p:spPr>
      </p:cxnSp>
      <p:sp>
        <p:nvSpPr>
          <p:cNvPr id="113" name="Google Shape;113;p4"/>
          <p:cNvSpPr/>
          <p:nvPr/>
        </p:nvSpPr>
        <p:spPr>
          <a:xfrm>
            <a:off x="2268537" y="5732462"/>
            <a:ext cx="2447925" cy="909637"/>
          </a:xfrm>
          <a:custGeom>
            <a:rect b="b" l="l" r="r" t="t"/>
            <a:pathLst>
              <a:path extrusionOk="0" h="909637" w="2447925">
                <a:moveTo>
                  <a:pt x="-6" y="584994"/>
                </a:moveTo>
                <a:lnTo>
                  <a:pt x="376952" y="404829"/>
                </a:lnTo>
                <a:lnTo>
                  <a:pt x="242420" y="180166"/>
                </a:lnTo>
                <a:lnTo>
                  <a:pt x="847011" y="180166"/>
                </a:lnTo>
                <a:lnTo>
                  <a:pt x="1223963" y="0"/>
                </a:lnTo>
                <a:lnTo>
                  <a:pt x="1600914" y="180166"/>
                </a:lnTo>
                <a:lnTo>
                  <a:pt x="2205505" y="180166"/>
                </a:lnTo>
                <a:lnTo>
                  <a:pt x="2070973" y="404829"/>
                </a:lnTo>
                <a:lnTo>
                  <a:pt x="2447931" y="584994"/>
                </a:lnTo>
                <a:lnTo>
                  <a:pt x="1903210" y="684978"/>
                </a:lnTo>
                <a:lnTo>
                  <a:pt x="1768674" y="909642"/>
                </a:lnTo>
                <a:lnTo>
                  <a:pt x="1223963" y="809656"/>
                </a:lnTo>
                <a:lnTo>
                  <a:pt x="679251" y="909642"/>
                </a:lnTo>
                <a:lnTo>
                  <a:pt x="544715" y="684978"/>
                </a:lnTo>
                <a:lnTo>
                  <a:pt x="-6" y="584994"/>
                </a:lnTo>
                <a:close/>
              </a:path>
            </a:pathLst>
          </a:custGeom>
          <a:gradFill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AGÁS</a:t>
            </a: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....</a:t>
            </a:r>
            <a:endParaRPr/>
          </a:p>
        </p:txBody>
      </p:sp>
      <p:sp>
        <p:nvSpPr>
          <p:cNvPr id="114" name="Google Shape;114;p4"/>
          <p:cNvSpPr/>
          <p:nvPr/>
        </p:nvSpPr>
        <p:spPr>
          <a:xfrm>
            <a:off x="4716016" y="6021288"/>
            <a:ext cx="1368152" cy="432048"/>
          </a:xfrm>
          <a:prstGeom prst="curvedDownArrow">
            <a:avLst>
              <a:gd fmla="val 25000" name="adj1"/>
              <a:gd fmla="val 50000" name="adj2"/>
              <a:gd fmla="val 25000" name="adj3"/>
            </a:avLst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type="title"/>
          </p:nvPr>
        </p:nvSpPr>
        <p:spPr>
          <a:xfrm>
            <a:off x="457200" y="274637"/>
            <a:ext cx="8229600" cy="633412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Que é?</a:t>
            </a:r>
            <a:endParaRPr/>
          </a:p>
        </p:txBody>
      </p:sp>
      <p:sp>
        <p:nvSpPr>
          <p:cNvPr id="120" name="Google Shape;120;p5"/>
          <p:cNvSpPr txBox="1"/>
          <p:nvPr>
            <p:ph idx="1" type="body"/>
          </p:nvPr>
        </p:nvSpPr>
        <p:spPr>
          <a:xfrm>
            <a:off x="1331912" y="1052512"/>
            <a:ext cx="82296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 unha </a:t>
            </a:r>
            <a:r>
              <a:rPr b="1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 idéntica </a:t>
            </a: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 do futuro de subxuntivo</a:t>
            </a:r>
            <a:endParaRPr/>
          </a:p>
        </p:txBody>
      </p:sp>
      <p:sp>
        <p:nvSpPr>
          <p:cNvPr id="121" name="Google Shape;121;p5"/>
          <p:cNvSpPr/>
          <p:nvPr/>
        </p:nvSpPr>
        <p:spPr>
          <a:xfrm>
            <a:off x="827087" y="2849562"/>
            <a:ext cx="2305050" cy="50482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Futuro de subxuntivo</a:t>
            </a:r>
            <a:endParaRPr/>
          </a:p>
        </p:txBody>
      </p:sp>
      <p:sp>
        <p:nvSpPr>
          <p:cNvPr id="122" name="Google Shape;122;p5"/>
          <p:cNvSpPr/>
          <p:nvPr/>
        </p:nvSpPr>
        <p:spPr>
          <a:xfrm>
            <a:off x="4643437" y="2849562"/>
            <a:ext cx="2303462" cy="50482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Infinitivo conxugado</a:t>
            </a:r>
            <a:endParaRPr/>
          </a:p>
        </p:txBody>
      </p:sp>
      <p:sp>
        <p:nvSpPr>
          <p:cNvPr id="123" name="Google Shape;123;p5"/>
          <p:cNvSpPr/>
          <p:nvPr/>
        </p:nvSpPr>
        <p:spPr>
          <a:xfrm>
            <a:off x="539750" y="1557337"/>
            <a:ext cx="2447925" cy="908050"/>
          </a:xfrm>
          <a:custGeom>
            <a:rect b="b" l="l" r="r" t="t"/>
            <a:pathLst>
              <a:path extrusionOk="0" h="908050" w="2447925">
                <a:moveTo>
                  <a:pt x="-6" y="583973"/>
                </a:moveTo>
                <a:lnTo>
                  <a:pt x="376952" y="404123"/>
                </a:lnTo>
                <a:lnTo>
                  <a:pt x="242420" y="179851"/>
                </a:lnTo>
                <a:lnTo>
                  <a:pt x="847011" y="179852"/>
                </a:lnTo>
                <a:lnTo>
                  <a:pt x="1223963" y="0"/>
                </a:lnTo>
                <a:lnTo>
                  <a:pt x="1600914" y="179852"/>
                </a:lnTo>
                <a:lnTo>
                  <a:pt x="2205505" y="179851"/>
                </a:lnTo>
                <a:lnTo>
                  <a:pt x="2070973" y="404123"/>
                </a:lnTo>
                <a:lnTo>
                  <a:pt x="2447931" y="583973"/>
                </a:lnTo>
                <a:lnTo>
                  <a:pt x="1903210" y="683783"/>
                </a:lnTo>
                <a:lnTo>
                  <a:pt x="1768674" y="908055"/>
                </a:lnTo>
                <a:lnTo>
                  <a:pt x="1223963" y="808244"/>
                </a:lnTo>
                <a:lnTo>
                  <a:pt x="679251" y="908055"/>
                </a:lnTo>
                <a:lnTo>
                  <a:pt x="544715" y="683783"/>
                </a:lnTo>
                <a:lnTo>
                  <a:pt x="-6" y="583973"/>
                </a:lnTo>
                <a:close/>
              </a:path>
            </a:pathLst>
          </a:custGeom>
          <a:gradFill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AGÁS</a:t>
            </a: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....</a:t>
            </a:r>
            <a:endParaRPr/>
          </a:p>
        </p:txBody>
      </p:sp>
      <p:sp>
        <p:nvSpPr>
          <p:cNvPr id="124" name="Google Shape;124;p5"/>
          <p:cNvSpPr/>
          <p:nvPr/>
        </p:nvSpPr>
        <p:spPr>
          <a:xfrm>
            <a:off x="0" y="1052736"/>
            <a:ext cx="1368152" cy="432048"/>
          </a:xfrm>
          <a:prstGeom prst="curvedDownArrow">
            <a:avLst>
              <a:gd fmla="val 25000" name="adj1"/>
              <a:gd fmla="val 50000" name="adj2"/>
              <a:gd fmla="val 25000" name="adj3"/>
            </a:avLst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5"/>
          <p:cNvSpPr/>
          <p:nvPr/>
        </p:nvSpPr>
        <p:spPr>
          <a:xfrm>
            <a:off x="3132137" y="1773237"/>
            <a:ext cx="4608512" cy="6477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769535"/>
              </a:gs>
              <a:gs pos="80000">
                <a:srgbClr val="9BC348"/>
              </a:gs>
              <a:gs pos="100000">
                <a:srgbClr val="9CC746"/>
              </a:gs>
            </a:gsLst>
            <a:lin ang="16200000" scaled="0"/>
          </a:gradFill>
          <a:ln cap="flat" cmpd="sng" w="9525">
            <a:solidFill>
              <a:srgbClr val="98B954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VERBOS IRREGULARES!!</a:t>
            </a:r>
            <a:endParaRPr/>
          </a:p>
        </p:txBody>
      </p:sp>
      <p:pic>
        <p:nvPicPr>
          <p:cNvPr id="126" name="Google Shape;12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0113" y="4005263"/>
            <a:ext cx="1641475" cy="2439987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pic>
        <p:nvPicPr>
          <p:cNvPr id="127" name="Google Shape;127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0" y="3933825"/>
            <a:ext cx="1871663" cy="2484438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Por que se caracteriza?</a:t>
            </a:r>
            <a:endParaRPr/>
          </a:p>
        </p:txBody>
      </p:sp>
      <p:sp>
        <p:nvSpPr>
          <p:cNvPr id="133" name="Google Shape;133;p6"/>
          <p:cNvSpPr txBox="1"/>
          <p:nvPr>
            <p:ph idx="1" type="body"/>
          </p:nvPr>
        </p:nvSpPr>
        <p:spPr>
          <a:xfrm>
            <a:off x="457200" y="1600200"/>
            <a:ext cx="8435975" cy="892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Permite que o </a:t>
            </a:r>
            <a:r>
              <a:rPr b="1" i="0" lang="en-US" sz="2800" u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infinitivo</a:t>
            </a:r>
            <a:r>
              <a:rPr b="0" i="0" lang="en-US" sz="2800" u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concorde</a:t>
            </a: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 </a:t>
            </a:r>
            <a:r>
              <a:rPr b="1" i="0" lang="en-US" sz="28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seu</a:t>
            </a:r>
            <a:r>
              <a:rPr b="0" i="0" lang="en-US" sz="28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8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suxeito</a:t>
            </a:r>
            <a:r>
              <a:rPr b="0" i="0" lang="en-US" sz="28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cando este está expreso.</a:t>
            </a:r>
            <a:endParaRPr/>
          </a:p>
        </p:txBody>
      </p:sp>
      <p:sp>
        <p:nvSpPr>
          <p:cNvPr id="134" name="Google Shape;134;p6"/>
          <p:cNvSpPr/>
          <p:nvPr/>
        </p:nvSpPr>
        <p:spPr>
          <a:xfrm>
            <a:off x="4675187" y="2513012"/>
            <a:ext cx="649287" cy="93662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6"/>
          <p:cNvSpPr txBox="1"/>
          <p:nvPr/>
        </p:nvSpPr>
        <p:spPr>
          <a:xfrm>
            <a:off x="3563937" y="2730500"/>
            <a:ext cx="1079500" cy="5048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9BBB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6"/>
          <p:cNvSpPr txBox="1"/>
          <p:nvPr/>
        </p:nvSpPr>
        <p:spPr>
          <a:xfrm>
            <a:off x="755650" y="2689225"/>
            <a:ext cx="6784975" cy="661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Falaremos diso ao saírdes vós da clase</a:t>
            </a:r>
            <a:endParaRPr/>
          </a:p>
        </p:txBody>
      </p:sp>
      <p:sp>
        <p:nvSpPr>
          <p:cNvPr id="137" name="Google Shape;137;p6"/>
          <p:cNvSpPr txBox="1"/>
          <p:nvPr/>
        </p:nvSpPr>
        <p:spPr>
          <a:xfrm>
            <a:off x="2178050" y="5045075"/>
            <a:ext cx="2376487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1800"/>
              <a:buFont typeface="Calibri"/>
              <a:buNone/>
            </a:pPr>
            <a:r>
              <a:rPr b="1" i="0" lang="en-US" sz="18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Infinitivo conxugado</a:t>
            </a:r>
            <a:endParaRPr/>
          </a:p>
        </p:txBody>
      </p:sp>
      <p:sp>
        <p:nvSpPr>
          <p:cNvPr id="138" name="Google Shape;138;p6"/>
          <p:cNvSpPr txBox="1"/>
          <p:nvPr/>
        </p:nvSpPr>
        <p:spPr>
          <a:xfrm>
            <a:off x="5324475" y="5084762"/>
            <a:ext cx="237648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6C0A"/>
              </a:buClr>
              <a:buSzPts val="1800"/>
              <a:buFont typeface="Calibri"/>
              <a:buNone/>
            </a:pPr>
            <a:r>
              <a:rPr b="1" i="0" lang="en-US" sz="18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Suxeito</a:t>
            </a:r>
            <a:endParaRPr/>
          </a:p>
        </p:txBody>
      </p:sp>
      <p:cxnSp>
        <p:nvCxnSpPr>
          <p:cNvPr id="139" name="Google Shape;139;p6"/>
          <p:cNvCxnSpPr/>
          <p:nvPr/>
        </p:nvCxnSpPr>
        <p:spPr>
          <a:xfrm flipH="1">
            <a:off x="3367087" y="3235325"/>
            <a:ext cx="781050" cy="1806575"/>
          </a:xfrm>
          <a:prstGeom prst="straightConnector1">
            <a:avLst/>
          </a:prstGeom>
          <a:noFill/>
          <a:ln cap="flat" cmpd="sng" w="9525">
            <a:solidFill>
              <a:srgbClr val="4A7EBB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140" name="Google Shape;140;p6"/>
          <p:cNvCxnSpPr/>
          <p:nvPr/>
        </p:nvCxnSpPr>
        <p:spPr>
          <a:xfrm>
            <a:off x="5148262" y="3449637"/>
            <a:ext cx="608012" cy="1652587"/>
          </a:xfrm>
          <a:prstGeom prst="straightConnector1">
            <a:avLst/>
          </a:prstGeom>
          <a:noFill/>
          <a:ln cap="flat" cmpd="sng" w="9525">
            <a:solidFill>
              <a:srgbClr val="4A7EBB"/>
            </a:solidFill>
            <a:prstDash val="solid"/>
            <a:miter lim="800000"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Por que se caracteriza?</a:t>
            </a:r>
            <a:endParaRPr/>
          </a:p>
        </p:txBody>
      </p:sp>
      <p:sp>
        <p:nvSpPr>
          <p:cNvPr id="146" name="Google Shape;146;p7"/>
          <p:cNvSpPr txBox="1"/>
          <p:nvPr>
            <p:ph idx="1" type="body"/>
          </p:nvPr>
        </p:nvSpPr>
        <p:spPr>
          <a:xfrm>
            <a:off x="457200" y="1600200"/>
            <a:ext cx="8435975" cy="892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Permite identificar cal é o suxeito do infinitivo cando este non está expreso.</a:t>
            </a:r>
            <a:endParaRPr/>
          </a:p>
        </p:txBody>
      </p:sp>
      <p:sp>
        <p:nvSpPr>
          <p:cNvPr id="147" name="Google Shape;147;p7"/>
          <p:cNvSpPr txBox="1"/>
          <p:nvPr/>
        </p:nvSpPr>
        <p:spPr>
          <a:xfrm>
            <a:off x="3563937" y="3068637"/>
            <a:ext cx="1079500" cy="5048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9BBB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7"/>
          <p:cNvSpPr txBox="1"/>
          <p:nvPr/>
        </p:nvSpPr>
        <p:spPr>
          <a:xfrm>
            <a:off x="739775" y="2982912"/>
            <a:ext cx="6784975" cy="661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Falaremos diso ao saírdes da clase</a:t>
            </a:r>
            <a:endParaRPr/>
          </a:p>
        </p:txBody>
      </p:sp>
      <p:sp>
        <p:nvSpPr>
          <p:cNvPr id="149" name="Google Shape;149;p7"/>
          <p:cNvSpPr txBox="1"/>
          <p:nvPr/>
        </p:nvSpPr>
        <p:spPr>
          <a:xfrm>
            <a:off x="2411412" y="5165725"/>
            <a:ext cx="237648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1800"/>
              <a:buFont typeface="Calibri"/>
              <a:buNone/>
            </a:pPr>
            <a:r>
              <a:rPr b="1" i="0" lang="en-US" sz="18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Infinitivo conxugado</a:t>
            </a:r>
            <a:endParaRPr/>
          </a:p>
        </p:txBody>
      </p:sp>
      <p:cxnSp>
        <p:nvCxnSpPr>
          <p:cNvPr id="150" name="Google Shape;150;p7"/>
          <p:cNvCxnSpPr/>
          <p:nvPr/>
        </p:nvCxnSpPr>
        <p:spPr>
          <a:xfrm>
            <a:off x="3851275" y="3716337"/>
            <a:ext cx="0" cy="1441450"/>
          </a:xfrm>
          <a:prstGeom prst="straightConnector1">
            <a:avLst/>
          </a:prstGeom>
          <a:noFill/>
          <a:ln cap="flat" cmpd="sng" w="9525">
            <a:solidFill>
              <a:srgbClr val="4A7EBB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151" name="Google Shape;151;p7"/>
          <p:cNvCxnSpPr/>
          <p:nvPr/>
        </p:nvCxnSpPr>
        <p:spPr>
          <a:xfrm flipH="1" rot="10800000">
            <a:off x="4572000" y="5367337"/>
            <a:ext cx="1287462" cy="7937"/>
          </a:xfrm>
          <a:prstGeom prst="straightConnector1">
            <a:avLst/>
          </a:prstGeom>
          <a:noFill/>
          <a:ln cap="flat" cmpd="sng" w="9525">
            <a:solidFill>
              <a:srgbClr val="4A7EBB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152" name="Google Shape;152;p7"/>
          <p:cNvSpPr txBox="1"/>
          <p:nvPr/>
        </p:nvSpPr>
        <p:spPr>
          <a:xfrm>
            <a:off x="5940425" y="5084762"/>
            <a:ext cx="295275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Dedúcese que o </a:t>
            </a:r>
            <a:r>
              <a:rPr b="1" i="0" lang="en-US" sz="18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suxeito</a:t>
            </a:r>
            <a:r>
              <a:rPr b="0" i="0" lang="en-US" sz="18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“saír” é</a:t>
            </a:r>
            <a:r>
              <a:rPr b="0" i="0" lang="en-US" sz="18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18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VÓS.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"/>
          <p:cNvSpPr/>
          <p:nvPr/>
        </p:nvSpPr>
        <p:spPr>
          <a:xfrm>
            <a:off x="2124075" y="2781300"/>
            <a:ext cx="503237" cy="935037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en-US" sz="36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 Cando se emprega obrigatoriamente?</a:t>
            </a:r>
            <a:endParaRPr/>
          </a:p>
        </p:txBody>
      </p:sp>
      <p:sp>
        <p:nvSpPr>
          <p:cNvPr id="159" name="Google Shape;159;p8"/>
          <p:cNvSpPr txBox="1"/>
          <p:nvPr>
            <p:ph idx="1" type="body"/>
          </p:nvPr>
        </p:nvSpPr>
        <p:spPr>
          <a:xfrm>
            <a:off x="457200" y="1600200"/>
            <a:ext cx="8229600" cy="820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Cando o infinitivo ten un </a:t>
            </a:r>
            <a:r>
              <a:rPr b="1" i="0" lang="en-US" sz="26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suxeito diferente </a:t>
            </a:r>
            <a:r>
              <a:rPr b="1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ao do verbo principal.</a:t>
            </a:r>
            <a:endParaRPr/>
          </a:p>
        </p:txBody>
      </p:sp>
      <p:sp>
        <p:nvSpPr>
          <p:cNvPr id="160" name="Google Shape;160;p8"/>
          <p:cNvSpPr txBox="1"/>
          <p:nvPr/>
        </p:nvSpPr>
        <p:spPr>
          <a:xfrm>
            <a:off x="755650" y="2420937"/>
            <a:ext cx="4176712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</a:t>
            </a:r>
            <a:r>
              <a:rPr b="1" i="0" lang="en-US" sz="24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Suxeito expreso</a:t>
            </a:r>
            <a:endParaRPr/>
          </a:p>
        </p:txBody>
      </p:sp>
      <p:sp>
        <p:nvSpPr>
          <p:cNvPr id="161" name="Google Shape;161;p8"/>
          <p:cNvSpPr txBox="1"/>
          <p:nvPr/>
        </p:nvSpPr>
        <p:spPr>
          <a:xfrm>
            <a:off x="684212" y="4581525"/>
            <a:ext cx="7704137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Suxeito </a:t>
            </a: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non</a:t>
            </a: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expreso e que se quere expresar</a:t>
            </a:r>
            <a:endParaRPr/>
          </a:p>
        </p:txBody>
      </p:sp>
      <p:sp>
        <p:nvSpPr>
          <p:cNvPr id="162" name="Google Shape;162;p8"/>
          <p:cNvSpPr txBox="1"/>
          <p:nvPr/>
        </p:nvSpPr>
        <p:spPr>
          <a:xfrm>
            <a:off x="971550" y="2967037"/>
            <a:ext cx="756126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Saben que </a:t>
            </a:r>
            <a:r>
              <a:rPr b="1" i="1" lang="en-US" sz="20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nós</a:t>
            </a: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ao </a:t>
            </a:r>
            <a:r>
              <a:rPr b="1" i="1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chegarmos</a:t>
            </a:r>
            <a:r>
              <a:rPr b="0" i="1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 Coruña, sempre paramos na súa casa</a:t>
            </a:r>
            <a:endParaRPr/>
          </a:p>
        </p:txBody>
      </p:sp>
      <p:sp>
        <p:nvSpPr>
          <p:cNvPr id="163" name="Google Shape;163;p8"/>
          <p:cNvSpPr txBox="1"/>
          <p:nvPr/>
        </p:nvSpPr>
        <p:spPr>
          <a:xfrm>
            <a:off x="2555875" y="3500437"/>
            <a:ext cx="6588125" cy="92392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b="0" i="0" lang="en-US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suxeito do vbo. principial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“Saben” é </a:t>
            </a:r>
            <a:r>
              <a:rPr b="0" i="0" lang="en-US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elas/eles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mentres que o do infinitivo </a:t>
            </a:r>
            <a:r>
              <a:rPr b="1" i="0" lang="en-US" sz="18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chegar</a:t>
            </a:r>
            <a:r>
              <a:rPr b="0" i="0" lang="en-US" sz="18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</a:t>
            </a:r>
            <a:r>
              <a:rPr b="1" i="0" lang="en-US" sz="18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nós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de aí que haxa que conxugar ese infinitivo.</a:t>
            </a:r>
            <a:endParaRPr/>
          </a:p>
        </p:txBody>
      </p:sp>
      <p:sp>
        <p:nvSpPr>
          <p:cNvPr id="164" name="Google Shape;164;p8"/>
          <p:cNvSpPr txBox="1"/>
          <p:nvPr/>
        </p:nvSpPr>
        <p:spPr>
          <a:xfrm>
            <a:off x="827087" y="5157787"/>
            <a:ext cx="756126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Saben que, ao </a:t>
            </a:r>
            <a:r>
              <a:rPr b="1" i="1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chegarmos</a:t>
            </a:r>
            <a:r>
              <a:rPr b="0" i="1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 Coruña, sempre paramos na súa casa</a:t>
            </a:r>
            <a:endParaRPr/>
          </a:p>
        </p:txBody>
      </p:sp>
      <p:sp>
        <p:nvSpPr>
          <p:cNvPr id="165" name="Google Shape;165;p8"/>
          <p:cNvSpPr txBox="1"/>
          <p:nvPr/>
        </p:nvSpPr>
        <p:spPr>
          <a:xfrm>
            <a:off x="179387" y="5876925"/>
            <a:ext cx="1655762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Sux. “elas/eles</a:t>
            </a:r>
            <a:endParaRPr/>
          </a:p>
        </p:txBody>
      </p:sp>
      <p:sp>
        <p:nvSpPr>
          <p:cNvPr id="166" name="Google Shape;166;p8"/>
          <p:cNvSpPr txBox="1"/>
          <p:nvPr/>
        </p:nvSpPr>
        <p:spPr>
          <a:xfrm>
            <a:off x="2195512" y="5949950"/>
            <a:ext cx="1655762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Suxeito “nós”</a:t>
            </a:r>
            <a:endParaRPr/>
          </a:p>
        </p:txBody>
      </p:sp>
      <p:cxnSp>
        <p:nvCxnSpPr>
          <p:cNvPr id="167" name="Google Shape;167;p8"/>
          <p:cNvCxnSpPr/>
          <p:nvPr/>
        </p:nvCxnSpPr>
        <p:spPr>
          <a:xfrm>
            <a:off x="971550" y="5516562"/>
            <a:ext cx="0" cy="433387"/>
          </a:xfrm>
          <a:prstGeom prst="straightConnector1">
            <a:avLst/>
          </a:prstGeom>
          <a:noFill/>
          <a:ln cap="flat" cmpd="sng" w="38100">
            <a:solidFill>
              <a:srgbClr val="F79646"/>
            </a:solidFill>
            <a:prstDash val="solid"/>
            <a:miter lim="800000"/>
            <a:headEnd len="med" w="med" type="none"/>
            <a:tailEnd len="med" w="med" type="stealth"/>
          </a:ln>
          <a:effectLst>
            <a:outerShdw blurRad="6350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68" name="Google Shape;168;p8"/>
          <p:cNvCxnSpPr/>
          <p:nvPr/>
        </p:nvCxnSpPr>
        <p:spPr>
          <a:xfrm>
            <a:off x="2987675" y="5516562"/>
            <a:ext cx="0" cy="433387"/>
          </a:xfrm>
          <a:prstGeom prst="straightConnector1">
            <a:avLst/>
          </a:prstGeom>
          <a:noFill/>
          <a:ln cap="flat" cmpd="sng" w="38100">
            <a:solidFill>
              <a:srgbClr val="F79646"/>
            </a:solidFill>
            <a:prstDash val="solid"/>
            <a:miter lim="800000"/>
            <a:headEnd len="med" w="med" type="none"/>
            <a:tailEnd len="med" w="med" type="stealth"/>
          </a:ln>
          <a:effectLst>
            <a:outerShdw blurRad="63500" dir="5400000" dist="23000">
              <a:srgbClr val="000000">
                <a:alpha val="34901"/>
              </a:srgbClr>
            </a:outerShdw>
          </a:effectLst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00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 Cando se emprega habitualmente?</a:t>
            </a:r>
            <a:endParaRPr/>
          </a:p>
        </p:txBody>
      </p:sp>
      <p:sp>
        <p:nvSpPr>
          <p:cNvPr id="174" name="Google Shape;174;p9"/>
          <p:cNvSpPr txBox="1"/>
          <p:nvPr>
            <p:ph idx="1" type="body"/>
          </p:nvPr>
        </p:nvSpPr>
        <p:spPr>
          <a:xfrm>
            <a:off x="457200" y="1600200"/>
            <a:ext cx="84359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Cando o infinitivo ten un </a:t>
            </a:r>
            <a:r>
              <a:rPr b="1" i="0" lang="en-US" sz="2400" u="none">
                <a:solidFill>
                  <a:srgbClr val="E46C0A"/>
                </a:solidFill>
                <a:latin typeface="Calibri"/>
                <a:ea typeface="Calibri"/>
                <a:cs typeface="Calibri"/>
                <a:sym typeface="Calibri"/>
              </a:rPr>
              <a:t>suxeito IGUAL </a:t>
            </a: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ao do verbo principal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</a:t>
            </a: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pero vai antes do verbo principal, sobre todo se vai introducido por preposición.</a:t>
            </a:r>
            <a:endParaRPr/>
          </a:p>
        </p:txBody>
      </p:sp>
      <p:sp>
        <p:nvSpPr>
          <p:cNvPr id="175" name="Google Shape;175;p9"/>
          <p:cNvSpPr txBox="1"/>
          <p:nvPr/>
        </p:nvSpPr>
        <p:spPr>
          <a:xfrm>
            <a:off x="792162" y="3573462"/>
            <a:ext cx="7559675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Ao </a:t>
            </a:r>
            <a:r>
              <a:rPr b="1" i="1" lang="en-US" sz="2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saírdes</a:t>
            </a:r>
            <a:r>
              <a:rPr b="0" i="1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deixade todo ben pechado</a:t>
            </a:r>
            <a:endParaRPr/>
          </a:p>
        </p:txBody>
      </p:sp>
      <p:sp>
        <p:nvSpPr>
          <p:cNvPr id="176" name="Google Shape;176;p9"/>
          <p:cNvSpPr txBox="1"/>
          <p:nvPr/>
        </p:nvSpPr>
        <p:spPr>
          <a:xfrm>
            <a:off x="1368425" y="4251325"/>
            <a:ext cx="7127875" cy="368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Nós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é o suxeito de “saír “e o suxeito de “deixade”</a:t>
            </a:r>
            <a:endParaRPr/>
          </a:p>
        </p:txBody>
      </p:sp>
      <p:sp>
        <p:nvSpPr>
          <p:cNvPr id="177" name="Google Shape;177;p9"/>
          <p:cNvSpPr txBox="1"/>
          <p:nvPr/>
        </p:nvSpPr>
        <p:spPr>
          <a:xfrm>
            <a:off x="1368425" y="4899025"/>
            <a:ext cx="7127875" cy="368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infinitivo vai precedido dunha preposición  (</a:t>
            </a:r>
            <a:r>
              <a:rPr b="1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[prep.]+ o [artigo])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2020-03-18T09:18:18Z</dcterms:created>
  <dc:creator>Pilar</dc:creator>
</cp:coreProperties>
</file>