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jEs6c2V6Fnh1C9Dr7qZWWMSGdT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66254C-1F97-41EC-973C-6A2B15D022AA}">
  <a:tblStyle styleId="{DB66254C-1F97-41EC-973C-6A2B15D022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925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  <p:sp>
        <p:nvSpPr>
          <p:cNvPr id="297" name="Google Shape;2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8" name="Google Shape;29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0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/>
          </a:p>
        </p:txBody>
      </p:sp>
      <p:sp>
        <p:nvSpPr>
          <p:cNvPr id="426" name="Google Shape;42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7" name="Google Shape;42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/>
          </a:p>
        </p:txBody>
      </p:sp>
      <p:sp>
        <p:nvSpPr>
          <p:cNvPr id="434" name="Google Shape;43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5" name="Google Shape;43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/>
          </a:p>
        </p:txBody>
      </p:sp>
      <p:sp>
        <p:nvSpPr>
          <p:cNvPr id="443" name="Google Shape;44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4" name="Google Shape;44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/>
          </a:p>
        </p:txBody>
      </p:sp>
      <p:sp>
        <p:nvSpPr>
          <p:cNvPr id="452" name="Google Shape;45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3" name="Google Shape;45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4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/>
          </a:p>
        </p:txBody>
      </p:sp>
      <p:sp>
        <p:nvSpPr>
          <p:cNvPr id="461" name="Google Shape;46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2" name="Google Shape;46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5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/>
          </a:p>
        </p:txBody>
      </p:sp>
      <p:sp>
        <p:nvSpPr>
          <p:cNvPr id="470" name="Google Shape;47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1" name="Google Shape;47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9" name="Google Shape;2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6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/>
          </a:p>
        </p:txBody>
      </p:sp>
      <p:sp>
        <p:nvSpPr>
          <p:cNvPr id="479" name="Google Shape;47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0" name="Google Shape;48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8" name="Google Shape;48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/>
          </a:p>
        </p:txBody>
      </p:sp>
      <p:sp>
        <p:nvSpPr>
          <p:cNvPr id="494" name="Google Shape;4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5" name="Google Shape;49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3" name="Google Shape;50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3" name="Google Shape;51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/>
          </a:p>
        </p:txBody>
      </p:sp>
      <p:sp>
        <p:nvSpPr>
          <p:cNvPr id="529" name="Google Shape;52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0" name="Google Shape;53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/>
          </a:p>
        </p:txBody>
      </p:sp>
      <p:sp>
        <p:nvSpPr>
          <p:cNvPr id="538" name="Google Shape;53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9" name="Google Shape;53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4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/>
          </a:p>
        </p:txBody>
      </p:sp>
      <p:sp>
        <p:nvSpPr>
          <p:cNvPr id="547" name="Google Shape;54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48" name="Google Shape;548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6" name="Google Shape;556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  <p:sp>
        <p:nvSpPr>
          <p:cNvPr id="246" name="Google Shape;2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  <p:sp>
        <p:nvSpPr>
          <p:cNvPr id="255" name="Google Shape;2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6" name="Google Shape;2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0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0"/>
          <p:cNvSpPr txBox="1">
            <a:spLocks noGrp="1"/>
          </p:cNvSpPr>
          <p:nvPr>
            <p:ph type="body" idx="1"/>
          </p:nvPr>
        </p:nvSpPr>
        <p:spPr>
          <a:xfrm rot="5400000">
            <a:off x="542132" y="189707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4375" cy="822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8" name="Google Shape;38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3" name="Google Shape;43;p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6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6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563937" cy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 descr="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7687" y="-4762"/>
            <a:ext cx="5976937" cy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8825" y="0"/>
            <a:ext cx="3305175" cy="38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 txBox="1"/>
          <p:nvPr/>
        </p:nvSpPr>
        <p:spPr>
          <a:xfrm>
            <a:off x="468312" y="4005262"/>
            <a:ext cx="5075237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600"/>
              <a:buFont typeface="Calibri"/>
              <a:buNone/>
            </a:pPr>
            <a:r>
              <a:rPr lang="en-US" sz="3600" b="0" i="0" u="none" dirty="0" err="1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Literatura</a:t>
            </a:r>
            <a:r>
              <a:rPr lang="en-US" sz="3600" b="0" i="0" u="none" dirty="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 medieval (II)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endParaRPr sz="3600" b="0" i="0" u="none" dirty="0">
              <a:solidFill>
                <a:srgbClr val="E46C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b="0" i="0" u="none" dirty="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antiga de </a:t>
            </a:r>
            <a:r>
              <a:rPr lang="en-US" sz="1800" b="0" i="0" u="none" dirty="0" err="1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escarnio</a:t>
            </a:r>
            <a:r>
              <a:rPr lang="en-US" sz="1800" b="0" i="0" u="none" dirty="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0" i="0" u="none" dirty="0" err="1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maldicir</a:t>
            </a:r>
            <a:r>
              <a:rPr lang="en-US" sz="1800" b="0" i="0" u="none" dirty="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, cantigas de Santa María e </a:t>
            </a:r>
            <a:r>
              <a:rPr lang="en-US" sz="1800" b="0" i="0" u="none" dirty="0" err="1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prosa</a:t>
            </a:r>
            <a:r>
              <a:rPr lang="en-US" sz="1800" b="0" i="0" u="none" dirty="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 medieval.</a:t>
            </a:r>
            <a:endParaRPr dirty="0"/>
          </a:p>
        </p:txBody>
      </p:sp>
      <p:cxnSp>
        <p:nvCxnSpPr>
          <p:cNvPr id="82" name="Google Shape;82;p1"/>
          <p:cNvCxnSpPr/>
          <p:nvPr/>
        </p:nvCxnSpPr>
        <p:spPr>
          <a:xfrm>
            <a:off x="6011862" y="4149725"/>
            <a:ext cx="0" cy="2016125"/>
          </a:xfrm>
          <a:prstGeom prst="straightConnector1">
            <a:avLst/>
          </a:prstGeom>
          <a:noFill/>
          <a:ln w="9525" cap="sq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3" name="Google Shape;83;p1"/>
          <p:cNvSpPr txBox="1"/>
          <p:nvPr/>
        </p:nvSpPr>
        <p:spPr>
          <a:xfrm>
            <a:off x="6408738" y="4149725"/>
            <a:ext cx="226695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1º BACH.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/>
          <p:cNvSpPr txBox="1"/>
          <p:nvPr/>
        </p:nvSpPr>
        <p:spPr>
          <a:xfrm>
            <a:off x="395287" y="188912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2. Caracterización</a:t>
            </a:r>
            <a:endParaRPr/>
          </a:p>
        </p:txBody>
      </p:sp>
      <p:sp>
        <p:nvSpPr>
          <p:cNvPr id="301" name="Google Shape;301;p26"/>
          <p:cNvSpPr txBox="1"/>
          <p:nvPr/>
        </p:nvSpPr>
        <p:spPr>
          <a:xfrm>
            <a:off x="611187" y="1268412"/>
            <a:ext cx="4895850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17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escarnio e maldicir </a:t>
            </a:r>
            <a:r>
              <a:rPr lang="en-US" sz="17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caracterízanse polos seguintes elementos:</a:t>
            </a:r>
            <a:endParaRPr/>
          </a:p>
          <a:p>
            <a:pPr marL="719137" marR="0" lvl="1" indent="-28574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Variedade temática e riqueza léxica.</a:t>
            </a:r>
            <a:endParaRPr/>
          </a:p>
          <a:p>
            <a:pPr marL="719137" marR="0" lvl="1" indent="-28574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Estrutura narrativa máis desenvolvida que nas cantigas de amigo e nas cantigas de amor.</a:t>
            </a:r>
            <a:endParaRPr/>
          </a:p>
          <a:p>
            <a:pPr marL="719137" marR="0" lvl="1" indent="-28574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Sátira como obxectivo principal.</a:t>
            </a:r>
            <a:endParaRPr/>
          </a:p>
          <a:p>
            <a:pPr marL="719137" marR="0" lvl="1" indent="-28574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Abundancia dos elementos obscenos (maldicir) e a ironía e o equívoco (escarnio).</a:t>
            </a:r>
            <a:endParaRPr/>
          </a:p>
        </p:txBody>
      </p:sp>
      <p:pic>
        <p:nvPicPr>
          <p:cNvPr id="302" name="Google Shape;302;p26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5589587"/>
            <a:ext cx="91440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862" y="1550987"/>
            <a:ext cx="2755900" cy="296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7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5438775"/>
            <a:ext cx="914400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7"/>
          <p:cNvSpPr txBox="1"/>
          <p:nvPr/>
        </p:nvSpPr>
        <p:spPr>
          <a:xfrm>
            <a:off x="457200" y="333375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3. Orixe: o sirventés provenzal</a:t>
            </a:r>
            <a:endParaRPr/>
          </a:p>
        </p:txBody>
      </p:sp>
      <p:sp>
        <p:nvSpPr>
          <p:cNvPr id="310" name="Google Shape;310;p27"/>
          <p:cNvSpPr txBox="1"/>
          <p:nvPr/>
        </p:nvSpPr>
        <p:spPr>
          <a:xfrm>
            <a:off x="684212" y="1490662"/>
            <a:ext cx="4895850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escarnio e maldicir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teñen a súa orixe nunha antiga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poesía autóctona 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tradición oral, xunto coa influencia posterior do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sirventés provenzal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marR="0" lvl="0" indent="-28575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sirventés provenzal 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expresaba opinións sobre a vida social e cultural da época desde un punto de vista satírico.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862" y="1773237"/>
            <a:ext cx="2755900" cy="29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8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5438775"/>
            <a:ext cx="914400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8"/>
          <p:cNvSpPr txBox="1"/>
          <p:nvPr/>
        </p:nvSpPr>
        <p:spPr>
          <a:xfrm>
            <a:off x="457200" y="333375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4. Clasificación formal das cantigas de escarnio e maldicir</a:t>
            </a:r>
            <a:endParaRPr/>
          </a:p>
        </p:txBody>
      </p:sp>
      <p:sp>
        <p:nvSpPr>
          <p:cNvPr id="318" name="Google Shape;318;p28"/>
          <p:cNvSpPr txBox="1"/>
          <p:nvPr/>
        </p:nvSpPr>
        <p:spPr>
          <a:xfrm>
            <a:off x="504825" y="1625600"/>
            <a:ext cx="5256212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escarnio e maldicir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segundo a súa forma, poden ser:</a:t>
            </a:r>
            <a:endParaRPr/>
          </a:p>
          <a:p>
            <a:pPr marL="719137" marR="0" lvl="1" indent="-28574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refrán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que empregan unha estrutura paralelística.</a:t>
            </a:r>
            <a:endParaRPr/>
          </a:p>
          <a:p>
            <a:pPr marL="719137" marR="0" lvl="1" indent="-28574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mestría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carentes de retrouso ou refrán.</a:t>
            </a:r>
            <a:endParaRPr/>
          </a:p>
        </p:txBody>
      </p:sp>
      <p:pic>
        <p:nvPicPr>
          <p:cNvPr id="319" name="Google Shape;31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862" y="1773237"/>
            <a:ext cx="2755900" cy="29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9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9"/>
          <p:cNvSpPr txBox="1"/>
          <p:nvPr/>
        </p:nvSpPr>
        <p:spPr>
          <a:xfrm>
            <a:off x="457200" y="173037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5. Clasificación temática das cantigas de escarnio e maldicir</a:t>
            </a:r>
            <a:endParaRPr/>
          </a:p>
        </p:txBody>
      </p:sp>
      <p:sp>
        <p:nvSpPr>
          <p:cNvPr id="326" name="Google Shape;326;p29"/>
          <p:cNvSpPr txBox="1"/>
          <p:nvPr/>
        </p:nvSpPr>
        <p:spPr>
          <a:xfrm>
            <a:off x="465137" y="1274762"/>
            <a:ext cx="5724525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700"/>
              <a:buFont typeface="Arial"/>
              <a:buChar char="•"/>
            </a:pPr>
            <a:r>
              <a:rPr lang="en-US" sz="17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17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escarnio e maldicir</a:t>
            </a:r>
            <a:r>
              <a:rPr lang="en-US" sz="17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segundo a súa temática, poden tratar diferentes tipos de sátira:</a:t>
            </a:r>
            <a:endParaRPr/>
          </a:p>
          <a:p>
            <a:pPr marL="719137" marR="0" lvl="1" indent="-3333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700"/>
              <a:buFont typeface="Arial"/>
              <a:buChar char="•"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Sátira sexual: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que fan referencia aos órganos sexuais, sátiras de soldadeiras, infieis...</a:t>
            </a:r>
            <a:endParaRPr/>
          </a:p>
          <a:p>
            <a:pPr marL="719137" marR="0" lvl="1" indent="-3333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700"/>
              <a:buFont typeface="Arial"/>
              <a:buChar char="•"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Sátira social: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que se refiren a vicios, costumes, defectos etc.</a:t>
            </a:r>
            <a:endParaRPr/>
          </a:p>
          <a:p>
            <a:pPr marL="719137" marR="0" lvl="1" indent="-3333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700"/>
              <a:buFont typeface="Arial"/>
              <a:buChar char="•"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Sátira xograresca: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escarnio entre trobadores e xograres, onde se fai referencia, sobre todo, á falta de talento duns e outros.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8125" y="1989137"/>
            <a:ext cx="2219325" cy="238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0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5438775"/>
            <a:ext cx="914400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0"/>
          <p:cNvSpPr txBox="1"/>
          <p:nvPr/>
        </p:nvSpPr>
        <p:spPr>
          <a:xfrm>
            <a:off x="457200" y="333375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5. Clasificación temática das cantigas de escarnio e maldicir</a:t>
            </a:r>
            <a:endParaRPr/>
          </a:p>
        </p:txBody>
      </p:sp>
      <p:sp>
        <p:nvSpPr>
          <p:cNvPr id="334" name="Google Shape;334;p30"/>
          <p:cNvSpPr txBox="1"/>
          <p:nvPr/>
        </p:nvSpPr>
        <p:spPr>
          <a:xfrm>
            <a:off x="457200" y="1412875"/>
            <a:ext cx="5724525" cy="352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71512" marR="0" lvl="1" indent="-285749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700"/>
              <a:buFont typeface="Arial"/>
              <a:buChar char="•"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Sátira política: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contra determinados feitos históricos, persoas da nobreza, da Administración (alcaldes) etc.</a:t>
            </a:r>
            <a:endParaRPr/>
          </a:p>
          <a:p>
            <a:pPr marL="671512" marR="0" lvl="1" indent="-28574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700"/>
              <a:buFont typeface="Arial"/>
              <a:buChar char="•"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Sátira moral: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morais que tratan sobre a corrupción, a desaparición das virtudes, abusos de poder, a mentira etc.</a:t>
            </a:r>
            <a:endParaRPr/>
          </a:p>
          <a:p>
            <a:pPr marL="671512" marR="0" lvl="1" indent="-28574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700"/>
              <a:buFont typeface="Arial"/>
              <a:buChar char="•"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Sátira literaria: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burlas e parodias doutros tipos de poesía, como a poesía de amor (amor cortés).</a:t>
            </a:r>
            <a:endParaRPr/>
          </a:p>
        </p:txBody>
      </p:sp>
      <p:pic>
        <p:nvPicPr>
          <p:cNvPr id="335" name="Google Shape;33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8125" y="1981200"/>
            <a:ext cx="2219325" cy="238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1" descr="Resultado de imaxes para trob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262" y="4413250"/>
            <a:ext cx="1719262" cy="21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113" y="1412875"/>
            <a:ext cx="3132137" cy="5040313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42" name="Google Shape;342;p31"/>
          <p:cNvSpPr txBox="1">
            <a:spLocks noGrp="1"/>
          </p:cNvSpPr>
          <p:nvPr>
            <p:ph type="title"/>
          </p:nvPr>
        </p:nvSpPr>
        <p:spPr>
          <a:xfrm>
            <a:off x="457200" y="-100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0" i="0" u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a. Sátira sexual</a:t>
            </a:r>
            <a:endParaRPr/>
          </a:p>
        </p:txBody>
      </p:sp>
      <p:sp>
        <p:nvSpPr>
          <p:cNvPr id="343" name="Google Shape;343;p31"/>
          <p:cNvSpPr txBox="1"/>
          <p:nvPr/>
        </p:nvSpPr>
        <p:spPr>
          <a:xfrm>
            <a:off x="4932362" y="1693862"/>
            <a:ext cx="3600450" cy="7080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Destacan as cantigas obscenas dedicadas ás </a:t>
            </a: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soldadeiras</a:t>
            </a: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44" name="Google Shape;344;p31"/>
          <p:cNvSpPr txBox="1"/>
          <p:nvPr/>
        </p:nvSpPr>
        <p:spPr>
          <a:xfrm>
            <a:off x="971550" y="908050"/>
            <a:ext cx="3060700" cy="369887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Afonso Eanes do Coton</a:t>
            </a:r>
            <a:endParaRPr/>
          </a:p>
        </p:txBody>
      </p:sp>
      <p:sp>
        <p:nvSpPr>
          <p:cNvPr id="345" name="Google Shape;345;p31"/>
          <p:cNvSpPr txBox="1"/>
          <p:nvPr/>
        </p:nvSpPr>
        <p:spPr>
          <a:xfrm>
            <a:off x="5435600" y="2781300"/>
            <a:ext cx="2089150" cy="79216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 </a:t>
            </a:r>
            <a:r>
              <a:rPr lang="en-US" sz="18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folegar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respirar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86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b. Sátira social</a:t>
            </a:r>
            <a:endParaRPr/>
          </a:p>
        </p:txBody>
      </p:sp>
      <p:pic>
        <p:nvPicPr>
          <p:cNvPr id="351" name="Google Shape;351;p32" descr="Resultado de imaxes para noble mediev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4770437"/>
            <a:ext cx="1449387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2" descr="Rolling on the Floor Laughing on Apple iOS 11.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320000">
            <a:off x="4692650" y="5276850"/>
            <a:ext cx="93980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1196975"/>
            <a:ext cx="2743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2"/>
          <p:cNvSpPr txBox="1"/>
          <p:nvPr/>
        </p:nvSpPr>
        <p:spPr>
          <a:xfrm>
            <a:off x="6084887" y="620712"/>
            <a:ext cx="2447925" cy="369887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1.2. Pero da Ponte</a:t>
            </a:r>
            <a:endParaRPr/>
          </a:p>
        </p:txBody>
      </p:sp>
      <p:sp>
        <p:nvSpPr>
          <p:cNvPr id="355" name="Google Shape;355;p32"/>
          <p:cNvSpPr txBox="1"/>
          <p:nvPr/>
        </p:nvSpPr>
        <p:spPr>
          <a:xfrm>
            <a:off x="250825" y="1773237"/>
            <a:ext cx="51132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Faise </a:t>
            </a: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burla de todas as clases sociais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Unha das clases sociais máis atacadas nas cantigas eran os </a:t>
            </a: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infanzóns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(nobres de segunda categoría). Criticábase deles que quixesen aparentar ser ricos cando vivían na ruína. </a:t>
            </a: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"/>
          <p:cNvSpPr txBox="1">
            <a:spLocks noGrp="1"/>
          </p:cNvSpPr>
          <p:nvPr>
            <p:ph type="title"/>
          </p:nvPr>
        </p:nvSpPr>
        <p:spPr>
          <a:xfrm>
            <a:off x="395287" y="476250"/>
            <a:ext cx="784860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b. Sátira social</a:t>
            </a:r>
            <a:endParaRPr/>
          </a:p>
        </p:txBody>
      </p:sp>
      <p:sp>
        <p:nvSpPr>
          <p:cNvPr id="361" name="Google Shape;361;p33"/>
          <p:cNvSpPr txBox="1"/>
          <p:nvPr/>
        </p:nvSpPr>
        <p:spPr>
          <a:xfrm>
            <a:off x="395287" y="1341437"/>
            <a:ext cx="3887787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Burlas contra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cregos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monxas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por manteren relacións sexuais ou pola súa avaricia. </a:t>
            </a:r>
            <a:endParaRPr/>
          </a:p>
        </p:txBody>
      </p:sp>
      <p:sp>
        <p:nvSpPr>
          <p:cNvPr id="362" name="Google Shape;362;p33"/>
          <p:cNvSpPr/>
          <p:nvPr/>
        </p:nvSpPr>
        <p:spPr>
          <a:xfrm>
            <a:off x="4787900" y="555625"/>
            <a:ext cx="4032250" cy="5683250"/>
          </a:xfrm>
          <a:prstGeom prst="wedgeRectCallout">
            <a:avLst>
              <a:gd name="adj1" fmla="val -3106"/>
              <a:gd name="adj2" fmla="val 17411"/>
            </a:avLst>
          </a:prstGeom>
          <a:solidFill>
            <a:srgbClr val="FF9900"/>
          </a:solidFill>
          <a:ln w="25400" cap="flat" cmpd="sng">
            <a:solidFill>
              <a:srgbClr val="2D2DB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um frade dizem escaralhado,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18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 pecado 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 lho vai dizer,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pois el sabe </a:t>
            </a:r>
            <a:r>
              <a:rPr lang="en-US" sz="18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arreitar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foder,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cuid'eu que </a:t>
            </a:r>
            <a:r>
              <a:rPr lang="en-US" sz="18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é, de </a:t>
            </a:r>
            <a:r>
              <a:rPr lang="en-US" sz="18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piss'arreitado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pois emprenha estas com que </a:t>
            </a:r>
            <a:r>
              <a:rPr lang="en-US" sz="18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jaz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faze filhos e filhas </a:t>
            </a:r>
            <a:r>
              <a:rPr lang="en-US" sz="18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assaz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 lhe dig'eu bem encaralhado.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Escaralhado nunca eu diria,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que traje caralho arreite,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que tantas molheres de leite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tem, ca lhe parirom três em um dia,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outras muitas prenhadas que tem;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atal frade cuid'eu que mui bem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encaralhado per esto seria.</a:t>
            </a:r>
            <a:endParaRPr/>
          </a:p>
        </p:txBody>
      </p:sp>
      <p:pic>
        <p:nvPicPr>
          <p:cNvPr id="363" name="Google Shape;363;p33" descr="Resultado de imaxes para trob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562" y="4608512"/>
            <a:ext cx="1527175" cy="19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3"/>
          <p:cNvSpPr txBox="1"/>
          <p:nvPr/>
        </p:nvSpPr>
        <p:spPr>
          <a:xfrm>
            <a:off x="5220072" y="404664"/>
            <a:ext cx="2664296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1.1. Fernando Esquío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0" i="0" u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c. Sátira xograresca</a:t>
            </a:r>
            <a:endParaRPr/>
          </a:p>
        </p:txBody>
      </p:sp>
      <p:sp>
        <p:nvSpPr>
          <p:cNvPr id="370" name="Google Shape;370;p34"/>
          <p:cNvSpPr/>
          <p:nvPr/>
        </p:nvSpPr>
        <p:spPr>
          <a:xfrm>
            <a:off x="533400" y="1808162"/>
            <a:ext cx="3390900" cy="4826000"/>
          </a:xfrm>
          <a:prstGeom prst="wedgeRectCallout">
            <a:avLst>
              <a:gd name="adj1" fmla="val 24973"/>
              <a:gd name="adj2" fmla="val 13815"/>
            </a:avLst>
          </a:prstGeom>
          <a:solidFill>
            <a:srgbClr val="FF9900"/>
          </a:solidFill>
          <a:ln w="25400" cap="flat" cmpd="sng">
            <a:solidFill>
              <a:srgbClr val="2D2DB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Foi un día Lopo jograr</a:t>
            </a:r>
            <a:b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cas dun infançón cantar,</a:t>
            </a:r>
            <a:b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mandou-lh'ele por don dar</a:t>
            </a:r>
            <a:b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 couces na garganta;</a:t>
            </a:r>
            <a:b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fui-lh'escass', a meu cuidar</a:t>
            </a: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 com'el canta.</a:t>
            </a:r>
            <a:b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Escasso foi o infançón</a:t>
            </a:r>
            <a:b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seus couces partir entón,</a:t>
            </a:r>
            <a:b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non deu a Lopo, entón,</a:t>
            </a:r>
            <a:b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máis de tres na garganta;</a:t>
            </a:r>
            <a:b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máis merece o jogra  rón,</a:t>
            </a:r>
            <a:b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 com'el canta.</a:t>
            </a:r>
            <a:endParaRPr/>
          </a:p>
        </p:txBody>
      </p:sp>
      <p:sp>
        <p:nvSpPr>
          <p:cNvPr id="371" name="Google Shape;371;p34"/>
          <p:cNvSpPr txBox="1"/>
          <p:nvPr/>
        </p:nvSpPr>
        <p:spPr>
          <a:xfrm>
            <a:off x="4284662" y="1125537"/>
            <a:ext cx="4319587" cy="1079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escarnio entre trobadores e xograres, onde se fai referencia, sobre todo, á falta de talento duns e outros.</a:t>
            </a:r>
            <a:endParaRPr sz="1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34" descr="Resultado de imaxes para trob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4508500"/>
            <a:ext cx="1549400" cy="176053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4"/>
          <p:cNvSpPr txBox="1"/>
          <p:nvPr/>
        </p:nvSpPr>
        <p:spPr>
          <a:xfrm>
            <a:off x="5102225" y="2708275"/>
            <a:ext cx="2493962" cy="101123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Cuidar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pensar, xulgar.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porque.</a:t>
            </a:r>
            <a:endParaRPr/>
          </a:p>
        </p:txBody>
      </p:sp>
      <p:pic>
        <p:nvPicPr>
          <p:cNvPr id="374" name="Google Shape;374;p34" descr="Imaxe relacionad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48487" y="4508500"/>
            <a:ext cx="1758950" cy="167163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4"/>
          <p:cNvSpPr txBox="1"/>
          <p:nvPr/>
        </p:nvSpPr>
        <p:spPr>
          <a:xfrm>
            <a:off x="611187" y="1268412"/>
            <a:ext cx="2881312" cy="369887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2E2EC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Martim Soares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5"/>
          <p:cNvSpPr txBox="1">
            <a:spLocks noGrp="1"/>
          </p:cNvSpPr>
          <p:nvPr>
            <p:ph type="title"/>
          </p:nvPr>
        </p:nvSpPr>
        <p:spPr>
          <a:xfrm>
            <a:off x="481012" y="333375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0" i="0" u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d. Sátira política</a:t>
            </a:r>
            <a:endParaRPr/>
          </a:p>
        </p:txBody>
      </p:sp>
      <p:pic>
        <p:nvPicPr>
          <p:cNvPr id="381" name="Google Shape;381;p35" descr="Imaxe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8837" y="1700212"/>
            <a:ext cx="2674937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5" descr="Face With Tears of Joy on Apple iOS 11.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40000">
            <a:off x="4494212" y="3063875"/>
            <a:ext cx="598487" cy="59848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91062" cy="14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Ridiculizábase a covardía dos nobres cristiáns na guerra contra os musulmáns.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7"/>
          <p:cNvPicPr preferRelativeResize="0"/>
          <p:nvPr/>
        </p:nvPicPr>
        <p:blipFill rotWithShape="1">
          <a:blip r:embed="rId3">
            <a:alphaModFix/>
          </a:blip>
          <a:srcRect t="29762" b="21150"/>
          <a:stretch/>
        </p:blipFill>
        <p:spPr>
          <a:xfrm>
            <a:off x="0" y="0"/>
            <a:ext cx="9144000" cy="457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/>
          <p:cNvPicPr preferRelativeResize="0"/>
          <p:nvPr/>
        </p:nvPicPr>
        <p:blipFill rotWithShape="1">
          <a:blip r:embed="rId4">
            <a:alphaModFix/>
          </a:blip>
          <a:srcRect l="1426" t="2552" r="661" b="1324"/>
          <a:stretch/>
        </p:blipFill>
        <p:spPr>
          <a:xfrm>
            <a:off x="2071687" y="0"/>
            <a:ext cx="4576762" cy="457041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7"/>
          <p:cNvSpPr txBox="1"/>
          <p:nvPr/>
        </p:nvSpPr>
        <p:spPr>
          <a:xfrm>
            <a:off x="1547812" y="5084762"/>
            <a:ext cx="5903912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A cantiga de escarnio e maldicir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0" i="0" u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d. Sátira política</a:t>
            </a:r>
            <a:endParaRPr/>
          </a:p>
        </p:txBody>
      </p:sp>
      <p:sp>
        <p:nvSpPr>
          <p:cNvPr id="389" name="Google Shape;389;p36"/>
          <p:cNvSpPr/>
          <p:nvPr/>
        </p:nvSpPr>
        <p:spPr>
          <a:xfrm>
            <a:off x="533400" y="1808162"/>
            <a:ext cx="3533775" cy="4826000"/>
          </a:xfrm>
          <a:prstGeom prst="wedgeRectCallout">
            <a:avLst>
              <a:gd name="adj1" fmla="val 24973"/>
              <a:gd name="adj2" fmla="val 13815"/>
            </a:avLst>
          </a:prstGeom>
          <a:solidFill>
            <a:srgbClr val="FF9900"/>
          </a:solidFill>
          <a:ln w="25400" cap="flat" cmpd="sng">
            <a:solidFill>
              <a:srgbClr val="2D2DB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foi passar a serra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nom quis servir a terra,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ora, ao entrar a guerra,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faroneja</a:t>
            </a: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 el agora tam muit'erra,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maldito seja!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levou os diñeiros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nom troux'os cavaleiros,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por nom ir nos primeiros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faroneja?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 que vem cos </a:t>
            </a: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prostumeiros</a:t>
            </a: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maldito seja!</a:t>
            </a:r>
            <a:endParaRPr/>
          </a:p>
        </p:txBody>
      </p:sp>
      <p:sp>
        <p:nvSpPr>
          <p:cNvPr id="390" name="Google Shape;390;p36"/>
          <p:cNvSpPr txBox="1"/>
          <p:nvPr/>
        </p:nvSpPr>
        <p:spPr>
          <a:xfrm>
            <a:off x="4284662" y="1125537"/>
            <a:ext cx="4319587" cy="136683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Critícase a actitude daqueles que non foron combater e se aproveitan das riquezas que outros obtiveron na batalla.</a:t>
            </a:r>
            <a:endParaRPr/>
          </a:p>
        </p:txBody>
      </p:sp>
      <p:pic>
        <p:nvPicPr>
          <p:cNvPr id="391" name="Google Shape;391;p36" descr="Resultado de imaxes para trob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4508500"/>
            <a:ext cx="1549400" cy="176053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6"/>
          <p:cNvSpPr txBox="1"/>
          <p:nvPr/>
        </p:nvSpPr>
        <p:spPr>
          <a:xfrm>
            <a:off x="5867400" y="2708275"/>
            <a:ext cx="2736850" cy="14414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 </a:t>
            </a:r>
            <a:r>
              <a:rPr lang="en-US" sz="18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faroneja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busca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 b="1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prostumeiros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últimos</a:t>
            </a:r>
            <a:endParaRPr/>
          </a:p>
        </p:txBody>
      </p:sp>
      <p:pic>
        <p:nvPicPr>
          <p:cNvPr id="393" name="Google Shape;393;p36" descr="Imaxe relacionad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48487" y="4508500"/>
            <a:ext cx="1758950" cy="1671637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6"/>
          <p:cNvSpPr txBox="1"/>
          <p:nvPr/>
        </p:nvSpPr>
        <p:spPr>
          <a:xfrm>
            <a:off x="611187" y="1268412"/>
            <a:ext cx="2881312" cy="369887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2E2EC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Afonso X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7"/>
          <p:cNvSpPr txBox="1">
            <a:spLocks noGrp="1"/>
          </p:cNvSpPr>
          <p:nvPr>
            <p:ph type="title"/>
          </p:nvPr>
        </p:nvSpPr>
        <p:spPr>
          <a:xfrm>
            <a:off x="457200" y="47625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0" i="0" u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e. Sátira moral</a:t>
            </a:r>
            <a:endParaRPr/>
          </a:p>
        </p:txBody>
      </p:sp>
      <p:sp>
        <p:nvSpPr>
          <p:cNvPr id="400" name="Google Shape;400;p37"/>
          <p:cNvSpPr/>
          <p:nvPr/>
        </p:nvSpPr>
        <p:spPr>
          <a:xfrm>
            <a:off x="533400" y="1484312"/>
            <a:ext cx="3030537" cy="5257800"/>
          </a:xfrm>
          <a:prstGeom prst="wedgeRectCallout">
            <a:avLst>
              <a:gd name="adj1" fmla="val 24973"/>
              <a:gd name="adj2" fmla="val 13815"/>
            </a:avLst>
          </a:prstGeom>
          <a:solidFill>
            <a:srgbClr val="FF9900"/>
          </a:solidFill>
          <a:ln w="25400" cap="flat" cmpd="sng">
            <a:solidFill>
              <a:srgbClr val="2D2DB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endParaRPr sz="11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 no mundo mengou a verdade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punhei un dia de a ir buscar,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u por ela fui a preguntar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disseron todos: “Alhur</a:t>
            </a: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buscade,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 de tal guisa se foi a perder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non podemos én novas aver,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nen ja non anda na irmaidade ”.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moesteiros dos frades negrados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demandei, e disseron-m’ assi: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“Non busquedes vós a verdad’ aqui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 muitos anos avemos passados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non morou nosco, per bõa fe,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d’ al avemos maiores coidados ”.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en Cistel, u verdade soía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sempre morar, disseron-me que non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morava i avia gran sazon,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nen frade d’ i ja a non conhocia;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nen o abade outrossi no estar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 non queria que foss’ i pousar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anda ja fora desta badia</a:t>
            </a: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Santiago, seend’ albergado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mia pousada, chegaron romeus</a:t>
            </a: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preguntei-os e disseron: “Par Deus,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muito levade-lo caminh’ errado,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 se verdade quiserdes achar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outro caminho conven a buscar,</a:t>
            </a:r>
            <a:b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 non saben aqui d’ ela mandado”.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7"/>
          <p:cNvSpPr txBox="1"/>
          <p:nvPr/>
        </p:nvSpPr>
        <p:spPr>
          <a:xfrm>
            <a:off x="4284662" y="1125537"/>
            <a:ext cx="4319587" cy="136683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que tratan sobre a corrupción, a desaparición das antigas virtudes, o abuso dos poderosos etc.</a:t>
            </a:r>
            <a:endParaRPr/>
          </a:p>
        </p:txBody>
      </p:sp>
      <p:pic>
        <p:nvPicPr>
          <p:cNvPr id="402" name="Google Shape;402;p37" descr="Resultado de imaxes para trob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4508500"/>
            <a:ext cx="1549400" cy="1760537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7"/>
          <p:cNvSpPr txBox="1"/>
          <p:nvPr/>
        </p:nvSpPr>
        <p:spPr>
          <a:xfrm>
            <a:off x="4265612" y="2700337"/>
            <a:ext cx="3259137" cy="14493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alhur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noutro lugar.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 sazon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moito tempo.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3-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badia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abadía.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romeu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romeiros, peregrinos.</a:t>
            </a:r>
            <a:endParaRPr/>
          </a:p>
        </p:txBody>
      </p:sp>
      <p:pic>
        <p:nvPicPr>
          <p:cNvPr id="404" name="Google Shape;404;p37" descr="Imaxe relacionad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48487" y="4508500"/>
            <a:ext cx="1758950" cy="1671637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7"/>
          <p:cNvSpPr txBox="1"/>
          <p:nvPr/>
        </p:nvSpPr>
        <p:spPr>
          <a:xfrm>
            <a:off x="533400" y="1003300"/>
            <a:ext cx="2881312" cy="369887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2E2EC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Airas Nunez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>
            <a:spLocks noGrp="1"/>
          </p:cNvSpPr>
          <p:nvPr>
            <p:ph type="title"/>
          </p:nvPr>
        </p:nvSpPr>
        <p:spPr>
          <a:xfrm>
            <a:off x="457200" y="106362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0" i="0" u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f. Sátira literaria</a:t>
            </a:r>
            <a:endParaRPr/>
          </a:p>
        </p:txBody>
      </p:sp>
      <p:sp>
        <p:nvSpPr>
          <p:cNvPr id="411" name="Google Shape;411;p38"/>
          <p:cNvSpPr/>
          <p:nvPr/>
        </p:nvSpPr>
        <p:spPr>
          <a:xfrm>
            <a:off x="533400" y="1628775"/>
            <a:ext cx="3533775" cy="5005387"/>
          </a:xfrm>
          <a:prstGeom prst="wedgeRectCallout">
            <a:avLst>
              <a:gd name="adj1" fmla="val 24973"/>
              <a:gd name="adj2" fmla="val 13815"/>
            </a:avLst>
          </a:prstGeom>
          <a:solidFill>
            <a:srgbClr val="FF9900"/>
          </a:solidFill>
          <a:ln w="25400" cap="flat" cmpd="sng">
            <a:solidFill>
              <a:srgbClr val="2D2DB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Roi Queimado morreu con amor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seus cantares, par Sancta Maria,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 ũa dona que gran ben queria: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e, por se meter por mais trobador,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porque lhe ela non quis ben fazer,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feze-s'el en seus cantares morrer,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mais resurgiu depois ao tercer dia!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Esto fez el por ũa sa senhor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 quer gran ben, e mais vos en diria: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 que cuida que faz i maestria,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enos cantares que faz, á sabor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morrer</a:t>
            </a:r>
            <a:r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e des i d'ar viver;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esto faz el que x'o pode fazer,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mais outr'omem per ren' nono faria.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non á já de sa morte pavor,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senon sa morte mais la temeria,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mais sabe ben, per sa sabedoria,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 viverá, des quando morto for,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faz-[s'] en seu cantar morte prender,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 i ar vive: vedes que poder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 lhi Deus deu, mais que non cuidaria</a:t>
            </a:r>
            <a:r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E, se mi Deus a mim desse poder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 oj'el á, pois morrer, de viver,</a:t>
            </a:r>
            <a:b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já mais morte nunca temeria.</a:t>
            </a:r>
            <a:endParaRPr/>
          </a:p>
        </p:txBody>
      </p:sp>
      <p:sp>
        <p:nvSpPr>
          <p:cNvPr id="412" name="Google Shape;412;p38"/>
          <p:cNvSpPr txBox="1"/>
          <p:nvPr/>
        </p:nvSpPr>
        <p:spPr>
          <a:xfrm>
            <a:off x="4572000" y="1125537"/>
            <a:ext cx="4032250" cy="1079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Critícanse e paródianse os tipos de poesía, o amor cortés etc.</a:t>
            </a:r>
            <a:endParaRPr/>
          </a:p>
        </p:txBody>
      </p:sp>
      <p:pic>
        <p:nvPicPr>
          <p:cNvPr id="413" name="Google Shape;413;p38" descr="Resultado de imaxes para trob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4508500"/>
            <a:ext cx="1549400" cy="1760537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8"/>
          <p:cNvSpPr txBox="1"/>
          <p:nvPr/>
        </p:nvSpPr>
        <p:spPr>
          <a:xfrm>
            <a:off x="4572000" y="2354262"/>
            <a:ext cx="3960812" cy="215423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sabor de morrer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con ganas de morrer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Versos 18-21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e faise no seu cantar tomar a morte porque polo contrario vive: vedes que poder lle deu Deus, pero que non pensaba.</a:t>
            </a:r>
            <a:endParaRPr/>
          </a:p>
        </p:txBody>
      </p:sp>
      <p:pic>
        <p:nvPicPr>
          <p:cNvPr id="415" name="Google Shape;415;p38" descr="Imaxe relacionad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48487" y="4508500"/>
            <a:ext cx="1758950" cy="167163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8"/>
          <p:cNvSpPr txBox="1"/>
          <p:nvPr/>
        </p:nvSpPr>
        <p:spPr>
          <a:xfrm>
            <a:off x="573087" y="1062037"/>
            <a:ext cx="2881312" cy="369887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2E2EC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Pero Garcia Burgalés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39"/>
          <p:cNvPicPr preferRelativeResize="0"/>
          <p:nvPr/>
        </p:nvPicPr>
        <p:blipFill rotWithShape="1">
          <a:blip r:embed="rId3">
            <a:alphaModFix/>
          </a:blip>
          <a:srcRect t="29762" b="21150"/>
          <a:stretch/>
        </p:blipFill>
        <p:spPr>
          <a:xfrm>
            <a:off x="0" y="0"/>
            <a:ext cx="9144000" cy="443706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9"/>
          <p:cNvSpPr txBox="1"/>
          <p:nvPr/>
        </p:nvSpPr>
        <p:spPr>
          <a:xfrm>
            <a:off x="1620837" y="4868862"/>
            <a:ext cx="590232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As cantigas de Santa María</a:t>
            </a:r>
            <a:endParaRPr/>
          </a:p>
        </p:txBody>
      </p:sp>
      <p:pic>
        <p:nvPicPr>
          <p:cNvPr id="423" name="Google Shape;423;p39"/>
          <p:cNvPicPr preferRelativeResize="0"/>
          <p:nvPr/>
        </p:nvPicPr>
        <p:blipFill rotWithShape="1">
          <a:blip r:embed="rId4">
            <a:alphaModFix/>
          </a:blip>
          <a:srcRect t="2629"/>
          <a:stretch/>
        </p:blipFill>
        <p:spPr>
          <a:xfrm>
            <a:off x="1908175" y="0"/>
            <a:ext cx="5040312" cy="443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0"/>
          <p:cNvSpPr txBox="1"/>
          <p:nvPr/>
        </p:nvSpPr>
        <p:spPr>
          <a:xfrm>
            <a:off x="457200" y="1158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  <a:endParaRPr/>
          </a:p>
        </p:txBody>
      </p:sp>
      <p:sp>
        <p:nvSpPr>
          <p:cNvPr id="430" name="Google Shape;430;p40"/>
          <p:cNvSpPr txBox="1"/>
          <p:nvPr/>
        </p:nvSpPr>
        <p:spPr>
          <a:xfrm>
            <a:off x="611187" y="1258887"/>
            <a:ext cx="7920037" cy="342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2762" marR="0" lvl="0" indent="-5127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2400"/>
              <a:buFont typeface="Times New Roman"/>
              <a:buAutoNum type="arabicPeriod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Introdución</a:t>
            </a:r>
            <a:endParaRPr/>
          </a:p>
          <a:p>
            <a:pPr marL="512762" marR="0" lvl="0" indent="-5127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79646"/>
              </a:buClr>
              <a:buSzPts val="2400"/>
              <a:buFont typeface="Times New Roman"/>
              <a:buAutoNum type="arabicPeriod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Caracterización</a:t>
            </a:r>
            <a:endParaRPr/>
          </a:p>
          <a:p>
            <a:pPr marL="512762" marR="0" lvl="0" indent="-5127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79646"/>
              </a:buClr>
              <a:buSzPts val="2400"/>
              <a:buFont typeface="Times New Roman"/>
              <a:buAutoNum type="arabicPeriod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Transmisión</a:t>
            </a:r>
            <a:endParaRPr/>
          </a:p>
          <a:p>
            <a:pPr marL="512762" marR="0" lvl="0" indent="-5127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79646"/>
              </a:buClr>
              <a:buSzPts val="2400"/>
              <a:buFont typeface="Times New Roman"/>
              <a:buAutoNum type="arabicPeriod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Clasificación temática, lingüística e formal das cantigas de Santa María</a:t>
            </a:r>
            <a:endParaRPr/>
          </a:p>
          <a:p>
            <a:pPr marL="512762" marR="0" lvl="0" indent="-5127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79646"/>
              </a:buClr>
              <a:buSzPts val="2400"/>
              <a:buFont typeface="Times New Roman"/>
              <a:buAutoNum type="arabicPeriod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Autoría</a:t>
            </a:r>
            <a:endParaRPr/>
          </a:p>
        </p:txBody>
      </p:sp>
      <p:pic>
        <p:nvPicPr>
          <p:cNvPr id="431" name="Google Shape;431;p40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4762" y="5438775"/>
            <a:ext cx="914400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 txBox="1"/>
          <p:nvPr/>
        </p:nvSpPr>
        <p:spPr>
          <a:xfrm>
            <a:off x="457200" y="333375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1. Introdución</a:t>
            </a:r>
            <a:endParaRPr/>
          </a:p>
        </p:txBody>
      </p:sp>
      <p:sp>
        <p:nvSpPr>
          <p:cNvPr id="438" name="Google Shape;438;p41"/>
          <p:cNvSpPr txBox="1"/>
          <p:nvPr/>
        </p:nvSpPr>
        <p:spPr>
          <a:xfrm>
            <a:off x="755650" y="1592262"/>
            <a:ext cx="4752975" cy="352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2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Santa María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composicións relixiosas, feitas para ser cantadas, nas que se louva á Virxe María.</a:t>
            </a:r>
            <a:endParaRPr/>
          </a:p>
        </p:txBody>
      </p:sp>
      <p:pic>
        <p:nvPicPr>
          <p:cNvPr id="439" name="Google Shape;439;p41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5438775"/>
            <a:ext cx="91440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225" y="1557337"/>
            <a:ext cx="226695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2"/>
          <p:cNvSpPr txBox="1"/>
          <p:nvPr/>
        </p:nvSpPr>
        <p:spPr>
          <a:xfrm>
            <a:off x="457200" y="188912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2. Caracterización</a:t>
            </a:r>
            <a:endParaRPr/>
          </a:p>
        </p:txBody>
      </p:sp>
      <p:sp>
        <p:nvSpPr>
          <p:cNvPr id="447" name="Google Shape;447;p42"/>
          <p:cNvSpPr txBox="1"/>
          <p:nvPr/>
        </p:nvSpPr>
        <p:spPr>
          <a:xfrm>
            <a:off x="755650" y="1196975"/>
            <a:ext cx="4752975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Santa María </a:t>
            </a: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conforman o acervo da lírica relixiosa galego-portuguesa.</a:t>
            </a:r>
            <a:endParaRPr/>
          </a:p>
          <a:p>
            <a:pPr marL="342900" marR="0" lvl="0" indent="-3429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Consérvanse 427 cantigas.</a:t>
            </a:r>
            <a:endParaRPr/>
          </a:p>
          <a:p>
            <a:pPr marL="342900" marR="0" lvl="0" indent="-3429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Foron compostas na corte de Afonso X o Sabio, pero el non foi o autor principal delas, senón que exerceu outros labores como o de director ou supervisor.</a:t>
            </a:r>
            <a:endParaRPr/>
          </a:p>
          <a:p>
            <a:pPr marL="342900" marR="0" lvl="0" indent="-3429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Datan da segunda metade do s. XIII.</a:t>
            </a:r>
            <a:endParaRPr/>
          </a:p>
          <a:p>
            <a:pPr marL="342900" marR="0" lvl="0" indent="-3429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Ademais dos textos destacan delas as miniaturas e a notación musical.</a:t>
            </a:r>
            <a:endParaRPr/>
          </a:p>
          <a:p>
            <a:pPr marL="342900" marR="0" lvl="0" indent="-2413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42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6072187"/>
            <a:ext cx="9144000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7675" y="1196975"/>
            <a:ext cx="3013875" cy="29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3"/>
          <p:cNvSpPr txBox="1"/>
          <p:nvPr/>
        </p:nvSpPr>
        <p:spPr>
          <a:xfrm>
            <a:off x="457200" y="42862"/>
            <a:ext cx="822960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3. Transmisión</a:t>
            </a:r>
            <a:endParaRPr/>
          </a:p>
        </p:txBody>
      </p:sp>
      <p:sp>
        <p:nvSpPr>
          <p:cNvPr id="456" name="Google Shape;456;p43"/>
          <p:cNvSpPr txBox="1"/>
          <p:nvPr/>
        </p:nvSpPr>
        <p:spPr>
          <a:xfrm>
            <a:off x="323850" y="1052512"/>
            <a:ext cx="4752975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Santa María </a:t>
            </a: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transmitíronse a través de diferentes códices, entre os que destacan:</a:t>
            </a:r>
            <a:endParaRPr/>
          </a:p>
          <a:p>
            <a:pPr marL="719137" marR="0" lvl="1" indent="-34289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Códice TO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Toledo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128 cantigas con notación musical.</a:t>
            </a:r>
            <a:endParaRPr/>
          </a:p>
          <a:p>
            <a:pPr marL="719137" marR="0" lvl="1" indent="-34289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Códice E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417 cantigas. É o máis completo dos catro códices.</a:t>
            </a:r>
            <a:endParaRPr/>
          </a:p>
          <a:p>
            <a:pPr marL="719137" marR="0" lvl="1" indent="-34289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Códice T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193 cantigas provistas de notación musical e miniaturas.</a:t>
            </a:r>
            <a:endParaRPr/>
          </a:p>
          <a:p>
            <a:pPr marL="719137" marR="0" lvl="1" indent="-34289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Códice F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104 cantigas. Incompleto.</a:t>
            </a:r>
            <a:endParaRPr/>
          </a:p>
          <a:p>
            <a:pPr marL="719137" marR="0" lvl="1" indent="-24764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43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5438775"/>
            <a:ext cx="91440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1437" y="981075"/>
            <a:ext cx="3992562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4"/>
          <p:cNvSpPr txBox="1"/>
          <p:nvPr/>
        </p:nvSpPr>
        <p:spPr>
          <a:xfrm>
            <a:off x="455612" y="403225"/>
            <a:ext cx="82296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0" i="0" u="none">
              <a:solidFill>
                <a:srgbClr val="E46C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4. Clasificación temática, lingüística e formal das cantigas de Santa María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465" name="Google Shape;465;p44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-1587" y="5661025"/>
            <a:ext cx="91440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5349" y="1660525"/>
            <a:ext cx="2806375" cy="275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4"/>
          <p:cNvSpPr txBox="1"/>
          <p:nvPr/>
        </p:nvSpPr>
        <p:spPr>
          <a:xfrm>
            <a:off x="755650" y="1371600"/>
            <a:ext cx="4752975" cy="352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Desde o </a:t>
            </a: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punto de vista temático</a:t>
            </a: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as CSM tratan sobre a magnificencia da Virxe María e a indulxencia coa que intercede ante Deus para favorecer os seus devotos.</a:t>
            </a:r>
            <a:endParaRPr/>
          </a:p>
          <a:p>
            <a:pPr marL="342900" marR="0" lvl="0" indent="-3429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Desde o </a:t>
            </a: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punto de vista lingüístico</a:t>
            </a: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as CSM posúen unha riqueza léxica moi significativa.</a:t>
            </a:r>
            <a:endParaRPr/>
          </a:p>
          <a:p>
            <a:pPr marL="342900" marR="0" lvl="0" indent="-3429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Desde o </a:t>
            </a: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punto de vista formal</a:t>
            </a: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podemos dividir as CSM en dous grupos: </a:t>
            </a: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líricas </a:t>
            </a: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(loor) e </a:t>
            </a:r>
            <a:r>
              <a:rPr lang="en-US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narrativas </a:t>
            </a:r>
            <a:r>
              <a:rPr lang="en-US" sz="1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(milagres).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45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6148387"/>
            <a:ext cx="91440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787" y="1660525"/>
            <a:ext cx="2520950" cy="247808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5"/>
          <p:cNvSpPr txBox="1"/>
          <p:nvPr/>
        </p:nvSpPr>
        <p:spPr>
          <a:xfrm>
            <a:off x="250825" y="1700212"/>
            <a:ext cx="5616575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6450" marR="0" lvl="1" indent="-268287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líricas (loores)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son aquelas nas que o poeta amosa o seu amor pola Virxe coma se fose a </a:t>
            </a: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senhor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das cantigas de amor profanas, pero ese amor que sente é espiritual.</a:t>
            </a:r>
            <a:endParaRPr/>
          </a:p>
          <a:p>
            <a:pPr marL="806450" marR="0" lvl="1" indent="-268287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narrativas (milagres)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son aquelas cantigas que teñen unha finalidade didáctica. Nelas, o poeta formúlalle un problema ou pecado á Virxe e ela intercede para solucionarllo.</a:t>
            </a:r>
            <a:endParaRPr/>
          </a:p>
        </p:txBody>
      </p:sp>
      <p:sp>
        <p:nvSpPr>
          <p:cNvPr id="476" name="Google Shape;476;p45"/>
          <p:cNvSpPr txBox="1"/>
          <p:nvPr/>
        </p:nvSpPr>
        <p:spPr>
          <a:xfrm>
            <a:off x="455612" y="403225"/>
            <a:ext cx="82296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0" i="0" u="none">
              <a:solidFill>
                <a:srgbClr val="E46C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4. Clasificación temática, lingüística e formal das cantigas de Santa María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/>
          <p:nvPr/>
        </p:nvSpPr>
        <p:spPr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  <a:endParaRPr/>
          </a:p>
        </p:txBody>
      </p:sp>
      <p:sp>
        <p:nvSpPr>
          <p:cNvPr id="242" name="Google Shape;242;p19"/>
          <p:cNvSpPr txBox="1"/>
          <p:nvPr/>
        </p:nvSpPr>
        <p:spPr>
          <a:xfrm>
            <a:off x="468312" y="1628775"/>
            <a:ext cx="7920037" cy="342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2762" marR="0" lvl="0" indent="-5127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2400"/>
              <a:buFont typeface="Times New Roman"/>
              <a:buAutoNum type="arabicPeriod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Introdución: Que son as cantigas de escarnio e maldicir?</a:t>
            </a:r>
            <a:endParaRPr/>
          </a:p>
          <a:p>
            <a:pPr marL="512762" marR="0" lvl="0" indent="-5127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79646"/>
              </a:buClr>
              <a:buSzPts val="2400"/>
              <a:buFont typeface="Times New Roman"/>
              <a:buAutoNum type="arabicPeriod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Caracterización</a:t>
            </a:r>
            <a:endParaRPr/>
          </a:p>
          <a:p>
            <a:pPr marL="512762" marR="0" lvl="0" indent="-5127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79646"/>
              </a:buClr>
              <a:buSzPts val="2400"/>
              <a:buFont typeface="Times New Roman"/>
              <a:buAutoNum type="arabicPeriod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Orixe: o sirventés provenzal</a:t>
            </a:r>
            <a:endParaRPr/>
          </a:p>
          <a:p>
            <a:pPr marL="512762" marR="0" lvl="0" indent="-5127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79646"/>
              </a:buClr>
              <a:buSzPts val="2400"/>
              <a:buFont typeface="Times New Roman"/>
              <a:buAutoNum type="arabicPeriod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Clasificación formal das cantigas de escarnio e maldicir</a:t>
            </a:r>
            <a:endParaRPr/>
          </a:p>
          <a:p>
            <a:pPr marL="512762" marR="0" lvl="0" indent="-5127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79646"/>
              </a:buClr>
              <a:buSzPts val="2400"/>
              <a:buFont typeface="Times New Roman"/>
              <a:buAutoNum type="arabicPeriod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Clasificación temática das cantigas de escarnio e maldicir</a:t>
            </a:r>
            <a:endParaRPr/>
          </a:p>
        </p:txBody>
      </p:sp>
      <p:pic>
        <p:nvPicPr>
          <p:cNvPr id="243" name="Google Shape;243;p19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5438775"/>
            <a:ext cx="914400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6"/>
          <p:cNvSpPr txBox="1"/>
          <p:nvPr/>
        </p:nvSpPr>
        <p:spPr>
          <a:xfrm>
            <a:off x="457200" y="222250"/>
            <a:ext cx="822960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0" i="0" u="none">
              <a:solidFill>
                <a:srgbClr val="E46C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4.1. Cantigas líricas (loor)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483" name="Google Shape;483;p46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6148387"/>
            <a:ext cx="91440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3662" y="1649412"/>
            <a:ext cx="2522537" cy="247808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6"/>
          <p:cNvSpPr txBox="1"/>
          <p:nvPr/>
        </p:nvSpPr>
        <p:spPr>
          <a:xfrm>
            <a:off x="539750" y="1106487"/>
            <a:ext cx="5616575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marR="0" lvl="0" indent="-635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Expresan devoción pola Virxe e loan as súas virtudes.</a:t>
            </a:r>
            <a:endParaRPr/>
          </a:p>
          <a:p>
            <a:pPr marL="63500" marR="0" lvl="0" indent="-635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a translación da cantiga de amor ao divino: a Virxe é a </a:t>
            </a:r>
            <a:r>
              <a:rPr lang="en-US" sz="15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senhor</a:t>
            </a:r>
            <a:r>
              <a:rPr lang="en-US" sz="15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o cabaleiro o seu </a:t>
            </a:r>
            <a:r>
              <a:rPr lang="en-US" sz="15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entendedor.</a:t>
            </a:r>
            <a:endParaRPr/>
          </a:p>
          <a:p>
            <a:pPr marL="63500" marR="0" lvl="0" indent="-635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Virxe posúe múltiples virtudes: cordura, mesura, apostura, verdade, bondade...</a:t>
            </a:r>
            <a:endParaRPr/>
          </a:p>
          <a:p>
            <a:pPr marL="63500" marR="0" lvl="0" indent="-635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actitude do eu lírico ante a Virxe é de fe ou súplica, para intentar que esta o protexa.</a:t>
            </a:r>
            <a:endParaRPr/>
          </a:p>
          <a:p>
            <a:pPr marL="63500" marR="0" lvl="0" indent="-635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estrutura deste tipo de cantigas é a seguinte:</a:t>
            </a:r>
            <a:endParaRPr/>
          </a:p>
          <a:p>
            <a:pPr marL="806450" marR="0" lvl="1" indent="-268287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Introdución</a:t>
            </a:r>
            <a:endParaRPr/>
          </a:p>
          <a:p>
            <a:pPr marL="806450" marR="0" lvl="1" indent="-268287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Refrán</a:t>
            </a:r>
            <a:endParaRPr/>
          </a:p>
          <a:p>
            <a:pPr marL="806450" marR="0" lvl="1" indent="-268287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Loanza</a:t>
            </a:r>
            <a:endParaRPr/>
          </a:p>
          <a:p>
            <a:pPr marL="63500" marR="0" lvl="0" indent="254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612" y="549275"/>
            <a:ext cx="8486775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7"/>
          <p:cNvPicPr preferRelativeResize="0"/>
          <p:nvPr/>
        </p:nvPicPr>
        <p:blipFill rotWithShape="1">
          <a:blip r:embed="rId4">
            <a:alphaModFix/>
          </a:blip>
          <a:srcRect l="3030" t="33885" r="3485" b="46100"/>
          <a:stretch/>
        </p:blipFill>
        <p:spPr>
          <a:xfrm>
            <a:off x="0" y="5438775"/>
            <a:ext cx="914400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8"/>
          <p:cNvSpPr txBox="1"/>
          <p:nvPr/>
        </p:nvSpPr>
        <p:spPr>
          <a:xfrm>
            <a:off x="457200" y="222250"/>
            <a:ext cx="822960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0" i="0" u="none">
              <a:solidFill>
                <a:srgbClr val="E46C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4.2. Cantigas narrativas (milagres)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498" name="Google Shape;498;p48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6148387"/>
            <a:ext cx="91440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3662" y="1649412"/>
            <a:ext cx="2522537" cy="2478087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8"/>
          <p:cNvSpPr txBox="1"/>
          <p:nvPr/>
        </p:nvSpPr>
        <p:spPr>
          <a:xfrm>
            <a:off x="801687" y="1196975"/>
            <a:ext cx="5616575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marR="0" lvl="0" indent="-635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Estrutura externa</a:t>
            </a:r>
            <a:r>
              <a:rPr lang="en-US" sz="15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806450" marR="0" lvl="1" indent="-268287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Epígrafe ou razón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resume o contido da cantiga.</a:t>
            </a:r>
            <a:endParaRPr/>
          </a:p>
          <a:p>
            <a:pPr marL="806450" marR="0" lvl="1" indent="-268287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Refrán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ensinanza moral ou relixiosa.</a:t>
            </a:r>
            <a:endParaRPr/>
          </a:p>
          <a:p>
            <a:pPr marL="806450" marR="0" lvl="1" indent="-268287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Cobras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desenvolvemento do milagre relatado.</a:t>
            </a:r>
            <a:endParaRPr/>
          </a:p>
          <a:p>
            <a:pPr marL="63500" marR="0" lvl="0" indent="-635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Estrutura interna</a:t>
            </a:r>
            <a:r>
              <a:rPr lang="en-US" sz="15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806450" marR="0" lvl="1" indent="-268287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Resumo da cantiga: epígrafe ou razón.</a:t>
            </a:r>
            <a:endParaRPr/>
          </a:p>
          <a:p>
            <a:pPr marL="806450" marR="0" lvl="1" indent="-268287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do protagonista.</a:t>
            </a:r>
            <a:endParaRPr/>
          </a:p>
          <a:p>
            <a:pPr marL="806450" marR="0" lvl="1" indent="-268287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Formulación do problema.</a:t>
            </a:r>
            <a:endParaRPr/>
          </a:p>
          <a:p>
            <a:pPr marL="806450" marR="0" lvl="1" indent="-268287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Intervención da Virxe.</a:t>
            </a:r>
            <a:endParaRPr/>
          </a:p>
          <a:p>
            <a:pPr marL="806450" marR="0" lvl="1" indent="-268287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Loanza e lección moralizante final.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0100" y="569937"/>
            <a:ext cx="414813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9"/>
          <p:cNvPicPr preferRelativeResize="0"/>
          <p:nvPr/>
        </p:nvPicPr>
        <p:blipFill rotWithShape="1">
          <a:blip r:embed="rId4">
            <a:alphaModFix/>
          </a:blip>
          <a:srcRect l="3030" t="33885" r="3485" b="46100"/>
          <a:stretch/>
        </p:blipFill>
        <p:spPr>
          <a:xfrm>
            <a:off x="0" y="6148387"/>
            <a:ext cx="914400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9"/>
          <p:cNvSpPr txBox="1"/>
          <p:nvPr/>
        </p:nvSpPr>
        <p:spPr>
          <a:xfrm>
            <a:off x="755650" y="765175"/>
            <a:ext cx="237648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Epígrafe ou razón</a:t>
            </a:r>
            <a:endParaRPr/>
          </a:p>
        </p:txBody>
      </p:sp>
      <p:sp>
        <p:nvSpPr>
          <p:cNvPr id="508" name="Google Shape;508;p49"/>
          <p:cNvSpPr txBox="1"/>
          <p:nvPr/>
        </p:nvSpPr>
        <p:spPr>
          <a:xfrm>
            <a:off x="755650" y="1484312"/>
            <a:ext cx="23764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Refrán: ensinanza moral ou relixiosa</a:t>
            </a:r>
            <a:endParaRPr/>
          </a:p>
        </p:txBody>
      </p:sp>
      <p:sp>
        <p:nvSpPr>
          <p:cNvPr id="509" name="Google Shape;509;p49"/>
          <p:cNvSpPr txBox="1"/>
          <p:nvPr/>
        </p:nvSpPr>
        <p:spPr>
          <a:xfrm>
            <a:off x="827087" y="2565400"/>
            <a:ext cx="2376487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Cobras: presentación do protagonista, formulación do problema, intervención da Virxe</a:t>
            </a:r>
            <a:endParaRPr/>
          </a:p>
        </p:txBody>
      </p:sp>
      <p:sp>
        <p:nvSpPr>
          <p:cNvPr id="510" name="Google Shape;510;p49"/>
          <p:cNvSpPr txBox="1"/>
          <p:nvPr/>
        </p:nvSpPr>
        <p:spPr>
          <a:xfrm>
            <a:off x="847725" y="4291012"/>
            <a:ext cx="23764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Cobras: loanza da Virxe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1398587"/>
            <a:ext cx="6164262" cy="310991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0"/>
          <p:cNvSpPr txBox="1"/>
          <p:nvPr/>
        </p:nvSpPr>
        <p:spPr>
          <a:xfrm>
            <a:off x="495300" y="1557337"/>
            <a:ext cx="1625600" cy="828675"/>
          </a:xfrm>
          <a:prstGeom prst="rect">
            <a:avLst/>
          </a:prstGeom>
          <a:solidFill>
            <a:srgbClr val="FFD96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 10 cantigas escritas polo rei.</a:t>
            </a:r>
            <a:endParaRPr/>
          </a:p>
        </p:txBody>
      </p:sp>
      <p:sp>
        <p:nvSpPr>
          <p:cNvPr id="517" name="Google Shape;517;p50"/>
          <p:cNvSpPr txBox="1"/>
          <p:nvPr/>
        </p:nvSpPr>
        <p:spPr>
          <a:xfrm>
            <a:off x="515937" y="2800350"/>
            <a:ext cx="1625600" cy="1516062"/>
          </a:xfrm>
          <a:prstGeom prst="rect">
            <a:avLst/>
          </a:prstGeom>
          <a:solidFill>
            <a:srgbClr val="FFD96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 parte das cantigas foron compostas polo clérigo Airas Nunes.</a:t>
            </a:r>
            <a:endParaRPr/>
          </a:p>
        </p:txBody>
      </p:sp>
      <p:sp>
        <p:nvSpPr>
          <p:cNvPr id="518" name="Google Shape;518;p50"/>
          <p:cNvSpPr txBox="1"/>
          <p:nvPr/>
        </p:nvSpPr>
        <p:spPr>
          <a:xfrm>
            <a:off x="457200" y="222250"/>
            <a:ext cx="822960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0" i="0" u="none">
              <a:solidFill>
                <a:srgbClr val="E46C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5. Autoría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519" name="Google Shape;519;p50"/>
          <p:cNvPicPr preferRelativeResize="0"/>
          <p:nvPr/>
        </p:nvPicPr>
        <p:blipFill rotWithShape="1">
          <a:blip r:embed="rId4">
            <a:alphaModFix/>
          </a:blip>
          <a:srcRect l="3030" t="43892" r="3485" b="46101"/>
          <a:stretch/>
        </p:blipFill>
        <p:spPr>
          <a:xfrm>
            <a:off x="0" y="5788025"/>
            <a:ext cx="9144000" cy="10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51"/>
          <p:cNvPicPr preferRelativeResize="0"/>
          <p:nvPr/>
        </p:nvPicPr>
        <p:blipFill rotWithShape="1">
          <a:blip r:embed="rId3">
            <a:alphaModFix/>
          </a:blip>
          <a:srcRect t="29762" b="21150"/>
          <a:stretch/>
        </p:blipFill>
        <p:spPr>
          <a:xfrm>
            <a:off x="0" y="0"/>
            <a:ext cx="9144000" cy="443706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1"/>
          <p:cNvSpPr txBox="1"/>
          <p:nvPr/>
        </p:nvSpPr>
        <p:spPr>
          <a:xfrm>
            <a:off x="1547812" y="4797425"/>
            <a:ext cx="5903912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Prosa medieval</a:t>
            </a:r>
            <a:endParaRPr/>
          </a:p>
        </p:txBody>
      </p:sp>
      <p:pic>
        <p:nvPicPr>
          <p:cNvPr id="526" name="Google Shape;526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3300" y="0"/>
            <a:ext cx="4452937" cy="443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2"/>
          <p:cNvSpPr txBox="1"/>
          <p:nvPr/>
        </p:nvSpPr>
        <p:spPr>
          <a:xfrm>
            <a:off x="457200" y="119062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Prosa medieval</a:t>
            </a:r>
            <a:endParaRPr/>
          </a:p>
        </p:txBody>
      </p:sp>
      <p:sp>
        <p:nvSpPr>
          <p:cNvPr id="533" name="Google Shape;533;p52"/>
          <p:cNvSpPr txBox="1"/>
          <p:nvPr/>
        </p:nvSpPr>
        <p:spPr>
          <a:xfrm>
            <a:off x="539750" y="1268412"/>
            <a:ext cx="5256212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prosa galega tivo menor relevancia cá lírica. Non obstante, posuímos mostras datadas nos séculos XIII, XIV e XV.</a:t>
            </a:r>
            <a:endParaRPr/>
          </a:p>
          <a:p>
            <a:pPr marL="342900" marR="0" lvl="0" indent="-3429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Distinguimos, maioritariamente, dous grandes grupos temáticos dentro da prosa medieval: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prosa de ficción ou narrativa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prosa historiográfica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34290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Unha posible clasificación pode ser a seguinte (páxs. 256-257 libro):</a:t>
            </a:r>
            <a:endParaRPr/>
          </a:p>
        </p:txBody>
      </p:sp>
      <p:pic>
        <p:nvPicPr>
          <p:cNvPr id="534" name="Google Shape;534;p52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5849937"/>
            <a:ext cx="9144000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9512" y="1916112"/>
            <a:ext cx="2455862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3"/>
          <p:cNvSpPr txBox="1"/>
          <p:nvPr/>
        </p:nvSpPr>
        <p:spPr>
          <a:xfrm>
            <a:off x="457200" y="119062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Prosa medieval</a:t>
            </a:r>
            <a:endParaRPr/>
          </a:p>
        </p:txBody>
      </p:sp>
      <p:sp>
        <p:nvSpPr>
          <p:cNvPr id="542" name="Google Shape;542;p53"/>
          <p:cNvSpPr txBox="1"/>
          <p:nvPr/>
        </p:nvSpPr>
        <p:spPr>
          <a:xfrm>
            <a:off x="684212" y="1052512"/>
            <a:ext cx="5256212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6887" marR="0" lvl="1" indent="-358774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Prosa de ficción ou narrativa</a:t>
            </a:r>
            <a:endParaRPr/>
          </a:p>
          <a:p>
            <a:pPr marL="896937" marR="0" lvl="2" indent="-3587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Ciclo clásico ou troiano</a:t>
            </a:r>
            <a:endParaRPr/>
          </a:p>
          <a:p>
            <a:pPr marL="1354137" marR="0" lvl="3" indent="-3587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Crónica troiana</a:t>
            </a:r>
            <a:endParaRPr/>
          </a:p>
          <a:p>
            <a:pPr marL="1354137" marR="0" lvl="3" indent="-3587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Historia troiana</a:t>
            </a:r>
            <a:endParaRPr/>
          </a:p>
          <a:p>
            <a:pPr marL="896937" marR="0" lvl="2" indent="-3587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Ciclo artúrico, bretón ou materia de Bretaña</a:t>
            </a:r>
            <a:endParaRPr/>
          </a:p>
          <a:p>
            <a:pPr marL="1354137" marR="0" lvl="3" indent="-3587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Demanda do Santo Graal</a:t>
            </a:r>
            <a:endParaRPr/>
          </a:p>
          <a:p>
            <a:pPr marL="1354137" marR="0" lvl="3" indent="-3587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Livro de Tristán</a:t>
            </a:r>
            <a:endParaRPr/>
          </a:p>
          <a:p>
            <a:pPr marL="1354137" marR="0" lvl="3" indent="-3587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Xosé de Arimatea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3" name="Google Shape;543;p53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-6350" y="5949950"/>
            <a:ext cx="9144000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0937" y="1412875"/>
            <a:ext cx="2455862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4"/>
          <p:cNvSpPr txBox="1"/>
          <p:nvPr/>
        </p:nvSpPr>
        <p:spPr>
          <a:xfrm>
            <a:off x="457200" y="344487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Prosa medieval</a:t>
            </a:r>
            <a:endParaRPr/>
          </a:p>
        </p:txBody>
      </p:sp>
      <p:sp>
        <p:nvSpPr>
          <p:cNvPr id="551" name="Google Shape;551;p54"/>
          <p:cNvSpPr txBox="1"/>
          <p:nvPr/>
        </p:nvSpPr>
        <p:spPr>
          <a:xfrm>
            <a:off x="684212" y="1381125"/>
            <a:ext cx="5256212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6937" marR="0" lvl="2" indent="-358774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Ciclo carolinxio</a:t>
            </a:r>
            <a:endParaRPr/>
          </a:p>
          <a:p>
            <a:pPr marL="1354137" marR="0" lvl="3" indent="-3587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Miragres de Santiago</a:t>
            </a:r>
            <a:endParaRPr/>
          </a:p>
          <a:p>
            <a:pPr marL="423862" marR="0" lvl="1" indent="-285749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Prosa historiográfica</a:t>
            </a:r>
            <a:endParaRPr/>
          </a:p>
          <a:p>
            <a:pPr marL="1354137" marR="0" lvl="3" indent="-3587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Estoria</a:t>
            </a:r>
            <a:endParaRPr/>
          </a:p>
          <a:p>
            <a:pPr marL="1354137" marR="0" lvl="3" indent="-3587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Crónica Geral</a:t>
            </a:r>
            <a:endParaRPr/>
          </a:p>
          <a:p>
            <a:pPr marL="1354137" marR="0" lvl="3" indent="-3587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Livros de linhagens</a:t>
            </a:r>
            <a:endParaRPr/>
          </a:p>
          <a:p>
            <a:pPr marL="896937" marR="0" lvl="2" indent="-257174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2" name="Google Shape;552;p54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5732462"/>
            <a:ext cx="91440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325" y="1844675"/>
            <a:ext cx="2455862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825" y="620712"/>
            <a:ext cx="2962275" cy="42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836612"/>
            <a:ext cx="2668587" cy="35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55"/>
          <p:cNvPicPr preferRelativeResize="0"/>
          <p:nvPr/>
        </p:nvPicPr>
        <p:blipFill rotWithShape="1">
          <a:blip r:embed="rId5">
            <a:alphaModFix/>
          </a:blip>
          <a:srcRect l="5619" r="-5619"/>
          <a:stretch/>
        </p:blipFill>
        <p:spPr>
          <a:xfrm>
            <a:off x="6662737" y="1031875"/>
            <a:ext cx="2460625" cy="34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5"/>
          <p:cNvPicPr preferRelativeResize="0"/>
          <p:nvPr/>
        </p:nvPicPr>
        <p:blipFill rotWithShape="1">
          <a:blip r:embed="rId6">
            <a:alphaModFix/>
          </a:blip>
          <a:srcRect l="3030" t="33885" r="3485" b="46100"/>
          <a:stretch/>
        </p:blipFill>
        <p:spPr>
          <a:xfrm>
            <a:off x="0" y="5826125"/>
            <a:ext cx="9144000" cy="10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/>
          <p:nvPr/>
        </p:nvSpPr>
        <p:spPr>
          <a:xfrm>
            <a:off x="457200" y="333375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1. Introdución</a:t>
            </a:r>
            <a:endParaRPr/>
          </a:p>
        </p:txBody>
      </p:sp>
      <p:sp>
        <p:nvSpPr>
          <p:cNvPr id="250" name="Google Shape;250;p20"/>
          <p:cNvSpPr txBox="1"/>
          <p:nvPr/>
        </p:nvSpPr>
        <p:spPr>
          <a:xfrm>
            <a:off x="755650" y="1592262"/>
            <a:ext cx="4752975" cy="352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2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burlas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composicións satíricas que se caracterizan pola representación, en clave burlesca, dos acontecementos acaecidos na sociedade medieval.</a:t>
            </a:r>
            <a:endParaRPr/>
          </a:p>
        </p:txBody>
      </p:sp>
      <p:pic>
        <p:nvPicPr>
          <p:cNvPr id="251" name="Google Shape;251;p20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5438775"/>
            <a:ext cx="91440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425" y="1773237"/>
            <a:ext cx="2754312" cy="29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563937" cy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6" descr="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7687" y="-4762"/>
            <a:ext cx="5976937" cy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8825" y="0"/>
            <a:ext cx="3305175" cy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56"/>
          <p:cNvPicPr preferRelativeResize="0"/>
          <p:nvPr/>
        </p:nvPicPr>
        <p:blipFill rotWithShape="1">
          <a:blip r:embed="rId6">
            <a:alphaModFix/>
          </a:blip>
          <a:srcRect r="31746"/>
          <a:stretch/>
        </p:blipFill>
        <p:spPr>
          <a:xfrm>
            <a:off x="12700" y="3852862"/>
            <a:ext cx="3190875" cy="300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94425" y="3824287"/>
            <a:ext cx="2952750" cy="303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56"/>
          <p:cNvPicPr preferRelativeResize="0"/>
          <p:nvPr/>
        </p:nvPicPr>
        <p:blipFill rotWithShape="1">
          <a:blip r:embed="rId8">
            <a:alphaModFix/>
          </a:blip>
          <a:srcRect t="961"/>
          <a:stretch/>
        </p:blipFill>
        <p:spPr>
          <a:xfrm>
            <a:off x="3203575" y="3860800"/>
            <a:ext cx="3097212" cy="30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/>
        </p:nvSpPr>
        <p:spPr>
          <a:xfrm>
            <a:off x="395287" y="188912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2. Caracterización</a:t>
            </a:r>
            <a:endParaRPr/>
          </a:p>
        </p:txBody>
      </p:sp>
      <p:sp>
        <p:nvSpPr>
          <p:cNvPr id="259" name="Google Shape;259;p21"/>
          <p:cNvSpPr txBox="1"/>
          <p:nvPr/>
        </p:nvSpPr>
        <p:spPr>
          <a:xfrm>
            <a:off x="376237" y="1196975"/>
            <a:ext cx="5184775" cy="417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19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burlas</a:t>
            </a:r>
            <a:r>
              <a:rPr lang="en-US" sz="19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segundo versa na </a:t>
            </a:r>
            <a:r>
              <a:rPr lang="en-US"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Arte de Trovar</a:t>
            </a:r>
            <a:r>
              <a:rPr lang="en-US" sz="19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poden ser de dous tipos: </a:t>
            </a:r>
            <a:endParaRPr/>
          </a:p>
          <a:p>
            <a:pPr marL="285750" marR="0" lvl="0" indent="-28575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Cantigas de escarnio</a:t>
            </a:r>
            <a:r>
              <a:rPr lang="en-US" sz="19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son aquelas nas que se emprega o dobre sentido. A sátira realízase de modo indirecto e encuberto.</a:t>
            </a:r>
            <a:endParaRPr/>
          </a:p>
          <a:p>
            <a:pPr marL="285750" marR="0" lvl="0" indent="-285750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urier New"/>
              <a:buChar char="o"/>
            </a:pPr>
            <a:r>
              <a:rPr lang="en-US" sz="19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Cantigas de maldicir</a:t>
            </a:r>
            <a:r>
              <a:rPr lang="en-US" sz="19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son aquelas nas que a crítica se realiza abertamente.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21"/>
          <p:cNvPicPr preferRelativeResize="0"/>
          <p:nvPr/>
        </p:nvPicPr>
        <p:blipFill rotWithShape="1">
          <a:blip r:embed="rId3">
            <a:alphaModFix/>
          </a:blip>
          <a:srcRect l="3030" t="33885" r="3485" b="46100"/>
          <a:stretch/>
        </p:blipFill>
        <p:spPr>
          <a:xfrm>
            <a:off x="0" y="5438775"/>
            <a:ext cx="91440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862" y="1550987"/>
            <a:ext cx="2755900" cy="296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>
            <a:spLocks noGrp="1"/>
          </p:cNvSpPr>
          <p:nvPr>
            <p:ph type="body" idx="1"/>
          </p:nvPr>
        </p:nvSpPr>
        <p:spPr>
          <a:xfrm>
            <a:off x="4067175" y="260350"/>
            <a:ext cx="3962400" cy="6121400"/>
          </a:xfrm>
          <a:prstGeom prst="wedgeRectCallout">
            <a:avLst>
              <a:gd name="adj1" fmla="val -7571"/>
              <a:gd name="adj2" fmla="val 6288"/>
            </a:avLst>
          </a:prstGeom>
          <a:solidFill>
            <a:srgbClr val="FF9900"/>
          </a:solidFill>
          <a:ln w="25400" cap="flat" cmpd="sng">
            <a:solidFill>
              <a:srgbClr val="2D2DB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Mari’ Mateu, ir-me quer’eu </a:t>
            </a:r>
            <a:r>
              <a:rPr lang="en-US" sz="1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d’aquén</a:t>
            </a:r>
            <a:r>
              <a:rPr lang="en-US" sz="1600" b="1" i="0" u="sng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 non poss’um cono </a:t>
            </a:r>
            <a:r>
              <a:rPr lang="en-US" sz="1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baratar</a:t>
            </a:r>
            <a:r>
              <a:rPr lang="en-US" sz="1600" b="1" i="0" u="sng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alguen que mi o daria nono tem,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algua que o tem non mi o quer dar. </a:t>
            </a:r>
            <a:endParaRPr/>
          </a:p>
          <a:p>
            <a:pPr marL="457200" marR="0" lvl="1" indent="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Mari’ Mateu, Mari’ Mateu, </a:t>
            </a:r>
            <a:endParaRPr/>
          </a:p>
          <a:p>
            <a:pPr marL="457200" marR="0" lvl="1" indent="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 desejosa ch’es de cono com’eu!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foi Deus já de conos </a:t>
            </a:r>
            <a:r>
              <a:rPr lang="en-US" sz="1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avondar</a:t>
            </a:r>
            <a:r>
              <a:rPr lang="en-US" sz="1600" b="1" i="0" u="sng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 outros, que o non na </a:t>
            </a:r>
            <a:r>
              <a:rPr lang="en-US" sz="1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mester</a:t>
            </a:r>
            <a:r>
              <a:rPr lang="en-US" sz="1600" b="1" i="0" u="sng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min e ti, pero que ch’es molher. </a:t>
            </a:r>
            <a:endParaRPr/>
          </a:p>
          <a:p>
            <a:pPr marL="457200" marR="0" lvl="1" indent="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Mari’ Mateu, Mari’ Mateu, </a:t>
            </a:r>
            <a:endParaRPr/>
          </a:p>
          <a:p>
            <a:pPr marL="457200" marR="0" lvl="1" indent="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 desejosa ch’es de cono com’eu!</a:t>
            </a:r>
            <a:endParaRPr/>
          </a:p>
        </p:txBody>
      </p:sp>
      <p:pic>
        <p:nvPicPr>
          <p:cNvPr id="267" name="Google Shape;267;p22" descr="Resultado de imaxes para trob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333375"/>
            <a:ext cx="1839912" cy="21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2"/>
          <p:cNvSpPr txBox="1"/>
          <p:nvPr/>
        </p:nvSpPr>
        <p:spPr>
          <a:xfrm>
            <a:off x="323850" y="3789362"/>
            <a:ext cx="3168650" cy="201612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2828B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1.- </a:t>
            </a: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D´aquén</a:t>
            </a: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de aquí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 Baratar</a:t>
            </a: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buscar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3- avondar</a:t>
            </a: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dar en abundancia.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mester</a:t>
            </a: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necesidade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 txBox="1">
            <a:spLocks noGrp="1"/>
          </p:cNvSpPr>
          <p:nvPr>
            <p:ph type="title"/>
          </p:nvPr>
        </p:nvSpPr>
        <p:spPr>
          <a:xfrm>
            <a:off x="684212" y="503237"/>
            <a:ext cx="30956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none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rPr>
              <a:t>Exemplo de </a:t>
            </a:r>
            <a:br>
              <a:rPr lang="en-US" sz="2800" b="0" i="0" u="none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rPr>
              <a:t>cantiga de maldicir </a:t>
            </a:r>
            <a:endParaRPr/>
          </a:p>
        </p:txBody>
      </p:sp>
      <p:sp>
        <p:nvSpPr>
          <p:cNvPr id="274" name="Google Shape;274;p23"/>
          <p:cNvSpPr/>
          <p:nvPr/>
        </p:nvSpPr>
        <p:spPr>
          <a:xfrm>
            <a:off x="4659312" y="1196975"/>
            <a:ext cx="4089400" cy="5281612"/>
          </a:xfrm>
          <a:prstGeom prst="wedgeRectCallout">
            <a:avLst>
              <a:gd name="adj1" fmla="val -3480"/>
              <a:gd name="adj2" fmla="val 15031"/>
            </a:avLst>
          </a:prstGeom>
          <a:solidFill>
            <a:srgbClr val="FF9900"/>
          </a:solidFill>
          <a:ln w="25400" cap="flat" cmpd="sng">
            <a:solidFill>
              <a:srgbClr val="2D2DB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Mari’ Mateu, ir-me quer’eu d’aquén,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 non poss’um cono baratar;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alguen que mi o daria nono tem,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algua que o tem non mi o quer dar. 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Mari’ Mateu, Mari’ Mateu, 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 desejosa ch’es de cono com’eu!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foi Deus já de conos avondar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 outros, que o non na mester,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min e ti, pero que ch’es molher. 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Mari’ Mateu, Mari’ Mateu, 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 desejosa ch’es de cono com’eu!</a:t>
            </a:r>
            <a:endParaRPr/>
          </a:p>
        </p:txBody>
      </p:sp>
      <p:sp>
        <p:nvSpPr>
          <p:cNvPr id="275" name="Google Shape;275;p23"/>
          <p:cNvSpPr txBox="1"/>
          <p:nvPr/>
        </p:nvSpPr>
        <p:spPr>
          <a:xfrm>
            <a:off x="4579937" y="503237"/>
            <a:ext cx="4248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</a:t>
            </a: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Afonso Eanes do Cotón</a:t>
            </a:r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body" idx="1"/>
          </p:nvPr>
        </p:nvSpPr>
        <p:spPr>
          <a:xfrm>
            <a:off x="611187" y="1557337"/>
            <a:ext cx="3600450" cy="266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Nesta cantiga, o trobador búrlase abertamente da soldadeira</a:t>
            </a:r>
            <a:r>
              <a:rPr lang="en-US" sz="17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Mari’ Mateu, que é criticada pola súa homosexualidade: </a:t>
            </a:r>
            <a:r>
              <a:rPr lang="en-US" sz="17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Mari’ Mateu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tan desexosa é de cono coma eu.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Emprega unha linguaxe directa; non hai dobres sentidos, senón que é moi explícito. </a:t>
            </a:r>
            <a:endParaRPr/>
          </a:p>
        </p:txBody>
      </p:sp>
      <p:sp>
        <p:nvSpPr>
          <p:cNvPr id="277" name="Google Shape;277;p23"/>
          <p:cNvSpPr txBox="1"/>
          <p:nvPr/>
        </p:nvSpPr>
        <p:spPr>
          <a:xfrm>
            <a:off x="755650" y="5805487"/>
            <a:ext cx="3455987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16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Unha soldadeira era unha muller que bailaba mentres os trobadores e xograres cantaban. </a:t>
            </a:r>
            <a:endParaRPr/>
          </a:p>
        </p:txBody>
      </p:sp>
      <p:pic>
        <p:nvPicPr>
          <p:cNvPr id="278" name="Google Shape;278;p23" descr="Resultado de imaxes para trob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4217987"/>
            <a:ext cx="1323975" cy="1554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>
            <a:spLocks noGrp="1"/>
          </p:cNvSpPr>
          <p:nvPr>
            <p:ph type="body" idx="1"/>
          </p:nvPr>
        </p:nvSpPr>
        <p:spPr>
          <a:xfrm>
            <a:off x="4067175" y="260350"/>
            <a:ext cx="3673475" cy="5329237"/>
          </a:xfrm>
          <a:prstGeom prst="wedgeRectCallout">
            <a:avLst>
              <a:gd name="adj1" fmla="val -7571"/>
              <a:gd name="adj2" fmla="val 6288"/>
            </a:avLst>
          </a:prstGeom>
          <a:solidFill>
            <a:srgbClr val="FF9900"/>
          </a:solidFill>
          <a:ln w="25400" cap="flat" cmpd="sng">
            <a:solidFill>
              <a:srgbClr val="2D2DB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 Pérez, a nossa cruzada,  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veu da terra d'Ultramar,     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 veu de perdom carregada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se nom podia com el merger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   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furtam-lho, cada u vai maer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   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do perdom já nom lhi ficou nada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o perdom é cousa mui preçada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que se devia muit'a guardar;  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ela nom há maeta</a:t>
            </a: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ferrada 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que o guarde, nen'a pod'haver,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ca, pois o cadead'en foi perder,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sempr'a maeta andou descadeada.</a:t>
            </a:r>
            <a:endParaRPr/>
          </a:p>
        </p:txBody>
      </p:sp>
      <p:pic>
        <p:nvPicPr>
          <p:cNvPr id="284" name="Google Shape;284;p24" descr="Resultado de imaxes para trob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333375"/>
            <a:ext cx="1839912" cy="21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4"/>
          <p:cNvSpPr txBox="1"/>
          <p:nvPr/>
        </p:nvSpPr>
        <p:spPr>
          <a:xfrm>
            <a:off x="1047750" y="3452812"/>
            <a:ext cx="2232025" cy="187325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2828B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1.- </a:t>
            </a: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Merger: 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inclinar, baixar.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 Maer: 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permanecer, xacer.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3- Maeta: 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fig. vaxina.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"/>
          <p:cNvSpPr txBox="1">
            <a:spLocks noGrp="1"/>
          </p:cNvSpPr>
          <p:nvPr>
            <p:ph type="title"/>
          </p:nvPr>
        </p:nvSpPr>
        <p:spPr>
          <a:xfrm>
            <a:off x="390525" y="333375"/>
            <a:ext cx="3097212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none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rPr>
              <a:t>Exemplo de </a:t>
            </a:r>
            <a:br>
              <a:rPr lang="en-US" sz="2800" b="0" i="0" u="none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rPr>
              <a:t>cantiga de escarnio </a:t>
            </a:r>
            <a:endParaRPr/>
          </a:p>
        </p:txBody>
      </p:sp>
      <p:sp>
        <p:nvSpPr>
          <p:cNvPr id="291" name="Google Shape;291;p25"/>
          <p:cNvSpPr/>
          <p:nvPr/>
        </p:nvSpPr>
        <p:spPr>
          <a:xfrm>
            <a:off x="406400" y="2009775"/>
            <a:ext cx="3656012" cy="4360862"/>
          </a:xfrm>
          <a:prstGeom prst="wedgeRectCallout">
            <a:avLst>
              <a:gd name="adj1" fmla="val 23849"/>
              <a:gd name="adj2" fmla="val 15122"/>
            </a:avLst>
          </a:prstGeom>
          <a:solidFill>
            <a:srgbClr val="D2D2F4"/>
          </a:solidFill>
          <a:ln w="25400" cap="flat" cmpd="sng">
            <a:solidFill>
              <a:srgbClr val="2D2DB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 Pérez, a nossa cruzada,   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veu da terra d'Ultramar,      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 veu de perdom carregada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se nom podia com el merger;      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furtam-lho, cada u vai maer,      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do perdom já nom lhi ficou nada</a:t>
            </a: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o perdom é cousa mui preçada 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que se devia muit'a guardar;   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ela nom há maeta ferrada  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que o guarde, nen'a pod'haver,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ca, pois o cadead'en foi perder, 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sempr'a maeta andou descadeada.</a:t>
            </a:r>
            <a:endParaRPr/>
          </a:p>
        </p:txBody>
      </p:sp>
      <p:sp>
        <p:nvSpPr>
          <p:cNvPr id="292" name="Google Shape;292;p25"/>
          <p:cNvSpPr txBox="1"/>
          <p:nvPr/>
        </p:nvSpPr>
        <p:spPr>
          <a:xfrm>
            <a:off x="-185737" y="1277937"/>
            <a:ext cx="4248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da Ponte</a:t>
            </a:r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body" idx="1"/>
          </p:nvPr>
        </p:nvSpPr>
        <p:spPr>
          <a:xfrm>
            <a:off x="4500562" y="404812"/>
            <a:ext cx="4279900" cy="345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Faise unha crítica doutra famosa soldadeira: María Pérez, alcumada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Balteira.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Aparentemente, cóntase como María Pérez foi á Terra Santa (</a:t>
            </a:r>
            <a:r>
              <a:rPr lang="en-US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terra d’Ultramar</a:t>
            </a: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e volveu de alí coa maleta (</a:t>
            </a:r>
            <a:r>
              <a:rPr lang="en-US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maeta</a:t>
            </a: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cargada de perdón. Porén, vai perdendo o perdón porque a súa maleta non está pechada, non ten candado, e róubanlle nela pola noite.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cantiga agocha un dobre sentido. A palabra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maeta </a:t>
            </a: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significaba tamén ‘órgano sexual feminino’. Así pois, estamos perante unha cantiga de escarnio: non se fai unha crítica directa, senón que se xoga co dobre sentido das palabras. </a:t>
            </a:r>
            <a:endParaRPr/>
          </a:p>
        </p:txBody>
      </p:sp>
      <p:pic>
        <p:nvPicPr>
          <p:cNvPr id="294" name="Google Shape;294;p25" descr="Resultado de imaxes para trob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562" y="4752975"/>
            <a:ext cx="1281112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2706</Words>
  <Application>Microsoft Office PowerPoint</Application>
  <PresentationFormat>Presentación en pantalla (4:3)</PresentationFormat>
  <Paragraphs>279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Arial</vt:lpstr>
      <vt:lpstr>Calibri</vt:lpstr>
      <vt:lpstr>Courier New</vt:lpstr>
      <vt:lpstr>Noto Sans Symbols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Exemplo de  cantiga de maldicir </vt:lpstr>
      <vt:lpstr>Presentación de PowerPoint</vt:lpstr>
      <vt:lpstr>Exemplo de  cantiga de escarnio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a. Sátira sexual</vt:lpstr>
      <vt:lpstr>b. Sátira social</vt:lpstr>
      <vt:lpstr>b. Sátira social</vt:lpstr>
      <vt:lpstr>c. Sátira xograresca</vt:lpstr>
      <vt:lpstr>d. Sátira política</vt:lpstr>
      <vt:lpstr>d. Sátira política</vt:lpstr>
      <vt:lpstr>e. Sátira moral</vt:lpstr>
      <vt:lpstr>f. Sátira literaria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Propietario</dc:creator>
  <cp:lastModifiedBy>Vera Álvarez Suárez</cp:lastModifiedBy>
  <cp:revision>1</cp:revision>
  <dcterms:created xsi:type="dcterms:W3CDTF">2017-09-29T17:59:42Z</dcterms:created>
  <dcterms:modified xsi:type="dcterms:W3CDTF">2025-02-22T17:12:52Z</dcterms:modified>
</cp:coreProperties>
</file>