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57" r:id="rId4"/>
    <p:sldId id="272" r:id="rId5"/>
    <p:sldId id="273" r:id="rId6"/>
    <p:sldId id="274" r:id="rId7"/>
    <p:sldId id="275" r:id="rId8"/>
    <p:sldId id="309" r:id="rId9"/>
    <p:sldId id="308" r:id="rId10"/>
    <p:sldId id="278" r:id="rId11"/>
    <p:sldId id="277" r:id="rId12"/>
    <p:sldId id="282" r:id="rId13"/>
    <p:sldId id="283" r:id="rId14"/>
    <p:sldId id="307" r:id="rId15"/>
    <p:sldId id="285" r:id="rId16"/>
    <p:sldId id="286" r:id="rId17"/>
    <p:sldId id="284" r:id="rId18"/>
    <p:sldId id="287" r:id="rId19"/>
    <p:sldId id="288" r:id="rId20"/>
    <p:sldId id="289" r:id="rId21"/>
    <p:sldId id="290" r:id="rId22"/>
    <p:sldId id="291" r:id="rId23"/>
    <p:sldId id="292" r:id="rId24"/>
    <p:sldId id="293" r:id="rId25"/>
    <p:sldId id="294" r:id="rId26"/>
    <p:sldId id="297" r:id="rId27"/>
    <p:sldId id="295" r:id="rId28"/>
    <p:sldId id="298" r:id="rId29"/>
    <p:sldId id="296" r:id="rId30"/>
    <p:sldId id="299" r:id="rId31"/>
    <p:sldId id="300" r:id="rId32"/>
    <p:sldId id="445" r:id="rId33"/>
    <p:sldId id="446" r:id="rId34"/>
    <p:sldId id="301" r:id="rId35"/>
    <p:sldId id="302" r:id="rId36"/>
    <p:sldId id="342" r:id="rId37"/>
    <p:sldId id="403" r:id="rId38"/>
    <p:sldId id="404" r:id="rId39"/>
    <p:sldId id="406" r:id="rId40"/>
    <p:sldId id="407" r:id="rId41"/>
    <p:sldId id="408" r:id="rId42"/>
    <p:sldId id="409" r:id="rId43"/>
    <p:sldId id="410" r:id="rId44"/>
    <p:sldId id="411" r:id="rId45"/>
    <p:sldId id="405" r:id="rId46"/>
    <p:sldId id="448" r:id="rId47"/>
    <p:sldId id="449" r:id="rId48"/>
    <p:sldId id="450" r:id="rId49"/>
    <p:sldId id="451" r:id="rId50"/>
    <p:sldId id="418" r:id="rId51"/>
    <p:sldId id="344" r:id="rId52"/>
    <p:sldId id="345" r:id="rId53"/>
    <p:sldId id="349" r:id="rId54"/>
    <p:sldId id="347" r:id="rId55"/>
    <p:sldId id="350" r:id="rId56"/>
    <p:sldId id="353" r:id="rId57"/>
    <p:sldId id="351" r:id="rId58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ria Morgade" initials="IM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66"/>
    <a:srgbClr val="008080"/>
    <a:srgbClr val="0066CC"/>
    <a:srgbClr val="009999"/>
    <a:srgbClr val="A50021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328" autoAdjust="0"/>
    <p:restoredTop sz="94660"/>
  </p:normalViewPr>
  <p:slideViewPr>
    <p:cSldViewPr snapToGrid="0">
      <p:cViewPr varScale="1">
        <p:scale>
          <a:sx n="93" d="100"/>
          <a:sy n="93" d="100"/>
        </p:scale>
        <p:origin x="245" y="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D66EB7-605D-42A3-A4B9-597157852DAA}" type="doc">
      <dgm:prSet loTypeId="urn:microsoft.com/office/officeart/2009/layout/CircleArrowProcess" loCatId="cycle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s-ES"/>
        </a:p>
      </dgm:t>
    </dgm:pt>
    <dgm:pt modelId="{78F183EE-312D-43FA-870A-287128536CC5}">
      <dgm:prSet phldrT="[Texto]"/>
      <dgm:spPr/>
      <dgm:t>
        <a:bodyPr/>
        <a:lstStyle/>
        <a:p>
          <a:r>
            <a:rPr lang="es-ES" dirty="0">
              <a:solidFill>
                <a:schemeClr val="bg1"/>
              </a:solidFill>
              <a:latin typeface="Aldhabi" panose="01000000000000000000"/>
            </a:rPr>
            <a:t>Logo</a:t>
          </a:r>
        </a:p>
      </dgm:t>
    </dgm:pt>
    <dgm:pt modelId="{D349EBAB-5685-4148-A1FC-C890756931BE}" type="parTrans" cxnId="{6441E729-F748-44AB-B218-AF1373A657B6}">
      <dgm:prSet/>
      <dgm:spPr/>
      <dgm:t>
        <a:bodyPr/>
        <a:lstStyle/>
        <a:p>
          <a:endParaRPr lang="es-ES">
            <a:solidFill>
              <a:schemeClr val="bg1"/>
            </a:solidFill>
            <a:latin typeface="Aldhabi" panose="01000000000000000000"/>
          </a:endParaRPr>
        </a:p>
      </dgm:t>
    </dgm:pt>
    <dgm:pt modelId="{D04FDB20-1ADA-4296-A6C0-AEA55869B48E}" type="sibTrans" cxnId="{6441E729-F748-44AB-B218-AF1373A657B6}">
      <dgm:prSet/>
      <dgm:spPr/>
      <dgm:t>
        <a:bodyPr/>
        <a:lstStyle/>
        <a:p>
          <a:endParaRPr lang="es-ES">
            <a:solidFill>
              <a:schemeClr val="bg1"/>
            </a:solidFill>
            <a:latin typeface="Aldhabi" panose="01000000000000000000"/>
          </a:endParaRPr>
        </a:p>
      </dgm:t>
    </dgm:pt>
    <dgm:pt modelId="{4D0DFD09-F7E4-4EA1-A234-5279DBA217F6}">
      <dgm:prSet phldrT="[Texto]"/>
      <dgm:spPr/>
      <dgm:t>
        <a:bodyPr/>
        <a:lstStyle/>
        <a:p>
          <a:r>
            <a:rPr lang="es-ES" dirty="0">
              <a:solidFill>
                <a:schemeClr val="bg1"/>
              </a:solidFill>
              <a:latin typeface="Aldhabi" panose="01000000000000000000"/>
            </a:rPr>
            <a:t>Cor</a:t>
          </a:r>
        </a:p>
      </dgm:t>
    </dgm:pt>
    <dgm:pt modelId="{531AFA58-5FBC-45D5-9411-E10D9EF865D3}" type="parTrans" cxnId="{314AA6A0-3DDB-4377-A6C8-B980E0BEC8C8}">
      <dgm:prSet/>
      <dgm:spPr/>
      <dgm:t>
        <a:bodyPr/>
        <a:lstStyle/>
        <a:p>
          <a:endParaRPr lang="es-ES">
            <a:solidFill>
              <a:schemeClr val="bg1"/>
            </a:solidFill>
            <a:latin typeface="Aldhabi" panose="01000000000000000000"/>
          </a:endParaRPr>
        </a:p>
      </dgm:t>
    </dgm:pt>
    <dgm:pt modelId="{60A2AF8E-E373-4811-A540-B4BBE9A226FC}" type="sibTrans" cxnId="{314AA6A0-3DDB-4377-A6C8-B980E0BEC8C8}">
      <dgm:prSet/>
      <dgm:spPr/>
      <dgm:t>
        <a:bodyPr/>
        <a:lstStyle/>
        <a:p>
          <a:endParaRPr lang="es-ES">
            <a:solidFill>
              <a:schemeClr val="bg1"/>
            </a:solidFill>
            <a:latin typeface="Aldhabi" panose="01000000000000000000"/>
          </a:endParaRPr>
        </a:p>
      </dgm:t>
    </dgm:pt>
    <dgm:pt modelId="{29FB7B33-8AF6-4EE3-843E-740E929292E6}">
      <dgm:prSet phldrT="[Texto]"/>
      <dgm:spPr/>
      <dgm:t>
        <a:bodyPr/>
        <a:lstStyle/>
        <a:p>
          <a:r>
            <a:rPr lang="es-ES" dirty="0">
              <a:solidFill>
                <a:schemeClr val="bg1"/>
              </a:solidFill>
              <a:latin typeface="Aldhabi" panose="01000000000000000000"/>
            </a:rPr>
            <a:t>Tipografía</a:t>
          </a:r>
        </a:p>
      </dgm:t>
    </dgm:pt>
    <dgm:pt modelId="{9B71E435-AAFE-4E96-BD5F-EAFFE9B6EFEA}" type="parTrans" cxnId="{6AFBACB8-1643-4A41-833C-55121E5B2470}">
      <dgm:prSet/>
      <dgm:spPr/>
      <dgm:t>
        <a:bodyPr/>
        <a:lstStyle/>
        <a:p>
          <a:endParaRPr lang="es-ES">
            <a:solidFill>
              <a:schemeClr val="bg1"/>
            </a:solidFill>
            <a:latin typeface="Aldhabi" panose="01000000000000000000"/>
          </a:endParaRPr>
        </a:p>
      </dgm:t>
    </dgm:pt>
    <dgm:pt modelId="{B8BEFC79-7AB3-437A-816B-109970301AAA}" type="sibTrans" cxnId="{6AFBACB8-1643-4A41-833C-55121E5B2470}">
      <dgm:prSet/>
      <dgm:spPr/>
      <dgm:t>
        <a:bodyPr/>
        <a:lstStyle/>
        <a:p>
          <a:endParaRPr lang="es-ES">
            <a:solidFill>
              <a:schemeClr val="bg1"/>
            </a:solidFill>
            <a:latin typeface="Aldhabi" panose="01000000000000000000"/>
          </a:endParaRPr>
        </a:p>
      </dgm:t>
    </dgm:pt>
    <dgm:pt modelId="{0893C856-5619-413D-BA53-B784F300212D}">
      <dgm:prSet phldrT="[Texto]"/>
      <dgm:spPr/>
      <dgm:t>
        <a:bodyPr/>
        <a:lstStyle/>
        <a:p>
          <a:r>
            <a:rPr lang="es-ES" dirty="0">
              <a:solidFill>
                <a:schemeClr val="bg1"/>
              </a:solidFill>
              <a:latin typeface="Aldhabi" panose="01000000000000000000"/>
            </a:rPr>
            <a:t>Slogan</a:t>
          </a:r>
        </a:p>
      </dgm:t>
    </dgm:pt>
    <dgm:pt modelId="{4F942912-C463-440C-BEBB-1A7EBB738816}" type="parTrans" cxnId="{E08A52E2-D6E9-4EC3-9195-71E66F021DBB}">
      <dgm:prSet/>
      <dgm:spPr/>
      <dgm:t>
        <a:bodyPr/>
        <a:lstStyle/>
        <a:p>
          <a:endParaRPr lang="es-ES">
            <a:solidFill>
              <a:schemeClr val="bg1"/>
            </a:solidFill>
            <a:latin typeface="Aldhabi" panose="01000000000000000000"/>
          </a:endParaRPr>
        </a:p>
      </dgm:t>
    </dgm:pt>
    <dgm:pt modelId="{C91E71A5-792A-4E41-B84C-B190957AB8EA}" type="sibTrans" cxnId="{E08A52E2-D6E9-4EC3-9195-71E66F021DBB}">
      <dgm:prSet/>
      <dgm:spPr/>
      <dgm:t>
        <a:bodyPr/>
        <a:lstStyle/>
        <a:p>
          <a:endParaRPr lang="es-ES">
            <a:solidFill>
              <a:schemeClr val="bg1"/>
            </a:solidFill>
            <a:latin typeface="Aldhabi" panose="01000000000000000000"/>
          </a:endParaRPr>
        </a:p>
      </dgm:t>
    </dgm:pt>
    <dgm:pt modelId="{E8424702-A93D-43B7-8239-944C331ED3B1}" type="pres">
      <dgm:prSet presAssocID="{1DD66EB7-605D-42A3-A4B9-597157852DAA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430212BE-4BC2-4E48-B08C-F5F2752446BA}" type="pres">
      <dgm:prSet presAssocID="{78F183EE-312D-43FA-870A-287128536CC5}" presName="Accent1" presStyleCnt="0"/>
      <dgm:spPr/>
    </dgm:pt>
    <dgm:pt modelId="{342700BC-F230-482E-9B2D-357A692B7B3E}" type="pres">
      <dgm:prSet presAssocID="{78F183EE-312D-43FA-870A-287128536CC5}" presName="Accent" presStyleLbl="node1" presStyleIdx="0" presStyleCnt="4"/>
      <dgm:spPr/>
    </dgm:pt>
    <dgm:pt modelId="{6C878D09-8774-4476-BBD1-D9D7BFC634FA}" type="pres">
      <dgm:prSet presAssocID="{78F183EE-312D-43FA-870A-287128536CC5}" presName="Parent1" presStyleLbl="revTx" presStyleIdx="0" presStyleCnt="4">
        <dgm:presLayoutVars>
          <dgm:chMax val="1"/>
          <dgm:chPref val="1"/>
          <dgm:bulletEnabled val="1"/>
        </dgm:presLayoutVars>
      </dgm:prSet>
      <dgm:spPr/>
    </dgm:pt>
    <dgm:pt modelId="{52E9CBCD-2BB3-4FCE-9CFA-190D951176D2}" type="pres">
      <dgm:prSet presAssocID="{4D0DFD09-F7E4-4EA1-A234-5279DBA217F6}" presName="Accent2" presStyleCnt="0"/>
      <dgm:spPr/>
    </dgm:pt>
    <dgm:pt modelId="{BDDCAFC5-D2C8-4DBD-8B7B-D0806823F9D6}" type="pres">
      <dgm:prSet presAssocID="{4D0DFD09-F7E4-4EA1-A234-5279DBA217F6}" presName="Accent" presStyleLbl="node1" presStyleIdx="1" presStyleCnt="4"/>
      <dgm:spPr/>
    </dgm:pt>
    <dgm:pt modelId="{6E69DD55-27CC-4726-8986-ECCBBE6E8BDC}" type="pres">
      <dgm:prSet presAssocID="{4D0DFD09-F7E4-4EA1-A234-5279DBA217F6}" presName="Parent2" presStyleLbl="revTx" presStyleIdx="1" presStyleCnt="4">
        <dgm:presLayoutVars>
          <dgm:chMax val="1"/>
          <dgm:chPref val="1"/>
          <dgm:bulletEnabled val="1"/>
        </dgm:presLayoutVars>
      </dgm:prSet>
      <dgm:spPr/>
    </dgm:pt>
    <dgm:pt modelId="{A27776B0-108C-4F5D-B9EE-122CA6942049}" type="pres">
      <dgm:prSet presAssocID="{29FB7B33-8AF6-4EE3-843E-740E929292E6}" presName="Accent3" presStyleCnt="0"/>
      <dgm:spPr/>
    </dgm:pt>
    <dgm:pt modelId="{69923505-8976-4286-A798-374736286850}" type="pres">
      <dgm:prSet presAssocID="{29FB7B33-8AF6-4EE3-843E-740E929292E6}" presName="Accent" presStyleLbl="node1" presStyleIdx="2" presStyleCnt="4"/>
      <dgm:spPr/>
    </dgm:pt>
    <dgm:pt modelId="{66C9F1A5-AEED-4BDB-8FF9-CF6134B11C41}" type="pres">
      <dgm:prSet presAssocID="{29FB7B33-8AF6-4EE3-843E-740E929292E6}" presName="Parent3" presStyleLbl="revTx" presStyleIdx="2" presStyleCnt="4">
        <dgm:presLayoutVars>
          <dgm:chMax val="1"/>
          <dgm:chPref val="1"/>
          <dgm:bulletEnabled val="1"/>
        </dgm:presLayoutVars>
      </dgm:prSet>
      <dgm:spPr/>
    </dgm:pt>
    <dgm:pt modelId="{BB9FB311-64BF-4A66-B549-0924B8C798FD}" type="pres">
      <dgm:prSet presAssocID="{0893C856-5619-413D-BA53-B784F300212D}" presName="Accent4" presStyleCnt="0"/>
      <dgm:spPr/>
    </dgm:pt>
    <dgm:pt modelId="{50AC9925-C0E3-460E-87D8-0C3B5B8DBEC6}" type="pres">
      <dgm:prSet presAssocID="{0893C856-5619-413D-BA53-B784F300212D}" presName="Accent" presStyleLbl="node1" presStyleIdx="3" presStyleCnt="4"/>
      <dgm:spPr/>
    </dgm:pt>
    <dgm:pt modelId="{08C84B1D-E3BF-4826-9017-EBA5FF0AACA6}" type="pres">
      <dgm:prSet presAssocID="{0893C856-5619-413D-BA53-B784F300212D}" presName="Parent4" presStyleLbl="revTx" presStyleIdx="3" presStyleCnt="4">
        <dgm:presLayoutVars>
          <dgm:chMax val="1"/>
          <dgm:chPref val="1"/>
          <dgm:bulletEnabled val="1"/>
        </dgm:presLayoutVars>
      </dgm:prSet>
      <dgm:spPr/>
    </dgm:pt>
  </dgm:ptLst>
  <dgm:cxnLst>
    <dgm:cxn modelId="{6441E729-F748-44AB-B218-AF1373A657B6}" srcId="{1DD66EB7-605D-42A3-A4B9-597157852DAA}" destId="{78F183EE-312D-43FA-870A-287128536CC5}" srcOrd="0" destOrd="0" parTransId="{D349EBAB-5685-4148-A1FC-C890756931BE}" sibTransId="{D04FDB20-1ADA-4296-A6C0-AEA55869B48E}"/>
    <dgm:cxn modelId="{2FE35760-7217-4A75-A996-812156143B73}" type="presOf" srcId="{0893C856-5619-413D-BA53-B784F300212D}" destId="{08C84B1D-E3BF-4826-9017-EBA5FF0AACA6}" srcOrd="0" destOrd="0" presId="urn:microsoft.com/office/officeart/2009/layout/CircleArrowProcess"/>
    <dgm:cxn modelId="{BEE80C72-966E-4963-9C33-576C13AD5124}" type="presOf" srcId="{78F183EE-312D-43FA-870A-287128536CC5}" destId="{6C878D09-8774-4476-BBD1-D9D7BFC634FA}" srcOrd="0" destOrd="0" presId="urn:microsoft.com/office/officeart/2009/layout/CircleArrowProcess"/>
    <dgm:cxn modelId="{32B5F780-4AB9-4683-9466-97F1CC2C62E4}" type="presOf" srcId="{1DD66EB7-605D-42A3-A4B9-597157852DAA}" destId="{E8424702-A93D-43B7-8239-944C331ED3B1}" srcOrd="0" destOrd="0" presId="urn:microsoft.com/office/officeart/2009/layout/CircleArrowProcess"/>
    <dgm:cxn modelId="{0497899C-DD4C-45F5-843D-469E9BF11C0C}" type="presOf" srcId="{29FB7B33-8AF6-4EE3-843E-740E929292E6}" destId="{66C9F1A5-AEED-4BDB-8FF9-CF6134B11C41}" srcOrd="0" destOrd="0" presId="urn:microsoft.com/office/officeart/2009/layout/CircleArrowProcess"/>
    <dgm:cxn modelId="{314AA6A0-3DDB-4377-A6C8-B980E0BEC8C8}" srcId="{1DD66EB7-605D-42A3-A4B9-597157852DAA}" destId="{4D0DFD09-F7E4-4EA1-A234-5279DBA217F6}" srcOrd="1" destOrd="0" parTransId="{531AFA58-5FBC-45D5-9411-E10D9EF865D3}" sibTransId="{60A2AF8E-E373-4811-A540-B4BBE9A226FC}"/>
    <dgm:cxn modelId="{6AFBACB8-1643-4A41-833C-55121E5B2470}" srcId="{1DD66EB7-605D-42A3-A4B9-597157852DAA}" destId="{29FB7B33-8AF6-4EE3-843E-740E929292E6}" srcOrd="2" destOrd="0" parTransId="{9B71E435-AAFE-4E96-BD5F-EAFFE9B6EFEA}" sibTransId="{B8BEFC79-7AB3-437A-816B-109970301AAA}"/>
    <dgm:cxn modelId="{E08A52E2-D6E9-4EC3-9195-71E66F021DBB}" srcId="{1DD66EB7-605D-42A3-A4B9-597157852DAA}" destId="{0893C856-5619-413D-BA53-B784F300212D}" srcOrd="3" destOrd="0" parTransId="{4F942912-C463-440C-BEBB-1A7EBB738816}" sibTransId="{C91E71A5-792A-4E41-B84C-B190957AB8EA}"/>
    <dgm:cxn modelId="{42A87BE6-8746-4585-B658-3F2E460819D2}" type="presOf" srcId="{4D0DFD09-F7E4-4EA1-A234-5279DBA217F6}" destId="{6E69DD55-27CC-4726-8986-ECCBBE6E8BDC}" srcOrd="0" destOrd="0" presId="urn:microsoft.com/office/officeart/2009/layout/CircleArrowProcess"/>
    <dgm:cxn modelId="{A675ECBC-016E-4BD8-9688-F1E30CA33919}" type="presParOf" srcId="{E8424702-A93D-43B7-8239-944C331ED3B1}" destId="{430212BE-4BC2-4E48-B08C-F5F2752446BA}" srcOrd="0" destOrd="0" presId="urn:microsoft.com/office/officeart/2009/layout/CircleArrowProcess"/>
    <dgm:cxn modelId="{3C8D9357-679C-4EC4-A462-B47929380D9B}" type="presParOf" srcId="{430212BE-4BC2-4E48-B08C-F5F2752446BA}" destId="{342700BC-F230-482E-9B2D-357A692B7B3E}" srcOrd="0" destOrd="0" presId="urn:microsoft.com/office/officeart/2009/layout/CircleArrowProcess"/>
    <dgm:cxn modelId="{E4D08F7E-BC26-4E12-9D78-B27222FD93AC}" type="presParOf" srcId="{E8424702-A93D-43B7-8239-944C331ED3B1}" destId="{6C878D09-8774-4476-BBD1-D9D7BFC634FA}" srcOrd="1" destOrd="0" presId="urn:microsoft.com/office/officeart/2009/layout/CircleArrowProcess"/>
    <dgm:cxn modelId="{EAE7A91D-70E4-4D35-989E-46C2B33B432E}" type="presParOf" srcId="{E8424702-A93D-43B7-8239-944C331ED3B1}" destId="{52E9CBCD-2BB3-4FCE-9CFA-190D951176D2}" srcOrd="2" destOrd="0" presId="urn:microsoft.com/office/officeart/2009/layout/CircleArrowProcess"/>
    <dgm:cxn modelId="{60BFE567-5159-41C1-AEB5-AAF241AEBFE8}" type="presParOf" srcId="{52E9CBCD-2BB3-4FCE-9CFA-190D951176D2}" destId="{BDDCAFC5-D2C8-4DBD-8B7B-D0806823F9D6}" srcOrd="0" destOrd="0" presId="urn:microsoft.com/office/officeart/2009/layout/CircleArrowProcess"/>
    <dgm:cxn modelId="{49F3126F-6920-4EEF-882B-20F1451773C4}" type="presParOf" srcId="{E8424702-A93D-43B7-8239-944C331ED3B1}" destId="{6E69DD55-27CC-4726-8986-ECCBBE6E8BDC}" srcOrd="3" destOrd="0" presId="urn:microsoft.com/office/officeart/2009/layout/CircleArrowProcess"/>
    <dgm:cxn modelId="{DE82E2F4-A152-48D4-9313-C8CF736E7551}" type="presParOf" srcId="{E8424702-A93D-43B7-8239-944C331ED3B1}" destId="{A27776B0-108C-4F5D-B9EE-122CA6942049}" srcOrd="4" destOrd="0" presId="urn:microsoft.com/office/officeart/2009/layout/CircleArrowProcess"/>
    <dgm:cxn modelId="{6D9EDB63-F6D5-474C-825A-B9DD3FF9542C}" type="presParOf" srcId="{A27776B0-108C-4F5D-B9EE-122CA6942049}" destId="{69923505-8976-4286-A798-374736286850}" srcOrd="0" destOrd="0" presId="urn:microsoft.com/office/officeart/2009/layout/CircleArrowProcess"/>
    <dgm:cxn modelId="{CA4C3960-751A-49F4-BC6E-401A50B4D51D}" type="presParOf" srcId="{E8424702-A93D-43B7-8239-944C331ED3B1}" destId="{66C9F1A5-AEED-4BDB-8FF9-CF6134B11C41}" srcOrd="5" destOrd="0" presId="urn:microsoft.com/office/officeart/2009/layout/CircleArrowProcess"/>
    <dgm:cxn modelId="{96AEC3D3-C702-4D2D-8BDB-BFD757AA9703}" type="presParOf" srcId="{E8424702-A93D-43B7-8239-944C331ED3B1}" destId="{BB9FB311-64BF-4A66-B549-0924B8C798FD}" srcOrd="6" destOrd="0" presId="urn:microsoft.com/office/officeart/2009/layout/CircleArrowProcess"/>
    <dgm:cxn modelId="{C86B5A6B-0BD1-4C5F-957B-801BFCD30D96}" type="presParOf" srcId="{BB9FB311-64BF-4A66-B549-0924B8C798FD}" destId="{50AC9925-C0E3-460E-87D8-0C3B5B8DBEC6}" srcOrd="0" destOrd="0" presId="urn:microsoft.com/office/officeart/2009/layout/CircleArrowProcess"/>
    <dgm:cxn modelId="{D20DEB09-70E0-4D0D-9D2C-79F084BBC587}" type="presParOf" srcId="{E8424702-A93D-43B7-8239-944C331ED3B1}" destId="{08C84B1D-E3BF-4826-9017-EBA5FF0AACA6}" srcOrd="7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2700BC-F230-482E-9B2D-357A692B7B3E}">
      <dsp:nvSpPr>
        <dsp:cNvPr id="0" name=""/>
        <dsp:cNvSpPr/>
      </dsp:nvSpPr>
      <dsp:spPr>
        <a:xfrm>
          <a:off x="2902667" y="0"/>
          <a:ext cx="1962779" cy="1962978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878D09-8774-4476-BBD1-D9D7BFC634FA}">
      <dsp:nvSpPr>
        <dsp:cNvPr id="0" name=""/>
        <dsp:cNvSpPr/>
      </dsp:nvSpPr>
      <dsp:spPr>
        <a:xfrm>
          <a:off x="3336017" y="710545"/>
          <a:ext cx="1095342" cy="5476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kern="1200" dirty="0">
              <a:solidFill>
                <a:schemeClr val="bg1"/>
              </a:solidFill>
              <a:latin typeface="Aldhabi" panose="01000000000000000000"/>
            </a:rPr>
            <a:t>Logo</a:t>
          </a:r>
        </a:p>
      </dsp:txBody>
      <dsp:txXfrm>
        <a:off x="3336017" y="710545"/>
        <a:ext cx="1095342" cy="547614"/>
      </dsp:txXfrm>
    </dsp:sp>
    <dsp:sp modelId="{BDDCAFC5-D2C8-4DBD-8B7B-D0806823F9D6}">
      <dsp:nvSpPr>
        <dsp:cNvPr id="0" name=""/>
        <dsp:cNvSpPr/>
      </dsp:nvSpPr>
      <dsp:spPr>
        <a:xfrm>
          <a:off x="2357389" y="1128023"/>
          <a:ext cx="1962779" cy="1962978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69DD55-27CC-4726-8986-ECCBBE6E8BDC}">
      <dsp:nvSpPr>
        <dsp:cNvPr id="0" name=""/>
        <dsp:cNvSpPr/>
      </dsp:nvSpPr>
      <dsp:spPr>
        <a:xfrm>
          <a:off x="2788530" y="1840650"/>
          <a:ext cx="1095342" cy="5476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kern="1200" dirty="0">
              <a:solidFill>
                <a:schemeClr val="bg1"/>
              </a:solidFill>
              <a:latin typeface="Aldhabi" panose="01000000000000000000"/>
            </a:rPr>
            <a:t>Cor</a:t>
          </a:r>
        </a:p>
      </dsp:txBody>
      <dsp:txXfrm>
        <a:off x="2788530" y="1840650"/>
        <a:ext cx="1095342" cy="547614"/>
      </dsp:txXfrm>
    </dsp:sp>
    <dsp:sp modelId="{69923505-8976-4286-A798-374736286850}">
      <dsp:nvSpPr>
        <dsp:cNvPr id="0" name=""/>
        <dsp:cNvSpPr/>
      </dsp:nvSpPr>
      <dsp:spPr>
        <a:xfrm>
          <a:off x="2902667" y="2260210"/>
          <a:ext cx="1962779" cy="1962978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C9F1A5-AEED-4BDB-8FF9-CF6134B11C41}">
      <dsp:nvSpPr>
        <dsp:cNvPr id="0" name=""/>
        <dsp:cNvSpPr/>
      </dsp:nvSpPr>
      <dsp:spPr>
        <a:xfrm>
          <a:off x="3336017" y="2970756"/>
          <a:ext cx="1095342" cy="5476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kern="1200" dirty="0">
              <a:solidFill>
                <a:schemeClr val="bg1"/>
              </a:solidFill>
              <a:latin typeface="Aldhabi" panose="01000000000000000000"/>
            </a:rPr>
            <a:t>Tipografía</a:t>
          </a:r>
        </a:p>
      </dsp:txBody>
      <dsp:txXfrm>
        <a:off x="3336017" y="2970756"/>
        <a:ext cx="1095342" cy="547614"/>
      </dsp:txXfrm>
    </dsp:sp>
    <dsp:sp modelId="{50AC9925-C0E3-460E-87D8-0C3B5B8DBEC6}">
      <dsp:nvSpPr>
        <dsp:cNvPr id="0" name=""/>
        <dsp:cNvSpPr/>
      </dsp:nvSpPr>
      <dsp:spPr>
        <a:xfrm>
          <a:off x="2497298" y="3518370"/>
          <a:ext cx="1686274" cy="1687089"/>
        </a:xfrm>
        <a:prstGeom prst="blockArc">
          <a:avLst>
            <a:gd name="adj1" fmla="val 0"/>
            <a:gd name="adj2" fmla="val 18900000"/>
            <a:gd name="adj3" fmla="val 1274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C84B1D-E3BF-4826-9017-EBA5FF0AACA6}">
      <dsp:nvSpPr>
        <dsp:cNvPr id="0" name=""/>
        <dsp:cNvSpPr/>
      </dsp:nvSpPr>
      <dsp:spPr>
        <a:xfrm>
          <a:off x="2788530" y="4100861"/>
          <a:ext cx="1095342" cy="5476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kern="1200" dirty="0">
              <a:solidFill>
                <a:schemeClr val="bg1"/>
              </a:solidFill>
              <a:latin typeface="Aldhabi" panose="01000000000000000000"/>
            </a:rPr>
            <a:t>Slogan</a:t>
          </a:r>
        </a:p>
      </dsp:txBody>
      <dsp:txXfrm>
        <a:off x="2788530" y="4100861"/>
        <a:ext cx="1095342" cy="5476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E830E-2F75-42E8-BFC9-4B674858EB2D}" type="datetimeFigureOut">
              <a:rPr lang="es-ES" smtClean="0"/>
              <a:t>05/11/2024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2F7A5-B2BB-40CD-9194-F59194479DD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7528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E830E-2F75-42E8-BFC9-4B674858EB2D}" type="datetimeFigureOut">
              <a:rPr lang="es-ES" smtClean="0"/>
              <a:t>05/11/2024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2F7A5-B2BB-40CD-9194-F59194479DD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450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E830E-2F75-42E8-BFC9-4B674858EB2D}" type="datetimeFigureOut">
              <a:rPr lang="es-ES" smtClean="0"/>
              <a:t>05/11/2024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2F7A5-B2BB-40CD-9194-F59194479DD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861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E830E-2F75-42E8-BFC9-4B674858EB2D}" type="datetimeFigureOut">
              <a:rPr lang="es-ES" smtClean="0"/>
              <a:t>05/11/2024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2F7A5-B2BB-40CD-9194-F59194479DD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2219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E830E-2F75-42E8-BFC9-4B674858EB2D}" type="datetimeFigureOut">
              <a:rPr lang="es-ES" smtClean="0"/>
              <a:t>05/11/2024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2F7A5-B2BB-40CD-9194-F59194479DD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6640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E830E-2F75-42E8-BFC9-4B674858EB2D}" type="datetimeFigureOut">
              <a:rPr lang="es-ES" smtClean="0"/>
              <a:t>05/11/2024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2F7A5-B2BB-40CD-9194-F59194479DD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7535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E830E-2F75-42E8-BFC9-4B674858EB2D}" type="datetimeFigureOut">
              <a:rPr lang="es-ES" smtClean="0"/>
              <a:t>05/11/2024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2F7A5-B2BB-40CD-9194-F59194479DD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71032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E830E-2F75-42E8-BFC9-4B674858EB2D}" type="datetimeFigureOut">
              <a:rPr lang="es-ES" smtClean="0"/>
              <a:t>05/11/2024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2F7A5-B2BB-40CD-9194-F59194479DD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3494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E830E-2F75-42E8-BFC9-4B674858EB2D}" type="datetimeFigureOut">
              <a:rPr lang="es-ES" smtClean="0"/>
              <a:t>05/11/2024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2F7A5-B2BB-40CD-9194-F59194479DD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0827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E830E-2F75-42E8-BFC9-4B674858EB2D}" type="datetimeFigureOut">
              <a:rPr lang="es-ES" smtClean="0"/>
              <a:t>05/11/2024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2F7A5-B2BB-40CD-9194-F59194479DD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7305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E830E-2F75-42E8-BFC9-4B674858EB2D}" type="datetimeFigureOut">
              <a:rPr lang="es-ES" smtClean="0"/>
              <a:t>05/11/2024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2F7A5-B2BB-40CD-9194-F59194479DD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1702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5E830E-2F75-42E8-BFC9-4B674858EB2D}" type="datetimeFigureOut">
              <a:rPr lang="es-ES" smtClean="0"/>
              <a:t>05/11/2024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72F7A5-B2BB-40CD-9194-F59194479DD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5977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fonts.google.com/" TargetMode="External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dafont.com/" TargetMode="Externa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937500"/>
          </a:xfrm>
          <a:prstGeom prst="rect">
            <a:avLst/>
          </a:prstGeom>
        </p:spPr>
      </p:pic>
      <p:sp>
        <p:nvSpPr>
          <p:cNvPr id="5" name="AutoShape 2" descr="Resultado de imagen de publish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28" name="Picture 4" descr="Resultado de imagen de publish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125" y="400049"/>
            <a:ext cx="1635125" cy="163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82" t="5280" r="41250" b="75200"/>
          <a:stretch/>
        </p:blipFill>
        <p:spPr>
          <a:xfrm>
            <a:off x="2073275" y="400049"/>
            <a:ext cx="1624890" cy="1592262"/>
          </a:xfrm>
          <a:prstGeom prst="rect">
            <a:avLst/>
          </a:prstGeom>
        </p:spPr>
      </p:pic>
      <p:pic>
        <p:nvPicPr>
          <p:cNvPr id="6" name="Picture 4" descr="Resultado de imagen de publisher">
            <a:extLst>
              <a:ext uri="{FF2B5EF4-FFF2-40B4-BE49-F238E27FC236}">
                <a16:creationId xmlns:a16="http://schemas.microsoft.com/office/drawing/2014/main" id="{E4C33775-B15D-4129-B683-0B85E805F0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4636" y="378617"/>
            <a:ext cx="1635125" cy="163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47EEF557-226D-418D-950F-149C69F484C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82" t="5280" r="41250" b="75200"/>
          <a:stretch/>
        </p:blipFill>
        <p:spPr>
          <a:xfrm>
            <a:off x="9025721" y="442912"/>
            <a:ext cx="1624890" cy="1592262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F25ABB53-4BBE-4F41-90B5-D56857214366}"/>
              </a:ext>
            </a:extLst>
          </p:cNvPr>
          <p:cNvSpPr txBox="1"/>
          <p:nvPr/>
        </p:nvSpPr>
        <p:spPr>
          <a:xfrm>
            <a:off x="5936974" y="27166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>
              <a:latin typeface="Abadi" panose="020B0604020202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B53F26E-AC3F-410B-B847-D39BA3D3AD38}"/>
              </a:ext>
            </a:extLst>
          </p:cNvPr>
          <p:cNvSpPr txBox="1"/>
          <p:nvPr/>
        </p:nvSpPr>
        <p:spPr>
          <a:xfrm>
            <a:off x="5605669" y="2075924"/>
            <a:ext cx="476165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sz="4400" dirty="0">
                <a:solidFill>
                  <a:schemeClr val="bg1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Deseño de materiais gráficos e publicitarios</a:t>
            </a:r>
            <a:endParaRPr lang="es-ES" sz="4400" dirty="0">
              <a:solidFill>
                <a:schemeClr val="bg1"/>
              </a:solidFill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78B7090-C58D-43EC-8D0F-A177188839C0}"/>
              </a:ext>
            </a:extLst>
          </p:cNvPr>
          <p:cNvSpPr txBox="1"/>
          <p:nvPr/>
        </p:nvSpPr>
        <p:spPr>
          <a:xfrm>
            <a:off x="5934295" y="2716696"/>
            <a:ext cx="1831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950943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e 3">
            <a:extLst>
              <a:ext uri="{FF2B5EF4-FFF2-40B4-BE49-F238E27FC236}">
                <a16:creationId xmlns:a16="http://schemas.microsoft.com/office/drawing/2014/main" id="{E876D5C7-4685-4784-82BE-E019703347B0}"/>
              </a:ext>
            </a:extLst>
          </p:cNvPr>
          <p:cNvSpPr/>
          <p:nvPr/>
        </p:nvSpPr>
        <p:spPr>
          <a:xfrm>
            <a:off x="256099" y="634599"/>
            <a:ext cx="4983166" cy="170950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l-ES" sz="3600" dirty="0">
                <a:latin typeface="Aldhabi" panose="01000000000000000000" pitchFamily="2" charset="-78"/>
                <a:cs typeface="Aldhabi" panose="01000000000000000000" pitchFamily="2" charset="-78"/>
              </a:rPr>
              <a:t>2. Agrupamento</a:t>
            </a:r>
            <a:endParaRPr lang="es-ES" sz="3600" dirty="0"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A6426EC-683D-4328-B76B-149C4221573E}"/>
              </a:ext>
            </a:extLst>
          </p:cNvPr>
          <p:cNvSpPr txBox="1"/>
          <p:nvPr/>
        </p:nvSpPr>
        <p:spPr>
          <a:xfrm>
            <a:off x="3770141" y="2768602"/>
            <a:ext cx="3263705" cy="2308324"/>
          </a:xfrm>
          <a:prstGeom prst="rect">
            <a:avLst/>
          </a:prstGeom>
          <a:noFill/>
          <a:ln w="38100">
            <a:solidFill>
              <a:srgbClr val="C00000"/>
            </a:solidFill>
            <a:prstDash val="dash"/>
          </a:ln>
        </p:spPr>
        <p:txBody>
          <a:bodyPr wrap="square" rtlCol="0">
            <a:spAutoFit/>
          </a:bodyPr>
          <a:lstStyle/>
          <a:p>
            <a:endParaRPr lang="gl-ES" b="1" dirty="0">
              <a:solidFill>
                <a:srgbClr val="7030A0"/>
              </a:solidFill>
            </a:endParaRPr>
          </a:p>
          <a:p>
            <a:r>
              <a:rPr lang="gl-ES" b="1" dirty="0">
                <a:solidFill>
                  <a:srgbClr val="7030A0"/>
                </a:solidFill>
              </a:rPr>
              <a:t>Pode establecerse por:</a:t>
            </a:r>
          </a:p>
          <a:p>
            <a:r>
              <a:rPr lang="gl-ES" b="1" dirty="0">
                <a:solidFill>
                  <a:srgbClr val="7030A0"/>
                </a:solidFill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gl-ES" b="1" dirty="0">
                <a:solidFill>
                  <a:srgbClr val="7030A0"/>
                </a:solidFill>
              </a:rPr>
              <a:t>Proximidade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gl-ES" b="1" dirty="0">
                <a:solidFill>
                  <a:srgbClr val="7030A0"/>
                </a:solidFill>
              </a:rPr>
              <a:t>Semellanza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gl-ES" b="1" dirty="0">
                <a:solidFill>
                  <a:srgbClr val="7030A0"/>
                </a:solidFill>
              </a:rPr>
              <a:t>Continuidade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gl-ES" b="1" dirty="0">
                <a:solidFill>
                  <a:srgbClr val="7030A0"/>
                </a:solidFill>
              </a:rPr>
              <a:t>Simetría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ES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6808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e 3">
            <a:extLst>
              <a:ext uri="{FF2B5EF4-FFF2-40B4-BE49-F238E27FC236}">
                <a16:creationId xmlns:a16="http://schemas.microsoft.com/office/drawing/2014/main" id="{F11502A2-726D-4E65-AF9B-FDE9A644DDCC}"/>
              </a:ext>
            </a:extLst>
          </p:cNvPr>
          <p:cNvSpPr/>
          <p:nvPr/>
        </p:nvSpPr>
        <p:spPr>
          <a:xfrm>
            <a:off x="1079439" y="576775"/>
            <a:ext cx="3986831" cy="1415637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l-ES" sz="2800" dirty="0">
                <a:latin typeface="Aldhabi" panose="01000000000000000000" pitchFamily="2" charset="-78"/>
                <a:cs typeface="Aldhabi" panose="01000000000000000000" pitchFamily="2" charset="-78"/>
              </a:rPr>
              <a:t>Proximidade</a:t>
            </a:r>
            <a:endParaRPr lang="es-ES" sz="2800" dirty="0"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9C14A7C-32A5-4D3C-906C-873E18B885FF}"/>
              </a:ext>
            </a:extLst>
          </p:cNvPr>
          <p:cNvSpPr txBox="1"/>
          <p:nvPr/>
        </p:nvSpPr>
        <p:spPr>
          <a:xfrm>
            <a:off x="3329251" y="1986091"/>
            <a:ext cx="8252537" cy="3416320"/>
          </a:xfrm>
          <a:prstGeom prst="rect">
            <a:avLst/>
          </a:prstGeom>
          <a:noFill/>
          <a:ln w="38100">
            <a:solidFill>
              <a:srgbClr val="C00000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gl-ES" b="1" dirty="0">
                <a:solidFill>
                  <a:srgbClr val="7030A0"/>
                </a:solidFill>
              </a:rPr>
              <a:t>Baséase na idea (que non sempre se cumpre) de que a proximidade implicará algún tipo de relación. </a:t>
            </a:r>
          </a:p>
          <a:p>
            <a:endParaRPr lang="gl-ES" b="1" dirty="0">
              <a:solidFill>
                <a:srgbClr val="7030A0"/>
              </a:solidFill>
            </a:endParaRPr>
          </a:p>
          <a:p>
            <a:r>
              <a:rPr lang="gl-ES" b="1" dirty="0">
                <a:solidFill>
                  <a:srgbClr val="7030A0"/>
                </a:solidFill>
              </a:rPr>
              <a:t>Achegando os elementos dunha composición conseguiremos que se perciban como unha mesma figura.</a:t>
            </a:r>
          </a:p>
          <a:p>
            <a:endParaRPr lang="gl-ES" b="1" dirty="0">
              <a:solidFill>
                <a:srgbClr val="7030A0"/>
              </a:solidFill>
            </a:endParaRPr>
          </a:p>
          <a:p>
            <a:r>
              <a:rPr lang="gl-ES" b="1" dirty="0">
                <a:solidFill>
                  <a:srgbClr val="7030A0"/>
                </a:solidFill>
              </a:rPr>
              <a:t>Toda campaña de comunicación publicitaria persegue ter un lugar na mente do consumidor e para logralo é preciso un deseño atractivo que facilite a lectura e resulte memorable.</a:t>
            </a:r>
          </a:p>
          <a:p>
            <a:endParaRPr lang="gl-ES" b="1" dirty="0">
              <a:solidFill>
                <a:srgbClr val="7030A0"/>
              </a:solidFill>
            </a:endParaRPr>
          </a:p>
          <a:p>
            <a:r>
              <a:rPr lang="gl-ES" b="1" dirty="0">
                <a:solidFill>
                  <a:srgbClr val="7030A0"/>
                </a:solidFill>
              </a:rPr>
              <a:t>Para logralo debemos valernos dos espazos, o sangrado, as marxes, os tipos de letra e a cor, para dar proximidade aos contidos.</a:t>
            </a:r>
            <a:endParaRPr lang="es-ES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9039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esultado de imaxes para principio de proximidad">
            <a:extLst>
              <a:ext uri="{FF2B5EF4-FFF2-40B4-BE49-F238E27FC236}">
                <a16:creationId xmlns:a16="http://schemas.microsoft.com/office/drawing/2014/main" id="{DE3FE8F1-8F17-4CEB-9A86-ACB712CD0D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067" y="643466"/>
            <a:ext cx="4261866" cy="557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48830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proximidad gestalt">
            <a:extLst>
              <a:ext uri="{FF2B5EF4-FFF2-40B4-BE49-F238E27FC236}">
                <a16:creationId xmlns:a16="http://schemas.microsoft.com/office/drawing/2014/main" id="{2B65AC69-2752-4E15-B0A7-CA37A0B848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1860" y="1123527"/>
            <a:ext cx="3557208" cy="46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148" name="Straight Connector 70">
            <a:extLst>
              <a:ext uri="{FF2B5EF4-FFF2-40B4-BE49-F238E27FC236}">
                <a16:creationId xmlns:a16="http://schemas.microsoft.com/office/drawing/2014/main" id="{22F6364A-B358-4BEE-B158-0734D2C938D4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8202" y="1570814"/>
            <a:ext cx="0" cy="3710227"/>
          </a:xfrm>
          <a:prstGeom prst="line">
            <a:avLst/>
          </a:prstGeom>
          <a:ln>
            <a:solidFill>
              <a:srgbClr val="E0A5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43493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tcrbgpad-09">
            <a:extLst>
              <a:ext uri="{FF2B5EF4-FFF2-40B4-BE49-F238E27FC236}">
                <a16:creationId xmlns:a16="http://schemas.microsoft.com/office/drawing/2014/main" id="{B1946F7D-875B-4096-8751-F4B545EE0F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428875"/>
            <a:ext cx="5334000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58664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e 3">
            <a:extLst>
              <a:ext uri="{FF2B5EF4-FFF2-40B4-BE49-F238E27FC236}">
                <a16:creationId xmlns:a16="http://schemas.microsoft.com/office/drawing/2014/main" id="{F11502A2-726D-4E65-AF9B-FDE9A644DDCC}"/>
              </a:ext>
            </a:extLst>
          </p:cNvPr>
          <p:cNvSpPr/>
          <p:nvPr/>
        </p:nvSpPr>
        <p:spPr>
          <a:xfrm>
            <a:off x="1013179" y="1027349"/>
            <a:ext cx="3930780" cy="1415637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l-ES" sz="2800" dirty="0">
                <a:latin typeface="Aldhabi" panose="01000000000000000000" pitchFamily="2" charset="-78"/>
                <a:cs typeface="Aldhabi" panose="01000000000000000000" pitchFamily="2" charset="-78"/>
              </a:rPr>
              <a:t>Semellanza</a:t>
            </a:r>
            <a:endParaRPr lang="es-ES" sz="2800" dirty="0"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9C14A7C-32A5-4D3C-906C-873E18B885FF}"/>
              </a:ext>
            </a:extLst>
          </p:cNvPr>
          <p:cNvSpPr txBox="1"/>
          <p:nvPr/>
        </p:nvSpPr>
        <p:spPr>
          <a:xfrm>
            <a:off x="2663688" y="3134932"/>
            <a:ext cx="8229600" cy="1754326"/>
          </a:xfrm>
          <a:prstGeom prst="rect">
            <a:avLst/>
          </a:prstGeom>
          <a:noFill/>
          <a:ln w="38100">
            <a:solidFill>
              <a:srgbClr val="C00000"/>
            </a:solidFill>
            <a:prstDash val="dash"/>
          </a:ln>
        </p:spPr>
        <p:txBody>
          <a:bodyPr wrap="square" rtlCol="0">
            <a:spAutoFit/>
          </a:bodyPr>
          <a:lstStyle/>
          <a:p>
            <a:endParaRPr lang="gl-ES" b="1" dirty="0">
              <a:solidFill>
                <a:srgbClr val="7030A0"/>
              </a:solidFill>
            </a:endParaRPr>
          </a:p>
          <a:p>
            <a:r>
              <a:rPr lang="gl-ES" b="1" dirty="0">
                <a:solidFill>
                  <a:srgbClr val="7030A0"/>
                </a:solidFill>
              </a:rPr>
              <a:t>Hai unha tendencia natural a poñer en relación </a:t>
            </a:r>
            <a:r>
              <a:rPr lang="gl-ES" b="1" u="sng" dirty="0">
                <a:solidFill>
                  <a:srgbClr val="7030A0"/>
                </a:solidFill>
              </a:rPr>
              <a:t>os elementos parecidos ou iguais</a:t>
            </a:r>
            <a:r>
              <a:rPr lang="gl-ES" b="1" dirty="0">
                <a:solidFill>
                  <a:srgbClr val="7030A0"/>
                </a:solidFill>
              </a:rPr>
              <a:t>.</a:t>
            </a:r>
          </a:p>
          <a:p>
            <a:endParaRPr lang="gl-ES" b="1" dirty="0">
              <a:solidFill>
                <a:srgbClr val="7030A0"/>
              </a:solidFill>
            </a:endParaRPr>
          </a:p>
          <a:p>
            <a:r>
              <a:rPr lang="gl-ES" b="1" dirty="0">
                <a:solidFill>
                  <a:srgbClr val="7030A0"/>
                </a:solidFill>
              </a:rPr>
              <a:t>Este tipo de obxectos que comparten algunhas características crean cohesión no deseño, xa que o noso cerebro busca automaticamente os patróns. </a:t>
            </a:r>
          </a:p>
          <a:p>
            <a:endParaRPr lang="es-ES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5584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at">
            <a:extLst>
              <a:ext uri="{FF2B5EF4-FFF2-40B4-BE49-F238E27FC236}">
                <a16:creationId xmlns:a16="http://schemas.microsoft.com/office/drawing/2014/main" id="{E774B23D-4B39-4473-B3A9-ECB8FD6446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932" y="97879"/>
            <a:ext cx="9902841" cy="6760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41156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at">
            <a:extLst>
              <a:ext uri="{FF2B5EF4-FFF2-40B4-BE49-F238E27FC236}">
                <a16:creationId xmlns:a16="http://schemas.microsoft.com/office/drawing/2014/main" id="{E774B23D-4B39-4473-B3A9-ECB8FD6446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11" y="861169"/>
            <a:ext cx="7523184" cy="5135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BDBD65A1-5418-47FA-8888-9CB8BA9E5EC3}"/>
              </a:ext>
            </a:extLst>
          </p:cNvPr>
          <p:cNvSpPr txBox="1"/>
          <p:nvPr/>
        </p:nvSpPr>
        <p:spPr>
          <a:xfrm>
            <a:off x="8454683" y="2039815"/>
            <a:ext cx="3263706" cy="175432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chemeClr val="bg1"/>
                </a:solidFill>
              </a:rPr>
              <a:t>No logotipo de Black Cat agrupamos de manera </a:t>
            </a:r>
            <a:r>
              <a:rPr lang="es-ES" dirty="0" err="1">
                <a:solidFill>
                  <a:schemeClr val="bg1"/>
                </a:solidFill>
              </a:rPr>
              <a:t>inmediate</a:t>
            </a:r>
            <a:r>
              <a:rPr lang="es-ES" dirty="0">
                <a:solidFill>
                  <a:schemeClr val="bg1"/>
                </a:solidFill>
              </a:rPr>
              <a:t> as “C”, </a:t>
            </a:r>
            <a:r>
              <a:rPr lang="es-ES" dirty="0" err="1">
                <a:solidFill>
                  <a:schemeClr val="bg1"/>
                </a:solidFill>
              </a:rPr>
              <a:t>recoñecendo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nestas</a:t>
            </a:r>
            <a:r>
              <a:rPr lang="es-ES" dirty="0">
                <a:solidFill>
                  <a:schemeClr val="bg1"/>
                </a:solidFill>
              </a:rPr>
              <a:t> a forma dos </a:t>
            </a:r>
            <a:r>
              <a:rPr lang="es-ES" dirty="0" err="1">
                <a:solidFill>
                  <a:schemeClr val="bg1"/>
                </a:solidFill>
              </a:rPr>
              <a:t>ollos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dun</a:t>
            </a:r>
            <a:r>
              <a:rPr lang="es-ES" dirty="0">
                <a:solidFill>
                  <a:schemeClr val="bg1"/>
                </a:solidFill>
              </a:rPr>
              <a:t> gato negro que se funde </a:t>
            </a:r>
            <a:r>
              <a:rPr lang="es-ES" dirty="0" err="1">
                <a:solidFill>
                  <a:schemeClr val="bg1"/>
                </a:solidFill>
              </a:rPr>
              <a:t>co</a:t>
            </a:r>
            <a:r>
              <a:rPr lang="es-ES" dirty="0">
                <a:solidFill>
                  <a:schemeClr val="bg1"/>
                </a:solidFill>
              </a:rPr>
              <a:t> fondo. </a:t>
            </a:r>
          </a:p>
        </p:txBody>
      </p:sp>
    </p:spTree>
    <p:extLst>
      <p:ext uri="{BB962C8B-B14F-4D97-AF65-F5344CB8AC3E}">
        <p14:creationId xmlns:p14="http://schemas.microsoft.com/office/powerpoint/2010/main" val="7875677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e 3">
            <a:extLst>
              <a:ext uri="{FF2B5EF4-FFF2-40B4-BE49-F238E27FC236}">
                <a16:creationId xmlns:a16="http://schemas.microsoft.com/office/drawing/2014/main" id="{F11502A2-726D-4E65-AF9B-FDE9A644DDCC}"/>
              </a:ext>
            </a:extLst>
          </p:cNvPr>
          <p:cNvSpPr/>
          <p:nvPr/>
        </p:nvSpPr>
        <p:spPr>
          <a:xfrm>
            <a:off x="1013178" y="914401"/>
            <a:ext cx="5276411" cy="152858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l-ES" sz="2800" dirty="0">
                <a:latin typeface="Aldhabi" panose="01000000000000000000" pitchFamily="2" charset="-78"/>
                <a:cs typeface="Aldhabi" panose="01000000000000000000" pitchFamily="2" charset="-78"/>
              </a:rPr>
              <a:t>Continuidade</a:t>
            </a:r>
            <a:endParaRPr lang="es-ES" sz="2800" dirty="0"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9C14A7C-32A5-4D3C-906C-873E18B885FF}"/>
              </a:ext>
            </a:extLst>
          </p:cNvPr>
          <p:cNvSpPr txBox="1"/>
          <p:nvPr/>
        </p:nvSpPr>
        <p:spPr>
          <a:xfrm>
            <a:off x="2663688" y="3134932"/>
            <a:ext cx="8229600" cy="1754326"/>
          </a:xfrm>
          <a:prstGeom prst="rect">
            <a:avLst/>
          </a:prstGeom>
          <a:noFill/>
          <a:ln w="38100">
            <a:solidFill>
              <a:srgbClr val="C00000"/>
            </a:solidFill>
            <a:prstDash val="dash"/>
          </a:ln>
        </p:spPr>
        <p:txBody>
          <a:bodyPr wrap="square" rtlCol="0">
            <a:spAutoFit/>
          </a:bodyPr>
          <a:lstStyle/>
          <a:p>
            <a:endParaRPr lang="gl-ES" b="1" dirty="0">
              <a:solidFill>
                <a:srgbClr val="7030A0"/>
              </a:solidFill>
            </a:endParaRPr>
          </a:p>
          <a:p>
            <a:r>
              <a:rPr lang="gl-ES" b="1" dirty="0">
                <a:solidFill>
                  <a:srgbClr val="7030A0"/>
                </a:solidFill>
              </a:rPr>
              <a:t>Téndense a agrupar os elementos que seguen un patrón ou continuidade, polo que percibimos os elementos continuos aínda que </a:t>
            </a:r>
            <a:r>
              <a:rPr lang="gl-ES" b="1" dirty="0" err="1">
                <a:solidFill>
                  <a:srgbClr val="7030A0"/>
                </a:solidFill>
              </a:rPr>
              <a:t>estén</a:t>
            </a:r>
            <a:r>
              <a:rPr lang="gl-ES" b="1" dirty="0">
                <a:solidFill>
                  <a:srgbClr val="7030A0"/>
                </a:solidFill>
              </a:rPr>
              <a:t> </a:t>
            </a:r>
            <a:r>
              <a:rPr lang="gl-ES" b="1" dirty="0" err="1">
                <a:solidFill>
                  <a:srgbClr val="7030A0"/>
                </a:solidFill>
              </a:rPr>
              <a:t>interrumpidos</a:t>
            </a:r>
            <a:r>
              <a:rPr lang="gl-ES" b="1" dirty="0">
                <a:solidFill>
                  <a:srgbClr val="7030A0"/>
                </a:solidFill>
              </a:rPr>
              <a:t> entre </a:t>
            </a:r>
            <a:r>
              <a:rPr lang="gl-ES" b="1" dirty="0" err="1">
                <a:solidFill>
                  <a:srgbClr val="7030A0"/>
                </a:solidFill>
              </a:rPr>
              <a:t>sí</a:t>
            </a:r>
            <a:r>
              <a:rPr lang="gl-ES" b="1" dirty="0">
                <a:solidFill>
                  <a:srgbClr val="7030A0"/>
                </a:solidFill>
              </a:rPr>
              <a:t>.</a:t>
            </a:r>
          </a:p>
          <a:p>
            <a:endParaRPr lang="gl-ES" b="1" dirty="0">
              <a:solidFill>
                <a:srgbClr val="7030A0"/>
              </a:solidFill>
            </a:endParaRPr>
          </a:p>
          <a:p>
            <a:r>
              <a:rPr lang="gl-ES" b="1" dirty="0">
                <a:solidFill>
                  <a:srgbClr val="7030A0"/>
                </a:solidFill>
              </a:rPr>
              <a:t>Repetir os mesmos elementos é un complemento perfecto que da forza á composición, guía a mirada, vincula todas as pezas e proporciona unidade.</a:t>
            </a:r>
            <a:endParaRPr lang="es-ES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8553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www.lorenafdezblog.com/wp-content/uploads/2013/05/continuidad.jpg">
            <a:extLst>
              <a:ext uri="{FF2B5EF4-FFF2-40B4-BE49-F238E27FC236}">
                <a16:creationId xmlns:a16="http://schemas.microsoft.com/office/drawing/2014/main" id="{C46E4853-8080-4726-BA9A-B4A44F3C8A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138" y="1209675"/>
            <a:ext cx="3133725" cy="443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2446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CB84E966-D07F-4DE5-9D4E-2DE4A7F857CE}"/>
              </a:ext>
            </a:extLst>
          </p:cNvPr>
          <p:cNvSpPr txBox="1"/>
          <p:nvPr/>
        </p:nvSpPr>
        <p:spPr>
          <a:xfrm>
            <a:off x="2281437" y="1889801"/>
            <a:ext cx="87037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gl-ES" sz="2800" dirty="0">
                <a:solidFill>
                  <a:schemeClr val="bg1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PRINCIPIOS BÁSICOS DO DESEÑO GRÁFICO. CORES E TIPOGRAFÍAS.</a:t>
            </a:r>
          </a:p>
          <a:p>
            <a:pPr marL="514350" indent="-514350">
              <a:buFont typeface="+mj-lt"/>
              <a:buAutoNum type="arabicPeriod"/>
            </a:pPr>
            <a:endParaRPr lang="es-ES" sz="2800" dirty="0">
              <a:solidFill>
                <a:schemeClr val="bg1"/>
              </a:solidFill>
              <a:latin typeface="Aldhabi" panose="01000000000000000000" pitchFamily="2" charset="-78"/>
              <a:cs typeface="Aldhabi" panose="01000000000000000000" pitchFamily="2" charset="-78"/>
            </a:endParaRPr>
          </a:p>
          <a:p>
            <a:endParaRPr lang="es-ES" sz="2800" dirty="0">
              <a:solidFill>
                <a:schemeClr val="bg1"/>
              </a:solidFill>
              <a:latin typeface="Aldhabi" panose="01000000000000000000" pitchFamily="2" charset="-78"/>
              <a:cs typeface="Aldhabi" panose="01000000000000000000" pitchFamily="2" charset="-78"/>
            </a:endParaRPr>
          </a:p>
          <a:p>
            <a:r>
              <a:rPr lang="es-ES" sz="2800" dirty="0">
                <a:solidFill>
                  <a:schemeClr val="bg1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2.       IDENTIDADE  E  IMAXE CORPORATIVA</a:t>
            </a:r>
            <a:endParaRPr lang="gl-ES" sz="2800" dirty="0">
              <a:solidFill>
                <a:schemeClr val="bg1"/>
              </a:solidFill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426230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omunity - Concurso fotográfico “Fotografía urbana” - Fotografía «Brazos de hormigón»">
            <a:extLst>
              <a:ext uri="{FF2B5EF4-FFF2-40B4-BE49-F238E27FC236}">
                <a16:creationId xmlns:a16="http://schemas.microsoft.com/office/drawing/2014/main" id="{2173BD8D-91F7-429A-80D9-7F378806D6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295" y="643466"/>
            <a:ext cx="3579410" cy="557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30972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e 3">
            <a:extLst>
              <a:ext uri="{FF2B5EF4-FFF2-40B4-BE49-F238E27FC236}">
                <a16:creationId xmlns:a16="http://schemas.microsoft.com/office/drawing/2014/main" id="{F11502A2-726D-4E65-AF9B-FDE9A644DDCC}"/>
              </a:ext>
            </a:extLst>
          </p:cNvPr>
          <p:cNvSpPr/>
          <p:nvPr/>
        </p:nvSpPr>
        <p:spPr>
          <a:xfrm>
            <a:off x="1013178" y="914401"/>
            <a:ext cx="3694745" cy="152858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l-ES" sz="2800" dirty="0">
                <a:latin typeface="Aldhabi" panose="01000000000000000000" pitchFamily="2" charset="-78"/>
                <a:cs typeface="Aldhabi" panose="01000000000000000000" pitchFamily="2" charset="-78"/>
              </a:rPr>
              <a:t>Simetría</a:t>
            </a:r>
            <a:endParaRPr lang="es-ES" sz="2800" dirty="0"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9C14A7C-32A5-4D3C-906C-873E18B885FF}"/>
              </a:ext>
            </a:extLst>
          </p:cNvPr>
          <p:cNvSpPr txBox="1"/>
          <p:nvPr/>
        </p:nvSpPr>
        <p:spPr>
          <a:xfrm>
            <a:off x="2663688" y="3134932"/>
            <a:ext cx="8229600" cy="1477328"/>
          </a:xfrm>
          <a:prstGeom prst="rect">
            <a:avLst/>
          </a:prstGeom>
          <a:noFill/>
          <a:ln w="38100">
            <a:solidFill>
              <a:srgbClr val="C00000"/>
            </a:solidFill>
            <a:prstDash val="dash"/>
          </a:ln>
        </p:spPr>
        <p:txBody>
          <a:bodyPr wrap="square" rtlCol="0">
            <a:spAutoFit/>
          </a:bodyPr>
          <a:lstStyle/>
          <a:p>
            <a:endParaRPr lang="gl-ES" b="1" dirty="0">
              <a:solidFill>
                <a:srgbClr val="7030A0"/>
              </a:solidFill>
            </a:endParaRPr>
          </a:p>
          <a:p>
            <a:r>
              <a:rPr lang="gl-ES" b="1" dirty="0">
                <a:solidFill>
                  <a:srgbClr val="7030A0"/>
                </a:solidFill>
              </a:rPr>
              <a:t>Percíbense como iguais as imaxes simétricas.</a:t>
            </a:r>
          </a:p>
          <a:p>
            <a:endParaRPr lang="gl-ES" b="1" dirty="0">
              <a:solidFill>
                <a:srgbClr val="7030A0"/>
              </a:solidFill>
            </a:endParaRPr>
          </a:p>
          <a:p>
            <a:r>
              <a:rPr lang="gl-ES" b="1" dirty="0">
                <a:solidFill>
                  <a:srgbClr val="7030A0"/>
                </a:solidFill>
              </a:rPr>
              <a:t>As imaxes simétricas son percibidas como iguais, como un só elemento.  </a:t>
            </a:r>
          </a:p>
          <a:p>
            <a:endParaRPr lang="gl-ES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3630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reative-logos-with-hidden-symbolism-part-4-36">
            <a:extLst>
              <a:ext uri="{FF2B5EF4-FFF2-40B4-BE49-F238E27FC236}">
                <a16:creationId xmlns:a16="http://schemas.microsoft.com/office/drawing/2014/main" id="{E8852FC8-C168-4360-9D5D-01C4FFFD62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88" y="1285875"/>
            <a:ext cx="5762625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46815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simetría gestalt redbull">
            <a:extLst>
              <a:ext uri="{FF2B5EF4-FFF2-40B4-BE49-F238E27FC236}">
                <a16:creationId xmlns:a16="http://schemas.microsoft.com/office/drawing/2014/main" id="{38B3CC4E-99A2-4AB5-84E7-CB81DCB7C9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100" y="2195513"/>
            <a:ext cx="754380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59826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e 1">
            <a:extLst>
              <a:ext uri="{FF2B5EF4-FFF2-40B4-BE49-F238E27FC236}">
                <a16:creationId xmlns:a16="http://schemas.microsoft.com/office/drawing/2014/main" id="{BF25510B-67A1-45E3-B0FF-D4E4C906AC9C}"/>
              </a:ext>
            </a:extLst>
          </p:cNvPr>
          <p:cNvSpPr/>
          <p:nvPr/>
        </p:nvSpPr>
        <p:spPr>
          <a:xfrm>
            <a:off x="861392" y="640652"/>
            <a:ext cx="4489084" cy="1709506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l-ES" sz="3600" dirty="0">
                <a:latin typeface="Aldhabi" panose="01000000000000000000" pitchFamily="2" charset="-78"/>
                <a:cs typeface="Aldhabi" panose="01000000000000000000" pitchFamily="2" charset="-78"/>
              </a:rPr>
              <a:t>3. Contraste</a:t>
            </a:r>
            <a:endParaRPr lang="es-ES" sz="3600" dirty="0"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A39E902-4956-47C4-A86D-E616597DE2A5}"/>
              </a:ext>
            </a:extLst>
          </p:cNvPr>
          <p:cNvSpPr txBox="1"/>
          <p:nvPr/>
        </p:nvSpPr>
        <p:spPr>
          <a:xfrm>
            <a:off x="3101010" y="2639431"/>
            <a:ext cx="8229600" cy="2862322"/>
          </a:xfrm>
          <a:prstGeom prst="rect">
            <a:avLst/>
          </a:prstGeom>
          <a:noFill/>
          <a:ln w="38100">
            <a:solidFill>
              <a:srgbClr val="0070C0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gl-ES" b="1" dirty="0">
                <a:solidFill>
                  <a:srgbClr val="00B050"/>
                </a:solidFill>
              </a:rPr>
              <a:t>Contrastar implica unha comparación entre elementos distintos coa particularidade de que a diferenza debe ser grande. </a:t>
            </a:r>
          </a:p>
          <a:p>
            <a:endParaRPr lang="gl-ES" b="1" dirty="0">
              <a:solidFill>
                <a:srgbClr val="00B050"/>
              </a:solidFill>
            </a:endParaRPr>
          </a:p>
          <a:p>
            <a:r>
              <a:rPr lang="gl-ES" b="1" dirty="0">
                <a:solidFill>
                  <a:srgbClr val="00B050"/>
                </a:solidFill>
              </a:rPr>
              <a:t>Para que o contraste faga ben o seu traballo, é preciso que os elementos que non sexan iguais se vexan ben diferentes. </a:t>
            </a:r>
          </a:p>
          <a:p>
            <a:endParaRPr lang="gl-ES" b="1" dirty="0">
              <a:solidFill>
                <a:srgbClr val="00B050"/>
              </a:solidFill>
            </a:endParaRPr>
          </a:p>
          <a:p>
            <a:r>
              <a:rPr lang="gl-ES" b="1" dirty="0">
                <a:solidFill>
                  <a:srgbClr val="00B050"/>
                </a:solidFill>
              </a:rPr>
              <a:t>Toda peza ben deseñada ten un elemento dominante. Isto aporta claridade ao noso deseño e axuda a entender cal é o foco da composición. </a:t>
            </a:r>
          </a:p>
          <a:p>
            <a:endParaRPr lang="gl-ES" b="1" dirty="0">
              <a:solidFill>
                <a:srgbClr val="00B050"/>
              </a:solidFill>
            </a:endParaRPr>
          </a:p>
          <a:p>
            <a:r>
              <a:rPr lang="gl-ES" b="1" dirty="0">
                <a:solidFill>
                  <a:srgbClr val="00B050"/>
                </a:solidFill>
              </a:rPr>
              <a:t>Algúns tipos de contraste son: contraste por cor, de figura,  de escala,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3002798-7AB9-444A-A8EF-9711CE16A3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71" t="22695" r="26136"/>
          <a:stretch/>
        </p:blipFill>
        <p:spPr>
          <a:xfrm flipH="1">
            <a:off x="1118313" y="4380660"/>
            <a:ext cx="1061670" cy="1709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2743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e 1">
            <a:extLst>
              <a:ext uri="{FF2B5EF4-FFF2-40B4-BE49-F238E27FC236}">
                <a16:creationId xmlns:a16="http://schemas.microsoft.com/office/drawing/2014/main" id="{C64A3A23-5D4E-496D-A782-AAAA8087554E}"/>
              </a:ext>
            </a:extLst>
          </p:cNvPr>
          <p:cNvSpPr/>
          <p:nvPr/>
        </p:nvSpPr>
        <p:spPr>
          <a:xfrm>
            <a:off x="415343" y="640652"/>
            <a:ext cx="4836279" cy="1709506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l-ES" sz="3600" dirty="0">
                <a:latin typeface="Aldhabi" panose="01000000000000000000" pitchFamily="2" charset="-78"/>
                <a:cs typeface="Aldhabi" panose="01000000000000000000" pitchFamily="2" charset="-78"/>
              </a:rPr>
              <a:t>Contraste de cor</a:t>
            </a:r>
            <a:endParaRPr lang="es-ES" sz="3600" dirty="0"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pic>
        <p:nvPicPr>
          <p:cNvPr id="17410" name="Picture 2" descr="https://c1.staticflickr.com/5/4278/35831891846_5c8e5f3b5f_o.jpg">
            <a:extLst>
              <a:ext uri="{FF2B5EF4-FFF2-40B4-BE49-F238E27FC236}">
                <a16:creationId xmlns:a16="http://schemas.microsoft.com/office/drawing/2014/main" id="{D88F5EDD-3BC7-4839-8FFA-D554A9E69F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380" y="1795462"/>
            <a:ext cx="5715000" cy="326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51696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Resultado de imaxes para principio de contraste cartel">
            <a:extLst>
              <a:ext uri="{FF2B5EF4-FFF2-40B4-BE49-F238E27FC236}">
                <a16:creationId xmlns:a16="http://schemas.microsoft.com/office/drawing/2014/main" id="{4EBF1EE9-8BC8-4301-8A74-542D1B7404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127" y="643466"/>
            <a:ext cx="3899746" cy="557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44732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e 1">
            <a:extLst>
              <a:ext uri="{FF2B5EF4-FFF2-40B4-BE49-F238E27FC236}">
                <a16:creationId xmlns:a16="http://schemas.microsoft.com/office/drawing/2014/main" id="{C64A3A23-5D4E-496D-A782-AAAA8087554E}"/>
              </a:ext>
            </a:extLst>
          </p:cNvPr>
          <p:cNvSpPr/>
          <p:nvPr/>
        </p:nvSpPr>
        <p:spPr>
          <a:xfrm>
            <a:off x="861392" y="629501"/>
            <a:ext cx="4217235" cy="1709506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l-ES" sz="3600" dirty="0">
                <a:latin typeface="Aldhabi" panose="01000000000000000000" pitchFamily="2" charset="-78"/>
                <a:cs typeface="Aldhabi" panose="01000000000000000000" pitchFamily="2" charset="-78"/>
              </a:rPr>
              <a:t>Contraste de figura</a:t>
            </a:r>
            <a:endParaRPr lang="es-ES" sz="3600" dirty="0"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pic>
        <p:nvPicPr>
          <p:cNvPr id="19460" name="Picture 4" descr="http://4.bp.blogspot.com/_tGFQUfYMoDM/TEaAEvUh-vI/AAAAAAAAAlY/oLbTm0mW_Ik/s320/on+forma.jpg">
            <a:extLst>
              <a:ext uri="{FF2B5EF4-FFF2-40B4-BE49-F238E27FC236}">
                <a16:creationId xmlns:a16="http://schemas.microsoft.com/office/drawing/2014/main" id="{57EFED75-E748-4CB7-A741-751FCD488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730" y="1753014"/>
            <a:ext cx="5035826" cy="3351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83284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1.bp.blogspot.com/_tGFQUfYMoDM/TEaAMR4vjFI/AAAAAAAAAlg/hUBye83452o/s320/forma.jpg">
            <a:extLst>
              <a:ext uri="{FF2B5EF4-FFF2-40B4-BE49-F238E27FC236}">
                <a16:creationId xmlns:a16="http://schemas.microsoft.com/office/drawing/2014/main" id="{4CB687DA-E4EF-4D15-BBE5-B70BC3AA6B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695" y="894522"/>
            <a:ext cx="6347587" cy="4760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9989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e 1">
            <a:extLst>
              <a:ext uri="{FF2B5EF4-FFF2-40B4-BE49-F238E27FC236}">
                <a16:creationId xmlns:a16="http://schemas.microsoft.com/office/drawing/2014/main" id="{C64A3A23-5D4E-496D-A782-AAAA8087554E}"/>
              </a:ext>
            </a:extLst>
          </p:cNvPr>
          <p:cNvSpPr/>
          <p:nvPr/>
        </p:nvSpPr>
        <p:spPr>
          <a:xfrm>
            <a:off x="861392" y="629501"/>
            <a:ext cx="4007170" cy="1709506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l-ES" sz="3600" dirty="0">
                <a:latin typeface="Aldhabi" panose="01000000000000000000" pitchFamily="2" charset="-78"/>
                <a:cs typeface="Aldhabi" panose="01000000000000000000" pitchFamily="2" charset="-78"/>
              </a:rPr>
              <a:t>Contraste de escala</a:t>
            </a:r>
            <a:endParaRPr lang="es-ES" sz="3600" dirty="0"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pic>
        <p:nvPicPr>
          <p:cNvPr id="20482" name="Picture 2" descr="https://c1.staticflickr.com/5/4283/35033241744_31319243b7_o.jpg">
            <a:extLst>
              <a:ext uri="{FF2B5EF4-FFF2-40B4-BE49-F238E27FC236}">
                <a16:creationId xmlns:a16="http://schemas.microsoft.com/office/drawing/2014/main" id="{66CA8C11-0841-4AE8-9188-FC6CB92132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680" y="1285875"/>
            <a:ext cx="5715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1954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71" t="22695" r="26136"/>
          <a:stretch/>
        </p:blipFill>
        <p:spPr>
          <a:xfrm>
            <a:off x="9905615" y="4871603"/>
            <a:ext cx="1101107" cy="1986397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151BA439-227E-4F47-9AB2-73D5ED689F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71" t="22695" r="26136"/>
          <a:stretch/>
        </p:blipFill>
        <p:spPr>
          <a:xfrm>
            <a:off x="9896645" y="2698651"/>
            <a:ext cx="1101107" cy="198639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D0ED570-4464-4DC7-A698-E30A31BD53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71" t="22695" r="26136"/>
          <a:stretch/>
        </p:blipFill>
        <p:spPr>
          <a:xfrm>
            <a:off x="9896645" y="592685"/>
            <a:ext cx="1101107" cy="1986397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238E3045-A2CA-4990-92BB-6E7A9AAEE1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71" t="22695" r="26136"/>
          <a:stretch/>
        </p:blipFill>
        <p:spPr>
          <a:xfrm>
            <a:off x="8244983" y="592685"/>
            <a:ext cx="1101107" cy="1986397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104C4E65-7D6F-4708-A204-815D58CFC2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71" t="22695" r="26136"/>
          <a:stretch/>
        </p:blipFill>
        <p:spPr>
          <a:xfrm>
            <a:off x="8244980" y="2579082"/>
            <a:ext cx="1101107" cy="1986397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09544B6B-5B73-4975-BD4E-6C9030EC72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71" t="22695" r="26136"/>
          <a:stretch/>
        </p:blipFill>
        <p:spPr>
          <a:xfrm>
            <a:off x="8244981" y="4966402"/>
            <a:ext cx="1101107" cy="1986397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62A50912-4FF1-4602-B460-68693EE4F9F7}"/>
              </a:ext>
            </a:extLst>
          </p:cNvPr>
          <p:cNvSpPr txBox="1"/>
          <p:nvPr/>
        </p:nvSpPr>
        <p:spPr>
          <a:xfrm>
            <a:off x="3374809" y="2579082"/>
            <a:ext cx="504657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gl-ES" sz="4400" b="1" dirty="0">
                <a:solidFill>
                  <a:srgbClr val="C00000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Principios </a:t>
            </a:r>
          </a:p>
          <a:p>
            <a:pPr algn="ctr"/>
            <a:r>
              <a:rPr lang="gl-ES" sz="4400" b="1" dirty="0">
                <a:solidFill>
                  <a:srgbClr val="C00000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do deseño gráfico</a:t>
            </a:r>
            <a:endParaRPr lang="es-ES" sz="4400" b="1" dirty="0">
              <a:solidFill>
                <a:srgbClr val="C00000"/>
              </a:solidFill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887A3712-EFF5-4E21-8FCD-1E463609D5B6}"/>
              </a:ext>
            </a:extLst>
          </p:cNvPr>
          <p:cNvSpPr txBox="1"/>
          <p:nvPr/>
        </p:nvSpPr>
        <p:spPr>
          <a:xfrm>
            <a:off x="5386417" y="592685"/>
            <a:ext cx="511679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gl-ES" sz="13800" dirty="0">
                <a:solidFill>
                  <a:srgbClr val="C00000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1</a:t>
            </a:r>
            <a:endParaRPr lang="es-ES" sz="13800" dirty="0">
              <a:solidFill>
                <a:srgbClr val="C00000"/>
              </a:solidFill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594190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Resultado de imaxes para contraste de escala">
            <a:extLst>
              <a:ext uri="{FF2B5EF4-FFF2-40B4-BE49-F238E27FC236}">
                <a16:creationId xmlns:a16="http://schemas.microsoft.com/office/drawing/2014/main" id="{0217AA84-F2B1-442B-98BB-323F365CB4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850" y="643466"/>
            <a:ext cx="7874299" cy="557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7089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2.bp.blogspot.com/_tGFQUfYMoDM/TEaAgJx1sWI/AAAAAAAAAlw/236ReRRhKLA/s320/pez_grande-pez_chico.jpg">
            <a:extLst>
              <a:ext uri="{FF2B5EF4-FFF2-40B4-BE49-F238E27FC236}">
                <a16:creationId xmlns:a16="http://schemas.microsoft.com/office/drawing/2014/main" id="{6A277D46-B107-44BE-8173-599B93C46A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216" y="1256662"/>
            <a:ext cx="5866228" cy="434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96273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e 1">
            <a:extLst>
              <a:ext uri="{FF2B5EF4-FFF2-40B4-BE49-F238E27FC236}">
                <a16:creationId xmlns:a16="http://schemas.microsoft.com/office/drawing/2014/main" id="{BCD0C000-8744-4AA6-923E-FD7FCC9362E3}"/>
              </a:ext>
            </a:extLst>
          </p:cNvPr>
          <p:cNvSpPr/>
          <p:nvPr/>
        </p:nvSpPr>
        <p:spPr>
          <a:xfrm>
            <a:off x="4894893" y="596245"/>
            <a:ext cx="3582680" cy="170950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l-ES" sz="3600" dirty="0">
                <a:latin typeface="Aldhabi" panose="01000000000000000000" pitchFamily="2" charset="-78"/>
                <a:cs typeface="Aldhabi" panose="01000000000000000000" pitchFamily="2" charset="-78"/>
              </a:rPr>
              <a:t>4.Unidade</a:t>
            </a:r>
            <a:endParaRPr lang="es-ES" sz="3600" dirty="0"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AD9F185-6391-4EBE-B893-97F029E2592D}"/>
              </a:ext>
            </a:extLst>
          </p:cNvPr>
          <p:cNvSpPr txBox="1"/>
          <p:nvPr/>
        </p:nvSpPr>
        <p:spPr>
          <a:xfrm>
            <a:off x="2087217" y="2782669"/>
            <a:ext cx="8252537" cy="2862322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gl-ES" b="1" dirty="0">
                <a:solidFill>
                  <a:srgbClr val="C00000"/>
                </a:solidFill>
              </a:rPr>
              <a:t>É un principio básico en calquera comunicación visual. É en definitiva o que  máis axuda á transmisión da mensaxe. </a:t>
            </a:r>
          </a:p>
          <a:p>
            <a:endParaRPr lang="gl-ES" b="1" dirty="0">
              <a:solidFill>
                <a:srgbClr val="C00000"/>
              </a:solidFill>
            </a:endParaRPr>
          </a:p>
          <a:p>
            <a:r>
              <a:rPr lang="gl-ES" b="1" dirty="0">
                <a:solidFill>
                  <a:srgbClr val="C00000"/>
                </a:solidFill>
              </a:rPr>
              <a:t>É o que da coherencia. </a:t>
            </a:r>
          </a:p>
          <a:p>
            <a:endParaRPr lang="gl-ES" b="1" dirty="0">
              <a:solidFill>
                <a:srgbClr val="C00000"/>
              </a:solidFill>
            </a:endParaRPr>
          </a:p>
          <a:p>
            <a:r>
              <a:rPr lang="gl-ES" b="1" dirty="0">
                <a:solidFill>
                  <a:srgbClr val="C00000"/>
                </a:solidFill>
              </a:rPr>
              <a:t>Para </a:t>
            </a:r>
            <a:r>
              <a:rPr lang="gl-ES" b="1" dirty="0" err="1">
                <a:solidFill>
                  <a:srgbClr val="C00000"/>
                </a:solidFill>
              </a:rPr>
              <a:t>cuidar</a:t>
            </a:r>
            <a:r>
              <a:rPr lang="gl-ES" b="1" dirty="0">
                <a:solidFill>
                  <a:srgbClr val="C00000"/>
                </a:solidFill>
              </a:rPr>
              <a:t> a unidade do deseño débense vixiar os espazos en </a:t>
            </a:r>
            <a:r>
              <a:rPr lang="gl-ES" b="1" dirty="0" err="1">
                <a:solidFill>
                  <a:srgbClr val="C00000"/>
                </a:solidFill>
              </a:rPr>
              <a:t>blanco</a:t>
            </a:r>
            <a:r>
              <a:rPr lang="gl-ES" b="1" dirty="0">
                <a:solidFill>
                  <a:srgbClr val="C00000"/>
                </a:solidFill>
              </a:rPr>
              <a:t>. </a:t>
            </a:r>
          </a:p>
          <a:p>
            <a:endParaRPr lang="gl-ES" b="1" dirty="0">
              <a:solidFill>
                <a:srgbClr val="C00000"/>
              </a:solidFill>
            </a:endParaRPr>
          </a:p>
          <a:p>
            <a:endParaRPr lang="gl-ES" b="1" dirty="0">
              <a:solidFill>
                <a:srgbClr val="C00000"/>
              </a:solidFill>
            </a:endParaRPr>
          </a:p>
          <a:p>
            <a:r>
              <a:rPr lang="gl-ES" b="1" dirty="0" err="1">
                <a:solidFill>
                  <a:srgbClr val="C00000"/>
                </a:solidFill>
              </a:rPr>
              <a:t>Pódesen</a:t>
            </a:r>
            <a:r>
              <a:rPr lang="gl-ES" b="1" dirty="0">
                <a:solidFill>
                  <a:srgbClr val="C00000"/>
                </a:solidFill>
              </a:rPr>
              <a:t> trasladar textos sobre fotografías para agrupar conceptos, ou empregar marcos e liñas para integrar e unificar partes da mensaxe.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FD58A5E-BA3A-4B85-8ADB-A756721ACC4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71" t="22695" r="26136"/>
          <a:stretch/>
        </p:blipFill>
        <p:spPr>
          <a:xfrm flipH="1">
            <a:off x="2676193" y="834704"/>
            <a:ext cx="1061670" cy="1709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185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sultado de imaxes para principio de unidad en cartel publicidad ejemplo">
            <a:extLst>
              <a:ext uri="{FF2B5EF4-FFF2-40B4-BE49-F238E27FC236}">
                <a16:creationId xmlns:a16="http://schemas.microsoft.com/office/drawing/2014/main" id="{37910307-5C22-4145-9E96-6130D96327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5235" y="643467"/>
            <a:ext cx="3941529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37316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A39E902-4956-47C4-A86D-E616597DE2A5}"/>
              </a:ext>
            </a:extLst>
          </p:cNvPr>
          <p:cNvSpPr txBox="1"/>
          <p:nvPr/>
        </p:nvSpPr>
        <p:spPr>
          <a:xfrm>
            <a:off x="2663688" y="3134932"/>
            <a:ext cx="8229600" cy="2031325"/>
          </a:xfrm>
          <a:prstGeom prst="rect">
            <a:avLst/>
          </a:prstGeom>
          <a:noFill/>
          <a:ln w="38100">
            <a:solidFill>
              <a:srgbClr val="FF0066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gl-ES" b="1" dirty="0">
                <a:solidFill>
                  <a:srgbClr val="00B050"/>
                </a:solidFill>
              </a:rPr>
              <a:t>O observador tende a completar a información para conformar un obxecto coñecido.</a:t>
            </a:r>
          </a:p>
          <a:p>
            <a:endParaRPr lang="gl-ES" b="1" dirty="0">
              <a:solidFill>
                <a:srgbClr val="00B050"/>
              </a:solidFill>
            </a:endParaRPr>
          </a:p>
          <a:p>
            <a:r>
              <a:rPr lang="gl-ES" b="1" dirty="0">
                <a:solidFill>
                  <a:srgbClr val="00B050"/>
                </a:solidFill>
              </a:rPr>
              <a:t>Ante certas formas, o noso cerebro tende a encher os ocos baleiros para formar patróns coñecidos.</a:t>
            </a:r>
          </a:p>
          <a:p>
            <a:endParaRPr lang="gl-ES" b="1" dirty="0">
              <a:solidFill>
                <a:srgbClr val="00B050"/>
              </a:solidFill>
            </a:endParaRPr>
          </a:p>
          <a:p>
            <a:r>
              <a:rPr lang="gl-ES" b="1" dirty="0">
                <a:solidFill>
                  <a:srgbClr val="00B050"/>
                </a:solidFill>
              </a:rPr>
              <a:t> Esta técnica soe empregarse para conformar logotipos.</a:t>
            </a:r>
          </a:p>
          <a:p>
            <a:endParaRPr lang="gl-ES" b="1" dirty="0">
              <a:solidFill>
                <a:srgbClr val="00B050"/>
              </a:solidFill>
            </a:endParaRPr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1495AE85-34A3-4B12-819D-EAE00B950D26}"/>
              </a:ext>
            </a:extLst>
          </p:cNvPr>
          <p:cNvSpPr/>
          <p:nvPr/>
        </p:nvSpPr>
        <p:spPr>
          <a:xfrm>
            <a:off x="1077604" y="583747"/>
            <a:ext cx="3804362" cy="1709506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l-ES" sz="3600" dirty="0">
                <a:latin typeface="Aldhabi" panose="01000000000000000000" pitchFamily="2" charset="-78"/>
                <a:cs typeface="Aldhabi" panose="01000000000000000000" pitchFamily="2" charset="-78"/>
              </a:rPr>
              <a:t>5. Peche ou clausura</a:t>
            </a:r>
            <a:endParaRPr lang="es-ES" sz="3600" dirty="0"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BB49561-A714-46DD-96B8-15A70F4342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71" t="22695" r="26136"/>
          <a:stretch/>
        </p:blipFill>
        <p:spPr>
          <a:xfrm flipH="1">
            <a:off x="993167" y="5148494"/>
            <a:ext cx="1061670" cy="1709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5490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Logo de WWF, ejemplo del principio de cerramiento de Gestalt">
            <a:extLst>
              <a:ext uri="{FF2B5EF4-FFF2-40B4-BE49-F238E27FC236}">
                <a16:creationId xmlns:a16="http://schemas.microsoft.com/office/drawing/2014/main" id="{0A35768D-4700-47ED-BA52-CCDADE4D9B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977"/>
          <a:stretch/>
        </p:blipFill>
        <p:spPr bwMode="auto">
          <a:xfrm>
            <a:off x="2924175" y="1730326"/>
            <a:ext cx="5938471" cy="2736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1532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uadroTexto 22">
            <a:extLst>
              <a:ext uri="{FF2B5EF4-FFF2-40B4-BE49-F238E27FC236}">
                <a16:creationId xmlns:a16="http://schemas.microsoft.com/office/drawing/2014/main" id="{4AD9F185-6391-4EBE-B893-97F029E2592D}"/>
              </a:ext>
            </a:extLst>
          </p:cNvPr>
          <p:cNvSpPr txBox="1"/>
          <p:nvPr/>
        </p:nvSpPr>
        <p:spPr>
          <a:xfrm>
            <a:off x="5090266" y="711784"/>
            <a:ext cx="2673505" cy="1384995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gl-ES" sz="2800" b="1" dirty="0">
                <a:solidFill>
                  <a:srgbClr val="C00000"/>
                </a:solidFill>
              </a:rPr>
              <a:t> </a:t>
            </a:r>
          </a:p>
          <a:p>
            <a:r>
              <a:rPr lang="gl-ES" sz="2800" b="1" dirty="0">
                <a:solidFill>
                  <a:srgbClr val="C00000"/>
                </a:solidFill>
              </a:rPr>
              <a:t>  IMPORTANTE!</a:t>
            </a:r>
          </a:p>
          <a:p>
            <a:endParaRPr lang="gl-ES" sz="2800" b="1" dirty="0">
              <a:solidFill>
                <a:srgbClr val="C00000"/>
              </a:solidFill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4AD9F185-6391-4EBE-B893-97F029E2592D}"/>
              </a:ext>
            </a:extLst>
          </p:cNvPr>
          <p:cNvSpPr txBox="1"/>
          <p:nvPr/>
        </p:nvSpPr>
        <p:spPr>
          <a:xfrm>
            <a:off x="3811777" y="2778408"/>
            <a:ext cx="5712880" cy="1323439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gl-ES" sz="2000" b="1" dirty="0">
                <a:solidFill>
                  <a:srgbClr val="C00000"/>
                </a:solidFill>
              </a:rPr>
              <a:t>Os principios de percepción humana que acabamos de ver estarán presentes nos deseños. Nun mesmo deseño podemos distinguir a predominancia de varios destes principios.</a:t>
            </a:r>
          </a:p>
        </p:txBody>
      </p:sp>
      <p:grpSp>
        <p:nvGrpSpPr>
          <p:cNvPr id="2" name="Grupo 1"/>
          <p:cNvGrpSpPr/>
          <p:nvPr/>
        </p:nvGrpSpPr>
        <p:grpSpPr>
          <a:xfrm>
            <a:off x="554775" y="4246302"/>
            <a:ext cx="10861682" cy="2912953"/>
            <a:chOff x="554775" y="4246302"/>
            <a:chExt cx="10861682" cy="2912953"/>
          </a:xfrm>
        </p:grpSpPr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D2F853F3-DFDC-4203-BA13-50033AD272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271" t="22695" r="26136"/>
            <a:stretch/>
          </p:blipFill>
          <p:spPr>
            <a:xfrm>
              <a:off x="1966436" y="4675518"/>
              <a:ext cx="1324245" cy="2388938"/>
            </a:xfrm>
            <a:prstGeom prst="rect">
              <a:avLst/>
            </a:prstGeom>
          </p:spPr>
        </p:pic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0CA50571-DF71-4087-B6A1-2508DE974C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271" t="22695" r="26136"/>
            <a:stretch/>
          </p:blipFill>
          <p:spPr>
            <a:xfrm>
              <a:off x="554775" y="4246302"/>
              <a:ext cx="1614719" cy="2912953"/>
            </a:xfrm>
            <a:prstGeom prst="rect">
              <a:avLst/>
            </a:prstGeom>
          </p:spPr>
        </p:pic>
        <p:pic>
          <p:nvPicPr>
            <p:cNvPr id="25" name="Imagen 24">
              <a:extLst>
                <a:ext uri="{FF2B5EF4-FFF2-40B4-BE49-F238E27FC236}">
                  <a16:creationId xmlns:a16="http://schemas.microsoft.com/office/drawing/2014/main" id="{D2F853F3-DFDC-4203-BA13-50033AD272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271" t="22695" r="26136"/>
            <a:stretch/>
          </p:blipFill>
          <p:spPr>
            <a:xfrm>
              <a:off x="3384532" y="5116611"/>
              <a:ext cx="948712" cy="1711477"/>
            </a:xfrm>
            <a:prstGeom prst="rect">
              <a:avLst/>
            </a:prstGeom>
          </p:spPr>
        </p:pic>
        <p:pic>
          <p:nvPicPr>
            <p:cNvPr id="26" name="Imagen 25">
              <a:extLst>
                <a:ext uri="{FF2B5EF4-FFF2-40B4-BE49-F238E27FC236}">
                  <a16:creationId xmlns:a16="http://schemas.microsoft.com/office/drawing/2014/main" id="{D2F853F3-DFDC-4203-BA13-50033AD272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271" t="22695" r="26136"/>
            <a:stretch/>
          </p:blipFill>
          <p:spPr>
            <a:xfrm>
              <a:off x="4575017" y="5465104"/>
              <a:ext cx="772115" cy="1392896"/>
            </a:xfrm>
            <a:prstGeom prst="rect">
              <a:avLst/>
            </a:prstGeom>
          </p:spPr>
        </p:pic>
        <p:pic>
          <p:nvPicPr>
            <p:cNvPr id="27" name="Imagen 26">
              <a:extLst>
                <a:ext uri="{FF2B5EF4-FFF2-40B4-BE49-F238E27FC236}">
                  <a16:creationId xmlns:a16="http://schemas.microsoft.com/office/drawing/2014/main" id="{D2F853F3-DFDC-4203-BA13-50033AD272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271" t="22695" r="26136"/>
            <a:stretch/>
          </p:blipFill>
          <p:spPr>
            <a:xfrm>
              <a:off x="5588905" y="5869987"/>
              <a:ext cx="476268" cy="859188"/>
            </a:xfrm>
            <a:prstGeom prst="rect">
              <a:avLst/>
            </a:prstGeom>
          </p:spPr>
        </p:pic>
        <p:pic>
          <p:nvPicPr>
            <p:cNvPr id="28" name="Imagen 27">
              <a:extLst>
                <a:ext uri="{FF2B5EF4-FFF2-40B4-BE49-F238E27FC236}">
                  <a16:creationId xmlns:a16="http://schemas.microsoft.com/office/drawing/2014/main" id="{D2F853F3-DFDC-4203-BA13-50033AD272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271" t="22695" r="26136"/>
            <a:stretch/>
          </p:blipFill>
          <p:spPr>
            <a:xfrm flipH="1">
              <a:off x="6065173" y="5869987"/>
              <a:ext cx="476268" cy="859188"/>
            </a:xfrm>
            <a:prstGeom prst="rect">
              <a:avLst/>
            </a:prstGeom>
          </p:spPr>
        </p:pic>
        <p:pic>
          <p:nvPicPr>
            <p:cNvPr id="30" name="Imagen 29">
              <a:extLst>
                <a:ext uri="{FF2B5EF4-FFF2-40B4-BE49-F238E27FC236}">
                  <a16:creationId xmlns:a16="http://schemas.microsoft.com/office/drawing/2014/main" id="{D2F853F3-DFDC-4203-BA13-50033AD272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271" t="22695" r="26136"/>
            <a:stretch/>
          </p:blipFill>
          <p:spPr>
            <a:xfrm flipH="1">
              <a:off x="6750363" y="5465104"/>
              <a:ext cx="806377" cy="1392896"/>
            </a:xfrm>
            <a:prstGeom prst="rect">
              <a:avLst/>
            </a:prstGeom>
          </p:spPr>
        </p:pic>
        <p:pic>
          <p:nvPicPr>
            <p:cNvPr id="31" name="Imagen 30">
              <a:extLst>
                <a:ext uri="{FF2B5EF4-FFF2-40B4-BE49-F238E27FC236}">
                  <a16:creationId xmlns:a16="http://schemas.microsoft.com/office/drawing/2014/main" id="{D2F853F3-DFDC-4203-BA13-50033AD272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271" t="22695" r="26136"/>
            <a:stretch/>
          </p:blipFill>
          <p:spPr>
            <a:xfrm flipH="1">
              <a:off x="7646611" y="5224161"/>
              <a:ext cx="962552" cy="1711477"/>
            </a:xfrm>
            <a:prstGeom prst="rect">
              <a:avLst/>
            </a:prstGeom>
          </p:spPr>
        </p:pic>
        <p:pic>
          <p:nvPicPr>
            <p:cNvPr id="32" name="Imagen 31">
              <a:extLst>
                <a:ext uri="{FF2B5EF4-FFF2-40B4-BE49-F238E27FC236}">
                  <a16:creationId xmlns:a16="http://schemas.microsoft.com/office/drawing/2014/main" id="{D2F853F3-DFDC-4203-BA13-50033AD272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271" t="22695" r="26136"/>
            <a:stretch/>
          </p:blipFill>
          <p:spPr>
            <a:xfrm flipH="1">
              <a:off x="8478842" y="4770317"/>
              <a:ext cx="1449644" cy="2388938"/>
            </a:xfrm>
            <a:prstGeom prst="rect">
              <a:avLst/>
            </a:prstGeom>
          </p:spPr>
        </p:pic>
        <p:pic>
          <p:nvPicPr>
            <p:cNvPr id="33" name="Imagen 32">
              <a:extLst>
                <a:ext uri="{FF2B5EF4-FFF2-40B4-BE49-F238E27FC236}">
                  <a16:creationId xmlns:a16="http://schemas.microsoft.com/office/drawing/2014/main" id="{0CA50571-DF71-4087-B6A1-2508DE974C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271" t="22695" r="26136"/>
            <a:stretch/>
          </p:blipFill>
          <p:spPr>
            <a:xfrm flipH="1">
              <a:off x="9654128" y="4246302"/>
              <a:ext cx="1762329" cy="29129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741070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9D30EFA-E17A-4F5E-98BB-0D5768B856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85" y="-98474"/>
            <a:ext cx="10900002" cy="681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4723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Imagen que contiene copa, interior, sentado, mesa&#10;&#10;Descripción generada con confianza alta">
            <a:extLst>
              <a:ext uri="{FF2B5EF4-FFF2-40B4-BE49-F238E27FC236}">
                <a16:creationId xmlns:a16="http://schemas.microsoft.com/office/drawing/2014/main" id="{B95E7B0A-82D4-4EE3-B26D-5F891B8DC0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2176611"/>
            <a:ext cx="7447497" cy="4654685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E64ACDCA-2E39-414E-8467-C7F007A30C06}"/>
              </a:ext>
            </a:extLst>
          </p:cNvPr>
          <p:cNvSpPr txBox="1"/>
          <p:nvPr/>
        </p:nvSpPr>
        <p:spPr>
          <a:xfrm>
            <a:off x="1075745" y="482759"/>
            <a:ext cx="25074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gl-ES" sz="2800" dirty="0">
                <a:solidFill>
                  <a:srgbClr val="FF0066"/>
                </a:solidFill>
                <a:latin typeface="Abadi" panose="020B0604020104020204" pitchFamily="34" charset="0"/>
              </a:rPr>
              <a:t>Elección da cor</a:t>
            </a:r>
            <a:endParaRPr lang="es-ES" sz="2800" dirty="0">
              <a:solidFill>
                <a:srgbClr val="FF0066"/>
              </a:solidFill>
              <a:latin typeface="Abadi" panose="020B0604020104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9F4ECD4-D1B6-4D79-AEB2-DEB518921A1B}"/>
              </a:ext>
            </a:extLst>
          </p:cNvPr>
          <p:cNvSpPr txBox="1"/>
          <p:nvPr/>
        </p:nvSpPr>
        <p:spPr>
          <a:xfrm>
            <a:off x="1075745" y="1309234"/>
            <a:ext cx="960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dirty="0">
                <a:solidFill>
                  <a:srgbClr val="A50021"/>
                </a:solidFill>
              </a:rPr>
              <a:t>Temos que saber cal é a función do noso deseño, a que público se dirixe, e unha vez o teñamos claro, deseñar para eles. Por exemplo, se o público son nenos/as, usaremos unha gama de cores brillantes que chamen a súa atención.</a:t>
            </a:r>
            <a:endParaRPr lang="es-ES" dirty="0">
              <a:solidFill>
                <a:srgbClr val="A50021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BD44271-E423-4F34-A4AE-61F19EE20089}"/>
              </a:ext>
            </a:extLst>
          </p:cNvPr>
          <p:cNvSpPr txBox="1"/>
          <p:nvPr/>
        </p:nvSpPr>
        <p:spPr>
          <a:xfrm>
            <a:off x="7344023" y="3253256"/>
            <a:ext cx="32207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gl-ES" sz="2400" dirty="0">
                <a:solidFill>
                  <a:srgbClr val="009999"/>
                </a:solidFill>
                <a:latin typeface="Abadi" panose="020B0604020104020204" pitchFamily="34" charset="0"/>
              </a:rPr>
              <a:t>Combinación das cores</a:t>
            </a:r>
            <a:endParaRPr lang="es-ES" sz="2400" dirty="0">
              <a:solidFill>
                <a:srgbClr val="009999"/>
              </a:solidFill>
              <a:latin typeface="Abadi" panose="020B0604020104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8247B3F-A930-46F9-B72E-7A67B92E01CB}"/>
              </a:ext>
            </a:extLst>
          </p:cNvPr>
          <p:cNvSpPr txBox="1"/>
          <p:nvPr/>
        </p:nvSpPr>
        <p:spPr>
          <a:xfrm>
            <a:off x="7447497" y="4065473"/>
            <a:ext cx="321567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dirty="0">
                <a:solidFill>
                  <a:srgbClr val="00CC66"/>
                </a:solidFill>
              </a:rPr>
              <a:t>Unha vez teñamos a cor principal, debemos </a:t>
            </a:r>
            <a:r>
              <a:rPr lang="gl-ES" dirty="0" err="1">
                <a:solidFill>
                  <a:srgbClr val="00CC66"/>
                </a:solidFill>
              </a:rPr>
              <a:t>desgradalo</a:t>
            </a:r>
            <a:r>
              <a:rPr lang="gl-ES" dirty="0">
                <a:solidFill>
                  <a:srgbClr val="00CC66"/>
                </a:solidFill>
              </a:rPr>
              <a:t> para chegar a esas cores, que tan dependentes son. Ao igual que coas tipografías existen combinacións máis axeitadas que outras, coas cores tamén existen gamas máis axeitadas a un deseño </a:t>
            </a:r>
            <a:r>
              <a:rPr lang="gl-ES" dirty="0" err="1">
                <a:solidFill>
                  <a:srgbClr val="00CC66"/>
                </a:solidFill>
              </a:rPr>
              <a:t>específco</a:t>
            </a:r>
            <a:r>
              <a:rPr lang="gl-ES" dirty="0">
                <a:solidFill>
                  <a:srgbClr val="00CC66"/>
                </a:solidFill>
              </a:rPr>
              <a:t>.. </a:t>
            </a:r>
            <a:endParaRPr lang="es-ES" dirty="0">
              <a:solidFill>
                <a:srgbClr val="00CC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1829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Imagen que contiene copa, interior, sentado, mesa&#10;&#10;Descripción generada con confianza alta">
            <a:extLst>
              <a:ext uri="{FF2B5EF4-FFF2-40B4-BE49-F238E27FC236}">
                <a16:creationId xmlns:a16="http://schemas.microsoft.com/office/drawing/2014/main" id="{B95E7B0A-82D4-4EE3-B26D-5F891B8DC01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69" r="33272"/>
          <a:stretch/>
        </p:blipFill>
        <p:spPr>
          <a:xfrm>
            <a:off x="1515055" y="2203315"/>
            <a:ext cx="2774832" cy="4654685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E64ACDCA-2E39-414E-8467-C7F007A30C06}"/>
              </a:ext>
            </a:extLst>
          </p:cNvPr>
          <p:cNvSpPr txBox="1"/>
          <p:nvPr/>
        </p:nvSpPr>
        <p:spPr>
          <a:xfrm>
            <a:off x="1075745" y="482759"/>
            <a:ext cx="14237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gl-ES" sz="2800" dirty="0" err="1">
                <a:solidFill>
                  <a:schemeClr val="accent2">
                    <a:lumMod val="75000"/>
                  </a:schemeClr>
                </a:solidFill>
                <a:latin typeface="Abadi" panose="020B0604020104020204" pitchFamily="34" charset="0"/>
              </a:rPr>
              <a:t>Naranxa</a:t>
            </a:r>
            <a:endParaRPr lang="es-ES" sz="2800" dirty="0">
              <a:solidFill>
                <a:schemeClr val="accent2">
                  <a:lumMod val="75000"/>
                </a:schemeClr>
              </a:solidFill>
              <a:latin typeface="Abadi" panose="020B0604020104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9F4ECD4-D1B6-4D79-AEB2-DEB518921A1B}"/>
              </a:ext>
            </a:extLst>
          </p:cNvPr>
          <p:cNvSpPr txBox="1"/>
          <p:nvPr/>
        </p:nvSpPr>
        <p:spPr>
          <a:xfrm>
            <a:off x="1075745" y="1309234"/>
            <a:ext cx="960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dirty="0">
                <a:solidFill>
                  <a:schemeClr val="accent2">
                    <a:lumMod val="75000"/>
                  </a:schemeClr>
                </a:solidFill>
              </a:rPr>
              <a:t>CAMBIO. É a cor do moderno, do novidoso, o que é distinto e destaca. É moi común no deseño e na publicidade. Algunhas gamas de cor para o </a:t>
            </a:r>
            <a:r>
              <a:rPr lang="gl-ES" dirty="0" err="1">
                <a:solidFill>
                  <a:schemeClr val="accent2">
                    <a:lumMod val="75000"/>
                  </a:schemeClr>
                </a:solidFill>
              </a:rPr>
              <a:t>naranxa</a:t>
            </a:r>
            <a:r>
              <a:rPr lang="gl-ES" dirty="0">
                <a:solidFill>
                  <a:schemeClr val="accent2">
                    <a:lumMod val="75000"/>
                  </a:schemeClr>
                </a:solidFill>
              </a:rPr>
              <a:t>: daranos calidez, á vez que marcará ese carácter orixinal. Combina moi ben co verde. </a:t>
            </a:r>
            <a:endParaRPr lang="es-ES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 descr="gama-naranja-verde">
            <a:extLst>
              <a:ext uri="{FF2B5EF4-FFF2-40B4-BE49-F238E27FC236}">
                <a16:creationId xmlns:a16="http://schemas.microsoft.com/office/drawing/2014/main" id="{143F38FA-07F9-437E-B410-4854B75806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189" y="2619375"/>
            <a:ext cx="6343650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olores-terreos-naranja">
            <a:extLst>
              <a:ext uri="{FF2B5EF4-FFF2-40B4-BE49-F238E27FC236}">
                <a16:creationId xmlns:a16="http://schemas.microsoft.com/office/drawing/2014/main" id="{01B444A3-7670-429E-B418-349689FD3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018" y="4832488"/>
            <a:ext cx="6343650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1345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B167D6E9-C86E-4F01-BD85-826A7D74439A}"/>
              </a:ext>
            </a:extLst>
          </p:cNvPr>
          <p:cNvSpPr txBox="1"/>
          <p:nvPr/>
        </p:nvSpPr>
        <p:spPr>
          <a:xfrm>
            <a:off x="1533443" y="613058"/>
            <a:ext cx="7159983" cy="1477328"/>
          </a:xfrm>
          <a:prstGeom prst="rect">
            <a:avLst/>
          </a:prstGeom>
          <a:noFill/>
          <a:ln w="38100">
            <a:solidFill>
              <a:srgbClr val="C0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just"/>
            <a:endParaRPr lang="gl-ES" dirty="0">
              <a:solidFill>
                <a:srgbClr val="7030A0"/>
              </a:solidFill>
            </a:endParaRPr>
          </a:p>
          <a:p>
            <a:pPr algn="just"/>
            <a:r>
              <a:rPr lang="gl-ES" dirty="0">
                <a:solidFill>
                  <a:srgbClr val="7030A0"/>
                </a:solidFill>
              </a:rPr>
              <a:t>Para facer un bo deseño, resulta moi importante coñecer os principios de percepción humana, para iso tomaremos como referencia as leis de percepción de </a:t>
            </a:r>
            <a:r>
              <a:rPr lang="gl-ES" dirty="0" err="1">
                <a:solidFill>
                  <a:srgbClr val="7030A0"/>
                </a:solidFill>
              </a:rPr>
              <a:t>Gestalt</a:t>
            </a:r>
            <a:r>
              <a:rPr lang="gl-ES" dirty="0">
                <a:solidFill>
                  <a:srgbClr val="7030A0"/>
                </a:solidFill>
              </a:rPr>
              <a:t>, establecidos por un grupo de psicólogos/as</a:t>
            </a:r>
          </a:p>
          <a:p>
            <a:pPr algn="just"/>
            <a:endParaRPr lang="es-ES" dirty="0">
              <a:solidFill>
                <a:srgbClr val="7030A0"/>
              </a:solidFill>
            </a:endParaRPr>
          </a:p>
        </p:txBody>
      </p:sp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id="{3C9C4658-8CFD-4B05-A50E-BB45EE27AE47}"/>
              </a:ext>
            </a:extLst>
          </p:cNvPr>
          <p:cNvCxnSpPr/>
          <p:nvPr/>
        </p:nvCxnSpPr>
        <p:spPr>
          <a:xfrm>
            <a:off x="685304" y="1351722"/>
            <a:ext cx="689113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lipse 10">
            <a:extLst>
              <a:ext uri="{FF2B5EF4-FFF2-40B4-BE49-F238E27FC236}">
                <a16:creationId xmlns:a16="http://schemas.microsoft.com/office/drawing/2014/main" id="{6FE65792-FE56-4A19-A1CE-9E0DA4817BB7}"/>
              </a:ext>
            </a:extLst>
          </p:cNvPr>
          <p:cNvSpPr/>
          <p:nvPr/>
        </p:nvSpPr>
        <p:spPr>
          <a:xfrm>
            <a:off x="1166191" y="2690215"/>
            <a:ext cx="2637183" cy="1709506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l-ES" sz="2800" dirty="0">
                <a:latin typeface="Aldhabi" panose="01000000000000000000" pitchFamily="2" charset="-78"/>
                <a:cs typeface="Aldhabi" panose="01000000000000000000" pitchFamily="2" charset="-78"/>
              </a:rPr>
              <a:t>1. Fondo e figura</a:t>
            </a:r>
            <a:endParaRPr lang="es-ES" sz="2800" dirty="0"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1EE06C47-DCA6-45D2-A450-66F86A62065F}"/>
              </a:ext>
            </a:extLst>
          </p:cNvPr>
          <p:cNvSpPr/>
          <p:nvPr/>
        </p:nvSpPr>
        <p:spPr>
          <a:xfrm>
            <a:off x="4933986" y="2664080"/>
            <a:ext cx="2637183" cy="170950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l-ES" sz="2800" dirty="0">
                <a:latin typeface="Aldhabi" panose="01000000000000000000" pitchFamily="2" charset="-78"/>
                <a:cs typeface="Aldhabi" panose="01000000000000000000" pitchFamily="2" charset="-78"/>
              </a:rPr>
              <a:t>2. Agrupamento</a:t>
            </a:r>
            <a:endParaRPr lang="es-ES" sz="2800" dirty="0"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3B62F960-75BF-48C9-BD7B-21109E85AF80}"/>
              </a:ext>
            </a:extLst>
          </p:cNvPr>
          <p:cNvSpPr/>
          <p:nvPr/>
        </p:nvSpPr>
        <p:spPr>
          <a:xfrm>
            <a:off x="2296804" y="4890358"/>
            <a:ext cx="2637183" cy="170950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l-ES" sz="2400" dirty="0">
                <a:latin typeface="Aldhabi" panose="01000000000000000000" pitchFamily="2" charset="-78"/>
                <a:cs typeface="Aldhabi" panose="01000000000000000000" pitchFamily="2" charset="-78"/>
              </a:rPr>
              <a:t>4.Unidade</a:t>
            </a:r>
            <a:endParaRPr lang="es-ES" sz="2400" dirty="0"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7A57943F-92A0-4212-8424-9D1F142044E6}"/>
              </a:ext>
            </a:extLst>
          </p:cNvPr>
          <p:cNvSpPr/>
          <p:nvPr/>
        </p:nvSpPr>
        <p:spPr>
          <a:xfrm>
            <a:off x="9144000" y="3014893"/>
            <a:ext cx="2637183" cy="1709506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l-ES" sz="2800" dirty="0">
                <a:latin typeface="Aldhabi" panose="01000000000000000000" pitchFamily="2" charset="-78"/>
                <a:cs typeface="Aldhabi" panose="01000000000000000000" pitchFamily="2" charset="-78"/>
              </a:rPr>
              <a:t>3.Contraste</a:t>
            </a:r>
            <a:endParaRPr lang="es-ES" sz="2800" dirty="0"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78451DF2-F95B-4AC5-8460-894982054E52}"/>
              </a:ext>
            </a:extLst>
          </p:cNvPr>
          <p:cNvSpPr/>
          <p:nvPr/>
        </p:nvSpPr>
        <p:spPr>
          <a:xfrm>
            <a:off x="6550752" y="4890358"/>
            <a:ext cx="2637183" cy="1709506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l-ES" sz="2800" dirty="0">
                <a:latin typeface="Aldhabi" panose="01000000000000000000" pitchFamily="2" charset="-78"/>
                <a:cs typeface="Aldhabi" panose="01000000000000000000" pitchFamily="2" charset="-78"/>
              </a:rPr>
              <a:t>5. Peche ou clausura</a:t>
            </a:r>
            <a:endParaRPr lang="es-ES" sz="2800" dirty="0"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7515280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E64ACDCA-2E39-414E-8467-C7F007A30C06}"/>
              </a:ext>
            </a:extLst>
          </p:cNvPr>
          <p:cNvSpPr txBox="1"/>
          <p:nvPr/>
        </p:nvSpPr>
        <p:spPr>
          <a:xfrm>
            <a:off x="1075745" y="482759"/>
            <a:ext cx="11240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gl-ES" sz="2800" dirty="0">
                <a:latin typeface="Abadi" panose="020B0604020104020204" pitchFamily="34" charset="0"/>
              </a:rPr>
              <a:t>Negro</a:t>
            </a:r>
            <a:endParaRPr lang="es-ES" sz="2800" dirty="0">
              <a:latin typeface="Abadi" panose="020B0604020104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9F4ECD4-D1B6-4D79-AEB2-DEB518921A1B}"/>
              </a:ext>
            </a:extLst>
          </p:cNvPr>
          <p:cNvSpPr txBox="1"/>
          <p:nvPr/>
        </p:nvSpPr>
        <p:spPr>
          <a:xfrm>
            <a:off x="1075745" y="1309234"/>
            <a:ext cx="960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dirty="0"/>
              <a:t>Represente a morte, pero tamén a elegancia. Ten connotacións negativas, pero tamén significa luxo, elegancia e exclusividade. Pode ir en solitario (reforzando esa sensación de exclusividade. </a:t>
            </a:r>
          </a:p>
          <a:p>
            <a:r>
              <a:rPr lang="gl-ES" dirty="0"/>
              <a:t>Tamén vai ven co branco. </a:t>
            </a:r>
            <a:endParaRPr lang="es-ES" dirty="0"/>
          </a:p>
        </p:txBody>
      </p:sp>
      <p:pic>
        <p:nvPicPr>
          <p:cNvPr id="2050" name="Picture 2" descr="gama-color-negro">
            <a:extLst>
              <a:ext uri="{FF2B5EF4-FFF2-40B4-BE49-F238E27FC236}">
                <a16:creationId xmlns:a16="http://schemas.microsoft.com/office/drawing/2014/main" id="{AF6727CA-6C88-4993-8F09-B8FC6FFD08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0155" y="2619375"/>
            <a:ext cx="6343650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ama-negro-rosa">
            <a:extLst>
              <a:ext uri="{FF2B5EF4-FFF2-40B4-BE49-F238E27FC236}">
                <a16:creationId xmlns:a16="http://schemas.microsoft.com/office/drawing/2014/main" id="{70585F1B-51B2-4591-A3F7-82B4CC40A9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0155" y="4566333"/>
            <a:ext cx="6343650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913360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Imagen que contiene copa, interior, sentado, mesa&#10;&#10;Descripción generada con confianza alta">
            <a:extLst>
              <a:ext uri="{FF2B5EF4-FFF2-40B4-BE49-F238E27FC236}">
                <a16:creationId xmlns:a16="http://schemas.microsoft.com/office/drawing/2014/main" id="{B95E7B0A-82D4-4EE3-B26D-5F891B8DC01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69" r="48346"/>
          <a:stretch/>
        </p:blipFill>
        <p:spPr>
          <a:xfrm>
            <a:off x="424149" y="2203315"/>
            <a:ext cx="1652215" cy="4654685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E64ACDCA-2E39-414E-8467-C7F007A30C06}"/>
              </a:ext>
            </a:extLst>
          </p:cNvPr>
          <p:cNvSpPr txBox="1"/>
          <p:nvPr/>
        </p:nvSpPr>
        <p:spPr>
          <a:xfrm>
            <a:off x="1075745" y="482759"/>
            <a:ext cx="8547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gl-ES" sz="2800" dirty="0">
                <a:solidFill>
                  <a:schemeClr val="accent1">
                    <a:lumMod val="75000"/>
                  </a:schemeClr>
                </a:solidFill>
                <a:latin typeface="Abadi" panose="020B0604020104020204" pitchFamily="34" charset="0"/>
              </a:rPr>
              <a:t>Azul</a:t>
            </a:r>
            <a:endParaRPr lang="es-ES" sz="2800" dirty="0">
              <a:solidFill>
                <a:schemeClr val="accent1">
                  <a:lumMod val="75000"/>
                </a:schemeClr>
              </a:solidFill>
              <a:latin typeface="Abadi" panose="020B0604020104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9F4ECD4-D1B6-4D79-AEB2-DEB518921A1B}"/>
              </a:ext>
            </a:extLst>
          </p:cNvPr>
          <p:cNvSpPr txBox="1"/>
          <p:nvPr/>
        </p:nvSpPr>
        <p:spPr>
          <a:xfrm>
            <a:off x="1075745" y="1184118"/>
            <a:ext cx="960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dirty="0">
                <a:solidFill>
                  <a:schemeClr val="accent1">
                    <a:lumMod val="75000"/>
                  </a:schemeClr>
                </a:solidFill>
              </a:rPr>
              <a:t>É unha cor moi presente en toda a nosa vida. Aínda que é unha cor fría tamén implica calma, tranquilidade. A frialdade elimínase coa contraposición doutras cores. É a cor máis sinxela de recordar. É unha das cores que máis lle gusta a xente. Ofrece unha ampla gama de variedades para combinar. Un verde e un azul e unha gama de cores entre eles é unha elección moi boa.  </a:t>
            </a:r>
            <a:endParaRPr lang="es-E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074" name="Picture 2" descr="gama-azules">
            <a:extLst>
              <a:ext uri="{FF2B5EF4-FFF2-40B4-BE49-F238E27FC236}">
                <a16:creationId xmlns:a16="http://schemas.microsoft.com/office/drawing/2014/main" id="{4A49475A-7F20-4907-BBE0-564B143657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197" y="2509563"/>
            <a:ext cx="6343650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gama-colores-azules">
            <a:extLst>
              <a:ext uri="{FF2B5EF4-FFF2-40B4-BE49-F238E27FC236}">
                <a16:creationId xmlns:a16="http://schemas.microsoft.com/office/drawing/2014/main" id="{2BE540BD-E1D2-47E0-8464-EC5583FBA4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290" y="4655773"/>
            <a:ext cx="6343650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n 12" descr="Imagen que contiene copa, interior, sentado, mesa&#10;&#10;Descripción generada con confianza alta">
            <a:extLst>
              <a:ext uri="{FF2B5EF4-FFF2-40B4-BE49-F238E27FC236}">
                <a16:creationId xmlns:a16="http://schemas.microsoft.com/office/drawing/2014/main" id="{630D57BC-E627-4CDC-A71D-974ACC51AF8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69" r="48346"/>
          <a:stretch/>
        </p:blipFill>
        <p:spPr>
          <a:xfrm>
            <a:off x="1855260" y="2203314"/>
            <a:ext cx="1652215" cy="4654685"/>
          </a:xfrm>
          <a:prstGeom prst="rect">
            <a:avLst/>
          </a:prstGeom>
        </p:spPr>
      </p:pic>
      <p:pic>
        <p:nvPicPr>
          <p:cNvPr id="14" name="Imagen 13" descr="Imagen que contiene copa, interior, sentado, mesa&#10;&#10;Descripción generada con confianza alta">
            <a:extLst>
              <a:ext uri="{FF2B5EF4-FFF2-40B4-BE49-F238E27FC236}">
                <a16:creationId xmlns:a16="http://schemas.microsoft.com/office/drawing/2014/main" id="{C00DAF2E-D5D2-456B-9116-6B08393FC66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69" r="48346"/>
          <a:stretch/>
        </p:blipFill>
        <p:spPr>
          <a:xfrm>
            <a:off x="3182776" y="2328430"/>
            <a:ext cx="1652215" cy="4654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74429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Imagen que contiene copa, interior, sentado, mesa&#10;&#10;Descripción generada con confianza alta">
            <a:extLst>
              <a:ext uri="{FF2B5EF4-FFF2-40B4-BE49-F238E27FC236}">
                <a16:creationId xmlns:a16="http://schemas.microsoft.com/office/drawing/2014/main" id="{B95E7B0A-82D4-4EE3-B26D-5F891B8DC01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5" r="67965"/>
          <a:stretch/>
        </p:blipFill>
        <p:spPr>
          <a:xfrm>
            <a:off x="829994" y="2328429"/>
            <a:ext cx="2401912" cy="4654685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E64ACDCA-2E39-414E-8467-C7F007A30C06}"/>
              </a:ext>
            </a:extLst>
          </p:cNvPr>
          <p:cNvSpPr txBox="1"/>
          <p:nvPr/>
        </p:nvSpPr>
        <p:spPr>
          <a:xfrm>
            <a:off x="1075745" y="482759"/>
            <a:ext cx="15408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gl-ES" sz="2800" dirty="0">
                <a:solidFill>
                  <a:srgbClr val="FF0000"/>
                </a:solidFill>
                <a:latin typeface="Abadi" panose="020B0604020104020204" pitchFamily="34" charset="0"/>
              </a:rPr>
              <a:t>Vermello</a:t>
            </a:r>
            <a:endParaRPr lang="es-ES" sz="2800" dirty="0">
              <a:solidFill>
                <a:srgbClr val="FF0000"/>
              </a:solidFill>
              <a:latin typeface="Abadi" panose="020B0604020104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9F4ECD4-D1B6-4D79-AEB2-DEB518921A1B}"/>
              </a:ext>
            </a:extLst>
          </p:cNvPr>
          <p:cNvSpPr txBox="1"/>
          <p:nvPr/>
        </p:nvSpPr>
        <p:spPr>
          <a:xfrm>
            <a:off x="1075745" y="1184118"/>
            <a:ext cx="960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dirty="0">
                <a:solidFill>
                  <a:srgbClr val="FF0000"/>
                </a:solidFill>
              </a:rPr>
              <a:t>É a cor das paixóns e da publicidade. É o que máis sentimentos representa: é forza, paixón, pero tamén ira. É apto o seu uso en solitario e tamén con branco. Tamén combina de xeito perfecto co verde, co gris... Se o usamos co gris se acentúa a forza do vermello. Se o empregamos co verde se baixa. </a:t>
            </a:r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4098" name="Picture 2" descr="gama-color-rojo">
            <a:extLst>
              <a:ext uri="{FF2B5EF4-FFF2-40B4-BE49-F238E27FC236}">
                <a16:creationId xmlns:a16="http://schemas.microsoft.com/office/drawing/2014/main" id="{519C4848-1F87-4AA3-B94E-8C98EC24A5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035" y="2717144"/>
            <a:ext cx="6343650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olor-rojo-gama">
            <a:extLst>
              <a:ext uri="{FF2B5EF4-FFF2-40B4-BE49-F238E27FC236}">
                <a16:creationId xmlns:a16="http://schemas.microsoft.com/office/drawing/2014/main" id="{F582D9A0-21AD-42B4-AC9B-0D5CD29E84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035" y="4655772"/>
            <a:ext cx="6343650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073676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Imagen que contiene copa, interior, sentado, mesa&#10;&#10;Descripción generada con confianza alta">
            <a:extLst>
              <a:ext uri="{FF2B5EF4-FFF2-40B4-BE49-F238E27FC236}">
                <a16:creationId xmlns:a16="http://schemas.microsoft.com/office/drawing/2014/main" id="{B95E7B0A-82D4-4EE3-B26D-5F891B8DC01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97" r="2171"/>
          <a:stretch/>
        </p:blipFill>
        <p:spPr>
          <a:xfrm>
            <a:off x="483081" y="2140226"/>
            <a:ext cx="4910553" cy="4654685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E64ACDCA-2E39-414E-8467-C7F007A30C06}"/>
              </a:ext>
            </a:extLst>
          </p:cNvPr>
          <p:cNvSpPr txBox="1"/>
          <p:nvPr/>
        </p:nvSpPr>
        <p:spPr>
          <a:xfrm>
            <a:off x="1075745" y="482759"/>
            <a:ext cx="10903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gl-ES" sz="2800" dirty="0">
                <a:solidFill>
                  <a:srgbClr val="00B050"/>
                </a:solidFill>
                <a:latin typeface="Abadi" panose="020B0604020104020204" pitchFamily="34" charset="0"/>
              </a:rPr>
              <a:t>Verde</a:t>
            </a:r>
            <a:endParaRPr lang="es-ES" sz="2800" dirty="0">
              <a:solidFill>
                <a:srgbClr val="00B050"/>
              </a:solidFill>
              <a:latin typeface="Abadi" panose="020B0604020104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9F4ECD4-D1B6-4D79-AEB2-DEB518921A1B}"/>
              </a:ext>
            </a:extLst>
          </p:cNvPr>
          <p:cNvSpPr txBox="1"/>
          <p:nvPr/>
        </p:nvSpPr>
        <p:spPr>
          <a:xfrm>
            <a:off x="1075745" y="1184118"/>
            <a:ext cx="9601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dirty="0">
                <a:solidFill>
                  <a:srgbClr val="00B050"/>
                </a:solidFill>
              </a:rPr>
              <a:t>É un sentimento. Cando pensamos no verde, pensamos no natural. Cor da saúde e do saudable. Tamén a cor da inmadurez. Tamén posee algunhas connotacións negativas como ser venenoso. </a:t>
            </a:r>
          </a:p>
          <a:p>
            <a:r>
              <a:rPr lang="gl-ES" dirty="0">
                <a:solidFill>
                  <a:srgbClr val="00B050"/>
                </a:solidFill>
              </a:rPr>
              <a:t>A gama de cores coa que combina por autonomasia é cos cores térreos. Xa sexan marróns, laranxas, ..... Todo o que nos recorda ao natural e que aportan tintes de calidez. Son a gama de cor do fogar. Á súa vez combina moi ben co azul. </a:t>
            </a:r>
            <a:endParaRPr lang="es-ES" dirty="0">
              <a:solidFill>
                <a:srgbClr val="00B050"/>
              </a:solidFill>
            </a:endParaRPr>
          </a:p>
        </p:txBody>
      </p:sp>
      <p:pic>
        <p:nvPicPr>
          <p:cNvPr id="5122" name="Picture 2" descr="gama-colores-verdes">
            <a:extLst>
              <a:ext uri="{FF2B5EF4-FFF2-40B4-BE49-F238E27FC236}">
                <a16:creationId xmlns:a16="http://schemas.microsoft.com/office/drawing/2014/main" id="{607F7026-6B83-4796-B685-C597432E45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035" y="2619375"/>
            <a:ext cx="6343650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gama-azul-verde">
            <a:extLst>
              <a:ext uri="{FF2B5EF4-FFF2-40B4-BE49-F238E27FC236}">
                <a16:creationId xmlns:a16="http://schemas.microsoft.com/office/drawing/2014/main" id="{49714B4A-2930-4D91-8A0F-8069B229A3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035" y="4655771"/>
            <a:ext cx="6343650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555797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Imagen que contiene copa, interior, sentado, mesa&#10;&#10;Descripción generada con confianza alta">
            <a:extLst>
              <a:ext uri="{FF2B5EF4-FFF2-40B4-BE49-F238E27FC236}">
                <a16:creationId xmlns:a16="http://schemas.microsoft.com/office/drawing/2014/main" id="{B95E7B0A-82D4-4EE3-B26D-5F891B8DC01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57" r="20854"/>
          <a:stretch/>
        </p:blipFill>
        <p:spPr>
          <a:xfrm>
            <a:off x="835457" y="2203315"/>
            <a:ext cx="967410" cy="4654685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E64ACDCA-2E39-414E-8467-C7F007A30C06}"/>
              </a:ext>
            </a:extLst>
          </p:cNvPr>
          <p:cNvSpPr txBox="1"/>
          <p:nvPr/>
        </p:nvSpPr>
        <p:spPr>
          <a:xfrm>
            <a:off x="1075745" y="454568"/>
            <a:ext cx="1454244" cy="52322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gl-ES" sz="2800" dirty="0">
                <a:solidFill>
                  <a:srgbClr val="FFFF00"/>
                </a:solidFill>
                <a:latin typeface="Abadi" panose="020B0604020104020204" pitchFamily="34" charset="0"/>
              </a:rPr>
              <a:t>Amarelo</a:t>
            </a:r>
            <a:endParaRPr lang="es-ES" sz="2800" dirty="0">
              <a:solidFill>
                <a:srgbClr val="FFFF00"/>
              </a:solidFill>
              <a:latin typeface="Abadi" panose="020B0604020104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9F4ECD4-D1B6-4D79-AEB2-DEB518921A1B}"/>
              </a:ext>
            </a:extLst>
          </p:cNvPr>
          <p:cNvSpPr txBox="1"/>
          <p:nvPr/>
        </p:nvSpPr>
        <p:spPr>
          <a:xfrm>
            <a:off x="1075745" y="1184118"/>
            <a:ext cx="9601200" cy="175432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gl-ES" dirty="0">
                <a:solidFill>
                  <a:srgbClr val="FFFF00"/>
                </a:solidFill>
              </a:rPr>
              <a:t>Cor moi inestable. Cunha pizca de vermello, convírtese en laranxa e cunha pizca de azul en verde. Ademais, como falamos, é unha das cores que máis sentimentos contrapostos representa. É a cor do optimismo pero tamén da envexa e da ira. As marcas que o usan o fan propio pero é unha cor arriscada no deseño pois é insegura. O seu uso en solitario, polo tanto, é perigoso, pero é perfecto para combinar con cores  de tons laranxas  ou avermellados. É a gama do solpor e o amencer.  Tamén se pode usar co azul e o verde. . </a:t>
            </a:r>
            <a:endParaRPr lang="es-ES" dirty="0">
              <a:solidFill>
                <a:srgbClr val="FFFF00"/>
              </a:solidFill>
            </a:endParaRPr>
          </a:p>
        </p:txBody>
      </p:sp>
      <p:pic>
        <p:nvPicPr>
          <p:cNvPr id="6146" name="Picture 2" descr="gama-colores-atardecer">
            <a:extLst>
              <a:ext uri="{FF2B5EF4-FFF2-40B4-BE49-F238E27FC236}">
                <a16:creationId xmlns:a16="http://schemas.microsoft.com/office/drawing/2014/main" id="{33FC6B1B-84BD-4275-87FD-EFC90D0137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8025" y="3109932"/>
            <a:ext cx="6343650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gama-azul-amarillo">
            <a:extLst>
              <a:ext uri="{FF2B5EF4-FFF2-40B4-BE49-F238E27FC236}">
                <a16:creationId xmlns:a16="http://schemas.microsoft.com/office/drawing/2014/main" id="{5EAF925D-C4F0-4804-B355-1516DCE0FF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561" y="4900670"/>
            <a:ext cx="6343650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 descr="Imagen que contiene copa, interior, sentado, mesa&#10;&#10;Descripción generada con confianza alta">
            <a:extLst>
              <a:ext uri="{FF2B5EF4-FFF2-40B4-BE49-F238E27FC236}">
                <a16:creationId xmlns:a16="http://schemas.microsoft.com/office/drawing/2014/main" id="{952C988F-6196-4F08-953E-3B79E31392A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57" r="20854"/>
          <a:stretch/>
        </p:blipFill>
        <p:spPr>
          <a:xfrm>
            <a:off x="1849331" y="2203313"/>
            <a:ext cx="967410" cy="4654685"/>
          </a:xfrm>
          <a:prstGeom prst="rect">
            <a:avLst/>
          </a:prstGeom>
        </p:spPr>
      </p:pic>
      <p:pic>
        <p:nvPicPr>
          <p:cNvPr id="10" name="Imagen 9" descr="Imagen que contiene copa, interior, sentado, mesa&#10;&#10;Descripción generada con confianza alta">
            <a:extLst>
              <a:ext uri="{FF2B5EF4-FFF2-40B4-BE49-F238E27FC236}">
                <a16:creationId xmlns:a16="http://schemas.microsoft.com/office/drawing/2014/main" id="{A3FF9E68-B3E5-4DF5-BE79-2EFE81883BD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57" r="20854"/>
          <a:stretch/>
        </p:blipFill>
        <p:spPr>
          <a:xfrm>
            <a:off x="2816741" y="2203314"/>
            <a:ext cx="967410" cy="4654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82054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colorido, teñido&#10;&#10;Descripción generada con confianza muy alta">
            <a:extLst>
              <a:ext uri="{FF2B5EF4-FFF2-40B4-BE49-F238E27FC236}">
                <a16:creationId xmlns:a16="http://schemas.microsoft.com/office/drawing/2014/main" id="{80EE22C0-A527-4340-8E0E-38DC1AEDD1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>
          <a:xfrm>
            <a:off x="7341508" y="-104435"/>
            <a:ext cx="12192018" cy="68580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3EBC762A-241A-493A-AF51-947E2C7A3368}"/>
              </a:ext>
            </a:extLst>
          </p:cNvPr>
          <p:cNvSpPr txBox="1"/>
          <p:nvPr/>
        </p:nvSpPr>
        <p:spPr>
          <a:xfrm>
            <a:off x="1196820" y="521414"/>
            <a:ext cx="410769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gl-ES" dirty="0">
                <a:solidFill>
                  <a:schemeClr val="accent6">
                    <a:lumMod val="75000"/>
                  </a:schemeClr>
                </a:solidFill>
                <a:latin typeface="Abadi" panose="020B0604020104020204" pitchFamily="34" charset="0"/>
              </a:rPr>
              <a:t>Importante: elixir a cor principal e en función desa elixir os secundarios.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gl-ES" dirty="0">
              <a:solidFill>
                <a:schemeClr val="accent6">
                  <a:lumMod val="75000"/>
                </a:schemeClr>
              </a:solidFill>
              <a:latin typeface="Abadi" panose="020B06040201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gl-ES" dirty="0">
                <a:solidFill>
                  <a:schemeClr val="accent6">
                    <a:lumMod val="75000"/>
                  </a:schemeClr>
                </a:solidFill>
                <a:latin typeface="Abadi" panose="020B0604020104020204" pitchFamily="34" charset="0"/>
              </a:rPr>
              <a:t>Para poder empregar sempre as mesmas cores existen unhas referencias. Empregaremos a RGB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>
              <a:solidFill>
                <a:schemeClr val="accent6">
                  <a:lumMod val="75000"/>
                </a:schemeClr>
              </a:solidFill>
              <a:latin typeface="Abadi" panose="020B0604020104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F0DEBBA-A0F9-4018-AEB4-0955A5A8A5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095" t="22420" r="37381" b="32054"/>
          <a:stretch/>
        </p:blipFill>
        <p:spPr>
          <a:xfrm>
            <a:off x="1574347" y="2443446"/>
            <a:ext cx="3730171" cy="3893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33800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 descr="Imagen que contiene electrónica, interior, teclado&#10;&#10;Descripción generada con confianza muy alta">
            <a:extLst>
              <a:ext uri="{FF2B5EF4-FFF2-40B4-BE49-F238E27FC236}">
                <a16:creationId xmlns:a16="http://schemas.microsoft.com/office/drawing/2014/main" id="{4DE4A2BB-703F-4010-8D43-3B9F07DD41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0A40DCDB-6576-4EAA-B14A-ED5E23247B37}"/>
              </a:ext>
            </a:extLst>
          </p:cNvPr>
          <p:cNvSpPr txBox="1"/>
          <p:nvPr/>
        </p:nvSpPr>
        <p:spPr>
          <a:xfrm>
            <a:off x="1524000" y="1122362"/>
            <a:ext cx="9144000" cy="29005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Tipografías</a:t>
            </a:r>
            <a:r>
              <a:rPr lang="en-US" sz="60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: </a:t>
            </a:r>
            <a:r>
              <a:rPr lang="en-US" sz="60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elección</a:t>
            </a:r>
            <a:r>
              <a:rPr lang="en-US" sz="60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e </a:t>
            </a:r>
            <a:r>
              <a:rPr lang="en-US" sz="60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uso</a:t>
            </a:r>
            <a:r>
              <a:rPr lang="en-US" sz="60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en </a:t>
            </a:r>
            <a:r>
              <a:rPr lang="en-US" sz="60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deseño</a:t>
            </a:r>
            <a:endParaRPr lang="en-US" sz="60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4030046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electrónica, interior, teclado&#10;&#10;Descripción generada con confianza muy alta">
            <a:extLst>
              <a:ext uri="{FF2B5EF4-FFF2-40B4-BE49-F238E27FC236}">
                <a16:creationId xmlns:a16="http://schemas.microsoft.com/office/drawing/2014/main" id="{E4F03E0D-1915-4DA7-9457-D28CF06A0F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550" y="4366559"/>
            <a:ext cx="12973050" cy="86487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266C100D-C969-4D17-BA76-EE615AB01B35}"/>
              </a:ext>
            </a:extLst>
          </p:cNvPr>
          <p:cNvSpPr txBox="1"/>
          <p:nvPr/>
        </p:nvSpPr>
        <p:spPr>
          <a:xfrm>
            <a:off x="1981200" y="547985"/>
            <a:ext cx="9140946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sz="2000" dirty="0">
                <a:solidFill>
                  <a:schemeClr val="accent4">
                    <a:lumMod val="75000"/>
                  </a:schemeClr>
                </a:solidFill>
                <a:latin typeface="Abadi" panose="020B0604020104020204" pitchFamily="34" charset="0"/>
              </a:rPr>
              <a:t>Imos falar </a:t>
            </a:r>
            <a:r>
              <a:rPr lang="gl-ES" sz="2000" b="1" dirty="0">
                <a:solidFill>
                  <a:schemeClr val="accent4">
                    <a:lumMod val="75000"/>
                  </a:schemeClr>
                </a:solidFill>
                <a:latin typeface="Abadi" panose="020B0604020104020204" pitchFamily="34" charset="0"/>
              </a:rPr>
              <a:t>de tres regras básicas </a:t>
            </a:r>
            <a:r>
              <a:rPr lang="gl-ES" sz="2000" dirty="0">
                <a:solidFill>
                  <a:schemeClr val="accent4">
                    <a:lumMod val="75000"/>
                  </a:schemeClr>
                </a:solidFill>
                <a:latin typeface="Abadi" panose="020B0604020104020204" pitchFamily="34" charset="0"/>
              </a:rPr>
              <a:t>a seguir para combinar tipografías nos nosos deseños.</a:t>
            </a:r>
          </a:p>
          <a:p>
            <a:endParaRPr lang="gl-ES" sz="2000" dirty="0">
              <a:solidFill>
                <a:schemeClr val="accent4">
                  <a:lumMod val="75000"/>
                </a:schemeClr>
              </a:solidFill>
              <a:latin typeface="Abadi" panose="020B0604020104020204" pitchFamily="34" charset="0"/>
            </a:endParaRPr>
          </a:p>
          <a:p>
            <a:r>
              <a:rPr lang="gl-ES" sz="2800" b="1" dirty="0">
                <a:solidFill>
                  <a:schemeClr val="accent4">
                    <a:lumMod val="75000"/>
                  </a:schemeClr>
                </a:solidFill>
                <a:latin typeface="Abadi" panose="020B0604020104020204" pitchFamily="34" charset="0"/>
              </a:rPr>
              <a:t>Número de tipografías</a:t>
            </a:r>
            <a:r>
              <a:rPr lang="gl-ES" sz="2000" dirty="0">
                <a:solidFill>
                  <a:schemeClr val="accent4">
                    <a:lumMod val="75000"/>
                  </a:schemeClr>
                </a:solidFill>
                <a:latin typeface="Abadi" panose="020B0604020104020204" pitchFamily="34" charset="0"/>
              </a:rPr>
              <a:t>: no mesmo deseño ou proxecto  deben usarse un número limitado de tipografías. Senón o resultado será o caos e o </a:t>
            </a:r>
            <a:r>
              <a:rPr lang="gl-ES" sz="2000" dirty="0" err="1">
                <a:solidFill>
                  <a:schemeClr val="accent4">
                    <a:lumMod val="75000"/>
                  </a:schemeClr>
                </a:solidFill>
                <a:latin typeface="Abadi" panose="020B0604020104020204" pitchFamily="34" charset="0"/>
              </a:rPr>
              <a:t>desorden</a:t>
            </a:r>
            <a:r>
              <a:rPr lang="gl-ES" sz="2000" dirty="0">
                <a:solidFill>
                  <a:schemeClr val="accent4">
                    <a:lumMod val="75000"/>
                  </a:schemeClr>
                </a:solidFill>
                <a:latin typeface="Abadi" panose="020B0604020104020204" pitchFamily="34" charset="0"/>
              </a:rPr>
              <a:t>. </a:t>
            </a:r>
          </a:p>
          <a:p>
            <a:endParaRPr lang="gl-ES" sz="2000" dirty="0">
              <a:solidFill>
                <a:schemeClr val="accent4">
                  <a:lumMod val="75000"/>
                </a:schemeClr>
              </a:solidFill>
              <a:latin typeface="Abadi" panose="020B06040201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gl-ES" sz="2000" dirty="0">
                <a:solidFill>
                  <a:schemeClr val="accent4">
                    <a:lumMod val="75000"/>
                  </a:schemeClr>
                </a:solidFill>
                <a:latin typeface="Abadi" panose="020B0604020104020204" pitchFamily="34" charset="0"/>
              </a:rPr>
              <a:t>Máximo: 2 ou 3 tipografías </a:t>
            </a:r>
            <a:r>
              <a:rPr lang="gl-ES" sz="2000" dirty="0" err="1">
                <a:solidFill>
                  <a:schemeClr val="accent4">
                    <a:lumMod val="75000"/>
                  </a:schemeClr>
                </a:solidFill>
                <a:latin typeface="Abadi" panose="020B0604020104020204" pitchFamily="34" charset="0"/>
              </a:rPr>
              <a:t>distinitas</a:t>
            </a:r>
            <a:r>
              <a:rPr lang="gl-ES" sz="2000" dirty="0">
                <a:solidFill>
                  <a:schemeClr val="accent4">
                    <a:lumMod val="75000"/>
                  </a:schemeClr>
                </a:solidFill>
                <a:latin typeface="Abadi" panose="020B0604020104020204" pitchFamily="34" charset="0"/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gl-ES" sz="2000" dirty="0">
                <a:solidFill>
                  <a:schemeClr val="accent4">
                    <a:lumMod val="75000"/>
                  </a:schemeClr>
                </a:solidFill>
                <a:latin typeface="Abadi" panose="020B0604020104020204" pitchFamily="34" charset="0"/>
              </a:rPr>
              <a:t>Ás veces cunha soa familia de tipografías será suficiente. A familia dunha tipografía esta formada por “</a:t>
            </a:r>
            <a:r>
              <a:rPr lang="gl-ES" sz="2000" dirty="0" err="1">
                <a:solidFill>
                  <a:schemeClr val="accent4">
                    <a:lumMod val="75000"/>
                  </a:schemeClr>
                </a:solidFill>
                <a:latin typeface="Abadi" panose="020B0604020104020204" pitchFamily="34" charset="0"/>
              </a:rPr>
              <a:t>light</a:t>
            </a:r>
            <a:r>
              <a:rPr lang="gl-ES" sz="2000" dirty="0">
                <a:solidFill>
                  <a:schemeClr val="accent4">
                    <a:lumMod val="75000"/>
                  </a:schemeClr>
                </a:solidFill>
                <a:latin typeface="Abadi" panose="020B0604020104020204" pitchFamily="34" charset="0"/>
              </a:rPr>
              <a:t>”, “</a:t>
            </a:r>
            <a:r>
              <a:rPr lang="gl-ES" sz="2000" dirty="0" err="1">
                <a:solidFill>
                  <a:schemeClr val="accent4">
                    <a:lumMod val="75000"/>
                  </a:schemeClr>
                </a:solidFill>
                <a:latin typeface="Abadi" panose="020B0604020104020204" pitchFamily="34" charset="0"/>
              </a:rPr>
              <a:t>medium</a:t>
            </a:r>
            <a:r>
              <a:rPr lang="gl-ES" sz="2000" dirty="0">
                <a:solidFill>
                  <a:schemeClr val="accent4">
                    <a:lumMod val="75000"/>
                  </a:schemeClr>
                </a:solidFill>
                <a:latin typeface="Abadi" panose="020B0604020104020204" pitchFamily="34" charset="0"/>
              </a:rPr>
              <a:t>”, “</a:t>
            </a:r>
            <a:r>
              <a:rPr lang="gl-ES" sz="2000" dirty="0" err="1">
                <a:solidFill>
                  <a:schemeClr val="accent4">
                    <a:lumMod val="75000"/>
                  </a:schemeClr>
                </a:solidFill>
                <a:latin typeface="Abadi" panose="020B0604020104020204" pitchFamily="34" charset="0"/>
              </a:rPr>
              <a:t>italic</a:t>
            </a:r>
            <a:r>
              <a:rPr lang="gl-ES" sz="2000" dirty="0">
                <a:solidFill>
                  <a:schemeClr val="accent4">
                    <a:lumMod val="75000"/>
                  </a:schemeClr>
                </a:solidFill>
                <a:latin typeface="Abadi" panose="020B0604020104020204" pitchFamily="34" charset="0"/>
              </a:rPr>
              <a:t>”, “</a:t>
            </a:r>
            <a:r>
              <a:rPr lang="gl-ES" sz="2000" dirty="0" err="1">
                <a:solidFill>
                  <a:schemeClr val="accent4">
                    <a:lumMod val="75000"/>
                  </a:schemeClr>
                </a:solidFill>
                <a:latin typeface="Abadi" panose="020B0604020104020204" pitchFamily="34" charset="0"/>
              </a:rPr>
              <a:t>bold</a:t>
            </a:r>
            <a:r>
              <a:rPr lang="gl-ES" sz="2000" dirty="0">
                <a:solidFill>
                  <a:schemeClr val="accent4">
                    <a:lumMod val="75000"/>
                  </a:schemeClr>
                </a:solidFill>
                <a:latin typeface="Abadi" panose="020B0604020104020204" pitchFamily="34" charset="0"/>
              </a:rPr>
              <a:t>”, “</a:t>
            </a:r>
            <a:r>
              <a:rPr lang="gl-ES" sz="2000" dirty="0" err="1">
                <a:solidFill>
                  <a:schemeClr val="accent4">
                    <a:lumMod val="75000"/>
                  </a:schemeClr>
                </a:solidFill>
                <a:latin typeface="Abadi" panose="020B0604020104020204" pitchFamily="34" charset="0"/>
              </a:rPr>
              <a:t>black</a:t>
            </a:r>
            <a:r>
              <a:rPr lang="gl-ES" sz="2000" dirty="0">
                <a:solidFill>
                  <a:schemeClr val="accent4">
                    <a:lumMod val="75000"/>
                  </a:schemeClr>
                </a:solidFill>
                <a:latin typeface="Abadi" panose="020B0604020104020204" pitchFamily="34" charset="0"/>
              </a:rPr>
              <a:t>”....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gl-ES" sz="2000" dirty="0">
                <a:solidFill>
                  <a:schemeClr val="accent4">
                    <a:lumMod val="75000"/>
                  </a:schemeClr>
                </a:solidFill>
                <a:latin typeface="Abadi" panose="020B0604020104020204" pitchFamily="34" charset="0"/>
              </a:rPr>
              <a:t>Así cunha mesma familia podemos transmitir a diferenciación entre título e </a:t>
            </a:r>
            <a:r>
              <a:rPr lang="gl-ES" sz="2000" dirty="0" err="1">
                <a:solidFill>
                  <a:schemeClr val="accent4">
                    <a:lumMod val="75000"/>
                  </a:schemeClr>
                </a:solidFill>
                <a:latin typeface="Abadi" panose="020B0604020104020204" pitchFamily="34" charset="0"/>
              </a:rPr>
              <a:t>parágramo</a:t>
            </a:r>
            <a:r>
              <a:rPr lang="gl-ES" sz="2000" dirty="0">
                <a:solidFill>
                  <a:schemeClr val="accent4">
                    <a:lumMod val="75000"/>
                  </a:schemeClr>
                </a:solidFill>
                <a:latin typeface="Abadi" panose="020B0604020104020204" pitchFamily="34" charset="0"/>
              </a:rPr>
              <a:t>. E dar uniformidade. </a:t>
            </a:r>
            <a:endParaRPr lang="es-ES" sz="2000" dirty="0">
              <a:solidFill>
                <a:schemeClr val="accent4">
                  <a:lumMod val="75000"/>
                </a:schemeClr>
              </a:solidFill>
              <a:latin typeface="Abadi" panose="020B0604020104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A8F19EA-66F4-4D99-911E-FDE9DC1D40EB}"/>
              </a:ext>
            </a:extLst>
          </p:cNvPr>
          <p:cNvSpPr txBox="1"/>
          <p:nvPr/>
        </p:nvSpPr>
        <p:spPr>
          <a:xfrm>
            <a:off x="745085" y="1475779"/>
            <a:ext cx="64953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gl-ES" sz="6000" dirty="0">
                <a:solidFill>
                  <a:schemeClr val="accent4">
                    <a:lumMod val="75000"/>
                  </a:schemeClr>
                </a:solidFill>
                <a:latin typeface="Abadi" panose="020B0604020104020204" pitchFamily="34" charset="0"/>
              </a:rPr>
              <a:t>1</a:t>
            </a:r>
            <a:endParaRPr lang="es-ES" sz="6000" dirty="0">
              <a:solidFill>
                <a:schemeClr val="accent4">
                  <a:lumMod val="75000"/>
                </a:schemeClr>
              </a:solidFill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733021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electrónica, interior, teclado&#10;&#10;Descripción generada con confianza muy alta">
            <a:extLst>
              <a:ext uri="{FF2B5EF4-FFF2-40B4-BE49-F238E27FC236}">
                <a16:creationId xmlns:a16="http://schemas.microsoft.com/office/drawing/2014/main" id="{E4F03E0D-1915-4DA7-9457-D28CF06A0F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0525" y="3429000"/>
            <a:ext cx="12973050" cy="86487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266C100D-C969-4D17-BA76-EE615AB01B35}"/>
              </a:ext>
            </a:extLst>
          </p:cNvPr>
          <p:cNvSpPr txBox="1"/>
          <p:nvPr/>
        </p:nvSpPr>
        <p:spPr>
          <a:xfrm>
            <a:off x="1981200" y="547985"/>
            <a:ext cx="9140946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gl-ES" sz="2000" dirty="0">
              <a:solidFill>
                <a:schemeClr val="accent4">
                  <a:lumMod val="75000"/>
                </a:schemeClr>
              </a:solidFill>
              <a:latin typeface="Abadi" panose="020B0604020104020204" pitchFamily="34" charset="0"/>
            </a:endParaRPr>
          </a:p>
          <a:p>
            <a:endParaRPr lang="gl-ES" sz="2000" dirty="0">
              <a:solidFill>
                <a:schemeClr val="accent4">
                  <a:lumMod val="75000"/>
                </a:schemeClr>
              </a:solidFill>
              <a:latin typeface="Abadi" panose="020B0604020104020204" pitchFamily="34" charset="0"/>
            </a:endParaRPr>
          </a:p>
          <a:p>
            <a:r>
              <a:rPr lang="gl-ES" sz="2800" b="1" dirty="0" err="1">
                <a:solidFill>
                  <a:schemeClr val="accent4">
                    <a:lumMod val="75000"/>
                  </a:schemeClr>
                </a:solidFill>
                <a:latin typeface="Abadi" panose="020B0604020104020204" pitchFamily="34" charset="0"/>
              </a:rPr>
              <a:t>Lexibilidade</a:t>
            </a:r>
            <a:r>
              <a:rPr lang="gl-ES" sz="2800" b="1" dirty="0">
                <a:solidFill>
                  <a:schemeClr val="accent4">
                    <a:lumMod val="75000"/>
                  </a:schemeClr>
                </a:solidFill>
                <a:latin typeface="Abadi" panose="020B0604020104020204" pitchFamily="34" charset="0"/>
              </a:rPr>
              <a:t> nos parágrafos </a:t>
            </a:r>
            <a:r>
              <a:rPr lang="gl-ES" sz="2800" b="1" dirty="0" err="1">
                <a:solidFill>
                  <a:schemeClr val="accent4">
                    <a:lumMod val="75000"/>
                  </a:schemeClr>
                </a:solidFill>
                <a:latin typeface="Abadi" panose="020B0604020104020204" pitchFamily="34" charset="0"/>
              </a:rPr>
              <a:t>vs</a:t>
            </a:r>
            <a:r>
              <a:rPr lang="gl-ES" sz="2800" b="1" dirty="0">
                <a:solidFill>
                  <a:schemeClr val="accent4">
                    <a:lumMod val="75000"/>
                  </a:schemeClr>
                </a:solidFill>
                <a:latin typeface="Abadi" panose="020B0604020104020204" pitchFamily="34" charset="0"/>
              </a:rPr>
              <a:t> creatividade nos títulos</a:t>
            </a:r>
            <a:r>
              <a:rPr lang="gl-ES" sz="2000" dirty="0">
                <a:solidFill>
                  <a:schemeClr val="accent4">
                    <a:lumMod val="75000"/>
                  </a:schemeClr>
                </a:solidFill>
                <a:latin typeface="Abadi" panose="020B0604020104020204" pitchFamily="34" charset="0"/>
              </a:rPr>
              <a:t>: aínda que case todas as tipografías serven para os “títulos” non todas as tipografías son aptas para o texto. No parágrafo temos que primar a </a:t>
            </a:r>
            <a:r>
              <a:rPr lang="gl-ES" sz="2000" dirty="0" err="1">
                <a:solidFill>
                  <a:schemeClr val="accent4">
                    <a:lumMod val="75000"/>
                  </a:schemeClr>
                </a:solidFill>
                <a:latin typeface="Abadi" panose="020B0604020104020204" pitchFamily="34" charset="0"/>
              </a:rPr>
              <a:t>lexibilidade</a:t>
            </a:r>
            <a:r>
              <a:rPr lang="gl-ES" sz="2000" dirty="0">
                <a:solidFill>
                  <a:schemeClr val="accent4">
                    <a:lumMod val="75000"/>
                  </a:schemeClr>
                </a:solidFill>
                <a:latin typeface="Abadi" panose="020B0604020104020204" pitchFamily="34" charset="0"/>
              </a:rPr>
              <a:t>. </a:t>
            </a:r>
            <a:endParaRPr lang="es-ES" sz="2000" dirty="0">
              <a:solidFill>
                <a:schemeClr val="accent4">
                  <a:lumMod val="75000"/>
                </a:schemeClr>
              </a:solidFill>
              <a:latin typeface="Abadi" panose="020B0604020104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A8F19EA-66F4-4D99-911E-FDE9DC1D40EB}"/>
              </a:ext>
            </a:extLst>
          </p:cNvPr>
          <p:cNvSpPr txBox="1"/>
          <p:nvPr/>
        </p:nvSpPr>
        <p:spPr>
          <a:xfrm>
            <a:off x="745085" y="1475779"/>
            <a:ext cx="64953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gl-ES" sz="6000" dirty="0">
                <a:solidFill>
                  <a:schemeClr val="accent4">
                    <a:lumMod val="75000"/>
                  </a:schemeClr>
                </a:solidFill>
                <a:latin typeface="Abadi" panose="020B0604020104020204" pitchFamily="34" charset="0"/>
              </a:rPr>
              <a:t>2</a:t>
            </a:r>
            <a:endParaRPr lang="es-ES" sz="6000" dirty="0">
              <a:solidFill>
                <a:schemeClr val="accent4">
                  <a:lumMod val="75000"/>
                </a:schemeClr>
              </a:solidFill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076760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electrónica, interior, teclado&#10;&#10;Descripción generada con confianza muy alta">
            <a:extLst>
              <a:ext uri="{FF2B5EF4-FFF2-40B4-BE49-F238E27FC236}">
                <a16:creationId xmlns:a16="http://schemas.microsoft.com/office/drawing/2014/main" id="{E4F03E0D-1915-4DA7-9457-D28CF06A0F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0525" y="3429000"/>
            <a:ext cx="12973050" cy="86487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266C100D-C969-4D17-BA76-EE615AB01B35}"/>
              </a:ext>
            </a:extLst>
          </p:cNvPr>
          <p:cNvSpPr txBox="1"/>
          <p:nvPr/>
        </p:nvSpPr>
        <p:spPr>
          <a:xfrm>
            <a:off x="1981200" y="547985"/>
            <a:ext cx="914094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gl-ES" sz="2000" dirty="0">
              <a:solidFill>
                <a:schemeClr val="accent4">
                  <a:lumMod val="75000"/>
                </a:schemeClr>
              </a:solidFill>
              <a:latin typeface="Abadi" panose="020B0604020104020204" pitchFamily="34" charset="0"/>
            </a:endParaRPr>
          </a:p>
          <a:p>
            <a:r>
              <a:rPr lang="gl-ES" sz="2800" b="1" dirty="0">
                <a:solidFill>
                  <a:schemeClr val="accent4">
                    <a:lumMod val="75000"/>
                  </a:schemeClr>
                </a:solidFill>
                <a:latin typeface="Abadi" panose="020B0604020104020204" pitchFamily="34" charset="0"/>
              </a:rPr>
              <a:t>Crea contraste entre as túas fontes</a:t>
            </a:r>
            <a:r>
              <a:rPr lang="gl-ES" sz="2000" dirty="0">
                <a:solidFill>
                  <a:schemeClr val="accent4">
                    <a:lumMod val="75000"/>
                  </a:schemeClr>
                </a:solidFill>
                <a:latin typeface="Abadi" panose="020B0604020104020204" pitchFamily="34" charset="0"/>
              </a:rPr>
              <a:t>: Unha boa maneira de combinar as tipografías é que contrasten. Se usamos tipografías moi parecidas pero que non son da mesma familia, o que conseguimos é un texto plano. </a:t>
            </a:r>
            <a:endParaRPr lang="es-ES" sz="2000" dirty="0">
              <a:solidFill>
                <a:schemeClr val="accent4">
                  <a:lumMod val="75000"/>
                </a:schemeClr>
              </a:solidFill>
              <a:latin typeface="Abadi" panose="020B0604020104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A8F19EA-66F4-4D99-911E-FDE9DC1D40EB}"/>
              </a:ext>
            </a:extLst>
          </p:cNvPr>
          <p:cNvSpPr txBox="1"/>
          <p:nvPr/>
        </p:nvSpPr>
        <p:spPr>
          <a:xfrm>
            <a:off x="745085" y="1475779"/>
            <a:ext cx="64953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gl-ES" sz="6000" dirty="0">
                <a:solidFill>
                  <a:schemeClr val="accent4">
                    <a:lumMod val="75000"/>
                  </a:schemeClr>
                </a:solidFill>
                <a:latin typeface="Abadi" panose="020B0604020104020204" pitchFamily="34" charset="0"/>
              </a:rPr>
              <a:t>3</a:t>
            </a:r>
            <a:endParaRPr lang="es-ES" sz="6000" dirty="0">
              <a:solidFill>
                <a:schemeClr val="accent4">
                  <a:lumMod val="75000"/>
                </a:schemeClr>
              </a:solidFill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5781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e 3">
            <a:extLst>
              <a:ext uri="{FF2B5EF4-FFF2-40B4-BE49-F238E27FC236}">
                <a16:creationId xmlns:a16="http://schemas.microsoft.com/office/drawing/2014/main" id="{59016BC9-D36F-4078-AA57-85852E33278F}"/>
              </a:ext>
            </a:extLst>
          </p:cNvPr>
          <p:cNvSpPr/>
          <p:nvPr/>
        </p:nvSpPr>
        <p:spPr>
          <a:xfrm>
            <a:off x="768626" y="543363"/>
            <a:ext cx="2637183" cy="1709506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l-ES" sz="3600" dirty="0">
                <a:latin typeface="Aldhabi" panose="01000000000000000000" pitchFamily="2" charset="-78"/>
                <a:cs typeface="Aldhabi" panose="01000000000000000000" pitchFamily="2" charset="-78"/>
              </a:rPr>
              <a:t>1. Fondo e figura</a:t>
            </a:r>
            <a:endParaRPr lang="es-ES" sz="3600" dirty="0"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E409E79-D11D-4281-8874-E37DAA4E7A9C}"/>
              </a:ext>
            </a:extLst>
          </p:cNvPr>
          <p:cNvSpPr txBox="1"/>
          <p:nvPr/>
        </p:nvSpPr>
        <p:spPr>
          <a:xfrm>
            <a:off x="2087217" y="2782669"/>
            <a:ext cx="8252537" cy="2031325"/>
          </a:xfrm>
          <a:prstGeom prst="rect">
            <a:avLst/>
          </a:prstGeom>
          <a:noFill/>
          <a:ln w="38100">
            <a:solidFill>
              <a:srgbClr val="7030A0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gl-ES" b="1" dirty="0">
                <a:solidFill>
                  <a:srgbClr val="C00000"/>
                </a:solidFill>
              </a:rPr>
              <a:t>A figura é a zona onde centramos a atención e o fondo é a zona circundante que queda nun segundo plano.</a:t>
            </a:r>
          </a:p>
          <a:p>
            <a:endParaRPr lang="gl-ES" b="1" dirty="0">
              <a:solidFill>
                <a:srgbClr val="C00000"/>
              </a:solidFill>
            </a:endParaRPr>
          </a:p>
          <a:p>
            <a:r>
              <a:rPr lang="gl-ES" b="1" dirty="0">
                <a:solidFill>
                  <a:srgbClr val="C00000"/>
                </a:solidFill>
              </a:rPr>
              <a:t>O diferente atrae involuntariamente a nosa atención. </a:t>
            </a:r>
          </a:p>
          <a:p>
            <a:endParaRPr lang="gl-ES" b="1" dirty="0">
              <a:solidFill>
                <a:srgbClr val="C00000"/>
              </a:solidFill>
            </a:endParaRPr>
          </a:p>
          <a:p>
            <a:r>
              <a:rPr lang="gl-ES" b="1" dirty="0">
                <a:solidFill>
                  <a:srgbClr val="C00000"/>
                </a:solidFill>
              </a:rPr>
              <a:t>Deseñar implica diferenciar graficamente o máis relevante: forzar a atención visual do usuario/a</a:t>
            </a:r>
            <a:endParaRPr lang="es-E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85767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electrónica, interior, teclado&#10;&#10;Descripción generada con confianza muy alta">
            <a:extLst>
              <a:ext uri="{FF2B5EF4-FFF2-40B4-BE49-F238E27FC236}">
                <a16:creationId xmlns:a16="http://schemas.microsoft.com/office/drawing/2014/main" id="{22607A7F-73DD-4F9A-940E-13754563CE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38425" y="0"/>
            <a:ext cx="10287000" cy="68580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7A42071F-2B82-41FC-B572-684DD8531725}"/>
              </a:ext>
            </a:extLst>
          </p:cNvPr>
          <p:cNvSpPr txBox="1"/>
          <p:nvPr/>
        </p:nvSpPr>
        <p:spPr>
          <a:xfrm>
            <a:off x="8458200" y="2266950"/>
            <a:ext cx="272061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gl-ES" dirty="0"/>
              <a:t>PARA DESCARGAR FONTES:</a:t>
            </a:r>
          </a:p>
          <a:p>
            <a:endParaRPr lang="gl-ES" dirty="0"/>
          </a:p>
          <a:p>
            <a:r>
              <a:rPr lang="es-ES" dirty="0">
                <a:hlinkClick r:id="rId3"/>
              </a:rPr>
              <a:t>https://fonts.google.com</a:t>
            </a:r>
            <a:endParaRPr lang="es-ES" dirty="0"/>
          </a:p>
          <a:p>
            <a:endParaRPr lang="es-ES" dirty="0"/>
          </a:p>
          <a:p>
            <a:r>
              <a:rPr lang="gl-ES" dirty="0">
                <a:hlinkClick r:id="rId4"/>
              </a:rPr>
              <a:t>w</a:t>
            </a:r>
            <a:r>
              <a:rPr lang="es-ES" dirty="0">
                <a:hlinkClick r:id="rId4"/>
              </a:rPr>
              <a:t>ww.dafont.com</a:t>
            </a:r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7068457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sultado de imaxes para imagen corporativ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283" y="1367628"/>
            <a:ext cx="5648325" cy="53054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3227743" y="626507"/>
            <a:ext cx="53908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u="sng" dirty="0">
                <a:solidFill>
                  <a:schemeClr val="bg1"/>
                </a:solidFill>
                <a:cs typeface="Aldhabi" panose="01000000000000000000"/>
              </a:rPr>
              <a:t>A </a:t>
            </a:r>
            <a:r>
              <a:rPr lang="es-ES" sz="2400" b="1" u="sng" dirty="0">
                <a:solidFill>
                  <a:schemeClr val="bg1"/>
                </a:solidFill>
                <a:cs typeface="Aldhabi" panose="01000000000000000000"/>
              </a:rPr>
              <a:t>IMAXE</a:t>
            </a:r>
            <a:r>
              <a:rPr lang="es-ES" sz="2400" u="sng" dirty="0">
                <a:solidFill>
                  <a:schemeClr val="bg1"/>
                </a:solidFill>
                <a:cs typeface="Aldhabi" panose="01000000000000000000"/>
              </a:rPr>
              <a:t>  E  A </a:t>
            </a:r>
            <a:r>
              <a:rPr lang="es-ES" sz="2400" b="1" u="sng" dirty="0">
                <a:solidFill>
                  <a:schemeClr val="bg1"/>
                </a:solidFill>
                <a:cs typeface="Aldhabi" panose="01000000000000000000"/>
              </a:rPr>
              <a:t>IDENTIDADE</a:t>
            </a:r>
            <a:r>
              <a:rPr lang="es-ES" sz="2400" u="sng" dirty="0">
                <a:solidFill>
                  <a:schemeClr val="bg1"/>
                </a:solidFill>
                <a:cs typeface="Aldhabi" panose="01000000000000000000"/>
              </a:rPr>
              <a:t> CORPORATIVA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87A3712-EFF5-4E21-8FCD-1E463609D5B6}"/>
              </a:ext>
            </a:extLst>
          </p:cNvPr>
          <p:cNvSpPr txBox="1"/>
          <p:nvPr/>
        </p:nvSpPr>
        <p:spPr>
          <a:xfrm>
            <a:off x="1380388" y="160606"/>
            <a:ext cx="1168910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gl-ES" sz="13800" dirty="0">
                <a:solidFill>
                  <a:schemeClr val="bg1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2</a:t>
            </a:r>
            <a:endParaRPr lang="es-ES" sz="13800" dirty="0">
              <a:solidFill>
                <a:schemeClr val="bg1"/>
              </a:solidFill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9305427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sultado de imaxes para imagen corporativ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80" y="754678"/>
            <a:ext cx="5648325" cy="53054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6051905" y="2495500"/>
            <a:ext cx="25260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  <a:cs typeface="Aldhabi" panose="01000000000000000000"/>
              </a:rPr>
              <a:t>Imaxe Corporativa </a:t>
            </a:r>
          </a:p>
        </p:txBody>
      </p:sp>
      <p:cxnSp>
        <p:nvCxnSpPr>
          <p:cNvPr id="6" name="Conector recto 5"/>
          <p:cNvCxnSpPr/>
          <p:nvPr/>
        </p:nvCxnSpPr>
        <p:spPr>
          <a:xfrm>
            <a:off x="8665475" y="2495500"/>
            <a:ext cx="0" cy="555609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uadroTexto 9"/>
          <p:cNvSpPr txBox="1"/>
          <p:nvPr/>
        </p:nvSpPr>
        <p:spPr>
          <a:xfrm>
            <a:off x="8934578" y="2495500"/>
            <a:ext cx="31304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  <a:cs typeface="Aldhabi" panose="01000000000000000000"/>
              </a:rPr>
              <a:t>Identidade Corporativa 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6456986" y="3878664"/>
            <a:ext cx="4416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  <a:cs typeface="Aldhabi" panose="01000000000000000000"/>
              </a:rPr>
              <a:t>Son termos relacionados pero non sinónimos</a:t>
            </a:r>
          </a:p>
        </p:txBody>
      </p:sp>
    </p:spTree>
    <p:extLst>
      <p:ext uri="{BB962C8B-B14F-4D97-AF65-F5344CB8AC3E}">
        <p14:creationId xmlns:p14="http://schemas.microsoft.com/office/powerpoint/2010/main" val="253930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2088438" y="695452"/>
            <a:ext cx="42080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solidFill>
                  <a:schemeClr val="bg1"/>
                </a:solidFill>
                <a:cs typeface="Aldhabi" panose="01000000000000000000"/>
              </a:rPr>
              <a:t>Identidade Corporativa 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2217210" y="2088927"/>
            <a:ext cx="454595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  <a:cs typeface="Aldhabi" panose="01000000000000000000"/>
              </a:rPr>
              <a:t>Implica todos os detalles que definen a súa </a:t>
            </a:r>
            <a:r>
              <a:rPr lang="es-ES" b="1" dirty="0">
                <a:solidFill>
                  <a:schemeClr val="accent6">
                    <a:lumMod val="60000"/>
                    <a:lumOff val="40000"/>
                  </a:schemeClr>
                </a:solidFill>
                <a:cs typeface="Aldhabi" panose="01000000000000000000"/>
              </a:rPr>
              <a:t>personalidade</a:t>
            </a:r>
            <a:r>
              <a:rPr lang="es-ES" dirty="0">
                <a:solidFill>
                  <a:schemeClr val="bg1"/>
                </a:solidFill>
                <a:cs typeface="Aldhabi" panose="01000000000000000000"/>
              </a:rPr>
              <a:t>, tanto nas cuestión intanxibles como nas cuestión tanxibles</a:t>
            </a:r>
          </a:p>
          <a:p>
            <a:endParaRPr lang="es-ES" dirty="0">
              <a:solidFill>
                <a:schemeClr val="accent6">
                  <a:lumMod val="60000"/>
                  <a:lumOff val="40000"/>
                </a:schemeClr>
              </a:solidFill>
              <a:cs typeface="Aldhabi" panose="01000000000000000000"/>
            </a:endParaRPr>
          </a:p>
          <a:p>
            <a:r>
              <a:rPr lang="es-ES" b="1" dirty="0">
                <a:solidFill>
                  <a:schemeClr val="accent6">
                    <a:lumMod val="60000"/>
                    <a:lumOff val="40000"/>
                  </a:schemeClr>
                </a:solidFill>
                <a:cs typeface="Aldhabi" panose="01000000000000000000"/>
              </a:rPr>
              <a:t>INTANXIBLES</a:t>
            </a:r>
            <a:r>
              <a:rPr lang="es-ES" b="1" dirty="0">
                <a:solidFill>
                  <a:schemeClr val="bg1"/>
                </a:solidFill>
                <a:cs typeface="Aldhabi" panose="01000000000000000000"/>
              </a:rPr>
              <a:t>: </a:t>
            </a:r>
            <a:r>
              <a:rPr lang="es-ES" dirty="0">
                <a:solidFill>
                  <a:schemeClr val="bg1"/>
                </a:solidFill>
                <a:cs typeface="Aldhabi" panose="01000000000000000000"/>
              </a:rPr>
              <a:t>filosofía, valores, ton e estilo de comunicación</a:t>
            </a:r>
          </a:p>
          <a:p>
            <a:endParaRPr lang="es-ES" dirty="0">
              <a:solidFill>
                <a:schemeClr val="bg1"/>
              </a:solidFill>
              <a:cs typeface="Aldhabi" panose="01000000000000000000"/>
            </a:endParaRPr>
          </a:p>
          <a:p>
            <a:r>
              <a:rPr lang="es-ES" b="1" dirty="0">
                <a:solidFill>
                  <a:schemeClr val="accent6">
                    <a:lumMod val="60000"/>
                    <a:lumOff val="40000"/>
                  </a:schemeClr>
                </a:solidFill>
                <a:cs typeface="Aldhabi" panose="01000000000000000000"/>
              </a:rPr>
              <a:t>TANXIBLES</a:t>
            </a:r>
            <a:r>
              <a:rPr lang="es-ES" dirty="0">
                <a:solidFill>
                  <a:schemeClr val="bg1"/>
                </a:solidFill>
                <a:cs typeface="Aldhabi" panose="01000000000000000000"/>
              </a:rPr>
              <a:t>: productos e servizos</a:t>
            </a:r>
          </a:p>
          <a:p>
            <a:endParaRPr lang="es-ES" dirty="0">
              <a:solidFill>
                <a:schemeClr val="bg1"/>
              </a:solidFill>
              <a:cs typeface="Aldhabi" panose="0100000000000000000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-1049597" y="0"/>
            <a:ext cx="2814451" cy="6858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/>
          <p:cNvSpPr/>
          <p:nvPr/>
        </p:nvSpPr>
        <p:spPr>
          <a:xfrm>
            <a:off x="7899005" y="-1"/>
            <a:ext cx="4292995" cy="688045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Abrir llave 4"/>
          <p:cNvSpPr/>
          <p:nvPr/>
        </p:nvSpPr>
        <p:spPr>
          <a:xfrm flipH="1">
            <a:off x="5805226" y="1607841"/>
            <a:ext cx="2569867" cy="3686410"/>
          </a:xfrm>
          <a:prstGeom prst="leftBrac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CuadroTexto 7"/>
          <p:cNvSpPr txBox="1"/>
          <p:nvPr/>
        </p:nvSpPr>
        <p:spPr>
          <a:xfrm>
            <a:off x="8104921" y="1919649"/>
            <a:ext cx="2812017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cs typeface="Aldhabi" panose="01000000000000000000"/>
              </a:rPr>
              <a:t>Todo </a:t>
            </a:r>
            <a:r>
              <a:rPr lang="es-ES" dirty="0" err="1">
                <a:cs typeface="Aldhabi" panose="01000000000000000000"/>
              </a:rPr>
              <a:t>isto</a:t>
            </a:r>
            <a:r>
              <a:rPr lang="es-ES" dirty="0">
                <a:cs typeface="Aldhabi" panose="01000000000000000000"/>
              </a:rPr>
              <a:t> debe estar </a:t>
            </a:r>
            <a:r>
              <a:rPr lang="es-ES" dirty="0" err="1">
                <a:cs typeface="Aldhabi" panose="01000000000000000000"/>
              </a:rPr>
              <a:t>baixo</a:t>
            </a:r>
            <a:r>
              <a:rPr lang="es-ES" dirty="0">
                <a:cs typeface="Aldhabi" panose="01000000000000000000"/>
              </a:rPr>
              <a:t> un </a:t>
            </a:r>
            <a:r>
              <a:rPr lang="es-ES" b="1" dirty="0" err="1">
                <a:cs typeface="Aldhabi" panose="01000000000000000000"/>
              </a:rPr>
              <a:t>mesmo</a:t>
            </a:r>
            <a:r>
              <a:rPr lang="es-ES" b="1" dirty="0">
                <a:cs typeface="Aldhabi" panose="01000000000000000000"/>
              </a:rPr>
              <a:t> fío </a:t>
            </a:r>
            <a:r>
              <a:rPr lang="es-ES" b="1" dirty="0" err="1">
                <a:cs typeface="Aldhabi" panose="01000000000000000000"/>
              </a:rPr>
              <a:t>condutor</a:t>
            </a:r>
            <a:r>
              <a:rPr lang="es-ES" b="1" dirty="0">
                <a:cs typeface="Aldhabi" panose="01000000000000000000"/>
              </a:rPr>
              <a:t> </a:t>
            </a:r>
            <a:r>
              <a:rPr lang="es-ES" dirty="0">
                <a:cs typeface="Aldhabi" panose="01000000000000000000"/>
              </a:rPr>
              <a:t>para consolidar:</a:t>
            </a:r>
          </a:p>
          <a:p>
            <a:endParaRPr lang="es-ES" dirty="0">
              <a:solidFill>
                <a:schemeClr val="bg1"/>
              </a:solidFill>
              <a:cs typeface="Aldhabi" panose="01000000000000000000"/>
            </a:endParaRPr>
          </a:p>
          <a:p>
            <a:endParaRPr lang="es-ES" dirty="0">
              <a:solidFill>
                <a:schemeClr val="bg1"/>
              </a:solidFill>
              <a:cs typeface="Aldhabi" panose="01000000000000000000"/>
            </a:endParaRPr>
          </a:p>
          <a:p>
            <a:pPr algn="ctr"/>
            <a:endParaRPr lang="es-ES" dirty="0">
              <a:solidFill>
                <a:schemeClr val="bg1"/>
              </a:solidFill>
              <a:cs typeface="Aldhabi" panose="01000000000000000000"/>
            </a:endParaRPr>
          </a:p>
          <a:p>
            <a:pPr algn="ctr"/>
            <a:endParaRPr lang="es-ES" sz="2000" b="1" dirty="0">
              <a:solidFill>
                <a:schemeClr val="bg1"/>
              </a:solidFill>
              <a:cs typeface="Aldhabi" panose="01000000000000000000"/>
            </a:endParaRPr>
          </a:p>
          <a:p>
            <a:pPr algn="ctr"/>
            <a:r>
              <a:rPr lang="es-ES" sz="2000" b="1" dirty="0" err="1">
                <a:solidFill>
                  <a:schemeClr val="bg1"/>
                </a:solidFill>
                <a:cs typeface="Aldhabi" panose="01000000000000000000"/>
              </a:rPr>
              <a:t>Unha</a:t>
            </a:r>
            <a:r>
              <a:rPr lang="es-ES" sz="2000" b="1" dirty="0">
                <a:solidFill>
                  <a:schemeClr val="bg1"/>
                </a:solidFill>
                <a:cs typeface="Aldhabi" panose="01000000000000000000"/>
              </a:rPr>
              <a:t> experiencia de marca única.</a:t>
            </a:r>
          </a:p>
          <a:p>
            <a:endParaRPr lang="es-ES" dirty="0">
              <a:solidFill>
                <a:schemeClr val="bg1"/>
              </a:solidFill>
              <a:cs typeface="Aldhabi" panose="01000000000000000000"/>
            </a:endParaRPr>
          </a:p>
          <a:p>
            <a:endParaRPr lang="es-ES" dirty="0"/>
          </a:p>
        </p:txBody>
      </p:sp>
      <p:sp>
        <p:nvSpPr>
          <p:cNvPr id="9" name="Flecha abajo 8"/>
          <p:cNvSpPr/>
          <p:nvPr/>
        </p:nvSpPr>
        <p:spPr>
          <a:xfrm>
            <a:off x="9126871" y="3098619"/>
            <a:ext cx="768115" cy="436857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465241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2522985" y="1372816"/>
            <a:ext cx="42080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solidFill>
                  <a:schemeClr val="bg1"/>
                </a:solidFill>
                <a:cs typeface="Aldhabi" panose="01000000000000000000"/>
              </a:rPr>
              <a:t>Identidade Corporativa 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2354012" y="3749595"/>
            <a:ext cx="454595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chemeClr val="bg1"/>
                </a:solidFill>
                <a:cs typeface="Aldhabi" panose="01000000000000000000"/>
              </a:rPr>
              <a:t>PERSONALIDADE DA EMPRESA</a:t>
            </a:r>
          </a:p>
          <a:p>
            <a:endParaRPr lang="es-ES" dirty="0">
              <a:solidFill>
                <a:schemeClr val="bg1"/>
              </a:solidFill>
              <a:cs typeface="Aldhabi" panose="0100000000000000000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-1049597" y="0"/>
            <a:ext cx="2814451" cy="6858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/>
          <p:cNvSpPr/>
          <p:nvPr/>
        </p:nvSpPr>
        <p:spPr>
          <a:xfrm>
            <a:off x="7899005" y="-1"/>
            <a:ext cx="4292995" cy="688045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Abrir llave 4"/>
          <p:cNvSpPr/>
          <p:nvPr/>
        </p:nvSpPr>
        <p:spPr>
          <a:xfrm rot="5400000" flipH="1">
            <a:off x="4122149" y="1044317"/>
            <a:ext cx="826030" cy="3686410"/>
          </a:xfrm>
          <a:prstGeom prst="leftBrace">
            <a:avLst>
              <a:gd name="adj1" fmla="val 8333"/>
              <a:gd name="adj2" fmla="val 52067"/>
            </a:avLst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7253559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2835198" y="1122172"/>
            <a:ext cx="32989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solidFill>
                  <a:schemeClr val="bg1"/>
                </a:solidFill>
                <a:cs typeface="Aldhabi" panose="01000000000000000000"/>
              </a:rPr>
              <a:t>Imaxe Corporativa</a:t>
            </a:r>
          </a:p>
        </p:txBody>
      </p:sp>
      <p:sp>
        <p:nvSpPr>
          <p:cNvPr id="2" name="Rectángulo 1"/>
          <p:cNvSpPr/>
          <p:nvPr/>
        </p:nvSpPr>
        <p:spPr>
          <a:xfrm>
            <a:off x="-1049597" y="0"/>
            <a:ext cx="281445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/>
          <p:cNvSpPr/>
          <p:nvPr/>
        </p:nvSpPr>
        <p:spPr>
          <a:xfrm>
            <a:off x="7899005" y="-1"/>
            <a:ext cx="4292995" cy="688045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CuadroTexto 4"/>
          <p:cNvSpPr txBox="1"/>
          <p:nvPr/>
        </p:nvSpPr>
        <p:spPr>
          <a:xfrm>
            <a:off x="2217210" y="2088927"/>
            <a:ext cx="454595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Refírese exclusivamente á linguaxe visual e acota os recursos gráficos da marca.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>
              <a:solidFill>
                <a:schemeClr val="tx1">
                  <a:lumMod val="95000"/>
                  <a:lumOff val="5000"/>
                </a:schemeClr>
              </a:solidFill>
              <a:cs typeface="Aldhabi" panose="0100000000000000000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>
                    <a:lumMod val="95000"/>
                    <a:lumOff val="5000"/>
                  </a:schemeClr>
                </a:solidFill>
              </a:rPr>
              <a:t>Por exemplo: en Cocacola, o seu logo, o papa Noel, a cor vermella </a:t>
            </a:r>
            <a:r>
              <a:rPr lang="es-E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ou</a:t>
            </a:r>
            <a:r>
              <a:rPr lang="es-E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negra… En Apple, a mazá mordida, a cor branca, a estética limpa…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>
              <a:cs typeface="Aldhabi" panose="0100000000000000000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>
              <a:cs typeface="Aldhabi" panose="0100000000000000000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>
              <a:cs typeface="Aldhabi" panose="01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134978141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3407852" y="457154"/>
            <a:ext cx="52996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solidFill>
                  <a:schemeClr val="bg1"/>
                </a:solidFill>
                <a:cs typeface="Aldhabi" panose="01000000000000000000"/>
              </a:rPr>
              <a:t>Imaxe Corporativa: elementos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206729565"/>
              </p:ext>
            </p:extLst>
          </p:nvPr>
        </p:nvGraphicFramePr>
        <p:xfrm>
          <a:off x="2355271" y="1258938"/>
          <a:ext cx="7222836" cy="52054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errar llave 6"/>
          <p:cNvSpPr/>
          <p:nvPr/>
        </p:nvSpPr>
        <p:spPr>
          <a:xfrm>
            <a:off x="7693891" y="2087418"/>
            <a:ext cx="665018" cy="4248727"/>
          </a:xfrm>
          <a:prstGeom prst="rightBrac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CuadroTexto 7"/>
          <p:cNvSpPr txBox="1"/>
          <p:nvPr/>
        </p:nvSpPr>
        <p:spPr>
          <a:xfrm>
            <a:off x="8707508" y="3964900"/>
            <a:ext cx="3327474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bg1"/>
                </a:solidFill>
              </a:rPr>
              <a:t>Apariencia</a:t>
            </a:r>
          </a:p>
          <a:p>
            <a:pPr lvl="0"/>
            <a:r>
              <a:rPr lang="es-ES" dirty="0">
                <a:solidFill>
                  <a:schemeClr val="bg1"/>
                </a:solidFill>
              </a:rPr>
              <a:t>todo o que </a:t>
            </a:r>
            <a:r>
              <a:rPr lang="es-ES" dirty="0" err="1">
                <a:solidFill>
                  <a:schemeClr val="bg1"/>
                </a:solidFill>
              </a:rPr>
              <a:t>faga</a:t>
            </a:r>
            <a:r>
              <a:rPr lang="es-ES" dirty="0">
                <a:solidFill>
                  <a:schemeClr val="bg1"/>
                </a:solidFill>
              </a:rPr>
              <a:t> a empresa (</a:t>
            </a:r>
            <a:r>
              <a:rPr lang="es-ES" dirty="0" err="1">
                <a:solidFill>
                  <a:schemeClr val="bg1"/>
                </a:solidFill>
              </a:rPr>
              <a:t>xa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sexan</a:t>
            </a:r>
            <a:r>
              <a:rPr lang="es-ES" dirty="0">
                <a:solidFill>
                  <a:schemeClr val="bg1"/>
                </a:solidFill>
              </a:rPr>
              <a:t> folletos, </a:t>
            </a:r>
            <a:r>
              <a:rPr lang="es-ES" dirty="0" err="1">
                <a:solidFill>
                  <a:schemeClr val="bg1"/>
                </a:solidFill>
              </a:rPr>
              <a:t>publicidade</a:t>
            </a:r>
            <a:r>
              <a:rPr lang="es-ES" dirty="0">
                <a:solidFill>
                  <a:schemeClr val="bg1"/>
                </a:solidFill>
              </a:rPr>
              <a:t>, cartas, o uniforme dos </a:t>
            </a:r>
            <a:r>
              <a:rPr lang="es-ES" dirty="0" err="1">
                <a:solidFill>
                  <a:schemeClr val="bg1"/>
                </a:solidFill>
              </a:rPr>
              <a:t>traballadores</a:t>
            </a:r>
            <a:r>
              <a:rPr lang="es-ES" dirty="0">
                <a:solidFill>
                  <a:schemeClr val="bg1"/>
                </a:solidFill>
              </a:rPr>
              <a:t>, </a:t>
            </a:r>
            <a:r>
              <a:rPr lang="es-ES" dirty="0" err="1">
                <a:solidFill>
                  <a:schemeClr val="bg1"/>
                </a:solidFill>
              </a:rPr>
              <a:t>tarxetas</a:t>
            </a:r>
            <a:r>
              <a:rPr lang="es-ES" dirty="0">
                <a:solidFill>
                  <a:schemeClr val="bg1"/>
                </a:solidFill>
              </a:rPr>
              <a:t> de presentación…) </a:t>
            </a:r>
            <a:r>
              <a:rPr lang="es-ES" dirty="0" err="1">
                <a:solidFill>
                  <a:schemeClr val="bg1"/>
                </a:solidFill>
              </a:rPr>
              <a:t>terá</a:t>
            </a:r>
            <a:r>
              <a:rPr lang="es-ES" dirty="0">
                <a:solidFill>
                  <a:schemeClr val="bg1"/>
                </a:solidFill>
              </a:rPr>
              <a:t> que guiarse </a:t>
            </a:r>
            <a:r>
              <a:rPr lang="es-ES" dirty="0" err="1">
                <a:solidFill>
                  <a:schemeClr val="bg1"/>
                </a:solidFill>
              </a:rPr>
              <a:t>pola</a:t>
            </a:r>
            <a:r>
              <a:rPr lang="es-ES" dirty="0">
                <a:solidFill>
                  <a:schemeClr val="bg1"/>
                </a:solidFill>
              </a:rPr>
              <a:t> imaxe corporativa que se </a:t>
            </a:r>
            <a:r>
              <a:rPr lang="es-ES" dirty="0" err="1">
                <a:solidFill>
                  <a:schemeClr val="bg1"/>
                </a:solidFill>
              </a:rPr>
              <a:t>elixa</a:t>
            </a:r>
            <a:r>
              <a:rPr lang="es-ES" dirty="0">
                <a:solidFill>
                  <a:schemeClr val="bg1"/>
                </a:solidFill>
              </a:rPr>
              <a:t>. </a:t>
            </a:r>
          </a:p>
          <a:p>
            <a:r>
              <a:rPr lang="es-ES" dirty="0">
                <a:solidFill>
                  <a:schemeClr val="bg1"/>
                </a:solidFill>
              </a:rPr>
              <a:t> 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3605731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838369" y="534509"/>
            <a:ext cx="1023933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chemeClr val="bg1"/>
                </a:solidFill>
                <a:cs typeface="Aldhabi" panose="01000000000000000000"/>
              </a:rPr>
              <a:t>A identidade corporativa é o conxunto de atributos que se outorgan a una marca e que axudan a definila e a imaxe corporativa son exclusivamente os detalles visuais que a caracterizan e axudan a diferenciala.</a:t>
            </a:r>
          </a:p>
          <a:p>
            <a:endParaRPr lang="es-ES" sz="2400" dirty="0">
              <a:solidFill>
                <a:schemeClr val="bg1"/>
              </a:solidFill>
              <a:cs typeface="Aldhabi" panose="0100000000000000000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chemeClr val="bg1"/>
                </a:solidFill>
                <a:cs typeface="Aldhabi" panose="01000000000000000000"/>
              </a:rPr>
              <a:t>A identidade corporativa inclúe a súa imaxe visual (é </a:t>
            </a:r>
            <a:r>
              <a:rPr lang="es-ES" sz="2400" dirty="0" err="1">
                <a:solidFill>
                  <a:schemeClr val="bg1"/>
                </a:solidFill>
                <a:cs typeface="Aldhabi" panose="01000000000000000000"/>
              </a:rPr>
              <a:t>dicir</a:t>
            </a:r>
            <a:r>
              <a:rPr lang="es-ES" sz="2400" dirty="0">
                <a:solidFill>
                  <a:schemeClr val="bg1"/>
                </a:solidFill>
                <a:cs typeface="Aldhabi" panose="01000000000000000000"/>
              </a:rPr>
              <a:t> a imaxe corporativa)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400" dirty="0">
              <a:solidFill>
                <a:schemeClr val="bg1"/>
              </a:solidFill>
              <a:cs typeface="Aldhabi" panose="0100000000000000000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chemeClr val="bg1"/>
                </a:solidFill>
                <a:cs typeface="Aldhabi" panose="01000000000000000000"/>
              </a:rPr>
              <a:t>Pero a identidade corporativa é máis ampla: a personalidade da empresa (forma de operar, o que </a:t>
            </a:r>
            <a:r>
              <a:rPr lang="es-ES" sz="2400" dirty="0" err="1">
                <a:solidFill>
                  <a:schemeClr val="bg1"/>
                </a:solidFill>
                <a:cs typeface="Aldhabi" panose="01000000000000000000"/>
              </a:rPr>
              <a:t>quere</a:t>
            </a:r>
            <a:r>
              <a:rPr lang="es-ES" sz="2400" dirty="0">
                <a:solidFill>
                  <a:schemeClr val="bg1"/>
                </a:solidFill>
                <a:cs typeface="Aldhabi" panose="01000000000000000000"/>
              </a:rPr>
              <a:t> transmitir… por exemplo: respeto á </a:t>
            </a:r>
            <a:r>
              <a:rPr lang="es-ES" sz="2400" dirty="0" err="1">
                <a:solidFill>
                  <a:schemeClr val="bg1"/>
                </a:solidFill>
                <a:cs typeface="Aldhabi" panose="01000000000000000000"/>
              </a:rPr>
              <a:t>natureza</a:t>
            </a:r>
            <a:r>
              <a:rPr lang="es-ES" sz="2400" dirty="0">
                <a:solidFill>
                  <a:schemeClr val="bg1"/>
                </a:solidFill>
                <a:cs typeface="Aldhabi" panose="01000000000000000000"/>
              </a:rPr>
              <a:t>, </a:t>
            </a:r>
            <a:r>
              <a:rPr lang="es-ES" sz="2400" dirty="0" err="1">
                <a:solidFill>
                  <a:schemeClr val="bg1"/>
                </a:solidFill>
                <a:cs typeface="Aldhabi" panose="01000000000000000000"/>
              </a:rPr>
              <a:t>xovialidade</a:t>
            </a:r>
            <a:r>
              <a:rPr lang="es-ES" sz="2400" dirty="0">
                <a:solidFill>
                  <a:schemeClr val="bg1"/>
                </a:solidFill>
                <a:cs typeface="Aldhabi" panose="01000000000000000000"/>
              </a:rPr>
              <a:t>, etc.)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400" dirty="0">
              <a:solidFill>
                <a:schemeClr val="bg1"/>
              </a:solidFill>
              <a:cs typeface="Aldhabi" panose="0100000000000000000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400" dirty="0">
              <a:solidFill>
                <a:schemeClr val="bg1"/>
              </a:solidFill>
              <a:cs typeface="Aldhabi" panose="0100000000000000000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chemeClr val="bg1"/>
                </a:solidFill>
                <a:cs typeface="Aldhabi" panose="01000000000000000000"/>
              </a:rPr>
              <a:t>A imaxe corporativa (o visual, o gráfico) ten que estar relacionada coa identidade da empresa.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chemeClr val="bg1"/>
                </a:solidFill>
                <a:cs typeface="Aldhabi" panose="01000000000000000000"/>
              </a:rPr>
              <a:t>Por exemplo: se queremos transmitir respeto á </a:t>
            </a:r>
            <a:r>
              <a:rPr lang="es-ES" sz="2400" dirty="0" err="1">
                <a:solidFill>
                  <a:schemeClr val="bg1"/>
                </a:solidFill>
                <a:cs typeface="Aldhabi" panose="01000000000000000000"/>
              </a:rPr>
              <a:t>natureza</a:t>
            </a:r>
            <a:r>
              <a:rPr lang="es-ES" sz="2400" dirty="0">
                <a:solidFill>
                  <a:schemeClr val="bg1"/>
                </a:solidFill>
                <a:cs typeface="Aldhabi" panose="01000000000000000000"/>
              </a:rPr>
              <a:t> </a:t>
            </a:r>
            <a:r>
              <a:rPr lang="es-ES" sz="2400" dirty="0" err="1">
                <a:solidFill>
                  <a:schemeClr val="bg1"/>
                </a:solidFill>
                <a:cs typeface="Aldhabi" panose="01000000000000000000"/>
              </a:rPr>
              <a:t>ou</a:t>
            </a:r>
            <a:r>
              <a:rPr lang="es-ES" sz="2400" dirty="0">
                <a:solidFill>
                  <a:schemeClr val="bg1"/>
                </a:solidFill>
                <a:cs typeface="Aldhabi" panose="01000000000000000000"/>
              </a:rPr>
              <a:t> </a:t>
            </a:r>
            <a:r>
              <a:rPr lang="es-ES" sz="2400" dirty="0" err="1">
                <a:solidFill>
                  <a:schemeClr val="bg1"/>
                </a:solidFill>
                <a:cs typeface="Aldhabi" panose="01000000000000000000"/>
              </a:rPr>
              <a:t>ecoloxía</a:t>
            </a:r>
            <a:r>
              <a:rPr lang="es-ES" sz="2400" dirty="0">
                <a:solidFill>
                  <a:schemeClr val="bg1"/>
                </a:solidFill>
                <a:cs typeface="Aldhabi" panose="01000000000000000000"/>
              </a:rPr>
              <a:t>, </a:t>
            </a:r>
            <a:r>
              <a:rPr lang="es-ES" sz="2400" dirty="0" err="1">
                <a:solidFill>
                  <a:schemeClr val="bg1"/>
                </a:solidFill>
                <a:cs typeface="Aldhabi" panose="01000000000000000000"/>
              </a:rPr>
              <a:t>poderíamos</a:t>
            </a:r>
            <a:r>
              <a:rPr lang="es-ES" sz="2400" dirty="0">
                <a:solidFill>
                  <a:schemeClr val="bg1"/>
                </a:solidFill>
                <a:cs typeface="Aldhabi" panose="01000000000000000000"/>
              </a:rPr>
              <a:t> usar </a:t>
            </a:r>
            <a:r>
              <a:rPr lang="es-ES" sz="2400" dirty="0" err="1">
                <a:solidFill>
                  <a:schemeClr val="bg1"/>
                </a:solidFill>
                <a:cs typeface="Aldhabi" panose="01000000000000000000"/>
              </a:rPr>
              <a:t>cores</a:t>
            </a:r>
            <a:r>
              <a:rPr lang="es-ES" sz="2400" dirty="0">
                <a:solidFill>
                  <a:schemeClr val="bg1"/>
                </a:solidFill>
                <a:cs typeface="Aldhabi" panose="01000000000000000000"/>
              </a:rPr>
              <a:t> verdes, etc.</a:t>
            </a:r>
          </a:p>
        </p:txBody>
      </p:sp>
      <p:sp>
        <p:nvSpPr>
          <p:cNvPr id="7" name="Rectángulo 6"/>
          <p:cNvSpPr/>
          <p:nvPr/>
        </p:nvSpPr>
        <p:spPr>
          <a:xfrm>
            <a:off x="0" y="-37111"/>
            <a:ext cx="1632922" cy="688045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99779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53BB5D57-6178-4F62-B472-0312F6D95A8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183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ampaña contra la desforestación mostrada burtalmente">
            <a:extLst>
              <a:ext uri="{FF2B5EF4-FFF2-40B4-BE49-F238E27FC236}">
                <a16:creationId xmlns:a16="http://schemas.microsoft.com/office/drawing/2014/main" id="{258C15CC-C6FC-4BD6-99E0-0D43C6E611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10" r="1" b="12075"/>
          <a:stretch/>
        </p:blipFill>
        <p:spPr bwMode="auto">
          <a:xfrm>
            <a:off x="2092717" y="1130308"/>
            <a:ext cx="8006566" cy="409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4C61BD32-7542-4D52-BA5A-3ADE869BF8A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284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Rectangle 73">
            <a:extLst>
              <a:ext uri="{FF2B5EF4-FFF2-40B4-BE49-F238E27FC236}">
                <a16:creationId xmlns:a16="http://schemas.microsoft.com/office/drawing/2014/main" id="{047C8CCB-F95D-4249-92DD-651249D3535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18813213_1344007335649243_4276583293905384032_n.jpg 960×641 pixeles">
            <a:extLst>
              <a:ext uri="{FF2B5EF4-FFF2-40B4-BE49-F238E27FC236}">
                <a16:creationId xmlns:a16="http://schemas.microsoft.com/office/drawing/2014/main" id="{FAC99339-C8BC-4618-BD5F-F76C4DB15F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38600" y="1028244"/>
            <a:ext cx="7188199" cy="4798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2758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Resultado de imaxes para principio fondo y figura publicidad">
            <a:extLst>
              <a:ext uri="{FF2B5EF4-FFF2-40B4-BE49-F238E27FC236}">
                <a16:creationId xmlns:a16="http://schemas.microsoft.com/office/drawing/2014/main" id="{B2BF2AEB-C814-43B6-8C09-ED546DC42E6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33796" name="Picture 4" descr="Resultado de imaxes para principio fondo y figura publicidad">
            <a:extLst>
              <a:ext uri="{FF2B5EF4-FFF2-40B4-BE49-F238E27FC236}">
                <a16:creationId xmlns:a16="http://schemas.microsoft.com/office/drawing/2014/main" id="{49AFD2AA-03B0-4509-B8D5-51C09D96E8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138" y="1181100"/>
            <a:ext cx="9229725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0830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E3F4E169-B649-4C18-8D09-6496296FA8AA}"/>
              </a:ext>
            </a:extLst>
          </p:cNvPr>
          <p:cNvSpPr txBox="1"/>
          <p:nvPr/>
        </p:nvSpPr>
        <p:spPr>
          <a:xfrm>
            <a:off x="2259495" y="953869"/>
            <a:ext cx="8252537" cy="923330"/>
          </a:xfrm>
          <a:prstGeom prst="rect">
            <a:avLst/>
          </a:prstGeom>
          <a:noFill/>
          <a:ln w="38100">
            <a:solidFill>
              <a:srgbClr val="7030A0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gl-ES" b="1" dirty="0">
                <a:solidFill>
                  <a:srgbClr val="C00000"/>
                </a:solidFill>
              </a:rPr>
              <a:t>Mediante o xogo entre a figura e o fondo, podemos realizar interesantes mensaxes creativas.......FÍXATE QUE HAI DETRAS OU DENTRO DESTAS IMAXES!!</a:t>
            </a:r>
          </a:p>
          <a:p>
            <a:endParaRPr lang="es-ES" b="1" dirty="0">
              <a:solidFill>
                <a:srgbClr val="C00000"/>
              </a:solidFill>
            </a:endParaRPr>
          </a:p>
        </p:txBody>
      </p:sp>
      <p:pic>
        <p:nvPicPr>
          <p:cNvPr id="3" name="Picture 2" descr="figura-fondo gestalt">
            <a:extLst>
              <a:ext uri="{FF2B5EF4-FFF2-40B4-BE49-F238E27FC236}">
                <a16:creationId xmlns:a16="http://schemas.microsoft.com/office/drawing/2014/main" id="{195B09E1-715B-4534-A4C2-DCC92BC900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542" y="2589475"/>
            <a:ext cx="2236594" cy="3150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0" name="Picture 2" descr="ZOO">
            <a:extLst>
              <a:ext uri="{FF2B5EF4-FFF2-40B4-BE49-F238E27FC236}">
                <a16:creationId xmlns:a16="http://schemas.microsoft.com/office/drawing/2014/main" id="{303A386B-6A83-4DD5-B3C5-7A3AE21E3C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504" y="2589475"/>
            <a:ext cx="4241189" cy="289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Resultado de imaxes para principio fondo y figura publicidad">
            <a:extLst>
              <a:ext uri="{FF2B5EF4-FFF2-40B4-BE49-F238E27FC236}">
                <a16:creationId xmlns:a16="http://schemas.microsoft.com/office/drawing/2014/main" id="{33358CD2-FFBA-4F1F-BFA7-234A0088C45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160541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1046</TotalTime>
  <Words>1700</Words>
  <Application>Microsoft Office PowerPoint</Application>
  <PresentationFormat>Pantalla panorámica</PresentationFormat>
  <Paragraphs>166</Paragraphs>
  <Slides>57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das diapositivas</vt:lpstr>
      </vt:variant>
      <vt:variant>
        <vt:i4>57</vt:i4>
      </vt:variant>
    </vt:vector>
  </HeadingPairs>
  <TitlesOfParts>
    <vt:vector size="64" baseType="lpstr">
      <vt:lpstr>Abadi</vt:lpstr>
      <vt:lpstr>Aldhabi</vt:lpstr>
      <vt:lpstr>Arial</vt:lpstr>
      <vt:lpstr>Calibri</vt:lpstr>
      <vt:lpstr>Calibri Light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Iria Morgade Varcárcel</dc:creator>
  <cp:lastModifiedBy>Ana García Barrio</cp:lastModifiedBy>
  <cp:revision>122</cp:revision>
  <dcterms:created xsi:type="dcterms:W3CDTF">2018-01-26T09:15:17Z</dcterms:created>
  <dcterms:modified xsi:type="dcterms:W3CDTF">2024-11-05T12:31:55Z</dcterms:modified>
</cp:coreProperties>
</file>